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3"/>
  </p:notesMasterIdLst>
  <p:handoutMasterIdLst>
    <p:handoutMasterId r:id="rId44"/>
  </p:handoutMasterIdLst>
  <p:sldIdLst>
    <p:sldId id="256" r:id="rId6"/>
    <p:sldId id="257" r:id="rId7"/>
    <p:sldId id="258" r:id="rId8"/>
    <p:sldId id="259" r:id="rId9"/>
    <p:sldId id="260" r:id="rId10"/>
    <p:sldId id="261" r:id="rId11"/>
    <p:sldId id="262" r:id="rId12"/>
    <p:sldId id="263" r:id="rId13"/>
    <p:sldId id="264" r:id="rId14"/>
    <p:sldId id="266" r:id="rId15"/>
    <p:sldId id="267" r:id="rId16"/>
    <p:sldId id="268" r:id="rId17"/>
    <p:sldId id="269" r:id="rId18"/>
    <p:sldId id="270" r:id="rId19"/>
    <p:sldId id="271" r:id="rId20"/>
    <p:sldId id="278" r:id="rId21"/>
    <p:sldId id="272" r:id="rId22"/>
    <p:sldId id="273" r:id="rId23"/>
    <p:sldId id="274" r:id="rId24"/>
    <p:sldId id="277" r:id="rId25"/>
    <p:sldId id="279" r:id="rId26"/>
    <p:sldId id="280" r:id="rId27"/>
    <p:sldId id="286" r:id="rId28"/>
    <p:sldId id="289" r:id="rId29"/>
    <p:sldId id="290" r:id="rId30"/>
    <p:sldId id="287" r:id="rId31"/>
    <p:sldId id="293" r:id="rId32"/>
    <p:sldId id="291" r:id="rId33"/>
    <p:sldId id="292" r:id="rId34"/>
    <p:sldId id="295" r:id="rId35"/>
    <p:sldId id="296" r:id="rId36"/>
    <p:sldId id="297" r:id="rId37"/>
    <p:sldId id="298" r:id="rId38"/>
    <p:sldId id="299" r:id="rId39"/>
    <p:sldId id="300" r:id="rId40"/>
    <p:sldId id="301" r:id="rId41"/>
    <p:sldId id="29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2B2D6-007D-430B-B00A-A271CAD80A5A}" v="2" dt="2021-04-17T06:58:46.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60"/>
  </p:normalViewPr>
  <p:slideViewPr>
    <p:cSldViewPr>
      <p:cViewPr varScale="1">
        <p:scale>
          <a:sx n="64" d="100"/>
          <a:sy n="64" d="100"/>
        </p:scale>
        <p:origin x="-148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KUMAR SINGH" userId="S::nikhil.singh2018@vitstudent.ac.in::3e55ccf5-13b4-47b8-892c-5cfb34917a6e" providerId="AD" clId="Web-{2312B2D6-007D-430B-B00A-A271CAD80A5A}"/>
    <pc:docChg chg="modSld">
      <pc:chgData name="NIKHIL KUMAR SINGH" userId="S::nikhil.singh2018@vitstudent.ac.in::3e55ccf5-13b4-47b8-892c-5cfb34917a6e" providerId="AD" clId="Web-{2312B2D6-007D-430B-B00A-A271CAD80A5A}" dt="2021-04-17T06:58:46.096" v="1" actId="1076"/>
      <pc:docMkLst>
        <pc:docMk/>
      </pc:docMkLst>
      <pc:sldChg chg="modSp">
        <pc:chgData name="NIKHIL KUMAR SINGH" userId="S::nikhil.singh2018@vitstudent.ac.in::3e55ccf5-13b4-47b8-892c-5cfb34917a6e" providerId="AD" clId="Web-{2312B2D6-007D-430B-B00A-A271CAD80A5A}" dt="2021-04-17T06:58:46.096" v="1" actId="1076"/>
        <pc:sldMkLst>
          <pc:docMk/>
          <pc:sldMk cId="3997297433" sldId="278"/>
        </pc:sldMkLst>
        <pc:spChg chg="mod">
          <ac:chgData name="NIKHIL KUMAR SINGH" userId="S::nikhil.singh2018@vitstudent.ac.in::3e55ccf5-13b4-47b8-892c-5cfb34917a6e" providerId="AD" clId="Web-{2312B2D6-007D-430B-B00A-A271CAD80A5A}" dt="2021-04-17T06:58:37.846" v="0" actId="1076"/>
          <ac:spMkLst>
            <pc:docMk/>
            <pc:sldMk cId="3997297433" sldId="278"/>
            <ac:spMk id="9" creationId="{00000000-0000-0000-0000-000000000000}"/>
          </ac:spMkLst>
        </pc:spChg>
        <pc:spChg chg="mod">
          <ac:chgData name="NIKHIL KUMAR SINGH" userId="S::nikhil.singh2018@vitstudent.ac.in::3e55ccf5-13b4-47b8-892c-5cfb34917a6e" providerId="AD" clId="Web-{2312B2D6-007D-430B-B00A-A271CAD80A5A}" dt="2021-04-17T06:58:46.096" v="1" actId="1076"/>
          <ac:spMkLst>
            <pc:docMk/>
            <pc:sldMk cId="3997297433" sldId="278"/>
            <ac:spMk id="921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580D7B-11BF-424D-A13E-C0CE6A3BAE89}" type="datetimeFigureOut">
              <a:rPr lang="en-IN" smtClean="0"/>
              <a:pPr/>
              <a:t>16-04-2021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61C0780-94CA-4014-A1F1-31975FDA9D2D}" type="slidenum">
              <a:rPr lang="en-IN" smtClean="0"/>
              <a:pPr/>
              <a:t>‹#›</a:t>
            </a:fld>
            <a:endParaRPr lang="en-IN"/>
          </a:p>
        </p:txBody>
      </p:sp>
    </p:spTree>
    <p:extLst>
      <p:ext uri="{BB962C8B-B14F-4D97-AF65-F5344CB8AC3E}">
        <p14:creationId xmlns:p14="http://schemas.microsoft.com/office/powerpoint/2010/main" val="179753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5D253F-DF74-4E32-9DC3-4762B9EBF47F}" type="datetimeFigureOut">
              <a:rPr lang="en-IN" smtClean="0"/>
              <a:pPr/>
              <a:t>16-04-2021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DB9B79-8883-421B-ADB2-0812A5222305}" type="slidenum">
              <a:rPr lang="en-IN" smtClean="0"/>
              <a:pPr/>
              <a:t>‹#›</a:t>
            </a:fld>
            <a:endParaRPr lang="en-IN"/>
          </a:p>
        </p:txBody>
      </p:sp>
    </p:spTree>
    <p:extLst>
      <p:ext uri="{BB962C8B-B14F-4D97-AF65-F5344CB8AC3E}">
        <p14:creationId xmlns:p14="http://schemas.microsoft.com/office/powerpoint/2010/main" val="18226661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7DB9B79-8883-421B-ADB2-0812A5222305}" type="slidenum">
              <a:rPr lang="en-IN" smtClean="0"/>
              <a:pPr/>
              <a:t>1</a:t>
            </a:fld>
            <a:endParaRPr lang="en-IN"/>
          </a:p>
        </p:txBody>
      </p:sp>
    </p:spTree>
    <p:extLst>
      <p:ext uri="{BB962C8B-B14F-4D97-AF65-F5344CB8AC3E}">
        <p14:creationId xmlns:p14="http://schemas.microsoft.com/office/powerpoint/2010/main" val="78811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ED568D9-520C-415D-90F2-6A31C03AC076}" type="datetime1">
              <a:rPr lang="en-IN" smtClean="0"/>
              <a:pPr/>
              <a:t>16-04-2021</a:t>
            </a:fld>
            <a:endParaRPr lang="en-IN"/>
          </a:p>
        </p:txBody>
      </p:sp>
      <p:sp>
        <p:nvSpPr>
          <p:cNvPr id="5" name="Footer Placeholder 4"/>
          <p:cNvSpPr>
            <a:spLocks noGrp="1"/>
          </p:cNvSpPr>
          <p:nvPr>
            <p:ph type="ftr" sz="quarter" idx="11"/>
          </p:nvPr>
        </p:nvSpPr>
        <p:spPr/>
        <p:txBody>
          <a:bodyPr/>
          <a:lstStyle/>
          <a:p>
            <a:r>
              <a:rPr lang="en-IN"/>
              <a:t>- A.Anitha - SITE - VIT University</a:t>
            </a:r>
          </a:p>
        </p:txBody>
      </p:sp>
      <p:sp>
        <p:nvSpPr>
          <p:cNvPr id="6" name="Slide Number Placeholder 5"/>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59328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3BC1C16-E646-4F87-8AD3-6631294ABD62}" type="datetime1">
              <a:rPr lang="en-IN" smtClean="0"/>
              <a:pPr/>
              <a:t>16-04-2021</a:t>
            </a:fld>
            <a:endParaRPr lang="en-IN"/>
          </a:p>
        </p:txBody>
      </p:sp>
      <p:sp>
        <p:nvSpPr>
          <p:cNvPr id="5" name="Footer Placeholder 4"/>
          <p:cNvSpPr>
            <a:spLocks noGrp="1"/>
          </p:cNvSpPr>
          <p:nvPr>
            <p:ph type="ftr" sz="quarter" idx="11"/>
          </p:nvPr>
        </p:nvSpPr>
        <p:spPr/>
        <p:txBody>
          <a:bodyPr/>
          <a:lstStyle/>
          <a:p>
            <a:r>
              <a:rPr lang="en-IN"/>
              <a:t>- A.Anitha - SITE - VIT University</a:t>
            </a:r>
          </a:p>
        </p:txBody>
      </p:sp>
      <p:sp>
        <p:nvSpPr>
          <p:cNvPr id="6" name="Slide Number Placeholder 5"/>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3482550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415B-CC53-49F6-A52A-687025AF1EEA}" type="datetime1">
              <a:rPr lang="en-IN" smtClean="0"/>
              <a:pPr/>
              <a:t>16-04-2021</a:t>
            </a:fld>
            <a:endParaRPr lang="en-IN"/>
          </a:p>
        </p:txBody>
      </p:sp>
      <p:sp>
        <p:nvSpPr>
          <p:cNvPr id="5" name="Footer Placeholder 4"/>
          <p:cNvSpPr>
            <a:spLocks noGrp="1"/>
          </p:cNvSpPr>
          <p:nvPr>
            <p:ph type="ftr" sz="quarter" idx="11"/>
          </p:nvPr>
        </p:nvSpPr>
        <p:spPr/>
        <p:txBody>
          <a:bodyPr/>
          <a:lstStyle/>
          <a:p>
            <a:r>
              <a:rPr lang="en-IN"/>
              <a:t>- A.Anitha - SITE - VIT University</a:t>
            </a:r>
          </a:p>
        </p:txBody>
      </p:sp>
      <p:sp>
        <p:nvSpPr>
          <p:cNvPr id="6" name="Slide Number Placeholder 5"/>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2282091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fld id="{930E02F6-22CF-42BB-BD67-03FDA6EFD32C}" type="datetime1">
              <a:rPr lang="en-IN" smtClean="0">
                <a:solidFill>
                  <a:srgbClr val="000000"/>
                </a:solidFill>
              </a:rPr>
              <a:pPr/>
              <a:t>16-04-2021</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6" name="Slide Number Placeholder 5"/>
          <p:cNvSpPr>
            <a:spLocks noGrp="1"/>
          </p:cNvSpPr>
          <p:nvPr>
            <p:ph type="sldNum" sz="quarter" idx="12"/>
          </p:nvPr>
        </p:nvSpPr>
        <p:spPr/>
        <p:txBody>
          <a:bodyPr/>
          <a:lstStyle>
            <a:lvl1pPr>
              <a:defRPr/>
            </a:lvl1pPr>
          </a:lstStyle>
          <a:p>
            <a:fld id="{898E37B8-DD72-4698-80FD-369A3DC325A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9489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A428DEC-BC0E-4144-88F3-643705429E67}" type="datetime1">
              <a:rPr lang="en-IN" smtClean="0">
                <a:solidFill>
                  <a:srgbClr val="000000"/>
                </a:solidFill>
              </a:rPr>
              <a:pPr/>
              <a:t>16-04-2021</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6" name="Slide Number Placeholder 5"/>
          <p:cNvSpPr>
            <a:spLocks noGrp="1"/>
          </p:cNvSpPr>
          <p:nvPr>
            <p:ph type="sldNum" sz="quarter" idx="12"/>
          </p:nvPr>
        </p:nvSpPr>
        <p:spPr/>
        <p:txBody>
          <a:bodyPr/>
          <a:lstStyle>
            <a:lvl1pPr>
              <a:defRPr/>
            </a:lvl1pPr>
          </a:lstStyle>
          <a:p>
            <a:fld id="{2DF8B2DA-52F2-4B53-9216-FC3F6096557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68256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E8A0075-A700-4612-ACF5-11BDC7B779C4}" type="datetime1">
              <a:rPr lang="en-IN" smtClean="0">
                <a:solidFill>
                  <a:srgbClr val="000000"/>
                </a:solidFill>
              </a:rPr>
              <a:pPr/>
              <a:t>16-04-2021</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6" name="Slide Number Placeholder 5"/>
          <p:cNvSpPr>
            <a:spLocks noGrp="1"/>
          </p:cNvSpPr>
          <p:nvPr>
            <p:ph type="sldNum" sz="quarter" idx="12"/>
          </p:nvPr>
        </p:nvSpPr>
        <p:spPr/>
        <p:txBody>
          <a:bodyPr/>
          <a:lstStyle>
            <a:lvl1pPr>
              <a:defRPr/>
            </a:lvl1pPr>
          </a:lstStyle>
          <a:p>
            <a:fld id="{C81D46C5-6D26-4702-ADFD-00E8A6D72A4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8412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2AB56B19-EB93-4697-8F14-693C6784EE28}" type="datetime1">
              <a:rPr lang="en-IN" smtClean="0">
                <a:solidFill>
                  <a:srgbClr val="000000"/>
                </a:solidFill>
              </a:rPr>
              <a:pPr/>
              <a:t>16-04-2021</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7" name="Slide Number Placeholder 6"/>
          <p:cNvSpPr>
            <a:spLocks noGrp="1"/>
          </p:cNvSpPr>
          <p:nvPr>
            <p:ph type="sldNum" sz="quarter" idx="12"/>
          </p:nvPr>
        </p:nvSpPr>
        <p:spPr/>
        <p:txBody>
          <a:bodyPr/>
          <a:lstStyle>
            <a:lvl1pPr>
              <a:defRPr/>
            </a:lvl1pPr>
          </a:lstStyle>
          <a:p>
            <a:fld id="{2E0FB374-2D42-45C1-B093-E0F300342C3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04454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8E6501A-CE97-4F41-98EB-7565E91C8953}" type="datetime1">
              <a:rPr lang="en-IN" smtClean="0">
                <a:solidFill>
                  <a:srgbClr val="000000"/>
                </a:solidFill>
              </a:rPr>
              <a:pPr/>
              <a:t>16-04-2021</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9" name="Slide Number Placeholder 8"/>
          <p:cNvSpPr>
            <a:spLocks noGrp="1"/>
          </p:cNvSpPr>
          <p:nvPr>
            <p:ph type="sldNum" sz="quarter" idx="12"/>
          </p:nvPr>
        </p:nvSpPr>
        <p:spPr/>
        <p:txBody>
          <a:bodyPr/>
          <a:lstStyle>
            <a:lvl1pPr>
              <a:defRPr/>
            </a:lvl1pPr>
          </a:lstStyle>
          <a:p>
            <a:fld id="{D2CFBABF-1061-4943-B0C5-F6C065CCD44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75818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FC743A35-75EC-4A97-8EDE-98A3CD743A65}" type="datetime1">
              <a:rPr lang="en-IN" smtClean="0">
                <a:solidFill>
                  <a:srgbClr val="000000"/>
                </a:solidFill>
              </a:rPr>
              <a:pPr/>
              <a:t>16-04-2021</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5" name="Slide Number Placeholder 4"/>
          <p:cNvSpPr>
            <a:spLocks noGrp="1"/>
          </p:cNvSpPr>
          <p:nvPr>
            <p:ph type="sldNum" sz="quarter" idx="12"/>
          </p:nvPr>
        </p:nvSpPr>
        <p:spPr/>
        <p:txBody>
          <a:bodyPr/>
          <a:lstStyle>
            <a:lvl1pPr>
              <a:defRPr/>
            </a:lvl1pPr>
          </a:lstStyle>
          <a:p>
            <a:fld id="{F1422C1D-CB00-4DB4-8DA8-7385E8FA0BB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21136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2785D7C-19D6-4B12-A5D7-C6ACFE89CC63}" type="datetime1">
              <a:rPr lang="en-IN" smtClean="0">
                <a:solidFill>
                  <a:srgbClr val="000000"/>
                </a:solidFill>
              </a:rPr>
              <a:pPr/>
              <a:t>16-04-2021</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4" name="Slide Number Placeholder 3"/>
          <p:cNvSpPr>
            <a:spLocks noGrp="1"/>
          </p:cNvSpPr>
          <p:nvPr>
            <p:ph type="sldNum" sz="quarter" idx="12"/>
          </p:nvPr>
        </p:nvSpPr>
        <p:spPr/>
        <p:txBody>
          <a:bodyPr/>
          <a:lstStyle>
            <a:lvl1pPr>
              <a:defRPr/>
            </a:lvl1pPr>
          </a:lstStyle>
          <a:p>
            <a:fld id="{1F452A9C-858F-4856-8408-227AE13EAD9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28393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560A72E-2D5C-45EF-A391-17DBD333B933}" type="datetime1">
              <a:rPr lang="en-IN" smtClean="0">
                <a:solidFill>
                  <a:srgbClr val="000000"/>
                </a:solidFill>
              </a:rPr>
              <a:pPr/>
              <a:t>16-04-2021</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7" name="Slide Number Placeholder 6"/>
          <p:cNvSpPr>
            <a:spLocks noGrp="1"/>
          </p:cNvSpPr>
          <p:nvPr>
            <p:ph type="sldNum" sz="quarter" idx="12"/>
          </p:nvPr>
        </p:nvSpPr>
        <p:spPr/>
        <p:txBody>
          <a:bodyPr/>
          <a:lstStyle>
            <a:lvl1pPr>
              <a:defRPr/>
            </a:lvl1pPr>
          </a:lstStyle>
          <a:p>
            <a:fld id="{474E6E06-AFF8-47EA-BC55-C77E9E8FEC9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35622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974602-2E39-4840-AD72-1A9FB94D4407}" type="datetime1">
              <a:rPr lang="en-IN" smtClean="0"/>
              <a:pPr/>
              <a:t>16-04-2021</a:t>
            </a:fld>
            <a:endParaRPr lang="en-IN"/>
          </a:p>
        </p:txBody>
      </p:sp>
      <p:sp>
        <p:nvSpPr>
          <p:cNvPr id="5" name="Footer Placeholder 4"/>
          <p:cNvSpPr>
            <a:spLocks noGrp="1"/>
          </p:cNvSpPr>
          <p:nvPr>
            <p:ph type="ftr" sz="quarter" idx="11"/>
          </p:nvPr>
        </p:nvSpPr>
        <p:spPr/>
        <p:txBody>
          <a:bodyPr/>
          <a:lstStyle/>
          <a:p>
            <a:r>
              <a:rPr lang="en-IN"/>
              <a:t>- A.Anitha - SITE - VIT University</a:t>
            </a:r>
          </a:p>
        </p:txBody>
      </p:sp>
      <p:sp>
        <p:nvSpPr>
          <p:cNvPr id="6" name="Slide Number Placeholder 5"/>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3264573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62E2DED-FB2E-4994-84EC-0B4D9AE3B775}" type="datetime1">
              <a:rPr lang="en-IN" smtClean="0">
                <a:solidFill>
                  <a:srgbClr val="000000"/>
                </a:solidFill>
              </a:rPr>
              <a:pPr/>
              <a:t>16-04-2021</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7" name="Slide Number Placeholder 6"/>
          <p:cNvSpPr>
            <a:spLocks noGrp="1"/>
          </p:cNvSpPr>
          <p:nvPr>
            <p:ph type="sldNum" sz="quarter" idx="12"/>
          </p:nvPr>
        </p:nvSpPr>
        <p:spPr/>
        <p:txBody>
          <a:bodyPr/>
          <a:lstStyle>
            <a:lvl1pPr>
              <a:defRPr/>
            </a:lvl1pPr>
          </a:lstStyle>
          <a:p>
            <a:fld id="{FF175C6B-7255-4893-9514-0FAA8781ED6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05347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09956F3E-8C54-4FB8-BAE6-E1E4D78158F4}" type="datetime1">
              <a:rPr lang="en-IN" smtClean="0">
                <a:solidFill>
                  <a:srgbClr val="000000"/>
                </a:solidFill>
              </a:rPr>
              <a:pPr/>
              <a:t>16-04-2021</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6" name="Slide Number Placeholder 5"/>
          <p:cNvSpPr>
            <a:spLocks noGrp="1"/>
          </p:cNvSpPr>
          <p:nvPr>
            <p:ph type="sldNum" sz="quarter" idx="12"/>
          </p:nvPr>
        </p:nvSpPr>
        <p:spPr/>
        <p:txBody>
          <a:bodyPr/>
          <a:lstStyle>
            <a:lvl1pPr>
              <a:defRPr/>
            </a:lvl1pPr>
          </a:lstStyle>
          <a:p>
            <a:fld id="{423FFEAD-2A9C-4BFA-BC0F-3D31DE75B62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65018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2A1019F0-39A4-4E7D-B885-EEA50DFCDE33}" type="datetime1">
              <a:rPr lang="en-IN" smtClean="0">
                <a:solidFill>
                  <a:srgbClr val="000000"/>
                </a:solidFill>
              </a:rPr>
              <a:pPr/>
              <a:t>16-04-2021</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 A.Anitha - SITE - VIT University</a:t>
            </a:r>
          </a:p>
        </p:txBody>
      </p:sp>
      <p:sp>
        <p:nvSpPr>
          <p:cNvPr id="6" name="Slide Number Placeholder 5"/>
          <p:cNvSpPr>
            <a:spLocks noGrp="1"/>
          </p:cNvSpPr>
          <p:nvPr>
            <p:ph type="sldNum" sz="quarter" idx="12"/>
          </p:nvPr>
        </p:nvSpPr>
        <p:spPr/>
        <p:txBody>
          <a:bodyPr/>
          <a:lstStyle>
            <a:lvl1pPr>
              <a:defRPr/>
            </a:lvl1pPr>
          </a:lstStyle>
          <a:p>
            <a:fld id="{A893EA91-6455-4038-AE70-8075FF3E240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0212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F0CA9B-0F0C-407A-B6BF-549C169385EF}" type="datetime1">
              <a:rPr lang="en-IN" smtClean="0"/>
              <a:pPr/>
              <a:t>16-04-2021</a:t>
            </a:fld>
            <a:endParaRPr lang="en-IN"/>
          </a:p>
        </p:txBody>
      </p:sp>
      <p:sp>
        <p:nvSpPr>
          <p:cNvPr id="5" name="Footer Placeholder 4"/>
          <p:cNvSpPr>
            <a:spLocks noGrp="1"/>
          </p:cNvSpPr>
          <p:nvPr>
            <p:ph type="ftr" sz="quarter" idx="11"/>
          </p:nvPr>
        </p:nvSpPr>
        <p:spPr/>
        <p:txBody>
          <a:bodyPr/>
          <a:lstStyle/>
          <a:p>
            <a:r>
              <a:rPr lang="en-IN"/>
              <a:t>- A.Anitha - SITE - VIT University</a:t>
            </a:r>
          </a:p>
        </p:txBody>
      </p:sp>
      <p:sp>
        <p:nvSpPr>
          <p:cNvPr id="6" name="Slide Number Placeholder 5"/>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410163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7E6B8B-8D75-4966-AC33-16D9A8B8C737}" type="datetime1">
              <a:rPr lang="en-IN" smtClean="0"/>
              <a:pPr/>
              <a:t>16-04-2021</a:t>
            </a:fld>
            <a:endParaRPr lang="en-IN"/>
          </a:p>
        </p:txBody>
      </p:sp>
      <p:sp>
        <p:nvSpPr>
          <p:cNvPr id="6" name="Footer Placeholder 5"/>
          <p:cNvSpPr>
            <a:spLocks noGrp="1"/>
          </p:cNvSpPr>
          <p:nvPr>
            <p:ph type="ftr" sz="quarter" idx="11"/>
          </p:nvPr>
        </p:nvSpPr>
        <p:spPr/>
        <p:txBody>
          <a:bodyPr/>
          <a:lstStyle/>
          <a:p>
            <a:r>
              <a:rPr lang="en-IN"/>
              <a:t>- A.Anitha - SITE - VIT University</a:t>
            </a:r>
          </a:p>
        </p:txBody>
      </p:sp>
      <p:sp>
        <p:nvSpPr>
          <p:cNvPr id="7" name="Slide Number Placeholder 6"/>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70042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6CC9A90-5A92-4A43-8974-EE8A2C3A56F3}" type="datetime1">
              <a:rPr lang="en-IN" smtClean="0"/>
              <a:pPr/>
              <a:t>16-04-2021</a:t>
            </a:fld>
            <a:endParaRPr lang="en-IN"/>
          </a:p>
        </p:txBody>
      </p:sp>
      <p:sp>
        <p:nvSpPr>
          <p:cNvPr id="8" name="Footer Placeholder 7"/>
          <p:cNvSpPr>
            <a:spLocks noGrp="1"/>
          </p:cNvSpPr>
          <p:nvPr>
            <p:ph type="ftr" sz="quarter" idx="11"/>
          </p:nvPr>
        </p:nvSpPr>
        <p:spPr/>
        <p:txBody>
          <a:bodyPr/>
          <a:lstStyle/>
          <a:p>
            <a:r>
              <a:rPr lang="en-IN"/>
              <a:t>- A.Anitha - SITE - VIT University</a:t>
            </a:r>
          </a:p>
        </p:txBody>
      </p:sp>
      <p:sp>
        <p:nvSpPr>
          <p:cNvPr id="9" name="Slide Number Placeholder 8"/>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242767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243D4F-50E3-4CD5-B30D-53EB2C01BAF9}" type="datetime1">
              <a:rPr lang="en-IN" smtClean="0"/>
              <a:pPr/>
              <a:t>16-04-2021</a:t>
            </a:fld>
            <a:endParaRPr lang="en-IN"/>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258418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087AD-3C02-445E-BECB-F0AEE4F16B85}" type="datetime1">
              <a:rPr lang="en-IN" smtClean="0"/>
              <a:pPr/>
              <a:t>16-04-2021</a:t>
            </a:fld>
            <a:endParaRPr lang="en-IN"/>
          </a:p>
        </p:txBody>
      </p:sp>
      <p:sp>
        <p:nvSpPr>
          <p:cNvPr id="3" name="Footer Placeholder 2"/>
          <p:cNvSpPr>
            <a:spLocks noGrp="1"/>
          </p:cNvSpPr>
          <p:nvPr>
            <p:ph type="ftr" sz="quarter" idx="11"/>
          </p:nvPr>
        </p:nvSpPr>
        <p:spPr/>
        <p:txBody>
          <a:bodyPr/>
          <a:lstStyle/>
          <a:p>
            <a:r>
              <a:rPr lang="en-IN"/>
              <a:t>- A.Anitha - SITE - VIT University</a:t>
            </a:r>
          </a:p>
        </p:txBody>
      </p:sp>
      <p:sp>
        <p:nvSpPr>
          <p:cNvPr id="4" name="Slide Number Placeholder 3"/>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428253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B81C9E-2909-41E4-9AEE-53561A438D82}" type="datetime1">
              <a:rPr lang="en-IN" smtClean="0"/>
              <a:pPr/>
              <a:t>16-04-2021</a:t>
            </a:fld>
            <a:endParaRPr lang="en-IN"/>
          </a:p>
        </p:txBody>
      </p:sp>
      <p:sp>
        <p:nvSpPr>
          <p:cNvPr id="6" name="Footer Placeholder 5"/>
          <p:cNvSpPr>
            <a:spLocks noGrp="1"/>
          </p:cNvSpPr>
          <p:nvPr>
            <p:ph type="ftr" sz="quarter" idx="11"/>
          </p:nvPr>
        </p:nvSpPr>
        <p:spPr/>
        <p:txBody>
          <a:bodyPr/>
          <a:lstStyle/>
          <a:p>
            <a:r>
              <a:rPr lang="en-IN"/>
              <a:t>- A.Anitha - SITE - VIT University</a:t>
            </a:r>
          </a:p>
        </p:txBody>
      </p:sp>
      <p:sp>
        <p:nvSpPr>
          <p:cNvPr id="7" name="Slide Number Placeholder 6"/>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335599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485204-559E-43AD-AEB2-42FBD9D7DA36}" type="datetime1">
              <a:rPr lang="en-IN" smtClean="0"/>
              <a:pPr/>
              <a:t>16-04-2021</a:t>
            </a:fld>
            <a:endParaRPr lang="en-IN"/>
          </a:p>
        </p:txBody>
      </p:sp>
      <p:sp>
        <p:nvSpPr>
          <p:cNvPr id="6" name="Footer Placeholder 5"/>
          <p:cNvSpPr>
            <a:spLocks noGrp="1"/>
          </p:cNvSpPr>
          <p:nvPr>
            <p:ph type="ftr" sz="quarter" idx="11"/>
          </p:nvPr>
        </p:nvSpPr>
        <p:spPr/>
        <p:txBody>
          <a:bodyPr/>
          <a:lstStyle/>
          <a:p>
            <a:r>
              <a:rPr lang="en-IN"/>
              <a:t>- A.Anitha - SITE - VIT University</a:t>
            </a:r>
          </a:p>
        </p:txBody>
      </p:sp>
      <p:sp>
        <p:nvSpPr>
          <p:cNvPr id="7" name="Slide Number Placeholder 6"/>
          <p:cNvSpPr>
            <a:spLocks noGrp="1"/>
          </p:cNvSpPr>
          <p:nvPr>
            <p:ph type="sldNum" sz="quarter" idx="12"/>
          </p:nvPr>
        </p:nvSpPr>
        <p:spPr/>
        <p:txBody>
          <a:bodyPr/>
          <a:lstStyle/>
          <a:p>
            <a:fld id="{DAC75B50-D712-4535-AA44-849F49B54A82}" type="slidenum">
              <a:rPr lang="en-IN" smtClean="0"/>
              <a:pPr/>
              <a:t>‹#›</a:t>
            </a:fld>
            <a:endParaRPr lang="en-IN"/>
          </a:p>
        </p:txBody>
      </p:sp>
    </p:spTree>
    <p:extLst>
      <p:ext uri="{BB962C8B-B14F-4D97-AF65-F5344CB8AC3E}">
        <p14:creationId xmlns:p14="http://schemas.microsoft.com/office/powerpoint/2010/main" val="413011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A3062-0423-4261-A497-4C55D5038E27}" type="datetime1">
              <a:rPr lang="en-IN" smtClean="0"/>
              <a:pPr/>
              <a:t>16-04-2021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 A.Anitha - SITE - VIT University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75B50-D712-4535-AA44-849F49B54A82}" type="slidenum">
              <a:rPr lang="en-IN" smtClean="0"/>
              <a:pPr/>
              <a:t>‹#›</a:t>
            </a:fld>
            <a:endParaRPr lang="en-IN"/>
          </a:p>
        </p:txBody>
      </p:sp>
    </p:spTree>
    <p:extLst>
      <p:ext uri="{BB962C8B-B14F-4D97-AF65-F5344CB8AC3E}">
        <p14:creationId xmlns:p14="http://schemas.microsoft.com/office/powerpoint/2010/main" val="3976370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eaLnBrk="0" fontAlgn="base" hangingPunct="0">
              <a:spcBef>
                <a:spcPct val="0"/>
              </a:spcBef>
              <a:spcAft>
                <a:spcPct val="0"/>
              </a:spcAft>
            </a:pPr>
            <a:fld id="{EBF24F25-60F1-425A-9942-09AC6E6C0163}" type="datetime1">
              <a:rPr lang="en-IN" smtClean="0">
                <a:solidFill>
                  <a:srgbClr val="000000"/>
                </a:solidFill>
              </a:rPr>
              <a:pPr eaLnBrk="0" fontAlgn="base" hangingPunct="0">
                <a:spcBef>
                  <a:spcPct val="0"/>
                </a:spcBef>
                <a:spcAft>
                  <a:spcPct val="0"/>
                </a:spcAft>
              </a:pPr>
              <a:t>16-04-2021</a:t>
            </a:fld>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eaLnBrk="0" fontAlgn="base" hangingPunct="0">
              <a:spcBef>
                <a:spcPct val="0"/>
              </a:spcBef>
              <a:spcAft>
                <a:spcPct val="0"/>
              </a:spcAft>
            </a:pPr>
            <a:r>
              <a:rPr lang="en-US">
                <a:solidFill>
                  <a:srgbClr val="000000"/>
                </a:solidFill>
              </a:rPr>
              <a:t>- A.Anitha - SITE - VIT University</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eaLnBrk="0" fontAlgn="base" hangingPunct="0">
              <a:spcBef>
                <a:spcPct val="0"/>
              </a:spcBef>
              <a:spcAft>
                <a:spcPct val="0"/>
              </a:spcAft>
            </a:pPr>
            <a:fld id="{CF260940-2268-4649-9C19-0CCF89BF0A5C}" type="slidenum">
              <a:rPr lang="en-US">
                <a:solidFill>
                  <a:srgbClr val="000000"/>
                </a:solidFill>
              </a:rPr>
              <a:pPr eaLnBrk="0" fontAlgn="base" hangingPunct="0">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2093109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quiz.geeksforgeeks.org/multithreading-in-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latin typeface="Stencil" pitchFamily="82" charset="0"/>
              </a:rPr>
              <a:t>Multithreading</a:t>
            </a:r>
            <a:br>
              <a:rPr lang="en-IN" dirty="0">
                <a:latin typeface="Stencil" pitchFamily="82" charset="0"/>
              </a:rPr>
            </a:br>
            <a:r>
              <a:rPr lang="en-IN" dirty="0">
                <a:latin typeface="Stencil" pitchFamily="82" charset="0"/>
              </a:rPr>
              <a:t>Unit - 3</a:t>
            </a:r>
            <a:endParaRPr lang="en-IN" sz="2700"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1</a:t>
            </a:fld>
            <a:endParaRPr lang="en-IN"/>
          </a:p>
        </p:txBody>
      </p:sp>
    </p:spTree>
    <p:extLst>
      <p:ext uri="{BB962C8B-B14F-4D97-AF65-F5344CB8AC3E}">
        <p14:creationId xmlns:p14="http://schemas.microsoft.com/office/powerpoint/2010/main" val="266822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pPr marL="0" indent="0">
              <a:buNone/>
            </a:pPr>
            <a:r>
              <a:rPr lang="en-IN" dirty="0"/>
              <a:t>Commonly used </a:t>
            </a:r>
            <a:r>
              <a:rPr lang="en-IN" b="1" dirty="0"/>
              <a:t>methods</a:t>
            </a:r>
            <a:r>
              <a:rPr lang="en-IN" dirty="0"/>
              <a:t> of Thread class:</a:t>
            </a:r>
          </a:p>
          <a:p>
            <a:r>
              <a:rPr lang="en-IN" b="1" dirty="0"/>
              <a:t>public void run()</a:t>
            </a:r>
            <a:r>
              <a:rPr lang="en-IN" dirty="0"/>
              <a:t>: is used to perform action for a thread.</a:t>
            </a:r>
          </a:p>
          <a:p>
            <a:r>
              <a:rPr lang="en-IN" b="1" dirty="0"/>
              <a:t>public void start()</a:t>
            </a:r>
            <a:r>
              <a:rPr lang="en-IN" dirty="0"/>
              <a:t>: starts the execution of the thread. JVM calls the run() method on the thread.</a:t>
            </a:r>
          </a:p>
          <a:p>
            <a:r>
              <a:rPr lang="en-IN" b="1" dirty="0"/>
              <a:t>public void sleep(long </a:t>
            </a:r>
            <a:r>
              <a:rPr lang="en-IN" b="1" dirty="0" err="1"/>
              <a:t>miliseconds</a:t>
            </a:r>
            <a:r>
              <a:rPr lang="en-IN" b="1" dirty="0"/>
              <a:t>)</a:t>
            </a:r>
            <a:r>
              <a:rPr lang="en-IN" dirty="0"/>
              <a:t>: Causes the currently executing thread to sleep (temporarily cease execution) for the specified number of milliseconds.</a:t>
            </a:r>
          </a:p>
          <a:p>
            <a:r>
              <a:rPr lang="en-IN" b="1" dirty="0"/>
              <a:t>public int </a:t>
            </a:r>
            <a:r>
              <a:rPr lang="en-IN" b="1" dirty="0" err="1"/>
              <a:t>getPriority</a:t>
            </a:r>
            <a:r>
              <a:rPr lang="en-IN" b="1" dirty="0"/>
              <a:t>(): </a:t>
            </a:r>
            <a:r>
              <a:rPr lang="en-IN" dirty="0"/>
              <a:t>returns the priority of the thread.</a:t>
            </a:r>
          </a:p>
          <a:p>
            <a:r>
              <a:rPr lang="en-IN" b="1" dirty="0"/>
              <a:t>public int </a:t>
            </a:r>
            <a:r>
              <a:rPr lang="en-IN" b="1" dirty="0" err="1"/>
              <a:t>setPriority</a:t>
            </a:r>
            <a:r>
              <a:rPr lang="en-IN" b="1" dirty="0"/>
              <a:t>(int priority): </a:t>
            </a:r>
            <a:r>
              <a:rPr lang="en-IN" dirty="0"/>
              <a:t>changes the priority of the thread.</a:t>
            </a:r>
          </a:p>
        </p:txBody>
      </p:sp>
      <p:sp>
        <p:nvSpPr>
          <p:cNvPr id="2" name="Footer Placeholder 1"/>
          <p:cNvSpPr>
            <a:spLocks noGrp="1"/>
          </p:cNvSpPr>
          <p:nvPr>
            <p:ph type="ftr" sz="quarter" idx="11"/>
          </p:nvPr>
        </p:nvSpPr>
        <p:spPr/>
        <p:txBody>
          <a:bodyPr/>
          <a:lstStyle/>
          <a:p>
            <a:r>
              <a:rPr lang="en-IN"/>
              <a:t>- A.Anitha - SITE - VIT University</a:t>
            </a:r>
          </a:p>
        </p:txBody>
      </p:sp>
      <p:sp>
        <p:nvSpPr>
          <p:cNvPr id="4" name="Slide Number Placeholder 3"/>
          <p:cNvSpPr>
            <a:spLocks noGrp="1"/>
          </p:cNvSpPr>
          <p:nvPr>
            <p:ph type="sldNum" sz="quarter" idx="12"/>
          </p:nvPr>
        </p:nvSpPr>
        <p:spPr/>
        <p:txBody>
          <a:bodyPr/>
          <a:lstStyle/>
          <a:p>
            <a:fld id="{DAC75B50-D712-4535-AA44-849F49B54A82}" type="slidenum">
              <a:rPr lang="en-IN" smtClean="0"/>
              <a:pPr/>
              <a:t>10</a:t>
            </a:fld>
            <a:endParaRPr lang="en-IN"/>
          </a:p>
        </p:txBody>
      </p:sp>
    </p:spTree>
    <p:extLst>
      <p:ext uri="{BB962C8B-B14F-4D97-AF65-F5344CB8AC3E}">
        <p14:creationId xmlns:p14="http://schemas.microsoft.com/office/powerpoint/2010/main" val="32665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lnSpcReduction="10000"/>
          </a:bodyPr>
          <a:lstStyle/>
          <a:p>
            <a:r>
              <a:rPr lang="en-IN" b="1" dirty="0"/>
              <a:t>public String </a:t>
            </a:r>
            <a:r>
              <a:rPr lang="en-IN" b="1" dirty="0" err="1"/>
              <a:t>getName</a:t>
            </a:r>
            <a:r>
              <a:rPr lang="en-IN" b="1" dirty="0"/>
              <a:t>(): </a:t>
            </a:r>
            <a:r>
              <a:rPr lang="en-IN" dirty="0"/>
              <a:t>returns the name of the thread. </a:t>
            </a:r>
          </a:p>
          <a:p>
            <a:r>
              <a:rPr lang="en-IN" b="1" dirty="0"/>
              <a:t>public void </a:t>
            </a:r>
            <a:r>
              <a:rPr lang="en-IN" b="1" dirty="0" err="1"/>
              <a:t>setName</a:t>
            </a:r>
            <a:r>
              <a:rPr lang="en-IN" b="1" dirty="0"/>
              <a:t>(String name): </a:t>
            </a:r>
            <a:r>
              <a:rPr lang="en-IN" dirty="0"/>
              <a:t>changes the name of the thread. </a:t>
            </a:r>
          </a:p>
          <a:p>
            <a:r>
              <a:rPr lang="en-IN" b="1" dirty="0"/>
              <a:t>public Thread </a:t>
            </a:r>
            <a:r>
              <a:rPr lang="en-IN" b="1" dirty="0" err="1"/>
              <a:t>currentThread</a:t>
            </a:r>
            <a:r>
              <a:rPr lang="en-IN" b="1" dirty="0"/>
              <a:t>(): </a:t>
            </a:r>
            <a:r>
              <a:rPr lang="en-IN" dirty="0"/>
              <a:t>returns the reference of currently executing thread. </a:t>
            </a:r>
          </a:p>
          <a:p>
            <a:r>
              <a:rPr lang="en-IN" b="1" dirty="0"/>
              <a:t>public </a:t>
            </a:r>
            <a:r>
              <a:rPr lang="en-IN" b="1" dirty="0" err="1"/>
              <a:t>int</a:t>
            </a:r>
            <a:r>
              <a:rPr lang="en-IN" b="1" dirty="0"/>
              <a:t> </a:t>
            </a:r>
            <a:r>
              <a:rPr lang="en-IN" b="1" dirty="0" err="1"/>
              <a:t>getId</a:t>
            </a:r>
            <a:r>
              <a:rPr lang="en-IN" b="1" dirty="0"/>
              <a:t>(): </a:t>
            </a:r>
            <a:r>
              <a:rPr lang="en-IN" dirty="0"/>
              <a:t>returns the id of the thread. </a:t>
            </a:r>
          </a:p>
          <a:p>
            <a:r>
              <a:rPr lang="en-IN" b="1" dirty="0"/>
              <a:t>public </a:t>
            </a:r>
            <a:r>
              <a:rPr lang="en-IN" b="1" dirty="0" err="1"/>
              <a:t>Thread.State</a:t>
            </a:r>
            <a:r>
              <a:rPr lang="en-IN" b="1" dirty="0"/>
              <a:t> </a:t>
            </a:r>
            <a:r>
              <a:rPr lang="en-IN" b="1" dirty="0" err="1"/>
              <a:t>getState</a:t>
            </a:r>
            <a:r>
              <a:rPr lang="en-IN" b="1" dirty="0"/>
              <a:t>(): </a:t>
            </a:r>
            <a:r>
              <a:rPr lang="en-IN" dirty="0"/>
              <a:t>returns the state of the thread. </a:t>
            </a:r>
          </a:p>
          <a:p>
            <a:r>
              <a:rPr lang="en-IN" b="1" dirty="0"/>
              <a:t>public </a:t>
            </a:r>
            <a:r>
              <a:rPr lang="en-IN" b="1" dirty="0" err="1"/>
              <a:t>boolean</a:t>
            </a:r>
            <a:r>
              <a:rPr lang="en-IN" b="1" dirty="0"/>
              <a:t> </a:t>
            </a:r>
            <a:r>
              <a:rPr lang="en-IN" b="1" dirty="0" err="1"/>
              <a:t>isAlive</a:t>
            </a:r>
            <a:r>
              <a:rPr lang="en-IN" b="1" dirty="0"/>
              <a:t>(): </a:t>
            </a:r>
            <a:r>
              <a:rPr lang="en-IN" dirty="0"/>
              <a:t>tests if the thread is alive.</a:t>
            </a:r>
          </a:p>
        </p:txBody>
      </p:sp>
      <p:sp>
        <p:nvSpPr>
          <p:cNvPr id="2" name="Footer Placeholder 1"/>
          <p:cNvSpPr>
            <a:spLocks noGrp="1"/>
          </p:cNvSpPr>
          <p:nvPr>
            <p:ph type="ftr" sz="quarter" idx="11"/>
          </p:nvPr>
        </p:nvSpPr>
        <p:spPr/>
        <p:txBody>
          <a:bodyPr/>
          <a:lstStyle/>
          <a:p>
            <a:r>
              <a:rPr lang="en-IN"/>
              <a:t>- A.Anitha - SITE - VIT University</a:t>
            </a:r>
          </a:p>
        </p:txBody>
      </p:sp>
      <p:sp>
        <p:nvSpPr>
          <p:cNvPr id="4" name="Slide Number Placeholder 3"/>
          <p:cNvSpPr>
            <a:spLocks noGrp="1"/>
          </p:cNvSpPr>
          <p:nvPr>
            <p:ph type="sldNum" sz="quarter" idx="12"/>
          </p:nvPr>
        </p:nvSpPr>
        <p:spPr/>
        <p:txBody>
          <a:bodyPr/>
          <a:lstStyle/>
          <a:p>
            <a:fld id="{DAC75B50-D712-4535-AA44-849F49B54A82}" type="slidenum">
              <a:rPr lang="en-IN" smtClean="0"/>
              <a:pPr/>
              <a:t>11</a:t>
            </a:fld>
            <a:endParaRPr lang="en-IN"/>
          </a:p>
        </p:txBody>
      </p:sp>
    </p:spTree>
    <p:extLst>
      <p:ext uri="{BB962C8B-B14F-4D97-AF65-F5344CB8AC3E}">
        <p14:creationId xmlns:p14="http://schemas.microsoft.com/office/powerpoint/2010/main" val="1960326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Starting a thread</a:t>
            </a:r>
          </a:p>
        </p:txBody>
      </p:sp>
      <p:sp>
        <p:nvSpPr>
          <p:cNvPr id="3" name="Content Placeholder 2"/>
          <p:cNvSpPr>
            <a:spLocks noGrp="1"/>
          </p:cNvSpPr>
          <p:nvPr>
            <p:ph idx="1"/>
          </p:nvPr>
        </p:nvSpPr>
        <p:spPr/>
        <p:txBody>
          <a:bodyPr/>
          <a:lstStyle/>
          <a:p>
            <a:r>
              <a:rPr lang="en-IN" b="1" dirty="0"/>
              <a:t>start() method</a:t>
            </a:r>
            <a:r>
              <a:rPr lang="en-IN" dirty="0"/>
              <a:t> of Thread class is used to start a newly created thread.</a:t>
            </a:r>
          </a:p>
          <a:p>
            <a:pPr marL="0" indent="0">
              <a:buNone/>
            </a:pPr>
            <a:r>
              <a:rPr lang="en-IN" dirty="0"/>
              <a:t> It performs following tasks:</a:t>
            </a:r>
          </a:p>
          <a:p>
            <a:r>
              <a:rPr lang="en-IN" dirty="0"/>
              <a:t> A new thread starts(with new call stack).</a:t>
            </a:r>
          </a:p>
          <a:p>
            <a:r>
              <a:rPr lang="en-IN" dirty="0"/>
              <a:t>The thread moves from New state to the Runnable state.</a:t>
            </a:r>
          </a:p>
          <a:p>
            <a:r>
              <a:rPr lang="en-IN" dirty="0"/>
              <a:t>When the thread gets a chance to execute, its target run() method will run.</a:t>
            </a:r>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12</a:t>
            </a:fld>
            <a:endParaRPr lang="en-IN"/>
          </a:p>
        </p:txBody>
      </p:sp>
    </p:spTree>
    <p:extLst>
      <p:ext uri="{BB962C8B-B14F-4D97-AF65-F5344CB8AC3E}">
        <p14:creationId xmlns:p14="http://schemas.microsoft.com/office/powerpoint/2010/main" val="1904183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eft-Up Arrow 13"/>
          <p:cNvSpPr/>
          <p:nvPr/>
        </p:nvSpPr>
        <p:spPr>
          <a:xfrm>
            <a:off x="1763688" y="2564904"/>
            <a:ext cx="936104" cy="2304256"/>
          </a:xfrm>
          <a:prstGeom prst="leftUp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a:t>Sample program</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t>Class sample extends Thread</a:t>
            </a:r>
          </a:p>
          <a:p>
            <a:pPr marL="0" indent="0">
              <a:buNone/>
            </a:pPr>
            <a:r>
              <a:rPr lang="en-IN" dirty="0"/>
              <a:t>{  </a:t>
            </a:r>
          </a:p>
          <a:p>
            <a:pPr marL="0" indent="0">
              <a:buNone/>
            </a:pPr>
            <a:r>
              <a:rPr lang="en-IN" dirty="0"/>
              <a:t>public void run()</a:t>
            </a:r>
          </a:p>
          <a:p>
            <a:pPr marL="0" indent="0">
              <a:buNone/>
            </a:pPr>
            <a:r>
              <a:rPr lang="en-IN" dirty="0"/>
              <a:t>{  </a:t>
            </a:r>
          </a:p>
          <a:p>
            <a:pPr marL="0" indent="0">
              <a:buNone/>
            </a:pPr>
            <a:r>
              <a:rPr lang="en-IN" dirty="0" err="1"/>
              <a:t>System.out.println</a:t>
            </a:r>
            <a:r>
              <a:rPr lang="en-IN" dirty="0"/>
              <a:t>("thread is running...");  </a:t>
            </a:r>
          </a:p>
          <a:p>
            <a:pPr marL="0" indent="0">
              <a:buNone/>
            </a:pPr>
            <a:r>
              <a:rPr lang="en-IN" dirty="0"/>
              <a:t>}  </a:t>
            </a:r>
          </a:p>
          <a:p>
            <a:pPr marL="0" indent="0">
              <a:buNone/>
            </a:pPr>
            <a:r>
              <a:rPr lang="en-IN" dirty="0"/>
              <a:t>public static void main(String </a:t>
            </a:r>
            <a:r>
              <a:rPr lang="en-IN" dirty="0" err="1"/>
              <a:t>args</a:t>
            </a:r>
            <a:r>
              <a:rPr lang="en-IN" dirty="0"/>
              <a:t>[])</a:t>
            </a:r>
          </a:p>
          <a:p>
            <a:pPr marL="0" indent="0">
              <a:buNone/>
            </a:pPr>
            <a:r>
              <a:rPr lang="en-IN" dirty="0"/>
              <a:t>{  </a:t>
            </a:r>
          </a:p>
          <a:p>
            <a:pPr marL="0" indent="0">
              <a:buNone/>
            </a:pPr>
            <a:r>
              <a:rPr lang="en-IN" dirty="0"/>
              <a:t>Sample  t1=new sample();  </a:t>
            </a:r>
          </a:p>
          <a:p>
            <a:pPr marL="0" indent="0">
              <a:buNone/>
            </a:pPr>
            <a:r>
              <a:rPr lang="en-IN" dirty="0"/>
              <a:t>t1.start();  </a:t>
            </a:r>
          </a:p>
          <a:p>
            <a:pPr marL="0" indent="0">
              <a:buNone/>
            </a:pPr>
            <a:r>
              <a:rPr lang="en-IN" dirty="0"/>
              <a:t> }  </a:t>
            </a:r>
          </a:p>
          <a:p>
            <a:pPr marL="0" indent="0">
              <a:buNone/>
            </a:pPr>
            <a:r>
              <a:rPr lang="en-IN" dirty="0"/>
              <a:t>}  </a:t>
            </a:r>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13</a:t>
            </a:fld>
            <a:endParaRPr lang="en-IN"/>
          </a:p>
        </p:txBody>
      </p:sp>
    </p:spTree>
    <p:extLst>
      <p:ext uri="{BB962C8B-B14F-4D97-AF65-F5344CB8AC3E}">
        <p14:creationId xmlns:p14="http://schemas.microsoft.com/office/powerpoint/2010/main" val="55896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Scheduler </a:t>
            </a:r>
            <a:r>
              <a:rPr lang="en-IN"/>
              <a:t>in java</a:t>
            </a:r>
            <a:endParaRPr lang="en-IN" dirty="0"/>
          </a:p>
        </p:txBody>
      </p:sp>
      <p:sp>
        <p:nvSpPr>
          <p:cNvPr id="3" name="Content Placeholder 2"/>
          <p:cNvSpPr>
            <a:spLocks noGrp="1"/>
          </p:cNvSpPr>
          <p:nvPr>
            <p:ph idx="1"/>
          </p:nvPr>
        </p:nvSpPr>
        <p:spPr/>
        <p:txBody>
          <a:bodyPr>
            <a:normAutofit fontScale="92500"/>
          </a:bodyPr>
          <a:lstStyle/>
          <a:p>
            <a:r>
              <a:rPr lang="en-IN" b="1" dirty="0"/>
              <a:t>Thread scheduler</a:t>
            </a:r>
            <a:r>
              <a:rPr lang="en-IN" dirty="0"/>
              <a:t> in java is the part of the JVM that decides which thread should run.</a:t>
            </a:r>
          </a:p>
          <a:p>
            <a:r>
              <a:rPr lang="en-IN" dirty="0"/>
              <a:t>There is no guarantee that which runnable thread will be chosen to run by the thread scheduler.</a:t>
            </a:r>
          </a:p>
          <a:p>
            <a:r>
              <a:rPr lang="en-IN" dirty="0"/>
              <a:t>Only one thread at a time can run in a single process.</a:t>
            </a:r>
          </a:p>
          <a:p>
            <a:r>
              <a:rPr lang="en-IN" dirty="0"/>
              <a:t>The thread scheduler mainly uses </a:t>
            </a:r>
            <a:r>
              <a:rPr lang="en-IN" dirty="0" err="1">
                <a:solidFill>
                  <a:srgbClr val="FF0000"/>
                </a:solidFill>
              </a:rPr>
              <a:t>preemptive</a:t>
            </a:r>
            <a:r>
              <a:rPr lang="en-IN" dirty="0">
                <a:solidFill>
                  <a:srgbClr val="FF0000"/>
                </a:solidFill>
              </a:rPr>
              <a:t> or time slicing scheduling</a:t>
            </a:r>
            <a:r>
              <a:rPr lang="en-IN" dirty="0"/>
              <a:t> to schedule the threads.</a:t>
            </a:r>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14</a:t>
            </a:fld>
            <a:endParaRPr lang="en-IN"/>
          </a:p>
        </p:txBody>
      </p:sp>
    </p:spTree>
    <p:extLst>
      <p:ext uri="{BB962C8B-B14F-4D97-AF65-F5344CB8AC3E}">
        <p14:creationId xmlns:p14="http://schemas.microsoft.com/office/powerpoint/2010/main" val="264917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Sleep() in java</a:t>
            </a:r>
          </a:p>
        </p:txBody>
      </p:sp>
      <p:sp>
        <p:nvSpPr>
          <p:cNvPr id="3" name="Content Placeholder 2"/>
          <p:cNvSpPr>
            <a:spLocks noGrp="1"/>
          </p:cNvSpPr>
          <p:nvPr>
            <p:ph idx="1"/>
          </p:nvPr>
        </p:nvSpPr>
        <p:spPr/>
        <p:txBody>
          <a:bodyPr/>
          <a:lstStyle/>
          <a:p>
            <a:r>
              <a:rPr lang="en-IN" dirty="0"/>
              <a:t>The sleep() method of Thread class is used to sleep a thread for the specified amount of time.</a:t>
            </a:r>
          </a:p>
          <a:p>
            <a:r>
              <a:rPr lang="en-IN" dirty="0"/>
              <a:t>Syntax:</a:t>
            </a:r>
          </a:p>
          <a:p>
            <a:r>
              <a:rPr lang="en-IN" dirty="0"/>
              <a:t>public static void sleep(long </a:t>
            </a:r>
            <a:r>
              <a:rPr lang="en-IN" dirty="0" err="1"/>
              <a:t>miliseconds</a:t>
            </a:r>
            <a:r>
              <a:rPr lang="en-IN" dirty="0"/>
              <a:t>)throws </a:t>
            </a:r>
            <a:r>
              <a:rPr lang="en-IN" dirty="0" err="1"/>
              <a:t>InterruptedException</a:t>
            </a:r>
            <a:endParaRPr lang="en-IN" dirty="0"/>
          </a:p>
          <a:p>
            <a:r>
              <a:rPr lang="en-IN" dirty="0"/>
              <a:t>public static void sleep(long </a:t>
            </a:r>
            <a:r>
              <a:rPr lang="en-IN" dirty="0" err="1"/>
              <a:t>miliseconds</a:t>
            </a:r>
            <a:r>
              <a:rPr lang="en-IN" dirty="0"/>
              <a:t>, </a:t>
            </a:r>
            <a:r>
              <a:rPr lang="en-IN" dirty="0" err="1"/>
              <a:t>int</a:t>
            </a:r>
            <a:r>
              <a:rPr lang="en-IN" dirty="0"/>
              <a:t> </a:t>
            </a:r>
            <a:r>
              <a:rPr lang="en-IN" dirty="0" err="1"/>
              <a:t>nanos</a:t>
            </a:r>
            <a:r>
              <a:rPr lang="en-IN" dirty="0"/>
              <a:t>)throws </a:t>
            </a:r>
            <a:r>
              <a:rPr lang="en-IN" dirty="0" err="1"/>
              <a:t>InterruptedException</a:t>
            </a:r>
            <a:endParaRPr lang="en-IN" dirty="0"/>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15</a:t>
            </a:fld>
            <a:endParaRPr lang="en-IN"/>
          </a:p>
        </p:txBody>
      </p:sp>
    </p:spTree>
    <p:extLst>
      <p:ext uri="{BB962C8B-B14F-4D97-AF65-F5344CB8AC3E}">
        <p14:creationId xmlns:p14="http://schemas.microsoft.com/office/powerpoint/2010/main" val="60899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5079967" y="723754"/>
            <a:ext cx="3886200" cy="5334000"/>
          </a:xfrm>
          <a:prstGeom prst="rect">
            <a:avLst/>
          </a:prstGeom>
          <a:solidFill>
            <a:schemeClr val="accent1">
              <a:lumMod val="20000"/>
              <a:lumOff val="80000"/>
            </a:schemeClr>
          </a:solidFill>
          <a:ln>
            <a:solidFill>
              <a:schemeClr val="accent2">
                <a:lumMod val="20000"/>
                <a:lumOff val="8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buFontTx/>
              <a:buNone/>
            </a:pPr>
            <a:r>
              <a:rPr lang="en-US" sz="1800" b="1" dirty="0">
                <a:solidFill>
                  <a:srgbClr val="000000"/>
                </a:solidFill>
              </a:rPr>
              <a:t>class thread1 extends Thread</a:t>
            </a:r>
          </a:p>
          <a:p>
            <a:pPr>
              <a:buFontTx/>
              <a:buNone/>
            </a:pPr>
            <a:r>
              <a:rPr lang="en-US" sz="1800" b="1" dirty="0">
                <a:solidFill>
                  <a:srgbClr val="000000"/>
                </a:solidFill>
              </a:rPr>
              <a:t>{</a:t>
            </a:r>
          </a:p>
          <a:p>
            <a:pPr>
              <a:buFontTx/>
              <a:buNone/>
            </a:pPr>
            <a:r>
              <a:rPr lang="en-US" sz="1800" b="1" dirty="0">
                <a:solidFill>
                  <a:srgbClr val="000000"/>
                </a:solidFill>
              </a:rPr>
              <a:t>public void run()</a:t>
            </a:r>
          </a:p>
          <a:p>
            <a:pPr>
              <a:buFontTx/>
              <a:buNone/>
            </a:pPr>
            <a:r>
              <a:rPr lang="en-US" sz="1800" b="1" dirty="0">
                <a:solidFill>
                  <a:srgbClr val="000000"/>
                </a:solidFill>
              </a:rPr>
              <a:t>{</a:t>
            </a:r>
          </a:p>
          <a:p>
            <a:pPr>
              <a:buFontTx/>
              <a:buNone/>
            </a:pPr>
            <a:r>
              <a:rPr lang="en-US" sz="1800" b="1" dirty="0">
                <a:solidFill>
                  <a:srgbClr val="000000"/>
                </a:solidFill>
              </a:rPr>
              <a:t>try</a:t>
            </a:r>
          </a:p>
          <a:p>
            <a:pPr>
              <a:buFontTx/>
              <a:buNone/>
            </a:pPr>
            <a:r>
              <a:rPr lang="en-US" sz="1800" b="1" dirty="0">
                <a:solidFill>
                  <a:srgbClr val="000000"/>
                </a:solidFill>
              </a:rPr>
              <a:t>{</a:t>
            </a:r>
          </a:p>
          <a:p>
            <a:pPr>
              <a:buFontTx/>
              <a:buNone/>
            </a:pPr>
            <a:r>
              <a:rPr lang="en-US" sz="1800" b="1" dirty="0" err="1">
                <a:solidFill>
                  <a:srgbClr val="000000"/>
                </a:solidFill>
              </a:rPr>
              <a:t>System.out.println</a:t>
            </a:r>
            <a:r>
              <a:rPr lang="en-US" sz="1800" b="1" dirty="0">
                <a:solidFill>
                  <a:srgbClr val="000000"/>
                </a:solidFill>
              </a:rPr>
              <a:t>("thread1");</a:t>
            </a:r>
          </a:p>
          <a:p>
            <a:pPr>
              <a:buFontTx/>
              <a:buNone/>
            </a:pPr>
            <a:r>
              <a:rPr lang="en-US" sz="1800" b="1" dirty="0">
                <a:solidFill>
                  <a:srgbClr val="000000"/>
                </a:solidFill>
              </a:rPr>
              <a:t>sleep(1000);</a:t>
            </a:r>
          </a:p>
          <a:p>
            <a:pPr>
              <a:buFontTx/>
              <a:buNone/>
            </a:pPr>
            <a:r>
              <a:rPr lang="en-IN" sz="1800" b="1" dirty="0" err="1">
                <a:solidFill>
                  <a:srgbClr val="000000"/>
                </a:solidFill>
              </a:rPr>
              <a:t>System.out.println</a:t>
            </a:r>
            <a:r>
              <a:rPr lang="en-IN" sz="1800" b="1" dirty="0">
                <a:solidFill>
                  <a:srgbClr val="000000"/>
                </a:solidFill>
              </a:rPr>
              <a:t>(" Thread1 is running now... ");</a:t>
            </a:r>
            <a:endParaRPr lang="en-US" sz="1800" b="1" dirty="0">
              <a:solidFill>
                <a:srgbClr val="000000"/>
              </a:solidFill>
            </a:endParaRPr>
          </a:p>
          <a:p>
            <a:pPr>
              <a:buFontTx/>
              <a:buNone/>
            </a:pPr>
            <a:r>
              <a:rPr lang="en-US" sz="1800" b="1" dirty="0">
                <a:solidFill>
                  <a:srgbClr val="000000"/>
                </a:solidFill>
              </a:rPr>
              <a:t>}catch(Exception e) { </a:t>
            </a:r>
            <a:r>
              <a:rPr lang="en-US" sz="1800" b="1" dirty="0" err="1">
                <a:solidFill>
                  <a:srgbClr val="000000"/>
                </a:solidFill>
              </a:rPr>
              <a:t>System.out.println</a:t>
            </a:r>
            <a:r>
              <a:rPr lang="en-US" sz="1800" b="1" dirty="0">
                <a:solidFill>
                  <a:srgbClr val="000000"/>
                </a:solidFill>
              </a:rPr>
              <a:t>(</a:t>
            </a:r>
            <a:r>
              <a:rPr lang="en-US" sz="1800" b="1" dirty="0" err="1">
                <a:solidFill>
                  <a:srgbClr val="000000"/>
                </a:solidFill>
              </a:rPr>
              <a:t>e.toString</a:t>
            </a:r>
            <a:r>
              <a:rPr lang="en-US" sz="1800" b="1" dirty="0">
                <a:solidFill>
                  <a:srgbClr val="000000"/>
                </a:solidFill>
              </a:rPr>
              <a:t>());</a:t>
            </a:r>
          </a:p>
          <a:p>
            <a:pPr>
              <a:buFontTx/>
              <a:buNone/>
            </a:pPr>
            <a:r>
              <a:rPr lang="en-US" sz="1800" b="1" dirty="0">
                <a:solidFill>
                  <a:srgbClr val="000000"/>
                </a:solidFill>
              </a:rPr>
              <a:t>}</a:t>
            </a:r>
          </a:p>
          <a:p>
            <a:pPr>
              <a:buFontTx/>
              <a:buNone/>
            </a:pPr>
            <a:r>
              <a:rPr lang="en-US" sz="1800" b="1" dirty="0">
                <a:solidFill>
                  <a:srgbClr val="000000"/>
                </a:solidFill>
              </a:rPr>
              <a:t>}</a:t>
            </a:r>
          </a:p>
          <a:p>
            <a:pPr>
              <a:buFontTx/>
              <a:buNone/>
            </a:pPr>
            <a:r>
              <a:rPr lang="en-US" sz="1800" b="1" dirty="0">
                <a:solidFill>
                  <a:srgbClr val="000000"/>
                </a:solidFill>
              </a:rPr>
              <a:t>}</a:t>
            </a:r>
          </a:p>
          <a:p>
            <a:pPr>
              <a:buFontTx/>
              <a:buNone/>
            </a:pPr>
            <a:endParaRPr lang="en-US" sz="1800" dirty="0">
              <a:solidFill>
                <a:srgbClr val="000000"/>
              </a:solidFill>
            </a:endParaRPr>
          </a:p>
        </p:txBody>
      </p:sp>
      <p:sp>
        <p:nvSpPr>
          <p:cNvPr id="3" name="Rectangle 2"/>
          <p:cNvSpPr/>
          <p:nvPr/>
        </p:nvSpPr>
        <p:spPr bwMode="auto">
          <a:xfrm>
            <a:off x="611560" y="1052736"/>
            <a:ext cx="3888432" cy="56166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N" sz="2400">
              <a:solidFill>
                <a:srgbClr val="000000"/>
              </a:solidFill>
            </a:endParaRPr>
          </a:p>
        </p:txBody>
      </p:sp>
      <p:sp>
        <p:nvSpPr>
          <p:cNvPr id="9218" name="Rectangle 2"/>
          <p:cNvSpPr>
            <a:spLocks noGrp="1" noChangeArrowheads="1"/>
          </p:cNvSpPr>
          <p:nvPr>
            <p:ph type="title"/>
          </p:nvPr>
        </p:nvSpPr>
        <p:spPr>
          <a:xfrm>
            <a:off x="2531" y="-1162683"/>
            <a:ext cx="7772400" cy="533400"/>
          </a:xfrm>
        </p:spPr>
        <p:txBody>
          <a:bodyPr/>
          <a:lstStyle/>
          <a:p>
            <a:r>
              <a:rPr lang="en-US" sz="3200"/>
              <a:t>Creating Threads Example 1</a:t>
            </a:r>
            <a:endParaRPr lang="en-US"/>
          </a:p>
        </p:txBody>
      </p:sp>
      <p:sp>
        <p:nvSpPr>
          <p:cNvPr id="9219" name="Rectangle 3"/>
          <p:cNvSpPr>
            <a:spLocks noGrp="1" noChangeArrowheads="1"/>
          </p:cNvSpPr>
          <p:nvPr>
            <p:ph type="body" idx="1"/>
          </p:nvPr>
        </p:nvSpPr>
        <p:spPr>
          <a:xfrm>
            <a:off x="685800" y="1066800"/>
            <a:ext cx="3886200" cy="5334000"/>
          </a:xfrm>
          <a:solidFill>
            <a:schemeClr val="accent1">
              <a:lumMod val="20000"/>
              <a:lumOff val="80000"/>
            </a:schemeClr>
          </a:solidFill>
          <a:ln>
            <a:solidFill>
              <a:schemeClr val="accent2">
                <a:lumMod val="20000"/>
                <a:lumOff val="80000"/>
              </a:schemeClr>
            </a:solidFill>
          </a:ln>
        </p:spPr>
        <p:txBody>
          <a:bodyPr/>
          <a:lstStyle/>
          <a:p>
            <a:pPr>
              <a:buFontTx/>
              <a:buNone/>
            </a:pPr>
            <a:r>
              <a:rPr lang="en-IN" sz="1800" b="1" dirty="0"/>
              <a:t>class </a:t>
            </a:r>
            <a:r>
              <a:rPr lang="en-IN" sz="1800" b="1" dirty="0" err="1"/>
              <a:t>threadtest</a:t>
            </a:r>
            <a:endParaRPr lang="en-IN" sz="1800" b="1" dirty="0"/>
          </a:p>
          <a:p>
            <a:pPr>
              <a:buFontTx/>
              <a:buNone/>
            </a:pPr>
            <a:r>
              <a:rPr lang="en-IN" sz="1800" b="1" dirty="0"/>
              <a:t>{</a:t>
            </a:r>
          </a:p>
          <a:p>
            <a:pPr>
              <a:buFontTx/>
              <a:buNone/>
            </a:pPr>
            <a:r>
              <a:rPr lang="en-IN" sz="1800" b="1" dirty="0"/>
              <a:t>public static void main(String </a:t>
            </a:r>
            <a:r>
              <a:rPr lang="en-IN" sz="1800" b="1" dirty="0" err="1"/>
              <a:t>arg</a:t>
            </a:r>
            <a:r>
              <a:rPr lang="en-IN" sz="1800" b="1" dirty="0"/>
              <a:t>[])</a:t>
            </a:r>
          </a:p>
          <a:p>
            <a:pPr>
              <a:buFontTx/>
              <a:buNone/>
            </a:pPr>
            <a:r>
              <a:rPr lang="en-IN" sz="1800" b="1" dirty="0"/>
              <a:t>{</a:t>
            </a:r>
          </a:p>
          <a:p>
            <a:pPr>
              <a:buFontTx/>
              <a:buNone/>
            </a:pPr>
            <a:r>
              <a:rPr lang="en-IN" sz="1800" b="1" dirty="0"/>
              <a:t> thread1 t1 = new thread1();</a:t>
            </a:r>
          </a:p>
          <a:p>
            <a:pPr>
              <a:buFontTx/>
              <a:buNone/>
            </a:pPr>
            <a:r>
              <a:rPr lang="en-IN" sz="1800" b="1" dirty="0"/>
              <a:t>thread2 t2 = new thread2();</a:t>
            </a:r>
          </a:p>
          <a:p>
            <a:pPr>
              <a:buFontTx/>
              <a:buNone/>
            </a:pPr>
            <a:r>
              <a:rPr lang="en-IN" sz="1800" b="1" dirty="0"/>
              <a:t>thread3 t3 = new thread3();</a:t>
            </a:r>
          </a:p>
          <a:p>
            <a:pPr>
              <a:buFontTx/>
              <a:buNone/>
            </a:pPr>
            <a:r>
              <a:rPr lang="en-IN" sz="1800" b="1" dirty="0" err="1"/>
              <a:t>System.err.println</a:t>
            </a:r>
            <a:r>
              <a:rPr lang="en-IN" sz="1800" b="1" dirty="0"/>
              <a:t>("Starting thread");</a:t>
            </a:r>
          </a:p>
          <a:p>
            <a:pPr>
              <a:buFontTx/>
              <a:buNone/>
            </a:pPr>
            <a:r>
              <a:rPr lang="en-IN" sz="1800" b="1" dirty="0"/>
              <a:t>t1.start();</a:t>
            </a:r>
          </a:p>
          <a:p>
            <a:pPr>
              <a:buFontTx/>
              <a:buNone/>
            </a:pPr>
            <a:r>
              <a:rPr lang="en-IN" sz="1800" b="1" dirty="0"/>
              <a:t>t2.start();</a:t>
            </a:r>
          </a:p>
          <a:p>
            <a:pPr>
              <a:buFontTx/>
              <a:buNone/>
            </a:pPr>
            <a:r>
              <a:rPr lang="en-IN" sz="1800" b="1" dirty="0"/>
              <a:t>t3.start();</a:t>
            </a:r>
          </a:p>
          <a:p>
            <a:pPr>
              <a:buFontTx/>
              <a:buNone/>
            </a:pPr>
            <a:r>
              <a:rPr lang="en-IN" sz="1800" b="1" dirty="0" err="1"/>
              <a:t>System.out.println</a:t>
            </a:r>
            <a:r>
              <a:rPr lang="en-IN" sz="1800" b="1" dirty="0"/>
              <a:t>("threads started");</a:t>
            </a:r>
          </a:p>
          <a:p>
            <a:pPr>
              <a:buFontTx/>
              <a:buNone/>
            </a:pPr>
            <a:r>
              <a:rPr lang="en-IN" sz="1800" b="1" dirty="0"/>
              <a:t>}</a:t>
            </a:r>
          </a:p>
          <a:p>
            <a:pPr>
              <a:buFontTx/>
              <a:buNone/>
            </a:pPr>
            <a:r>
              <a:rPr lang="en-IN" sz="1800" b="1" dirty="0"/>
              <a:t>}</a:t>
            </a:r>
          </a:p>
          <a:p>
            <a:pPr>
              <a:buFontTx/>
              <a:buNone/>
            </a:pPr>
            <a:endParaRPr lang="en-US" sz="1800" dirty="0"/>
          </a:p>
        </p:txBody>
      </p:sp>
      <p:sp>
        <p:nvSpPr>
          <p:cNvPr id="10" name="Rectangle 3"/>
          <p:cNvSpPr txBox="1">
            <a:spLocks noChangeArrowheads="1"/>
          </p:cNvSpPr>
          <p:nvPr/>
        </p:nvSpPr>
        <p:spPr bwMode="auto">
          <a:xfrm>
            <a:off x="5156448" y="1263352"/>
            <a:ext cx="3886200" cy="5334000"/>
          </a:xfrm>
          <a:prstGeom prst="rect">
            <a:avLst/>
          </a:prstGeom>
          <a:solidFill>
            <a:schemeClr val="accent1">
              <a:lumMod val="20000"/>
              <a:lumOff val="80000"/>
            </a:schemeClr>
          </a:solidFill>
          <a:ln>
            <a:solidFill>
              <a:schemeClr val="accent2">
                <a:lumMod val="20000"/>
                <a:lumOff val="80000"/>
              </a:schemeClr>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sz="1800" b="1" dirty="0">
                <a:solidFill>
                  <a:srgbClr val="000000"/>
                </a:solidFill>
              </a:rPr>
              <a:t>class thread2 extends Thread</a:t>
            </a:r>
          </a:p>
          <a:p>
            <a:pPr>
              <a:buFontTx/>
              <a:buNone/>
            </a:pPr>
            <a:r>
              <a:rPr lang="en-US" sz="1800" b="1" dirty="0">
                <a:solidFill>
                  <a:srgbClr val="000000"/>
                </a:solidFill>
              </a:rPr>
              <a:t>{</a:t>
            </a:r>
          </a:p>
          <a:p>
            <a:pPr>
              <a:buFontTx/>
              <a:buNone/>
            </a:pPr>
            <a:endParaRPr lang="en-US" sz="1800" b="1" dirty="0">
              <a:solidFill>
                <a:srgbClr val="000000"/>
              </a:solidFill>
            </a:endParaRPr>
          </a:p>
          <a:p>
            <a:pPr>
              <a:buFontTx/>
              <a:buNone/>
            </a:pPr>
            <a:r>
              <a:rPr lang="en-US" sz="1800" b="1" dirty="0">
                <a:solidFill>
                  <a:srgbClr val="000000"/>
                </a:solidFill>
              </a:rPr>
              <a:t>public void run()</a:t>
            </a:r>
          </a:p>
          <a:p>
            <a:pPr>
              <a:buFontTx/>
              <a:buNone/>
            </a:pPr>
            <a:r>
              <a:rPr lang="en-US" sz="1800" b="1" dirty="0">
                <a:solidFill>
                  <a:srgbClr val="000000"/>
                </a:solidFill>
              </a:rPr>
              <a:t>{</a:t>
            </a:r>
          </a:p>
          <a:p>
            <a:pPr>
              <a:buFontTx/>
              <a:buNone/>
            </a:pPr>
            <a:r>
              <a:rPr lang="en-US" sz="1800" b="1" dirty="0">
                <a:solidFill>
                  <a:srgbClr val="000000"/>
                </a:solidFill>
              </a:rPr>
              <a:t>try</a:t>
            </a:r>
          </a:p>
          <a:p>
            <a:pPr>
              <a:buFontTx/>
              <a:buNone/>
            </a:pPr>
            <a:r>
              <a:rPr lang="en-US" sz="1800" b="1" dirty="0">
                <a:solidFill>
                  <a:srgbClr val="000000"/>
                </a:solidFill>
              </a:rPr>
              <a:t>{</a:t>
            </a:r>
          </a:p>
          <a:p>
            <a:pPr>
              <a:buFontTx/>
              <a:buNone/>
            </a:pPr>
            <a:r>
              <a:rPr lang="en-US" sz="1800" b="1" dirty="0" err="1">
                <a:solidFill>
                  <a:srgbClr val="000000"/>
                </a:solidFill>
              </a:rPr>
              <a:t>System.out.println</a:t>
            </a:r>
            <a:r>
              <a:rPr lang="en-US" sz="1800" b="1" dirty="0">
                <a:solidFill>
                  <a:srgbClr val="000000"/>
                </a:solidFill>
              </a:rPr>
              <a:t>("thread2");</a:t>
            </a:r>
          </a:p>
          <a:p>
            <a:pPr>
              <a:buFontTx/>
              <a:buNone/>
            </a:pPr>
            <a:r>
              <a:rPr lang="en-US" sz="1800" b="1" dirty="0">
                <a:solidFill>
                  <a:srgbClr val="000000"/>
                </a:solidFill>
              </a:rPr>
              <a:t>sleep(2000);</a:t>
            </a:r>
          </a:p>
          <a:p>
            <a:pPr>
              <a:buFontTx/>
              <a:buNone/>
            </a:pPr>
            <a:r>
              <a:rPr lang="en-IN" sz="1800" b="1" dirty="0" err="1">
                <a:solidFill>
                  <a:srgbClr val="000000"/>
                </a:solidFill>
              </a:rPr>
              <a:t>System.out.println</a:t>
            </a:r>
            <a:r>
              <a:rPr lang="en-IN" sz="1800" b="1" dirty="0">
                <a:solidFill>
                  <a:srgbClr val="000000"/>
                </a:solidFill>
              </a:rPr>
              <a:t>(" Thread2 is running now... ");</a:t>
            </a:r>
            <a:endParaRPr lang="en-US" sz="1800" b="1" dirty="0">
              <a:solidFill>
                <a:srgbClr val="000000"/>
              </a:solidFill>
            </a:endParaRPr>
          </a:p>
          <a:p>
            <a:pPr>
              <a:buFontTx/>
              <a:buNone/>
            </a:pPr>
            <a:r>
              <a:rPr lang="en-US" sz="1800" b="1" dirty="0">
                <a:solidFill>
                  <a:srgbClr val="000000"/>
                </a:solidFill>
              </a:rPr>
              <a:t>}catch(Exception e) { </a:t>
            </a:r>
            <a:r>
              <a:rPr lang="en-US" sz="1800" b="1" dirty="0" err="1">
                <a:solidFill>
                  <a:srgbClr val="000000"/>
                </a:solidFill>
              </a:rPr>
              <a:t>System.out.println</a:t>
            </a:r>
            <a:r>
              <a:rPr lang="en-US" sz="1800" b="1" dirty="0">
                <a:solidFill>
                  <a:srgbClr val="000000"/>
                </a:solidFill>
              </a:rPr>
              <a:t>(</a:t>
            </a:r>
            <a:r>
              <a:rPr lang="en-US" sz="1800" b="1" dirty="0" err="1">
                <a:solidFill>
                  <a:srgbClr val="000000"/>
                </a:solidFill>
              </a:rPr>
              <a:t>e.toString</a:t>
            </a:r>
            <a:r>
              <a:rPr lang="en-US" sz="1800" b="1" dirty="0">
                <a:solidFill>
                  <a:srgbClr val="000000"/>
                </a:solidFill>
              </a:rPr>
              <a:t>());</a:t>
            </a:r>
          </a:p>
          <a:p>
            <a:pPr>
              <a:buFontTx/>
              <a:buNone/>
            </a:pPr>
            <a:r>
              <a:rPr lang="en-US" sz="1800" b="1" dirty="0">
                <a:solidFill>
                  <a:srgbClr val="000000"/>
                </a:solidFill>
              </a:rPr>
              <a:t>}</a:t>
            </a:r>
          </a:p>
          <a:p>
            <a:pPr>
              <a:buFontTx/>
              <a:buNone/>
            </a:pPr>
            <a:r>
              <a:rPr lang="en-US" sz="1800" b="1" dirty="0">
                <a:solidFill>
                  <a:srgbClr val="000000"/>
                </a:solidFill>
              </a:rPr>
              <a:t>}</a:t>
            </a:r>
          </a:p>
          <a:p>
            <a:pPr>
              <a:buFontTx/>
              <a:buNone/>
            </a:pPr>
            <a:r>
              <a:rPr lang="en-US" sz="1800" b="1" dirty="0">
                <a:solidFill>
                  <a:srgbClr val="000000"/>
                </a:solidFill>
              </a:rPr>
              <a:t>}</a:t>
            </a:r>
          </a:p>
        </p:txBody>
      </p:sp>
      <p:sp>
        <p:nvSpPr>
          <p:cNvPr id="7" name="Rectangle 6"/>
          <p:cNvSpPr/>
          <p:nvPr/>
        </p:nvSpPr>
        <p:spPr bwMode="auto">
          <a:xfrm>
            <a:off x="5328810" y="1628800"/>
            <a:ext cx="3816424" cy="576064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2000" b="1" dirty="0">
                <a:solidFill>
                  <a:srgbClr val="000000"/>
                </a:solidFill>
              </a:rPr>
              <a:t>class thread3 extends Thread</a:t>
            </a:r>
          </a:p>
          <a:p>
            <a:pPr eaLnBrk="0" fontAlgn="base" hangingPunct="0">
              <a:spcBef>
                <a:spcPct val="0"/>
              </a:spcBef>
              <a:spcAft>
                <a:spcPct val="0"/>
              </a:spcAft>
            </a:pPr>
            <a:r>
              <a:rPr lang="en-US" sz="2000" b="1" dirty="0">
                <a:solidFill>
                  <a:srgbClr val="000000"/>
                </a:solidFill>
              </a:rPr>
              <a:t>{</a:t>
            </a:r>
          </a:p>
          <a:p>
            <a:pPr eaLnBrk="0" fontAlgn="base" hangingPunct="0">
              <a:spcBef>
                <a:spcPct val="0"/>
              </a:spcBef>
              <a:spcAft>
                <a:spcPct val="0"/>
              </a:spcAft>
            </a:pPr>
            <a:r>
              <a:rPr lang="en-US" sz="2000" b="1" dirty="0">
                <a:solidFill>
                  <a:srgbClr val="000000"/>
                </a:solidFill>
              </a:rPr>
              <a:t>public void run()</a:t>
            </a:r>
          </a:p>
          <a:p>
            <a:pPr eaLnBrk="0" fontAlgn="base" hangingPunct="0">
              <a:spcBef>
                <a:spcPct val="0"/>
              </a:spcBef>
              <a:spcAft>
                <a:spcPct val="0"/>
              </a:spcAft>
            </a:pPr>
            <a:r>
              <a:rPr lang="en-US" sz="2000" b="1" dirty="0">
                <a:solidFill>
                  <a:srgbClr val="000000"/>
                </a:solidFill>
              </a:rPr>
              <a:t>{</a:t>
            </a:r>
          </a:p>
          <a:p>
            <a:pPr eaLnBrk="0" fontAlgn="base" hangingPunct="0">
              <a:spcBef>
                <a:spcPct val="0"/>
              </a:spcBef>
              <a:spcAft>
                <a:spcPct val="0"/>
              </a:spcAft>
            </a:pPr>
            <a:r>
              <a:rPr lang="en-US" sz="2000" b="1" dirty="0">
                <a:solidFill>
                  <a:srgbClr val="000000"/>
                </a:solidFill>
              </a:rPr>
              <a:t>try</a:t>
            </a:r>
          </a:p>
          <a:p>
            <a:pPr eaLnBrk="0" fontAlgn="base" hangingPunct="0">
              <a:spcBef>
                <a:spcPct val="0"/>
              </a:spcBef>
              <a:spcAft>
                <a:spcPct val="0"/>
              </a:spcAft>
            </a:pPr>
            <a:r>
              <a:rPr lang="en-US" sz="2000" b="1" dirty="0">
                <a:solidFill>
                  <a:srgbClr val="000000"/>
                </a:solidFill>
              </a:rPr>
              <a:t>{</a:t>
            </a:r>
          </a:p>
          <a:p>
            <a:pPr eaLnBrk="0" fontAlgn="base" hangingPunct="0">
              <a:spcBef>
                <a:spcPct val="0"/>
              </a:spcBef>
              <a:spcAft>
                <a:spcPct val="0"/>
              </a:spcAft>
            </a:pPr>
            <a:r>
              <a:rPr lang="en-US" sz="2000" b="1" dirty="0" err="1">
                <a:solidFill>
                  <a:srgbClr val="000000"/>
                </a:solidFill>
              </a:rPr>
              <a:t>System.out.println</a:t>
            </a:r>
            <a:r>
              <a:rPr lang="en-US" sz="2000" b="1" dirty="0">
                <a:solidFill>
                  <a:srgbClr val="000000"/>
                </a:solidFill>
              </a:rPr>
              <a:t>("thread3");</a:t>
            </a:r>
          </a:p>
          <a:p>
            <a:pPr eaLnBrk="0" fontAlgn="base" hangingPunct="0">
              <a:spcBef>
                <a:spcPct val="0"/>
              </a:spcBef>
              <a:spcAft>
                <a:spcPct val="0"/>
              </a:spcAft>
            </a:pPr>
            <a:r>
              <a:rPr lang="en-US" sz="2000" b="1" dirty="0">
                <a:solidFill>
                  <a:srgbClr val="000000"/>
                </a:solidFill>
              </a:rPr>
              <a:t>sleep(3000);</a:t>
            </a:r>
          </a:p>
          <a:p>
            <a:pPr eaLnBrk="0" fontAlgn="base" hangingPunct="0">
              <a:spcBef>
                <a:spcPct val="0"/>
              </a:spcBef>
              <a:spcAft>
                <a:spcPct val="0"/>
              </a:spcAft>
            </a:pPr>
            <a:r>
              <a:rPr lang="en-IN" sz="2000" b="1" dirty="0" err="1">
                <a:solidFill>
                  <a:srgbClr val="000000"/>
                </a:solidFill>
              </a:rPr>
              <a:t>System.out.println</a:t>
            </a:r>
            <a:r>
              <a:rPr lang="en-IN" sz="2000" b="1" dirty="0">
                <a:solidFill>
                  <a:srgbClr val="000000"/>
                </a:solidFill>
              </a:rPr>
              <a:t>(" Thread3 is running now... ");</a:t>
            </a:r>
            <a:endParaRPr lang="en-US" sz="2000" b="1" dirty="0">
              <a:solidFill>
                <a:srgbClr val="000000"/>
              </a:solidFill>
            </a:endParaRPr>
          </a:p>
          <a:p>
            <a:pPr eaLnBrk="0" fontAlgn="base" hangingPunct="0">
              <a:spcBef>
                <a:spcPct val="0"/>
              </a:spcBef>
              <a:spcAft>
                <a:spcPct val="0"/>
              </a:spcAft>
            </a:pPr>
            <a:r>
              <a:rPr lang="en-US" sz="2000" b="1" dirty="0">
                <a:solidFill>
                  <a:srgbClr val="000000"/>
                </a:solidFill>
              </a:rPr>
              <a:t>}catch(Exception e) { </a:t>
            </a:r>
            <a:r>
              <a:rPr lang="en-US" sz="2000" b="1" dirty="0" err="1">
                <a:solidFill>
                  <a:srgbClr val="000000"/>
                </a:solidFill>
              </a:rPr>
              <a:t>System.out.println</a:t>
            </a:r>
            <a:r>
              <a:rPr lang="en-US" sz="2000" b="1" dirty="0">
                <a:solidFill>
                  <a:srgbClr val="000000"/>
                </a:solidFill>
              </a:rPr>
              <a:t>(</a:t>
            </a:r>
            <a:r>
              <a:rPr lang="en-US" sz="2000" b="1" dirty="0" err="1">
                <a:solidFill>
                  <a:srgbClr val="000000"/>
                </a:solidFill>
              </a:rPr>
              <a:t>e.toString</a:t>
            </a:r>
            <a:r>
              <a:rPr lang="en-US" sz="2000" b="1" dirty="0">
                <a:solidFill>
                  <a:srgbClr val="000000"/>
                </a:solidFill>
              </a:rPr>
              <a:t>());</a:t>
            </a:r>
          </a:p>
          <a:p>
            <a:pPr eaLnBrk="0" fontAlgn="base" hangingPunct="0">
              <a:spcBef>
                <a:spcPct val="0"/>
              </a:spcBef>
              <a:spcAft>
                <a:spcPct val="0"/>
              </a:spcAft>
            </a:pPr>
            <a:r>
              <a:rPr lang="en-US" sz="2000" b="1" dirty="0">
                <a:solidFill>
                  <a:srgbClr val="000000"/>
                </a:solidFill>
              </a:rPr>
              <a:t>}</a:t>
            </a:r>
          </a:p>
          <a:p>
            <a:pPr eaLnBrk="0" fontAlgn="base" hangingPunct="0">
              <a:spcBef>
                <a:spcPct val="0"/>
              </a:spcBef>
              <a:spcAft>
                <a:spcPct val="0"/>
              </a:spcAft>
            </a:pPr>
            <a:r>
              <a:rPr lang="en-US" sz="2000" b="1" dirty="0">
                <a:solidFill>
                  <a:srgbClr val="000000"/>
                </a:solidFill>
              </a:rPr>
              <a:t>}</a:t>
            </a:r>
          </a:p>
          <a:p>
            <a:pPr eaLnBrk="0" fontAlgn="base" hangingPunct="0">
              <a:spcBef>
                <a:spcPct val="0"/>
              </a:spcBef>
              <a:spcAft>
                <a:spcPct val="0"/>
              </a:spcAft>
            </a:pPr>
            <a:r>
              <a:rPr lang="en-US" sz="2000" b="1" dirty="0">
                <a:solidFill>
                  <a:srgbClr val="000000"/>
                </a:solidFill>
              </a:rPr>
              <a:t>}</a:t>
            </a:r>
          </a:p>
          <a:p>
            <a:pPr eaLnBrk="0" fontAlgn="base" hangingPunct="0">
              <a:spcBef>
                <a:spcPct val="0"/>
              </a:spcBef>
              <a:spcAft>
                <a:spcPct val="0"/>
              </a:spcAft>
            </a:pPr>
            <a:endParaRPr lang="en-US" sz="2400" dirty="0">
              <a:solidFill>
                <a:srgbClr val="000000"/>
              </a:solidFill>
            </a:endParaRPr>
          </a:p>
        </p:txBody>
      </p:sp>
      <p:sp>
        <p:nvSpPr>
          <p:cNvPr id="2" name="Footer Placeholder 1"/>
          <p:cNvSpPr>
            <a:spLocks noGrp="1"/>
          </p:cNvSpPr>
          <p:nvPr>
            <p:ph type="ftr" sz="quarter" idx="11"/>
          </p:nvPr>
        </p:nvSpPr>
        <p:spPr/>
        <p:txBody>
          <a:bodyPr/>
          <a:lstStyle/>
          <a:p>
            <a:r>
              <a:rPr lang="en-US">
                <a:solidFill>
                  <a:srgbClr val="000000"/>
                </a:solidFill>
              </a:rPr>
              <a:t>- A.Anitha - SITE - VIT University</a:t>
            </a:r>
          </a:p>
        </p:txBody>
      </p:sp>
      <p:sp>
        <p:nvSpPr>
          <p:cNvPr id="4" name="Slide Number Placeholder 3"/>
          <p:cNvSpPr>
            <a:spLocks noGrp="1"/>
          </p:cNvSpPr>
          <p:nvPr>
            <p:ph type="sldNum" sz="quarter" idx="12"/>
          </p:nvPr>
        </p:nvSpPr>
        <p:spPr/>
        <p:txBody>
          <a:bodyPr/>
          <a:lstStyle/>
          <a:p>
            <a:fld id="{2DF8B2DA-52F2-4B53-9216-FC3F6096557A}" type="slidenum">
              <a:rPr lang="en-US" smtClean="0">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399729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down)">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1000"/>
                                        <p:tgtEl>
                                          <p:spTgt spid="7"/>
                                        </p:tgtEl>
                                      </p:cBhvr>
                                    </p:animEffect>
                                    <p:anim calcmode="lin" valueType="num">
                                      <p:cBhvr>
                                        <p:cTn id="79" dur="1000" fill="hold"/>
                                        <p:tgtEl>
                                          <p:spTgt spid="7"/>
                                        </p:tgtEl>
                                        <p:attrNameLst>
                                          <p:attrName>ppt_x</p:attrName>
                                        </p:attrNameLst>
                                      </p:cBhvr>
                                      <p:tavLst>
                                        <p:tav tm="0">
                                          <p:val>
                                            <p:strVal val="#ppt_x"/>
                                          </p:val>
                                        </p:tav>
                                        <p:tav tm="100000">
                                          <p:val>
                                            <p:strVal val="#ppt_x"/>
                                          </p:val>
                                        </p:tav>
                                      </p:tavLst>
                                    </p:anim>
                                    <p:anim calcmode="lin" valueType="num">
                                      <p:cBhvr>
                                        <p:cTn id="8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219" grpId="0" build="p" animBg="1"/>
      <p:bldP spid="10"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we start a thread twice??</a:t>
            </a:r>
          </a:p>
        </p:txBody>
      </p:sp>
      <p:sp>
        <p:nvSpPr>
          <p:cNvPr id="3" name="Content Placeholder 2"/>
          <p:cNvSpPr>
            <a:spLocks noGrp="1"/>
          </p:cNvSpPr>
          <p:nvPr>
            <p:ph idx="1"/>
          </p:nvPr>
        </p:nvSpPr>
        <p:spPr/>
        <p:txBody>
          <a:bodyPr/>
          <a:lstStyle/>
          <a:p>
            <a:pPr marL="0" indent="0">
              <a:buNone/>
            </a:pPr>
            <a:r>
              <a:rPr lang="en-IN" dirty="0"/>
              <a:t>No. After starting a thread, it can never be started again. If you does so, an </a:t>
            </a:r>
            <a:r>
              <a:rPr lang="en-IN" i="1" dirty="0" err="1"/>
              <a:t>IllegalThreadStateException</a:t>
            </a:r>
            <a:r>
              <a:rPr lang="en-IN" dirty="0"/>
              <a:t> is thrown. In such case, thread will run once but for second time, it will throw exception.</a:t>
            </a: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17</a:t>
            </a:fld>
            <a:endParaRPr lang="en-IN"/>
          </a:p>
        </p:txBody>
      </p:sp>
    </p:spTree>
    <p:extLst>
      <p:ext uri="{BB962C8B-B14F-4D97-AF65-F5344CB8AC3E}">
        <p14:creationId xmlns:p14="http://schemas.microsoft.com/office/powerpoint/2010/main" val="298500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if we call run() method directly instead start() method?</a:t>
            </a:r>
            <a:endParaRPr lang="en-IN" dirty="0"/>
          </a:p>
        </p:txBody>
      </p:sp>
      <p:sp>
        <p:nvSpPr>
          <p:cNvPr id="3" name="Content Placeholder 2"/>
          <p:cNvSpPr>
            <a:spLocks noGrp="1"/>
          </p:cNvSpPr>
          <p:nvPr>
            <p:ph idx="1"/>
          </p:nvPr>
        </p:nvSpPr>
        <p:spPr/>
        <p:txBody>
          <a:bodyPr/>
          <a:lstStyle/>
          <a:p>
            <a:r>
              <a:rPr lang="en-IN" dirty="0"/>
              <a:t>Each thread starts in a separate call stack.</a:t>
            </a:r>
          </a:p>
          <a:p>
            <a:r>
              <a:rPr lang="en-IN" dirty="0"/>
              <a:t>Invoking the run() method from main thread, the run() method goes onto the current call stack rather than at the beginning of a new call stack.</a:t>
            </a:r>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18</a:t>
            </a:fld>
            <a:endParaRPr lang="en-IN"/>
          </a:p>
        </p:txBody>
      </p:sp>
    </p:spTree>
    <p:extLst>
      <p:ext uri="{BB962C8B-B14F-4D97-AF65-F5344CB8AC3E}">
        <p14:creationId xmlns:p14="http://schemas.microsoft.com/office/powerpoint/2010/main" val="119701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a:t>Instead start() ; if run() is used?</a:t>
            </a:r>
          </a:p>
        </p:txBody>
      </p:sp>
      <p:sp>
        <p:nvSpPr>
          <p:cNvPr id="3" name="Content Placeholder 2"/>
          <p:cNvSpPr>
            <a:spLocks noGrp="1"/>
          </p:cNvSpPr>
          <p:nvPr>
            <p:ph idx="1"/>
          </p:nvPr>
        </p:nvSpPr>
        <p:spPr>
          <a:xfrm>
            <a:off x="457200" y="1124744"/>
            <a:ext cx="4042792" cy="5001419"/>
          </a:xfrm>
        </p:spPr>
        <p:txBody>
          <a:bodyPr>
            <a:noAutofit/>
          </a:bodyPr>
          <a:lstStyle/>
          <a:p>
            <a:pPr marL="0" indent="0">
              <a:buNone/>
            </a:pPr>
            <a:r>
              <a:rPr lang="en-IN" sz="1600" b="1" dirty="0"/>
              <a:t>class sample extends Thread</a:t>
            </a:r>
          </a:p>
          <a:p>
            <a:pPr marL="0" indent="0">
              <a:buNone/>
            </a:pPr>
            <a:r>
              <a:rPr lang="en-IN" sz="1600" b="1" dirty="0"/>
              <a:t>{</a:t>
            </a:r>
          </a:p>
          <a:p>
            <a:pPr marL="0" indent="0">
              <a:buNone/>
            </a:pPr>
            <a:r>
              <a:rPr lang="en-IN" sz="1600" b="1" dirty="0"/>
              <a:t>public void run()</a:t>
            </a:r>
          </a:p>
          <a:p>
            <a:pPr marL="0" indent="0">
              <a:buNone/>
            </a:pPr>
            <a:r>
              <a:rPr lang="en-IN" sz="1600" b="1" dirty="0"/>
              <a:t>{</a:t>
            </a:r>
          </a:p>
          <a:p>
            <a:pPr marL="0" indent="0">
              <a:buNone/>
            </a:pPr>
            <a:r>
              <a:rPr lang="en-IN" sz="1600" b="1" dirty="0" err="1"/>
              <a:t>System.out.println</a:t>
            </a:r>
            <a:r>
              <a:rPr lang="en-IN" sz="1600" b="1" dirty="0"/>
              <a:t>(" thread running");</a:t>
            </a:r>
          </a:p>
          <a:p>
            <a:pPr marL="0" indent="0">
              <a:buNone/>
            </a:pPr>
            <a:r>
              <a:rPr lang="en-IN" sz="1600" b="1" dirty="0"/>
              <a:t>/*try</a:t>
            </a:r>
          </a:p>
          <a:p>
            <a:pPr marL="0" indent="0">
              <a:buNone/>
            </a:pPr>
            <a:r>
              <a:rPr lang="en-IN" sz="1600" b="1" dirty="0"/>
              <a:t>{</a:t>
            </a:r>
          </a:p>
          <a:p>
            <a:pPr marL="0" indent="0">
              <a:buNone/>
            </a:pPr>
            <a:r>
              <a:rPr lang="en-IN" sz="1600" b="1" dirty="0"/>
              <a:t>sleep(1000);</a:t>
            </a:r>
          </a:p>
          <a:p>
            <a:pPr marL="0" indent="0">
              <a:buNone/>
            </a:pPr>
            <a:r>
              <a:rPr lang="en-IN" sz="1600" b="1" dirty="0" err="1"/>
              <a:t>System.out.println</a:t>
            </a:r>
            <a:r>
              <a:rPr lang="en-IN" sz="1600" b="1" dirty="0"/>
              <a:t>("thread running now");</a:t>
            </a:r>
          </a:p>
          <a:p>
            <a:pPr marL="0" indent="0">
              <a:buNone/>
            </a:pPr>
            <a:r>
              <a:rPr lang="en-IN" sz="1600" b="1" dirty="0"/>
              <a:t>}catch(Exception e){}*/</a:t>
            </a:r>
          </a:p>
          <a:p>
            <a:pPr marL="0" indent="0">
              <a:buNone/>
            </a:pPr>
            <a:r>
              <a:rPr lang="en-IN" sz="1600" b="1" dirty="0"/>
              <a:t>for(</a:t>
            </a:r>
            <a:r>
              <a:rPr lang="en-IN" sz="1600" b="1" dirty="0" err="1"/>
              <a:t>int</a:t>
            </a:r>
            <a:r>
              <a:rPr lang="en-IN" sz="1600" b="1" dirty="0"/>
              <a:t> i=1;i&lt;5;i++){  </a:t>
            </a:r>
          </a:p>
          <a:p>
            <a:pPr marL="0" indent="0">
              <a:buNone/>
            </a:pPr>
            <a:r>
              <a:rPr lang="en-IN" sz="1600" b="1" dirty="0"/>
              <a:t>    try{</a:t>
            </a:r>
            <a:r>
              <a:rPr lang="en-IN" sz="1600" b="1" dirty="0" err="1"/>
              <a:t>Thread.sleep</a:t>
            </a:r>
            <a:r>
              <a:rPr lang="en-IN" sz="1600" b="1" dirty="0"/>
              <a:t>(500);}catch(</a:t>
            </a:r>
            <a:r>
              <a:rPr lang="en-IN" sz="1600" b="1" dirty="0" err="1"/>
              <a:t>InterruptedException</a:t>
            </a:r>
            <a:r>
              <a:rPr lang="en-IN" sz="1600" b="1" dirty="0"/>
              <a:t> e){</a:t>
            </a:r>
            <a:r>
              <a:rPr lang="en-IN" sz="1600" b="1" dirty="0" err="1"/>
              <a:t>System.out.println</a:t>
            </a:r>
            <a:r>
              <a:rPr lang="en-IN" sz="1600" b="1" dirty="0"/>
              <a:t>(e);}  </a:t>
            </a:r>
          </a:p>
          <a:p>
            <a:pPr marL="0" indent="0">
              <a:buNone/>
            </a:pPr>
            <a:r>
              <a:rPr lang="en-IN" sz="1600" b="1" dirty="0"/>
              <a:t>    </a:t>
            </a:r>
            <a:r>
              <a:rPr lang="en-IN" sz="1600" b="1" dirty="0" err="1"/>
              <a:t>System.out.println</a:t>
            </a:r>
            <a:r>
              <a:rPr lang="en-IN" sz="1600" b="1" dirty="0"/>
              <a:t>(i);  </a:t>
            </a:r>
          </a:p>
          <a:p>
            <a:pPr marL="0" indent="0">
              <a:buNone/>
            </a:pPr>
            <a:r>
              <a:rPr lang="en-IN" sz="1600" b="1" dirty="0"/>
              <a:t>  }</a:t>
            </a:r>
          </a:p>
          <a:p>
            <a:pPr marL="0" indent="0">
              <a:buNone/>
            </a:pPr>
            <a:endParaRPr lang="en-IN" sz="1600" dirty="0"/>
          </a:p>
          <a:p>
            <a:pPr marL="0" indent="0">
              <a:buNone/>
            </a:pPr>
            <a:r>
              <a:rPr lang="en-IN" sz="1600" dirty="0"/>
              <a:t>}</a:t>
            </a:r>
          </a:p>
        </p:txBody>
      </p:sp>
      <p:sp>
        <p:nvSpPr>
          <p:cNvPr id="4" name="Rectangle 3"/>
          <p:cNvSpPr/>
          <p:nvPr/>
        </p:nvSpPr>
        <p:spPr>
          <a:xfrm>
            <a:off x="4932040" y="1124744"/>
            <a:ext cx="3960440" cy="54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public static void main(String </a:t>
            </a:r>
            <a:r>
              <a:rPr lang="en-IN" dirty="0" err="1"/>
              <a:t>ar</a:t>
            </a:r>
            <a:r>
              <a:rPr lang="en-IN" dirty="0"/>
              <a:t>[])</a:t>
            </a:r>
          </a:p>
          <a:p>
            <a:r>
              <a:rPr lang="en-IN" dirty="0"/>
              <a:t>{</a:t>
            </a:r>
          </a:p>
          <a:p>
            <a:r>
              <a:rPr lang="en-IN" dirty="0"/>
              <a:t>sample s = new sample();</a:t>
            </a:r>
          </a:p>
          <a:p>
            <a:r>
              <a:rPr lang="en-IN" dirty="0"/>
              <a:t>sample s2 = new sample();</a:t>
            </a:r>
          </a:p>
          <a:p>
            <a:r>
              <a:rPr lang="en-IN" dirty="0" err="1"/>
              <a:t>s.start</a:t>
            </a:r>
            <a:r>
              <a:rPr lang="en-IN" dirty="0"/>
              <a:t>();</a:t>
            </a:r>
          </a:p>
          <a:p>
            <a:r>
              <a:rPr lang="en-IN" dirty="0"/>
              <a:t>s2.start();</a:t>
            </a:r>
          </a:p>
          <a:p>
            <a:r>
              <a:rPr lang="en-IN" dirty="0"/>
              <a:t>//</a:t>
            </a:r>
            <a:r>
              <a:rPr lang="en-IN" dirty="0" err="1"/>
              <a:t>s.run</a:t>
            </a:r>
            <a:r>
              <a:rPr lang="en-IN" dirty="0"/>
              <a:t>();</a:t>
            </a:r>
          </a:p>
          <a:p>
            <a:r>
              <a:rPr lang="en-IN" dirty="0"/>
              <a:t>//s2.run();</a:t>
            </a:r>
          </a:p>
          <a:p>
            <a:r>
              <a:rPr lang="en-IN" dirty="0"/>
              <a:t>}</a:t>
            </a:r>
          </a:p>
          <a:p>
            <a:r>
              <a:rPr lang="en-IN" dirty="0"/>
              <a:t>}</a:t>
            </a:r>
          </a:p>
        </p:txBody>
      </p:sp>
      <p:sp>
        <p:nvSpPr>
          <p:cNvPr id="5" name="Footer Placeholder 4"/>
          <p:cNvSpPr>
            <a:spLocks noGrp="1"/>
          </p:cNvSpPr>
          <p:nvPr>
            <p:ph type="ftr" sz="quarter" idx="11"/>
          </p:nvPr>
        </p:nvSpPr>
        <p:spPr/>
        <p:txBody>
          <a:bodyPr/>
          <a:lstStyle/>
          <a:p>
            <a:r>
              <a:rPr lang="en-IN"/>
              <a:t>- A.Anitha - SITE - VIT University</a:t>
            </a:r>
          </a:p>
        </p:txBody>
      </p:sp>
      <p:sp>
        <p:nvSpPr>
          <p:cNvPr id="6" name="Slide Number Placeholder 5"/>
          <p:cNvSpPr>
            <a:spLocks noGrp="1"/>
          </p:cNvSpPr>
          <p:nvPr>
            <p:ph type="sldNum" sz="quarter" idx="12"/>
          </p:nvPr>
        </p:nvSpPr>
        <p:spPr/>
        <p:txBody>
          <a:bodyPr/>
          <a:lstStyle/>
          <a:p>
            <a:fld id="{DAC75B50-D712-4535-AA44-849F49B54A82}" type="slidenum">
              <a:rPr lang="en-IN" smtClean="0"/>
              <a:pPr/>
              <a:t>19</a:t>
            </a:fld>
            <a:endParaRPr lang="en-IN"/>
          </a:p>
        </p:txBody>
      </p:sp>
    </p:spTree>
    <p:extLst>
      <p:ext uri="{BB962C8B-B14F-4D97-AF65-F5344CB8AC3E}">
        <p14:creationId xmlns:p14="http://schemas.microsoft.com/office/powerpoint/2010/main" val="317358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Topics to be covered</a:t>
            </a:r>
          </a:p>
        </p:txBody>
      </p:sp>
      <p:sp>
        <p:nvSpPr>
          <p:cNvPr id="3" name="Content Placeholder 2"/>
          <p:cNvSpPr>
            <a:spLocks noGrp="1"/>
          </p:cNvSpPr>
          <p:nvPr>
            <p:ph idx="1"/>
          </p:nvPr>
        </p:nvSpPr>
        <p:spPr/>
        <p:txBody>
          <a:bodyPr/>
          <a:lstStyle/>
          <a:p>
            <a:r>
              <a:rPr lang="en-IN" dirty="0"/>
              <a:t>Life cycle of a Thread</a:t>
            </a:r>
          </a:p>
          <a:p>
            <a:r>
              <a:rPr lang="en-IN" dirty="0"/>
              <a:t>Creating Thread</a:t>
            </a:r>
          </a:p>
          <a:p>
            <a:r>
              <a:rPr lang="en-IN" dirty="0"/>
              <a:t>Thread Scheduler</a:t>
            </a:r>
          </a:p>
          <a:p>
            <a:r>
              <a:rPr lang="en-IN" dirty="0"/>
              <a:t>Sleeping a Thread</a:t>
            </a:r>
          </a:p>
          <a:p>
            <a:r>
              <a:rPr lang="en-IN" dirty="0"/>
              <a:t>Calling run() method</a:t>
            </a: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2</a:t>
            </a:fld>
            <a:endParaRPr lang="en-IN"/>
          </a:p>
        </p:txBody>
      </p:sp>
    </p:spTree>
    <p:extLst>
      <p:ext uri="{BB962C8B-B14F-4D97-AF65-F5344CB8AC3E}">
        <p14:creationId xmlns:p14="http://schemas.microsoft.com/office/powerpoint/2010/main" val="383552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priority</a:t>
            </a:r>
          </a:p>
        </p:txBody>
      </p:sp>
      <p:sp>
        <p:nvSpPr>
          <p:cNvPr id="3" name="Content Placeholder 2"/>
          <p:cNvSpPr>
            <a:spLocks noGrp="1"/>
          </p:cNvSpPr>
          <p:nvPr>
            <p:ph idx="1"/>
          </p:nvPr>
        </p:nvSpPr>
        <p:spPr/>
        <p:txBody>
          <a:bodyPr/>
          <a:lstStyle/>
          <a:p>
            <a:pPr algn="just"/>
            <a:r>
              <a:rPr lang="en-IN" dirty="0">
                <a:latin typeface="Times New Roman" pitchFamily="18" charset="0"/>
                <a:cs typeface="Times New Roman" pitchFamily="18" charset="0"/>
              </a:rPr>
              <a:t>Each thread have a priority. Priorities are represented by a number between 1 and 10. In most cases, thread scheduler schedules the threads according to their priority (known as pre-emptive scheduling). But it is not guaranteed because it depends on JVM specification that which scheduling it chooses.</a:t>
            </a: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20</a:t>
            </a:fld>
            <a:endParaRPr lang="en-IN"/>
          </a:p>
        </p:txBody>
      </p:sp>
    </p:spTree>
    <p:extLst>
      <p:ext uri="{BB962C8B-B14F-4D97-AF65-F5344CB8AC3E}">
        <p14:creationId xmlns:p14="http://schemas.microsoft.com/office/powerpoint/2010/main" val="4087869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29600" cy="4525963"/>
          </a:xfrm>
        </p:spPr>
        <p:txBody>
          <a:bodyPr>
            <a:noAutofit/>
          </a:bodyPr>
          <a:lstStyle/>
          <a:p>
            <a:pPr marL="0" indent="0">
              <a:buNone/>
            </a:pPr>
            <a:r>
              <a:rPr lang="en-IN" sz="3600" dirty="0"/>
              <a:t>3 constants defined in Thread class:</a:t>
            </a:r>
          </a:p>
          <a:p>
            <a:pPr marL="0" indent="0">
              <a:buNone/>
            </a:pPr>
            <a:r>
              <a:rPr lang="en-IN" sz="3600" dirty="0"/>
              <a:t>    public static </a:t>
            </a:r>
            <a:r>
              <a:rPr lang="en-IN" sz="3600" dirty="0" err="1"/>
              <a:t>int</a:t>
            </a:r>
            <a:r>
              <a:rPr lang="en-IN" sz="3600" dirty="0"/>
              <a:t> MIN_PRIORITY</a:t>
            </a:r>
          </a:p>
          <a:p>
            <a:pPr marL="0" indent="0">
              <a:buNone/>
            </a:pPr>
            <a:r>
              <a:rPr lang="en-IN" sz="3600" dirty="0"/>
              <a:t>    public static </a:t>
            </a:r>
            <a:r>
              <a:rPr lang="en-IN" sz="3600" dirty="0" err="1"/>
              <a:t>int</a:t>
            </a:r>
            <a:r>
              <a:rPr lang="en-IN" sz="3600" dirty="0"/>
              <a:t> NORM_PRIORITY</a:t>
            </a:r>
          </a:p>
          <a:p>
            <a:pPr marL="0" indent="0">
              <a:buNone/>
            </a:pPr>
            <a:r>
              <a:rPr lang="en-IN" sz="3600" dirty="0"/>
              <a:t>    public static </a:t>
            </a:r>
            <a:r>
              <a:rPr lang="en-IN" sz="3600" dirty="0" err="1"/>
              <a:t>int</a:t>
            </a:r>
            <a:r>
              <a:rPr lang="en-IN" sz="3600" dirty="0"/>
              <a:t> MAX_PRIORITY</a:t>
            </a:r>
          </a:p>
          <a:p>
            <a:pPr marL="0" indent="0">
              <a:buNone/>
            </a:pPr>
            <a:r>
              <a:rPr lang="en-IN" sz="3600" dirty="0"/>
              <a:t>The value of MIN_PRIORITY is 1 </a:t>
            </a:r>
          </a:p>
          <a:p>
            <a:pPr marL="0" indent="0">
              <a:buNone/>
            </a:pPr>
            <a:r>
              <a:rPr lang="en-IN" sz="3600" dirty="0"/>
              <a:t>The value of MAX_PRIORITY is 10.</a:t>
            </a:r>
          </a:p>
        </p:txBody>
      </p:sp>
      <p:sp>
        <p:nvSpPr>
          <p:cNvPr id="2" name="Footer Placeholder 1"/>
          <p:cNvSpPr>
            <a:spLocks noGrp="1"/>
          </p:cNvSpPr>
          <p:nvPr>
            <p:ph type="ftr" sz="quarter" idx="11"/>
          </p:nvPr>
        </p:nvSpPr>
        <p:spPr/>
        <p:txBody>
          <a:bodyPr/>
          <a:lstStyle/>
          <a:p>
            <a:r>
              <a:rPr lang="en-IN"/>
              <a:t>- A.Anitha - SITE - VIT University</a:t>
            </a:r>
          </a:p>
        </p:txBody>
      </p:sp>
      <p:sp>
        <p:nvSpPr>
          <p:cNvPr id="4" name="Slide Number Placeholder 3"/>
          <p:cNvSpPr>
            <a:spLocks noGrp="1"/>
          </p:cNvSpPr>
          <p:nvPr>
            <p:ph type="sldNum" sz="quarter" idx="12"/>
          </p:nvPr>
        </p:nvSpPr>
        <p:spPr/>
        <p:txBody>
          <a:bodyPr/>
          <a:lstStyle/>
          <a:p>
            <a:fld id="{DAC75B50-D712-4535-AA44-849F49B54A82}" type="slidenum">
              <a:rPr lang="en-IN" smtClean="0"/>
              <a:pPr/>
              <a:t>21</a:t>
            </a:fld>
            <a:endParaRPr lang="en-IN"/>
          </a:p>
        </p:txBody>
      </p:sp>
    </p:spTree>
    <p:extLst>
      <p:ext uri="{BB962C8B-B14F-4D97-AF65-F5344CB8AC3E}">
        <p14:creationId xmlns:p14="http://schemas.microsoft.com/office/powerpoint/2010/main" val="3021047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3538736" cy="5793507"/>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IN" sz="1800" b="1" dirty="0"/>
              <a:t>class </a:t>
            </a:r>
            <a:r>
              <a:rPr lang="en-IN" sz="1800" b="1" dirty="0" err="1"/>
              <a:t>threadtest</a:t>
            </a:r>
            <a:endParaRPr lang="en-IN" sz="1800" b="1" dirty="0"/>
          </a:p>
          <a:p>
            <a:pPr marL="0" indent="0">
              <a:buNone/>
            </a:pPr>
            <a:r>
              <a:rPr lang="en-IN" sz="1800" b="1" dirty="0"/>
              <a:t>{</a:t>
            </a:r>
          </a:p>
          <a:p>
            <a:pPr marL="0" indent="0">
              <a:buNone/>
            </a:pPr>
            <a:r>
              <a:rPr lang="en-IN" sz="1800" b="1" dirty="0"/>
              <a:t>public static void main(String </a:t>
            </a:r>
            <a:r>
              <a:rPr lang="en-IN" sz="1800" b="1" dirty="0" err="1"/>
              <a:t>arg</a:t>
            </a:r>
            <a:r>
              <a:rPr lang="en-IN" sz="1800" b="1" dirty="0"/>
              <a:t>[])</a:t>
            </a:r>
          </a:p>
          <a:p>
            <a:pPr marL="0" indent="0">
              <a:buNone/>
            </a:pPr>
            <a:r>
              <a:rPr lang="en-IN" sz="1800" b="1" dirty="0"/>
              <a:t>{</a:t>
            </a:r>
          </a:p>
          <a:p>
            <a:pPr marL="0" indent="0">
              <a:buNone/>
            </a:pPr>
            <a:r>
              <a:rPr lang="en-IN" sz="1800" b="1" dirty="0"/>
              <a:t>thread1 t1 = new thread1();</a:t>
            </a:r>
          </a:p>
          <a:p>
            <a:pPr marL="0" indent="0">
              <a:buNone/>
            </a:pPr>
            <a:r>
              <a:rPr lang="en-IN" sz="1800" b="1" dirty="0"/>
              <a:t>thread2 t2 = new thread2();</a:t>
            </a:r>
          </a:p>
          <a:p>
            <a:pPr marL="0" indent="0">
              <a:buNone/>
            </a:pPr>
            <a:r>
              <a:rPr lang="en-IN" sz="1800" b="1" dirty="0"/>
              <a:t>thread3 t3 = new thread3();</a:t>
            </a:r>
          </a:p>
          <a:p>
            <a:pPr marL="0" indent="0">
              <a:buNone/>
            </a:pPr>
            <a:r>
              <a:rPr lang="en-IN" sz="1800" b="1" dirty="0" err="1"/>
              <a:t>System.err.println</a:t>
            </a:r>
            <a:r>
              <a:rPr lang="en-IN" sz="1800" b="1" dirty="0"/>
              <a:t>("Starting thread");</a:t>
            </a:r>
          </a:p>
          <a:p>
            <a:pPr marL="0" indent="0">
              <a:buNone/>
            </a:pPr>
            <a:r>
              <a:rPr lang="en-IN" sz="1800" b="1" dirty="0"/>
              <a:t>t1.setPriority(</a:t>
            </a:r>
            <a:r>
              <a:rPr lang="en-IN" sz="1800" b="1" dirty="0" err="1"/>
              <a:t>Thread.MAX_PRIORITY</a:t>
            </a:r>
            <a:r>
              <a:rPr lang="en-IN" sz="1800" b="1" dirty="0"/>
              <a:t>);</a:t>
            </a:r>
          </a:p>
          <a:p>
            <a:pPr marL="0" indent="0">
              <a:buNone/>
            </a:pPr>
            <a:r>
              <a:rPr lang="en-IN" sz="1800" b="1" dirty="0"/>
              <a:t>t2.setPriority(</a:t>
            </a:r>
            <a:r>
              <a:rPr lang="en-IN" sz="1800" b="1" dirty="0" err="1"/>
              <a:t>Thread.MIN_PRIORITY</a:t>
            </a:r>
            <a:r>
              <a:rPr lang="en-IN" sz="1800" b="1" dirty="0"/>
              <a:t>);</a:t>
            </a:r>
          </a:p>
          <a:p>
            <a:pPr marL="0" indent="0">
              <a:buNone/>
            </a:pPr>
            <a:r>
              <a:rPr lang="en-IN" sz="1800" b="1" dirty="0"/>
              <a:t>t1.start();</a:t>
            </a:r>
          </a:p>
          <a:p>
            <a:pPr marL="0" indent="0">
              <a:buNone/>
            </a:pPr>
            <a:r>
              <a:rPr lang="en-IN" sz="1800" b="1" dirty="0"/>
              <a:t>t2.start();</a:t>
            </a:r>
          </a:p>
          <a:p>
            <a:pPr marL="0" indent="0">
              <a:buNone/>
            </a:pPr>
            <a:r>
              <a:rPr lang="en-IN" sz="1800" b="1" dirty="0"/>
              <a:t>t3.start();</a:t>
            </a:r>
          </a:p>
          <a:p>
            <a:pPr marL="0" indent="0">
              <a:buNone/>
            </a:pPr>
            <a:r>
              <a:rPr lang="en-IN" sz="1800" b="1" dirty="0" err="1"/>
              <a:t>System.out.println</a:t>
            </a:r>
            <a:r>
              <a:rPr lang="en-IN" sz="1800" b="1" dirty="0"/>
              <a:t>("threads started");</a:t>
            </a:r>
          </a:p>
          <a:p>
            <a:pPr marL="0" indent="0">
              <a:buNone/>
            </a:pPr>
            <a:r>
              <a:rPr lang="en-IN" sz="1800" b="1" dirty="0"/>
              <a:t>}</a:t>
            </a:r>
          </a:p>
          <a:p>
            <a:pPr marL="0" indent="0">
              <a:buNone/>
            </a:pPr>
            <a:r>
              <a:rPr lang="en-IN" sz="1800" b="1" dirty="0"/>
              <a:t>}</a:t>
            </a:r>
          </a:p>
          <a:p>
            <a:pPr marL="0" indent="0">
              <a:buNone/>
            </a:pPr>
            <a:endParaRPr lang="en-IN" sz="1800" b="1" dirty="0"/>
          </a:p>
          <a:p>
            <a:pPr marL="0" indent="0">
              <a:buNone/>
            </a:pPr>
            <a:endParaRPr lang="en-IN" sz="1800" b="1" dirty="0"/>
          </a:p>
          <a:p>
            <a:pPr marL="0" indent="0">
              <a:buNone/>
            </a:pPr>
            <a:endParaRPr lang="en-IN" sz="1800" b="1" dirty="0"/>
          </a:p>
        </p:txBody>
      </p:sp>
      <p:sp>
        <p:nvSpPr>
          <p:cNvPr id="4" name="TextBox 3"/>
          <p:cNvSpPr txBox="1"/>
          <p:nvPr/>
        </p:nvSpPr>
        <p:spPr>
          <a:xfrm>
            <a:off x="4644009" y="620688"/>
            <a:ext cx="4176464" cy="56323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r>
              <a:rPr lang="en-IN" sz="2400" dirty="0"/>
              <a:t>class thread1 extends Thread</a:t>
            </a:r>
          </a:p>
          <a:p>
            <a:r>
              <a:rPr lang="en-IN" sz="2400" dirty="0"/>
              <a:t>{</a:t>
            </a:r>
          </a:p>
          <a:p>
            <a:r>
              <a:rPr lang="en-IN" sz="2400" dirty="0" err="1"/>
              <a:t>int</a:t>
            </a:r>
            <a:r>
              <a:rPr lang="en-IN" sz="2400" dirty="0"/>
              <a:t> time;</a:t>
            </a:r>
          </a:p>
          <a:p>
            <a:r>
              <a:rPr lang="en-IN" sz="2400" dirty="0"/>
              <a:t>public void run()</a:t>
            </a:r>
          </a:p>
          <a:p>
            <a:r>
              <a:rPr lang="en-IN" sz="2400" dirty="0"/>
              <a:t>{</a:t>
            </a:r>
          </a:p>
          <a:p>
            <a:r>
              <a:rPr lang="en-IN" sz="2400" dirty="0"/>
              <a:t>try</a:t>
            </a:r>
          </a:p>
          <a:p>
            <a:r>
              <a:rPr lang="en-IN" sz="2400" dirty="0"/>
              <a:t>{</a:t>
            </a:r>
          </a:p>
          <a:p>
            <a:r>
              <a:rPr lang="en-IN" sz="2400" dirty="0" err="1"/>
              <a:t>System.out.println</a:t>
            </a:r>
            <a:r>
              <a:rPr lang="en-IN" sz="2400" dirty="0"/>
              <a:t>("thread1");</a:t>
            </a:r>
          </a:p>
          <a:p>
            <a:r>
              <a:rPr lang="en-IN" sz="2400" dirty="0"/>
              <a:t>sleep(1000);</a:t>
            </a:r>
          </a:p>
          <a:p>
            <a:r>
              <a:rPr lang="en-IN" sz="2400" dirty="0"/>
              <a:t>}catch(Exception e) { </a:t>
            </a:r>
            <a:r>
              <a:rPr lang="en-IN" sz="2400" dirty="0" err="1"/>
              <a:t>System.out.println</a:t>
            </a:r>
            <a:r>
              <a:rPr lang="en-IN" sz="2400" dirty="0"/>
              <a:t>(</a:t>
            </a:r>
            <a:r>
              <a:rPr lang="en-IN" sz="2400" dirty="0" err="1"/>
              <a:t>e.toString</a:t>
            </a:r>
            <a:r>
              <a:rPr lang="en-IN" sz="2400" dirty="0"/>
              <a:t>());</a:t>
            </a:r>
          </a:p>
          <a:p>
            <a:r>
              <a:rPr lang="en-IN" sz="2400" dirty="0"/>
              <a:t>}</a:t>
            </a:r>
          </a:p>
          <a:p>
            <a:r>
              <a:rPr lang="en-IN" sz="2400" dirty="0"/>
              <a:t>}</a:t>
            </a:r>
          </a:p>
          <a:p>
            <a:r>
              <a:rPr lang="en-IN" sz="2400" dirty="0"/>
              <a:t>}</a:t>
            </a:r>
          </a:p>
          <a:p>
            <a:endParaRPr lang="en-IN" sz="2400" dirty="0"/>
          </a:p>
        </p:txBody>
      </p:sp>
      <p:sp>
        <p:nvSpPr>
          <p:cNvPr id="2" name="Footer Placeholder 1"/>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22</a:t>
            </a:fld>
            <a:endParaRPr lang="en-IN"/>
          </a:p>
        </p:txBody>
      </p:sp>
    </p:spTree>
    <p:extLst>
      <p:ext uri="{BB962C8B-B14F-4D97-AF65-F5344CB8AC3E}">
        <p14:creationId xmlns:p14="http://schemas.microsoft.com/office/powerpoint/2010/main" val="2495812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Creating thread using Runnable interface</a:t>
            </a:r>
          </a:p>
        </p:txBody>
      </p:sp>
      <p:sp>
        <p:nvSpPr>
          <p:cNvPr id="3" name="Content Placeholder 2"/>
          <p:cNvSpPr>
            <a:spLocks noGrp="1"/>
          </p:cNvSpPr>
          <p:nvPr>
            <p:ph idx="1"/>
          </p:nvPr>
        </p:nvSpPr>
        <p:spPr/>
        <p:txBody>
          <a:bodyPr>
            <a:normAutofit/>
          </a:bodyPr>
          <a:lstStyle/>
          <a:p>
            <a:pPr>
              <a:buNone/>
            </a:pPr>
            <a:r>
              <a:rPr lang="en-IN" b="1" dirty="0"/>
              <a:t>Runnable interface:</a:t>
            </a:r>
          </a:p>
          <a:p>
            <a:r>
              <a:rPr lang="en-IN" dirty="0"/>
              <a:t>The Runnable interface should be implemented by any class whose instances are intended to be executed by a thread. Runnable interface have only one method named run().</a:t>
            </a:r>
          </a:p>
          <a:p>
            <a:r>
              <a:rPr lang="en-IN" dirty="0"/>
              <a:t>  public void run(): is used to perform action for a thread.</a:t>
            </a:r>
          </a:p>
          <a:p>
            <a:endParaRPr lang="en-IN" dirty="0"/>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23</a:t>
            </a:fld>
            <a:endParaRPr lang="en-IN"/>
          </a:p>
        </p:txBody>
      </p:sp>
    </p:spTree>
    <p:extLst>
      <p:ext uri="{BB962C8B-B14F-4D97-AF65-F5344CB8AC3E}">
        <p14:creationId xmlns:p14="http://schemas.microsoft.com/office/powerpoint/2010/main" val="1656733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4258816" cy="5577483"/>
          </a:xfrm>
          <a:ln>
            <a:solidFill>
              <a:schemeClr val="accent1"/>
            </a:solidFill>
          </a:ln>
        </p:spPr>
        <p:txBody>
          <a:bodyPr>
            <a:normAutofit fontScale="62500" lnSpcReduction="20000"/>
          </a:bodyPr>
          <a:lstStyle/>
          <a:p>
            <a:pPr marL="0" indent="0">
              <a:buNone/>
            </a:pPr>
            <a:r>
              <a:rPr lang="en-IN" dirty="0"/>
              <a:t>//Program using interface</a:t>
            </a:r>
          </a:p>
          <a:p>
            <a:pPr marL="0" indent="0">
              <a:buNone/>
            </a:pPr>
            <a:r>
              <a:rPr lang="en-IN" dirty="0"/>
              <a:t> class runnable implements Runnable</a:t>
            </a:r>
          </a:p>
          <a:p>
            <a:pPr marL="0" indent="0">
              <a:buNone/>
            </a:pPr>
            <a:r>
              <a:rPr lang="en-IN" dirty="0"/>
              <a:t>{  </a:t>
            </a:r>
          </a:p>
          <a:p>
            <a:pPr marL="0" indent="0">
              <a:buNone/>
            </a:pPr>
            <a:r>
              <a:rPr lang="en-IN" dirty="0"/>
              <a:t>    public void run()</a:t>
            </a:r>
          </a:p>
          <a:p>
            <a:pPr marL="0" indent="0">
              <a:buNone/>
            </a:pPr>
            <a:r>
              <a:rPr lang="en-IN" dirty="0"/>
              <a:t>{  </a:t>
            </a:r>
          </a:p>
          <a:p>
            <a:pPr marL="0" indent="0">
              <a:buNone/>
            </a:pPr>
            <a:r>
              <a:rPr lang="en-IN" dirty="0"/>
              <a:t>    </a:t>
            </a:r>
            <a:r>
              <a:rPr lang="en-IN" dirty="0" err="1"/>
              <a:t>System.out.println</a:t>
            </a:r>
            <a:r>
              <a:rPr lang="en-IN" dirty="0"/>
              <a:t>("thread is running...");  </a:t>
            </a:r>
          </a:p>
          <a:p>
            <a:pPr marL="0" indent="0">
              <a:buNone/>
            </a:pPr>
            <a:r>
              <a:rPr lang="en-IN" dirty="0"/>
              <a:t>    }  </a:t>
            </a:r>
          </a:p>
          <a:p>
            <a:pPr marL="0" indent="0">
              <a:buNone/>
            </a:pPr>
            <a:r>
              <a:rPr lang="en-IN" dirty="0"/>
              <a:t>      </a:t>
            </a:r>
          </a:p>
          <a:p>
            <a:pPr marL="0" indent="0">
              <a:buNone/>
            </a:pPr>
            <a:r>
              <a:rPr lang="en-IN" dirty="0"/>
              <a:t>public static void main(String a[])</a:t>
            </a:r>
          </a:p>
          <a:p>
            <a:pPr marL="0" indent="0">
              <a:buNone/>
            </a:pPr>
            <a:r>
              <a:rPr lang="en-IN" dirty="0"/>
              <a:t>{</a:t>
            </a:r>
          </a:p>
          <a:p>
            <a:pPr marL="0" indent="0">
              <a:buNone/>
            </a:pPr>
            <a:r>
              <a:rPr lang="en-IN" dirty="0"/>
              <a:t>    runnable m1=new runnable();  </a:t>
            </a:r>
          </a:p>
          <a:p>
            <a:pPr marL="0" indent="0">
              <a:buNone/>
            </a:pPr>
            <a:r>
              <a:rPr lang="en-IN" dirty="0"/>
              <a:t>    Thread t1 =new Thread(m1);</a:t>
            </a:r>
          </a:p>
          <a:p>
            <a:pPr marL="0" indent="0">
              <a:buNone/>
            </a:pPr>
            <a:r>
              <a:rPr lang="en-IN" dirty="0"/>
              <a:t>   t1.start();  </a:t>
            </a:r>
          </a:p>
          <a:p>
            <a:pPr marL="0" indent="0">
              <a:buNone/>
            </a:pPr>
            <a:r>
              <a:rPr lang="en-IN" dirty="0"/>
              <a:t>   Thread t2 = new Thread(m1);</a:t>
            </a:r>
          </a:p>
          <a:p>
            <a:pPr marL="0" indent="0">
              <a:buNone/>
            </a:pPr>
            <a:r>
              <a:rPr lang="en-IN" dirty="0"/>
              <a:t>  t2.start();</a:t>
            </a:r>
          </a:p>
          <a:p>
            <a:pPr marL="0" indent="0">
              <a:buNone/>
            </a:pPr>
            <a:r>
              <a:rPr lang="en-IN" dirty="0"/>
              <a:t>     }  </a:t>
            </a:r>
          </a:p>
          <a:p>
            <a:pPr marL="0" indent="0">
              <a:buNone/>
            </a:pPr>
            <a:r>
              <a:rPr lang="en-IN" dirty="0"/>
              <a:t>    } </a:t>
            </a:r>
          </a:p>
        </p:txBody>
      </p:sp>
      <p:sp>
        <p:nvSpPr>
          <p:cNvPr id="2" name="Footer Placeholder 1"/>
          <p:cNvSpPr>
            <a:spLocks noGrp="1"/>
          </p:cNvSpPr>
          <p:nvPr>
            <p:ph type="ftr" sz="quarter" idx="11"/>
          </p:nvPr>
        </p:nvSpPr>
        <p:spPr/>
        <p:txBody>
          <a:bodyPr/>
          <a:lstStyle/>
          <a:p>
            <a:r>
              <a:rPr lang="en-IN"/>
              <a:t>- A.Anitha - SITE - VIT University</a:t>
            </a:r>
          </a:p>
        </p:txBody>
      </p:sp>
      <p:sp>
        <p:nvSpPr>
          <p:cNvPr id="4" name="Slide Number Placeholder 3"/>
          <p:cNvSpPr>
            <a:spLocks noGrp="1"/>
          </p:cNvSpPr>
          <p:nvPr>
            <p:ph type="sldNum" sz="quarter" idx="12"/>
          </p:nvPr>
        </p:nvSpPr>
        <p:spPr/>
        <p:txBody>
          <a:bodyPr/>
          <a:lstStyle/>
          <a:p>
            <a:fld id="{DAC75B50-D712-4535-AA44-849F49B54A82}" type="slidenum">
              <a:rPr lang="en-IN" smtClean="0"/>
              <a:pPr/>
              <a:t>24</a:t>
            </a:fld>
            <a:endParaRPr lang="en-IN"/>
          </a:p>
        </p:txBody>
      </p:sp>
      <p:sp>
        <p:nvSpPr>
          <p:cNvPr id="5" name="Content Placeholder 2"/>
          <p:cNvSpPr txBox="1">
            <a:spLocks/>
          </p:cNvSpPr>
          <p:nvPr/>
        </p:nvSpPr>
        <p:spPr>
          <a:xfrm>
            <a:off x="5076056" y="548680"/>
            <a:ext cx="3682752" cy="5256584"/>
          </a:xfrm>
          <a:prstGeom prst="rect">
            <a:avLst/>
          </a:prstGeom>
        </p:spPr>
        <p:txBody>
          <a:bodyPr vert="horz" lIns="91440" tIns="45720" rIns="91440" bIns="45720" rtlCol="0">
            <a:normAutofit fontScale="70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//program using class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Class sample extends Thread</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public void run()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err="1">
                <a:ln>
                  <a:noFill/>
                </a:ln>
                <a:solidFill>
                  <a:schemeClr val="tx1"/>
                </a:solidFill>
                <a:effectLst/>
                <a:uLnTx/>
                <a:uFillTx/>
                <a:latin typeface="+mn-lt"/>
                <a:ea typeface="+mn-ea"/>
                <a:cs typeface="+mn-cs"/>
              </a:rPr>
              <a:t>System.out.println</a:t>
            </a:r>
            <a:r>
              <a:rPr kumimoji="0" lang="en-IN" sz="3200" b="0" i="0" u="none" strike="noStrike" kern="1200" cap="none" spc="0" normalizeH="0" baseline="0" noProof="0" dirty="0">
                <a:ln>
                  <a:noFill/>
                </a:ln>
                <a:solidFill>
                  <a:schemeClr val="tx1"/>
                </a:solidFill>
                <a:effectLst/>
                <a:uLnTx/>
                <a:uFillTx/>
                <a:latin typeface="+mn-lt"/>
                <a:ea typeface="+mn-ea"/>
                <a:cs typeface="+mn-cs"/>
              </a:rPr>
              <a:t>("thread is running...");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public static void main(String </a:t>
            </a:r>
            <a:r>
              <a:rPr kumimoji="0" lang="en-IN" sz="3200" b="0" i="0" u="none" strike="noStrike" kern="1200" cap="none" spc="0" normalizeH="0" baseline="0" noProof="0" dirty="0" err="1">
                <a:ln>
                  <a:noFill/>
                </a:ln>
                <a:solidFill>
                  <a:schemeClr val="tx1"/>
                </a:solidFill>
                <a:effectLst/>
                <a:uLnTx/>
                <a:uFillTx/>
                <a:latin typeface="+mn-lt"/>
                <a:ea typeface="+mn-ea"/>
                <a:cs typeface="+mn-cs"/>
              </a:rPr>
              <a:t>args</a:t>
            </a:r>
            <a:r>
              <a:rPr kumimoji="0" lang="en-IN" sz="32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Sample  t1=new sample();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t1.start();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 }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89825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Reasons for implementing a Runnable interface</a:t>
            </a:r>
          </a:p>
        </p:txBody>
      </p:sp>
      <p:sp>
        <p:nvSpPr>
          <p:cNvPr id="3" name="Content Placeholder 2"/>
          <p:cNvSpPr>
            <a:spLocks noGrp="1"/>
          </p:cNvSpPr>
          <p:nvPr>
            <p:ph idx="1"/>
          </p:nvPr>
        </p:nvSpPr>
        <p:spPr/>
        <p:txBody>
          <a:bodyPr>
            <a:normAutofit fontScale="92500" lnSpcReduction="20000"/>
          </a:bodyPr>
          <a:lstStyle/>
          <a:p>
            <a:r>
              <a:rPr lang="en-IN" dirty="0"/>
              <a:t>There are two reasons for implementing a Runnable interface preferable to extending the Thread Class: </a:t>
            </a:r>
          </a:p>
          <a:p>
            <a:pPr>
              <a:buNone/>
            </a:pPr>
            <a:r>
              <a:rPr lang="en-IN" dirty="0"/>
              <a:t>1. If you extend the Thread Class, that means that subclass cannot extend any other Class, but if you implement Runnable interface then you can do this. </a:t>
            </a:r>
          </a:p>
          <a:p>
            <a:endParaRPr lang="en-IN" dirty="0"/>
          </a:p>
          <a:p>
            <a:pPr>
              <a:buNone/>
            </a:pPr>
            <a:r>
              <a:rPr lang="en-IN" dirty="0"/>
              <a:t>2. The class implementing the Runnable interface can avoid the full overhead of Thread class which can be excessive. </a:t>
            </a:r>
          </a:p>
          <a:p>
            <a:endParaRPr lang="en-IN" dirty="0"/>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25</a:t>
            </a:fld>
            <a:endParaRPr lang="en-IN"/>
          </a:p>
        </p:txBody>
      </p:sp>
    </p:spTree>
    <p:extLst>
      <p:ext uri="{BB962C8B-B14F-4D97-AF65-F5344CB8AC3E}">
        <p14:creationId xmlns:p14="http://schemas.microsoft.com/office/powerpoint/2010/main" val="504639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i="1" dirty="0"/>
              <a:t>performing single task by multiple threads</a:t>
            </a:r>
            <a:endParaRPr lang="en-IN" dirty="0"/>
          </a:p>
        </p:txBody>
      </p:sp>
      <p:sp>
        <p:nvSpPr>
          <p:cNvPr id="3" name="Content Placeholder 2"/>
          <p:cNvSpPr>
            <a:spLocks noGrp="1"/>
          </p:cNvSpPr>
          <p:nvPr>
            <p:ph idx="1"/>
          </p:nvPr>
        </p:nvSpPr>
        <p:spPr>
          <a:xfrm>
            <a:off x="457200" y="1124744"/>
            <a:ext cx="8229600" cy="5001419"/>
          </a:xfrm>
        </p:spPr>
        <p:txBody>
          <a:bodyPr>
            <a:normAutofit fontScale="70000" lnSpcReduction="20000"/>
          </a:bodyPr>
          <a:lstStyle/>
          <a:p>
            <a:pPr marL="0" indent="0">
              <a:buNone/>
            </a:pPr>
            <a:r>
              <a:rPr lang="en-IN" dirty="0"/>
              <a:t> class tasking implements Runnable{  </a:t>
            </a:r>
          </a:p>
          <a:p>
            <a:pPr marL="0" indent="0">
              <a:buNone/>
            </a:pPr>
            <a:r>
              <a:rPr lang="en-IN" dirty="0"/>
              <a:t>    public void run(){  </a:t>
            </a:r>
          </a:p>
          <a:p>
            <a:pPr marL="0" indent="0">
              <a:buNone/>
            </a:pPr>
            <a:r>
              <a:rPr lang="en-IN" dirty="0"/>
              <a:t>    </a:t>
            </a:r>
            <a:r>
              <a:rPr lang="en-IN" dirty="0" err="1"/>
              <a:t>System.out.println</a:t>
            </a:r>
            <a:r>
              <a:rPr lang="en-IN" dirty="0"/>
              <a:t>("task one");  </a:t>
            </a:r>
          </a:p>
          <a:p>
            <a:pPr marL="0" indent="0">
              <a:buNone/>
            </a:pPr>
            <a:r>
              <a:rPr lang="en-IN" dirty="0"/>
              <a:t>    }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Thread t1 =new Thread(new tasking());//passing anonymous object 						//of tasking class  </a:t>
            </a:r>
          </a:p>
          <a:p>
            <a:pPr marL="0" indent="0">
              <a:buNone/>
            </a:pPr>
            <a:r>
              <a:rPr lang="en-IN" dirty="0"/>
              <a:t>    Thread t2 =new Thread(new tasking());  </a:t>
            </a:r>
          </a:p>
          <a:p>
            <a:pPr marL="0" indent="0">
              <a:buNone/>
            </a:pPr>
            <a:r>
              <a:rPr lang="en-IN" dirty="0"/>
              <a:t>      </a:t>
            </a:r>
          </a:p>
          <a:p>
            <a:pPr marL="0" indent="0">
              <a:buNone/>
            </a:pPr>
            <a:r>
              <a:rPr lang="en-IN" dirty="0"/>
              <a:t>    t1.start();  </a:t>
            </a:r>
          </a:p>
          <a:p>
            <a:pPr marL="0" indent="0">
              <a:buNone/>
            </a:pPr>
            <a:r>
              <a:rPr lang="en-IN" dirty="0"/>
              <a:t>    t2.start();  </a:t>
            </a:r>
          </a:p>
          <a:p>
            <a:pPr marL="0" indent="0">
              <a:buNone/>
            </a:pPr>
            <a:r>
              <a:rPr lang="en-IN" dirty="0"/>
              <a:t>      </a:t>
            </a:r>
          </a:p>
          <a:p>
            <a:pPr marL="0" indent="0">
              <a:buNone/>
            </a:pPr>
            <a:r>
              <a:rPr lang="en-IN" dirty="0"/>
              <a:t>     }  </a:t>
            </a:r>
          </a:p>
          <a:p>
            <a:pPr marL="0" indent="0">
              <a:buNone/>
            </a:pPr>
            <a:r>
              <a:rPr lang="en-IN" dirty="0"/>
              <a:t>    } </a:t>
            </a: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26</a:t>
            </a:fld>
            <a:endParaRPr lang="en-IN"/>
          </a:p>
        </p:txBody>
      </p:sp>
    </p:spTree>
    <p:extLst>
      <p:ext uri="{BB962C8B-B14F-4D97-AF65-F5344CB8AC3E}">
        <p14:creationId xmlns:p14="http://schemas.microsoft.com/office/powerpoint/2010/main" val="1496218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Major operations on thread control</a:t>
            </a: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27</a:t>
            </a:fld>
            <a:endParaRPr lang="en-IN"/>
          </a:p>
        </p:txBody>
      </p:sp>
      <p:pic>
        <p:nvPicPr>
          <p:cNvPr id="1026" name="Picture 2"/>
          <p:cNvPicPr>
            <a:picLocks noGrp="1" noChangeAspect="1" noChangeArrowheads="1"/>
          </p:cNvPicPr>
          <p:nvPr>
            <p:ph idx="1"/>
          </p:nvPr>
        </p:nvPicPr>
        <p:blipFill>
          <a:blip r:embed="rId2" cstate="print"/>
          <a:srcRect/>
          <a:stretch>
            <a:fillRect/>
          </a:stretch>
        </p:blipFill>
        <p:spPr bwMode="auto">
          <a:xfrm>
            <a:off x="611560" y="1124744"/>
            <a:ext cx="7920880" cy="554461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Thread join</a:t>
            </a:r>
          </a:p>
        </p:txBody>
      </p:sp>
      <p:sp>
        <p:nvSpPr>
          <p:cNvPr id="3" name="Content Placeholder 2"/>
          <p:cNvSpPr>
            <a:spLocks noGrp="1"/>
          </p:cNvSpPr>
          <p:nvPr>
            <p:ph idx="1"/>
          </p:nvPr>
        </p:nvSpPr>
        <p:spPr>
          <a:xfrm>
            <a:off x="457200" y="1052736"/>
            <a:ext cx="8229600" cy="5073427"/>
          </a:xfrm>
        </p:spPr>
        <p:txBody>
          <a:bodyPr/>
          <a:lstStyle/>
          <a:p>
            <a:r>
              <a:rPr lang="en-IN" dirty="0"/>
              <a:t>The join() method waits for a thread to die. In other words, it causes the currently running threads to stop executing until the thread it joins with completes its task.</a:t>
            </a:r>
          </a:p>
          <a:p>
            <a:r>
              <a:rPr lang="en-IN" dirty="0"/>
              <a:t>Methods:</a:t>
            </a:r>
          </a:p>
          <a:p>
            <a:pPr marL="0" indent="0">
              <a:buNone/>
            </a:pPr>
            <a:r>
              <a:rPr lang="en-IN" dirty="0"/>
              <a:t>public void join()throws </a:t>
            </a:r>
            <a:r>
              <a:rPr lang="en-IN" dirty="0" err="1"/>
              <a:t>InterruptedException</a:t>
            </a:r>
            <a:endParaRPr lang="en-IN" dirty="0"/>
          </a:p>
          <a:p>
            <a:pPr marL="0" indent="0">
              <a:buNone/>
            </a:pPr>
            <a:r>
              <a:rPr lang="en-IN" dirty="0"/>
              <a:t>public void join(long milliseconds)throws </a:t>
            </a:r>
            <a:r>
              <a:rPr lang="en-IN" dirty="0" err="1"/>
              <a:t>InterruptedException</a:t>
            </a:r>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28</a:t>
            </a:fld>
            <a:endParaRPr lang="en-IN"/>
          </a:p>
        </p:txBody>
      </p:sp>
    </p:spTree>
    <p:extLst>
      <p:ext uri="{BB962C8B-B14F-4D97-AF65-F5344CB8AC3E}">
        <p14:creationId xmlns:p14="http://schemas.microsoft.com/office/powerpoint/2010/main" val="1523848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4114800" cy="5865515"/>
          </a:xfrm>
          <a:solidFill>
            <a:schemeClr val="accent1"/>
          </a:solidFill>
        </p:spPr>
        <p:txBody>
          <a:bodyPr>
            <a:normAutofit fontScale="92500" lnSpcReduction="20000"/>
          </a:bodyPr>
          <a:lstStyle/>
          <a:p>
            <a:pPr marL="0" indent="0">
              <a:buNone/>
            </a:pPr>
            <a:r>
              <a:rPr lang="en-IN" dirty="0">
                <a:solidFill>
                  <a:schemeClr val="bg1"/>
                </a:solidFill>
              </a:rPr>
              <a:t>class join1 extends Thread{  </a:t>
            </a:r>
          </a:p>
          <a:p>
            <a:pPr marL="0" indent="0">
              <a:buNone/>
            </a:pPr>
            <a:r>
              <a:rPr lang="en-IN" dirty="0">
                <a:solidFill>
                  <a:schemeClr val="bg1"/>
                </a:solidFill>
              </a:rPr>
              <a:t>     public void run(){  </a:t>
            </a:r>
          </a:p>
          <a:p>
            <a:pPr marL="0" indent="0">
              <a:buNone/>
            </a:pPr>
            <a:r>
              <a:rPr lang="en-IN" dirty="0">
                <a:solidFill>
                  <a:schemeClr val="bg1"/>
                </a:solidFill>
              </a:rPr>
              <a:t>      for(</a:t>
            </a:r>
            <a:r>
              <a:rPr lang="en-IN" dirty="0" err="1">
                <a:solidFill>
                  <a:schemeClr val="bg1"/>
                </a:solidFill>
              </a:rPr>
              <a:t>int</a:t>
            </a:r>
            <a:r>
              <a:rPr lang="en-IN" dirty="0">
                <a:solidFill>
                  <a:schemeClr val="bg1"/>
                </a:solidFill>
              </a:rPr>
              <a:t> i=1;i&lt;=5;i++){  </a:t>
            </a:r>
          </a:p>
          <a:p>
            <a:pPr marL="0" indent="0">
              <a:buNone/>
            </a:pPr>
            <a:r>
              <a:rPr lang="en-IN" dirty="0">
                <a:solidFill>
                  <a:schemeClr val="bg1"/>
                </a:solidFill>
              </a:rPr>
              <a:t>       try{  </a:t>
            </a:r>
          </a:p>
          <a:p>
            <a:pPr marL="0" indent="0">
              <a:buNone/>
            </a:pPr>
            <a:r>
              <a:rPr lang="en-IN" dirty="0">
                <a:solidFill>
                  <a:schemeClr val="bg1"/>
                </a:solidFill>
              </a:rPr>
              <a:t>        </a:t>
            </a:r>
            <a:r>
              <a:rPr lang="en-IN" dirty="0" err="1">
                <a:solidFill>
                  <a:schemeClr val="bg1"/>
                </a:solidFill>
              </a:rPr>
              <a:t>Thread.sleep</a:t>
            </a:r>
            <a:r>
              <a:rPr lang="en-IN" dirty="0">
                <a:solidFill>
                  <a:schemeClr val="bg1"/>
                </a:solidFill>
              </a:rPr>
              <a:t>(500);  </a:t>
            </a:r>
          </a:p>
          <a:p>
            <a:pPr marL="0" indent="0">
              <a:buNone/>
            </a:pPr>
            <a:r>
              <a:rPr lang="en-IN" dirty="0">
                <a:solidFill>
                  <a:schemeClr val="bg1"/>
                </a:solidFill>
              </a:rPr>
              <a:t>       }catch(Exception e){</a:t>
            </a:r>
            <a:r>
              <a:rPr lang="en-IN" dirty="0" err="1">
                <a:solidFill>
                  <a:schemeClr val="bg1"/>
                </a:solidFill>
              </a:rPr>
              <a:t>System.out.println</a:t>
            </a:r>
            <a:r>
              <a:rPr lang="en-IN" dirty="0">
                <a:solidFill>
                  <a:schemeClr val="bg1"/>
                </a:solidFill>
              </a:rPr>
              <a:t>(e);}  </a:t>
            </a:r>
          </a:p>
          <a:p>
            <a:pPr marL="0" indent="0">
              <a:buNone/>
            </a:pPr>
            <a:r>
              <a:rPr lang="en-IN">
                <a:solidFill>
                  <a:schemeClr val="bg1"/>
                </a:solidFill>
              </a:rPr>
              <a:t>      System.out.println(Thread</a:t>
            </a:r>
            <a:r>
              <a:rPr lang="en-IN" dirty="0">
                <a:solidFill>
                  <a:schemeClr val="bg1"/>
                </a:solidFill>
              </a:rPr>
              <a:t>().</a:t>
            </a:r>
            <a:r>
              <a:rPr lang="en-IN" dirty="0" err="1">
                <a:solidFill>
                  <a:schemeClr val="bg1"/>
                </a:solidFill>
              </a:rPr>
              <a:t>getName</a:t>
            </a:r>
            <a:r>
              <a:rPr lang="en-IN" dirty="0">
                <a:solidFill>
                  <a:schemeClr val="bg1"/>
                </a:solidFill>
              </a:rPr>
              <a:t>()+i);  </a:t>
            </a:r>
          </a:p>
          <a:p>
            <a:pPr marL="0" indent="0">
              <a:buNone/>
            </a:pPr>
            <a:r>
              <a:rPr lang="en-IN" dirty="0">
                <a:solidFill>
                  <a:schemeClr val="bg1"/>
                </a:solidFill>
              </a:rPr>
              <a:t>      }  </a:t>
            </a:r>
          </a:p>
          <a:p>
            <a:pPr marL="0" indent="0">
              <a:buNone/>
            </a:pPr>
            <a:r>
              <a:rPr lang="en-IN" dirty="0">
                <a:solidFill>
                  <a:schemeClr val="bg1"/>
                </a:solidFill>
              </a:rPr>
              <a:t>     }  </a:t>
            </a:r>
          </a:p>
          <a:p>
            <a:pPr marL="0" indent="0">
              <a:buNone/>
            </a:pPr>
            <a:endParaRPr lang="en-IN" dirty="0"/>
          </a:p>
        </p:txBody>
      </p:sp>
      <p:sp>
        <p:nvSpPr>
          <p:cNvPr id="5" name="TextBox 4"/>
          <p:cNvSpPr txBox="1"/>
          <p:nvPr/>
        </p:nvSpPr>
        <p:spPr>
          <a:xfrm>
            <a:off x="4644008" y="404664"/>
            <a:ext cx="4248472" cy="5632311"/>
          </a:xfrm>
          <a:prstGeom prst="rect">
            <a:avLst/>
          </a:prstGeom>
          <a:solidFill>
            <a:schemeClr val="accent1"/>
          </a:solidFill>
        </p:spPr>
        <p:txBody>
          <a:bodyPr wrap="square" rtlCol="0">
            <a:spAutoFit/>
          </a:bodyPr>
          <a:lstStyle/>
          <a:p>
            <a:r>
              <a:rPr lang="en-IN" dirty="0"/>
              <a:t> </a:t>
            </a:r>
            <a:r>
              <a:rPr lang="en-IN" sz="2400" dirty="0">
                <a:solidFill>
                  <a:schemeClr val="bg1"/>
                </a:solidFill>
              </a:rPr>
              <a:t>public static void main(String </a:t>
            </a:r>
            <a:r>
              <a:rPr lang="en-IN" sz="2400" dirty="0" err="1">
                <a:solidFill>
                  <a:schemeClr val="bg1"/>
                </a:solidFill>
              </a:rPr>
              <a:t>args</a:t>
            </a:r>
            <a:r>
              <a:rPr lang="en-IN" sz="2400" dirty="0">
                <a:solidFill>
                  <a:schemeClr val="bg1"/>
                </a:solidFill>
              </a:rPr>
              <a:t>[]){  </a:t>
            </a:r>
          </a:p>
          <a:p>
            <a:r>
              <a:rPr lang="en-IN" sz="2400" dirty="0">
                <a:solidFill>
                  <a:schemeClr val="bg1"/>
                </a:solidFill>
              </a:rPr>
              <a:t>     join1 t1=new join1();  </a:t>
            </a:r>
          </a:p>
          <a:p>
            <a:r>
              <a:rPr lang="en-IN" sz="2400" dirty="0">
                <a:solidFill>
                  <a:schemeClr val="bg1"/>
                </a:solidFill>
              </a:rPr>
              <a:t>     join1 t2=new join1();  </a:t>
            </a:r>
          </a:p>
          <a:p>
            <a:r>
              <a:rPr lang="en-IN" sz="2400" dirty="0">
                <a:solidFill>
                  <a:schemeClr val="bg1"/>
                </a:solidFill>
              </a:rPr>
              <a:t>     join1 t3=new join1();  </a:t>
            </a:r>
          </a:p>
          <a:p>
            <a:r>
              <a:rPr lang="en-IN" sz="2400" dirty="0">
                <a:solidFill>
                  <a:schemeClr val="bg1"/>
                </a:solidFill>
              </a:rPr>
              <a:t>     t1.start();  </a:t>
            </a:r>
          </a:p>
          <a:p>
            <a:r>
              <a:rPr lang="en-IN" sz="2400" dirty="0">
                <a:solidFill>
                  <a:schemeClr val="bg1"/>
                </a:solidFill>
              </a:rPr>
              <a:t>     try{  </a:t>
            </a:r>
          </a:p>
          <a:p>
            <a:r>
              <a:rPr lang="en-IN" sz="2400" dirty="0">
                <a:solidFill>
                  <a:schemeClr val="bg1"/>
                </a:solidFill>
              </a:rPr>
              <a:t>      t1.join();  </a:t>
            </a:r>
          </a:p>
          <a:p>
            <a:r>
              <a:rPr lang="en-IN" sz="2400" dirty="0">
                <a:solidFill>
                  <a:schemeClr val="bg1"/>
                </a:solidFill>
              </a:rPr>
              <a:t>     }catch(Exception e){</a:t>
            </a:r>
            <a:r>
              <a:rPr lang="en-IN" sz="2400" dirty="0" err="1">
                <a:solidFill>
                  <a:schemeClr val="bg1"/>
                </a:solidFill>
              </a:rPr>
              <a:t>System.out.println</a:t>
            </a:r>
            <a:r>
              <a:rPr lang="en-IN" sz="2400" dirty="0">
                <a:solidFill>
                  <a:schemeClr val="bg1"/>
                </a:solidFill>
              </a:rPr>
              <a:t>(e);}  </a:t>
            </a:r>
          </a:p>
          <a:p>
            <a:r>
              <a:rPr lang="en-IN" sz="2400" dirty="0">
                <a:solidFill>
                  <a:schemeClr val="bg1"/>
                </a:solidFill>
              </a:rPr>
              <a:t>      </a:t>
            </a:r>
          </a:p>
          <a:p>
            <a:r>
              <a:rPr lang="en-IN" sz="2400" dirty="0">
                <a:solidFill>
                  <a:schemeClr val="bg1"/>
                </a:solidFill>
              </a:rPr>
              <a:t>     t2.start();  </a:t>
            </a:r>
          </a:p>
          <a:p>
            <a:r>
              <a:rPr lang="en-IN" sz="2400" dirty="0">
                <a:solidFill>
                  <a:schemeClr val="bg1"/>
                </a:solidFill>
              </a:rPr>
              <a:t>     t3.start();  </a:t>
            </a:r>
          </a:p>
          <a:p>
            <a:r>
              <a:rPr lang="en-IN" sz="2400" dirty="0">
                <a:solidFill>
                  <a:schemeClr val="bg1"/>
                </a:solidFill>
              </a:rPr>
              <a:t>     }  </a:t>
            </a:r>
          </a:p>
          <a:p>
            <a:r>
              <a:rPr lang="en-IN" sz="2400" dirty="0">
                <a:solidFill>
                  <a:schemeClr val="bg1"/>
                </a:solidFill>
              </a:rPr>
              <a:t>    } </a:t>
            </a:r>
          </a:p>
        </p:txBody>
      </p:sp>
      <p:sp>
        <p:nvSpPr>
          <p:cNvPr id="2" name="Footer Placeholder 1"/>
          <p:cNvSpPr>
            <a:spLocks noGrp="1"/>
          </p:cNvSpPr>
          <p:nvPr>
            <p:ph type="ftr" sz="quarter" idx="11"/>
          </p:nvPr>
        </p:nvSpPr>
        <p:spPr/>
        <p:txBody>
          <a:bodyPr/>
          <a:lstStyle/>
          <a:p>
            <a:r>
              <a:rPr lang="en-IN"/>
              <a:t>- A.Anitha - SITE - VIT University</a:t>
            </a:r>
          </a:p>
        </p:txBody>
      </p:sp>
      <p:sp>
        <p:nvSpPr>
          <p:cNvPr id="4" name="Slide Number Placeholder 3"/>
          <p:cNvSpPr>
            <a:spLocks noGrp="1"/>
          </p:cNvSpPr>
          <p:nvPr>
            <p:ph type="sldNum" sz="quarter" idx="12"/>
          </p:nvPr>
        </p:nvSpPr>
        <p:spPr/>
        <p:txBody>
          <a:bodyPr/>
          <a:lstStyle/>
          <a:p>
            <a:fld id="{DAC75B50-D712-4535-AA44-849F49B54A82}" type="slidenum">
              <a:rPr lang="en-IN" smtClean="0"/>
              <a:pPr/>
              <a:t>29</a:t>
            </a:fld>
            <a:endParaRPr lang="en-IN"/>
          </a:p>
        </p:txBody>
      </p:sp>
    </p:spTree>
    <p:extLst>
      <p:ext uri="{BB962C8B-B14F-4D97-AF65-F5344CB8AC3E}">
        <p14:creationId xmlns:p14="http://schemas.microsoft.com/office/powerpoint/2010/main" val="332974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a:t>
            </a:r>
          </a:p>
        </p:txBody>
      </p:sp>
      <p:sp>
        <p:nvSpPr>
          <p:cNvPr id="3" name="Content Placeholder 2"/>
          <p:cNvSpPr>
            <a:spLocks noGrp="1"/>
          </p:cNvSpPr>
          <p:nvPr>
            <p:ph idx="1"/>
          </p:nvPr>
        </p:nvSpPr>
        <p:spPr/>
        <p:txBody>
          <a:bodyPr/>
          <a:lstStyle/>
          <a:p>
            <a:pPr>
              <a:lnSpc>
                <a:spcPct val="90000"/>
              </a:lnSpc>
            </a:pPr>
            <a:r>
              <a:rPr lang="en-US" dirty="0">
                <a:latin typeface="Times New Roman" pitchFamily="18" charset="0"/>
                <a:cs typeface="Times New Roman" pitchFamily="18" charset="0"/>
              </a:rPr>
              <a:t>Individual and separate unit of execution that is part of a process ( Process- is a program in execution, Thread – dispatch able unit of work)</a:t>
            </a:r>
          </a:p>
          <a:p>
            <a:pPr lvl="1">
              <a:lnSpc>
                <a:spcPct val="90000"/>
              </a:lnSpc>
            </a:pPr>
            <a:r>
              <a:rPr lang="en-US" dirty="0">
                <a:latin typeface="Times New Roman" pitchFamily="18" charset="0"/>
                <a:cs typeface="Times New Roman" pitchFamily="18" charset="0"/>
              </a:rPr>
              <a:t>multiple threads can work together to accomplish a common goal.</a:t>
            </a:r>
            <a:endParaRPr lang="en-IN"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3861048"/>
            <a:ext cx="5803900" cy="270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3</a:t>
            </a:fld>
            <a:endParaRPr lang="en-IN"/>
          </a:p>
        </p:txBody>
      </p:sp>
    </p:spTree>
    <p:extLst>
      <p:ext uri="{BB962C8B-B14F-4D97-AF65-F5344CB8AC3E}">
        <p14:creationId xmlns:p14="http://schemas.microsoft.com/office/powerpoint/2010/main" val="2943081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Synchronized in Java</a:t>
            </a:r>
            <a:endParaRPr lang="en-IN" dirty="0"/>
          </a:p>
        </p:txBody>
      </p:sp>
      <p:sp>
        <p:nvSpPr>
          <p:cNvPr id="3" name="Content Placeholder 2"/>
          <p:cNvSpPr>
            <a:spLocks noGrp="1"/>
          </p:cNvSpPr>
          <p:nvPr>
            <p:ph idx="1"/>
          </p:nvPr>
        </p:nvSpPr>
        <p:spPr/>
        <p:txBody>
          <a:bodyPr>
            <a:normAutofit/>
          </a:bodyPr>
          <a:lstStyle/>
          <a:p>
            <a:r>
              <a:rPr lang="en-IN" dirty="0">
                <a:hlinkClick r:id="rId2"/>
              </a:rPr>
              <a:t>Multi-threaded </a:t>
            </a:r>
            <a:r>
              <a:rPr lang="en-IN" dirty="0"/>
              <a:t>programs may often come to a situation where multiple threads try to access the same resources and finally produce erroneous and unforeseen results.</a:t>
            </a:r>
          </a:p>
          <a:p>
            <a:r>
              <a:rPr lang="en-IN" dirty="0"/>
              <a:t>So it needs to be made sure by some synchronization method that only one thread can access the resource at a given point of time.</a:t>
            </a:r>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a:t>synchronized(</a:t>
            </a:r>
            <a:r>
              <a:rPr lang="en-IN" dirty="0" err="1"/>
              <a:t>sync_object</a:t>
            </a:r>
            <a:r>
              <a:rPr lang="en-IN" dirty="0"/>
              <a:t>)</a:t>
            </a:r>
          </a:p>
          <a:p>
            <a:endParaRPr lang="en-IN" dirty="0"/>
          </a:p>
          <a:p>
            <a:pPr>
              <a:buNone/>
            </a:pPr>
            <a:r>
              <a:rPr lang="en-IN" dirty="0"/>
              <a:t> { </a:t>
            </a:r>
          </a:p>
          <a:p>
            <a:pPr>
              <a:buNone/>
            </a:pPr>
            <a:r>
              <a:rPr lang="en-IN" dirty="0"/>
              <a:t>// Access shared variables and other</a:t>
            </a:r>
          </a:p>
          <a:p>
            <a:pPr>
              <a:buNone/>
            </a:pPr>
            <a:r>
              <a:rPr lang="en-IN" dirty="0"/>
              <a:t> // shared resources</a:t>
            </a:r>
          </a:p>
          <a:p>
            <a:pPr>
              <a:buNone/>
            </a:pPr>
            <a:r>
              <a:rPr lang="en-IN" dirty="0"/>
              <a:t> }</a:t>
            </a: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program – </a:t>
            </a:r>
            <a:r>
              <a:rPr lang="en-IN" dirty="0" err="1"/>
              <a:t>threadsync.java</a:t>
            </a:r>
            <a:br>
              <a:rPr lang="en-IN" dirty="0"/>
            </a:br>
            <a:endParaRPr lang="en-IN" dirty="0"/>
          </a:p>
        </p:txBody>
      </p:sp>
      <p:sp>
        <p:nvSpPr>
          <p:cNvPr id="3" name="Content Placeholder 2"/>
          <p:cNvSpPr>
            <a:spLocks noGrp="1"/>
          </p:cNvSpPr>
          <p:nvPr>
            <p:ph idx="1"/>
          </p:nvPr>
        </p:nvSpPr>
        <p:spPr>
          <a:xfrm>
            <a:off x="457200" y="908720"/>
            <a:ext cx="3610744" cy="5217443"/>
          </a:xfrm>
        </p:spPr>
        <p:txBody>
          <a:bodyPr>
            <a:normAutofit fontScale="40000" lnSpcReduction="20000"/>
          </a:bodyPr>
          <a:lstStyle/>
          <a:p>
            <a:r>
              <a:rPr lang="en-IN" dirty="0"/>
              <a:t>class multi</a:t>
            </a:r>
          </a:p>
          <a:p>
            <a:r>
              <a:rPr lang="en-IN" dirty="0"/>
              <a:t>{</a:t>
            </a:r>
          </a:p>
          <a:p>
            <a:r>
              <a:rPr lang="en-IN" dirty="0"/>
              <a:t>synchronized void multiplication(int n)</a:t>
            </a:r>
          </a:p>
          <a:p>
            <a:r>
              <a:rPr lang="en-IN" dirty="0"/>
              <a:t>{</a:t>
            </a:r>
          </a:p>
          <a:p>
            <a:r>
              <a:rPr lang="en-IN" dirty="0"/>
              <a:t>for(int </a:t>
            </a:r>
            <a:r>
              <a:rPr lang="en-IN" dirty="0" err="1"/>
              <a:t>i</a:t>
            </a:r>
            <a:r>
              <a:rPr lang="en-IN" dirty="0"/>
              <a:t>=1;i&lt;=5;i++){  </a:t>
            </a:r>
          </a:p>
          <a:p>
            <a:r>
              <a:rPr lang="en-IN" dirty="0"/>
              <a:t>         </a:t>
            </a:r>
            <a:r>
              <a:rPr lang="en-IN" dirty="0" err="1"/>
              <a:t>System.out.println</a:t>
            </a:r>
            <a:r>
              <a:rPr lang="en-IN" dirty="0"/>
              <a:t>(n*</a:t>
            </a:r>
            <a:r>
              <a:rPr lang="en-IN" dirty="0" err="1"/>
              <a:t>i</a:t>
            </a:r>
            <a:r>
              <a:rPr lang="en-IN" dirty="0"/>
              <a:t>);  </a:t>
            </a:r>
          </a:p>
          <a:p>
            <a:r>
              <a:rPr lang="en-IN" dirty="0"/>
              <a:t>         try{  </a:t>
            </a:r>
          </a:p>
          <a:p>
            <a:r>
              <a:rPr lang="en-IN" dirty="0"/>
              <a:t>          </a:t>
            </a:r>
            <a:r>
              <a:rPr lang="en-IN" dirty="0" err="1"/>
              <a:t>Thread.sleep</a:t>
            </a:r>
            <a:r>
              <a:rPr lang="en-IN" dirty="0"/>
              <a:t>(400);  </a:t>
            </a:r>
          </a:p>
          <a:p>
            <a:r>
              <a:rPr lang="en-IN" dirty="0"/>
              <a:t>         }catch(Exception e)</a:t>
            </a:r>
          </a:p>
          <a:p>
            <a:endParaRPr lang="en-IN" dirty="0"/>
          </a:p>
          <a:p>
            <a:r>
              <a:rPr lang="en-IN" dirty="0"/>
              <a:t>{</a:t>
            </a:r>
            <a:r>
              <a:rPr lang="en-IN" dirty="0" err="1"/>
              <a:t>System.out.println</a:t>
            </a:r>
            <a:r>
              <a:rPr lang="en-IN" dirty="0"/>
              <a:t>(e);}  </a:t>
            </a:r>
          </a:p>
          <a:p>
            <a:r>
              <a:rPr lang="en-IN" dirty="0"/>
              <a:t>       }  </a:t>
            </a:r>
          </a:p>
          <a:p>
            <a:r>
              <a:rPr lang="en-IN" dirty="0"/>
              <a:t>}</a:t>
            </a:r>
          </a:p>
          <a:p>
            <a:r>
              <a:rPr lang="en-IN" dirty="0"/>
              <a:t>}</a:t>
            </a:r>
          </a:p>
          <a:p>
            <a:r>
              <a:rPr lang="en-IN" dirty="0"/>
              <a:t>class </a:t>
            </a:r>
            <a:r>
              <a:rPr lang="en-IN" dirty="0" err="1"/>
              <a:t>threadsync</a:t>
            </a:r>
            <a:endParaRPr lang="en-IN" dirty="0"/>
          </a:p>
          <a:p>
            <a:r>
              <a:rPr lang="en-IN" dirty="0"/>
              <a:t>{</a:t>
            </a:r>
          </a:p>
          <a:p>
            <a:r>
              <a:rPr lang="en-IN" dirty="0"/>
              <a:t>public static void main(String </a:t>
            </a:r>
            <a:r>
              <a:rPr lang="en-IN" dirty="0" err="1"/>
              <a:t>aa</a:t>
            </a:r>
            <a:r>
              <a:rPr lang="en-IN" dirty="0"/>
              <a:t>[])</a:t>
            </a:r>
          </a:p>
          <a:p>
            <a:r>
              <a:rPr lang="en-IN" dirty="0"/>
              <a:t>{</a:t>
            </a:r>
          </a:p>
          <a:p>
            <a:r>
              <a:rPr lang="en-IN" dirty="0"/>
              <a:t>multi m = new multi();</a:t>
            </a:r>
          </a:p>
          <a:p>
            <a:r>
              <a:rPr lang="en-IN" dirty="0"/>
              <a:t>thread1 t1 = new thread1(m);</a:t>
            </a:r>
          </a:p>
          <a:p>
            <a:r>
              <a:rPr lang="en-IN" dirty="0"/>
              <a:t>thread2 t2 = new thread2(m);</a:t>
            </a:r>
          </a:p>
          <a:p>
            <a:r>
              <a:rPr lang="en-IN" dirty="0"/>
              <a:t>t1.start();</a:t>
            </a:r>
          </a:p>
          <a:p>
            <a:r>
              <a:rPr lang="en-IN" dirty="0"/>
              <a:t>t2.start();</a:t>
            </a:r>
          </a:p>
          <a:p>
            <a:r>
              <a:rPr lang="en-IN" dirty="0"/>
              <a:t>}</a:t>
            </a:r>
          </a:p>
          <a:p>
            <a:r>
              <a:rPr lang="en-IN" dirty="0"/>
              <a:t>}</a:t>
            </a:r>
          </a:p>
          <a:p>
            <a:endParaRPr lang="en-IN" dirty="0"/>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32</a:t>
            </a:fld>
            <a:endParaRPr lang="en-IN"/>
          </a:p>
        </p:txBody>
      </p:sp>
      <p:sp>
        <p:nvSpPr>
          <p:cNvPr id="6" name="TextBox 5"/>
          <p:cNvSpPr txBox="1"/>
          <p:nvPr/>
        </p:nvSpPr>
        <p:spPr>
          <a:xfrm>
            <a:off x="4788024" y="908720"/>
            <a:ext cx="3888432" cy="6340197"/>
          </a:xfrm>
          <a:prstGeom prst="rect">
            <a:avLst/>
          </a:prstGeom>
          <a:noFill/>
        </p:spPr>
        <p:txBody>
          <a:bodyPr wrap="square" rtlCol="0">
            <a:spAutoFit/>
          </a:bodyPr>
          <a:lstStyle/>
          <a:p>
            <a:r>
              <a:rPr lang="en-IN" sz="1400" dirty="0"/>
              <a:t>class thread1 extends Thread</a:t>
            </a:r>
          </a:p>
          <a:p>
            <a:r>
              <a:rPr lang="en-IN" sz="1400" dirty="0"/>
              <a:t>{</a:t>
            </a:r>
          </a:p>
          <a:p>
            <a:r>
              <a:rPr lang="en-IN" sz="1400" dirty="0"/>
              <a:t>multi m;</a:t>
            </a:r>
          </a:p>
          <a:p>
            <a:r>
              <a:rPr lang="en-IN" sz="1400" dirty="0"/>
              <a:t>thread1(multi t)</a:t>
            </a:r>
          </a:p>
          <a:p>
            <a:r>
              <a:rPr lang="en-IN" sz="1400" dirty="0"/>
              <a:t>{</a:t>
            </a:r>
          </a:p>
          <a:p>
            <a:r>
              <a:rPr lang="en-IN" sz="1400" dirty="0" err="1"/>
              <a:t>this.m</a:t>
            </a:r>
            <a:r>
              <a:rPr lang="en-IN" sz="1400" dirty="0"/>
              <a:t>=t;</a:t>
            </a:r>
          </a:p>
          <a:p>
            <a:r>
              <a:rPr lang="en-IN" sz="1400" dirty="0"/>
              <a:t>}</a:t>
            </a:r>
          </a:p>
          <a:p>
            <a:endParaRPr lang="en-IN" sz="1400" dirty="0"/>
          </a:p>
          <a:p>
            <a:r>
              <a:rPr lang="en-IN" sz="1400" dirty="0"/>
              <a:t>public void run()</a:t>
            </a:r>
          </a:p>
          <a:p>
            <a:r>
              <a:rPr lang="en-IN" sz="1400" dirty="0"/>
              <a:t>{</a:t>
            </a:r>
          </a:p>
          <a:p>
            <a:r>
              <a:rPr lang="en-IN" sz="1400" dirty="0" err="1"/>
              <a:t>m.multiplication</a:t>
            </a:r>
            <a:r>
              <a:rPr lang="en-IN" sz="1400" dirty="0"/>
              <a:t>(5);</a:t>
            </a:r>
          </a:p>
          <a:p>
            <a:r>
              <a:rPr lang="en-IN" sz="1400" dirty="0"/>
              <a:t>}</a:t>
            </a:r>
          </a:p>
          <a:p>
            <a:r>
              <a:rPr lang="en-IN" sz="1400" dirty="0"/>
              <a:t>}</a:t>
            </a:r>
          </a:p>
          <a:p>
            <a:r>
              <a:rPr lang="en-IN" sz="1400" dirty="0"/>
              <a:t>class thread2 extends Thread</a:t>
            </a:r>
          </a:p>
          <a:p>
            <a:r>
              <a:rPr lang="en-IN" sz="1400" dirty="0"/>
              <a:t>{</a:t>
            </a:r>
          </a:p>
          <a:p>
            <a:r>
              <a:rPr lang="en-IN" sz="1400" dirty="0"/>
              <a:t>multi m;</a:t>
            </a:r>
          </a:p>
          <a:p>
            <a:r>
              <a:rPr lang="en-IN" sz="1400" dirty="0"/>
              <a:t>thread2(multi t)</a:t>
            </a:r>
          </a:p>
          <a:p>
            <a:r>
              <a:rPr lang="en-IN" sz="1400" dirty="0"/>
              <a:t>{</a:t>
            </a:r>
          </a:p>
          <a:p>
            <a:r>
              <a:rPr lang="en-IN" sz="1400" dirty="0" err="1"/>
              <a:t>this.m</a:t>
            </a:r>
            <a:r>
              <a:rPr lang="en-IN" sz="1400" dirty="0"/>
              <a:t>=t;</a:t>
            </a:r>
          </a:p>
          <a:p>
            <a:r>
              <a:rPr lang="en-IN" sz="1400" dirty="0"/>
              <a:t>}</a:t>
            </a:r>
          </a:p>
          <a:p>
            <a:endParaRPr lang="en-IN" sz="1400" dirty="0"/>
          </a:p>
          <a:p>
            <a:r>
              <a:rPr lang="en-IN" sz="1400" dirty="0"/>
              <a:t>public void run()</a:t>
            </a:r>
          </a:p>
          <a:p>
            <a:r>
              <a:rPr lang="en-IN" sz="1400" dirty="0"/>
              <a:t>{</a:t>
            </a:r>
          </a:p>
          <a:p>
            <a:r>
              <a:rPr lang="en-IN" sz="1400" dirty="0" err="1"/>
              <a:t>m.multiplication</a:t>
            </a:r>
            <a:r>
              <a:rPr lang="en-IN" sz="1400" dirty="0"/>
              <a:t>(10);</a:t>
            </a:r>
          </a:p>
          <a:p>
            <a:r>
              <a:rPr lang="en-IN" sz="1400" dirty="0"/>
              <a:t>}</a:t>
            </a:r>
          </a:p>
          <a:p>
            <a:r>
              <a:rPr lang="en-IN" sz="1400" dirty="0"/>
              <a:t>}</a:t>
            </a:r>
          </a:p>
          <a:p>
            <a:endParaRPr lang="en-IN" sz="1400" dirty="0"/>
          </a:p>
          <a:p>
            <a:endParaRPr lang="en-IN" sz="1400" dirty="0"/>
          </a:p>
          <a:p>
            <a:endParaRPr lang="en-IN"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 lock in java</a:t>
            </a:r>
          </a:p>
        </p:txBody>
      </p:sp>
      <p:sp>
        <p:nvSpPr>
          <p:cNvPr id="3" name="Content Placeholder 2"/>
          <p:cNvSpPr>
            <a:spLocks noGrp="1"/>
          </p:cNvSpPr>
          <p:nvPr>
            <p:ph idx="1"/>
          </p:nvPr>
        </p:nvSpPr>
        <p:spPr/>
        <p:txBody>
          <a:bodyPr/>
          <a:lstStyle/>
          <a:p>
            <a:r>
              <a:rPr lang="en-IN" dirty="0"/>
              <a:t>Deadlock in java is a part of multithreading. 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 – </a:t>
            </a:r>
            <a:r>
              <a:rPr lang="en-IN" dirty="0" err="1"/>
              <a:t>deadlock.java</a:t>
            </a:r>
            <a:endParaRPr lang="en-IN" dirty="0"/>
          </a:p>
          <a:p>
            <a:endParaRPr lang="en-IN" dirty="0"/>
          </a:p>
          <a:p>
            <a:endParaRPr lang="en-IN" dirty="0"/>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3754760" cy="5793507"/>
          </a:xfrm>
          <a:ln>
            <a:solidFill>
              <a:schemeClr val="accent1"/>
            </a:solidFill>
          </a:ln>
        </p:spPr>
        <p:txBody>
          <a:bodyPr>
            <a:normAutofit fontScale="47500" lnSpcReduction="20000"/>
          </a:bodyPr>
          <a:lstStyle/>
          <a:p>
            <a:r>
              <a:rPr lang="en-IN" dirty="0"/>
              <a:t>class deadlock</a:t>
            </a:r>
          </a:p>
          <a:p>
            <a:r>
              <a:rPr lang="en-IN" dirty="0"/>
              <a:t>{</a:t>
            </a:r>
          </a:p>
          <a:p>
            <a:r>
              <a:rPr lang="en-IN" dirty="0"/>
              <a:t>public static void main(String </a:t>
            </a:r>
            <a:r>
              <a:rPr lang="en-IN" dirty="0" err="1"/>
              <a:t>aa</a:t>
            </a:r>
            <a:r>
              <a:rPr lang="en-IN" dirty="0"/>
              <a:t>[])</a:t>
            </a:r>
          </a:p>
          <a:p>
            <a:r>
              <a:rPr lang="en-IN" dirty="0"/>
              <a:t>{</a:t>
            </a:r>
          </a:p>
          <a:p>
            <a:r>
              <a:rPr lang="en-IN" dirty="0"/>
              <a:t>final String a="a";</a:t>
            </a:r>
          </a:p>
          <a:p>
            <a:r>
              <a:rPr lang="en-IN" dirty="0"/>
              <a:t>final String b ="b";</a:t>
            </a:r>
          </a:p>
          <a:p>
            <a:endParaRPr lang="en-IN" dirty="0"/>
          </a:p>
          <a:p>
            <a:r>
              <a:rPr lang="en-IN" dirty="0"/>
              <a:t>Thread t1 = new Thread()</a:t>
            </a:r>
          </a:p>
          <a:p>
            <a:r>
              <a:rPr lang="en-IN" dirty="0"/>
              <a:t>{</a:t>
            </a:r>
          </a:p>
          <a:p>
            <a:r>
              <a:rPr lang="en-IN" dirty="0"/>
              <a:t>public void run()</a:t>
            </a:r>
          </a:p>
          <a:p>
            <a:r>
              <a:rPr lang="en-IN" dirty="0"/>
              <a:t>{</a:t>
            </a:r>
          </a:p>
          <a:p>
            <a:r>
              <a:rPr lang="en-IN" dirty="0"/>
              <a:t>synchronized(a)</a:t>
            </a:r>
          </a:p>
          <a:p>
            <a:r>
              <a:rPr lang="en-IN" dirty="0"/>
              <a:t>{</a:t>
            </a:r>
          </a:p>
          <a:p>
            <a:r>
              <a:rPr lang="en-IN" dirty="0" err="1"/>
              <a:t>System.out.println</a:t>
            </a:r>
            <a:r>
              <a:rPr lang="en-IN" dirty="0"/>
              <a:t>("thread1: locked a");</a:t>
            </a:r>
          </a:p>
          <a:p>
            <a:r>
              <a:rPr lang="en-IN" dirty="0"/>
              <a:t>try</a:t>
            </a:r>
          </a:p>
          <a:p>
            <a:r>
              <a:rPr lang="en-IN" dirty="0"/>
              <a:t>{</a:t>
            </a:r>
          </a:p>
          <a:p>
            <a:r>
              <a:rPr lang="en-IN" dirty="0" err="1"/>
              <a:t>Thread.sleep</a:t>
            </a:r>
            <a:r>
              <a:rPr lang="en-IN" dirty="0"/>
              <a:t>(100);</a:t>
            </a:r>
          </a:p>
          <a:p>
            <a:r>
              <a:rPr lang="en-IN" dirty="0"/>
              <a:t>}catch(Exception e) { }</a:t>
            </a:r>
          </a:p>
          <a:p>
            <a:r>
              <a:rPr lang="en-IN" dirty="0"/>
              <a:t>synchronized(b)</a:t>
            </a:r>
          </a:p>
          <a:p>
            <a:r>
              <a:rPr lang="en-IN" dirty="0"/>
              <a:t>{</a:t>
            </a:r>
          </a:p>
          <a:p>
            <a:r>
              <a:rPr lang="en-IN" dirty="0" err="1"/>
              <a:t>System.out.println</a:t>
            </a:r>
            <a:r>
              <a:rPr lang="en-IN" dirty="0"/>
              <a:t>("thread1: locked b");</a:t>
            </a:r>
          </a:p>
          <a:p>
            <a:r>
              <a:rPr lang="en-IN" dirty="0"/>
              <a:t>}</a:t>
            </a:r>
          </a:p>
          <a:p>
            <a:r>
              <a:rPr lang="en-IN" dirty="0"/>
              <a:t>}</a:t>
            </a:r>
          </a:p>
          <a:p>
            <a:r>
              <a:rPr lang="en-IN" dirty="0"/>
              <a:t>}</a:t>
            </a:r>
          </a:p>
          <a:p>
            <a:r>
              <a:rPr lang="en-IN" dirty="0"/>
              <a:t>};</a:t>
            </a:r>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34</a:t>
            </a:fld>
            <a:endParaRPr lang="en-IN"/>
          </a:p>
        </p:txBody>
      </p:sp>
      <p:sp>
        <p:nvSpPr>
          <p:cNvPr id="6" name="TextBox 5"/>
          <p:cNvSpPr txBox="1"/>
          <p:nvPr/>
        </p:nvSpPr>
        <p:spPr>
          <a:xfrm>
            <a:off x="4572000" y="332656"/>
            <a:ext cx="4392488" cy="6463308"/>
          </a:xfrm>
          <a:prstGeom prst="rect">
            <a:avLst/>
          </a:prstGeom>
          <a:noFill/>
          <a:ln>
            <a:solidFill>
              <a:schemeClr val="accent1"/>
            </a:solidFill>
          </a:ln>
        </p:spPr>
        <p:txBody>
          <a:bodyPr wrap="square" rtlCol="0">
            <a:spAutoFit/>
          </a:bodyPr>
          <a:lstStyle/>
          <a:p>
            <a:r>
              <a:rPr lang="en-IN" dirty="0"/>
              <a:t>Thread t2 = new Thread() </a:t>
            </a:r>
          </a:p>
          <a:p>
            <a:r>
              <a:rPr lang="en-IN" dirty="0"/>
              <a:t>{  </a:t>
            </a:r>
          </a:p>
          <a:p>
            <a:r>
              <a:rPr lang="en-IN" dirty="0"/>
              <a:t> public void run()</a:t>
            </a:r>
          </a:p>
          <a:p>
            <a:r>
              <a:rPr lang="en-IN" dirty="0"/>
              <a:t> {  </a:t>
            </a:r>
          </a:p>
          <a:p>
            <a:r>
              <a:rPr lang="en-IN" dirty="0"/>
              <a:t>        synchronized (b) {  </a:t>
            </a:r>
          </a:p>
          <a:p>
            <a:r>
              <a:rPr lang="en-IN" dirty="0"/>
              <a:t>          </a:t>
            </a:r>
            <a:r>
              <a:rPr lang="en-IN" dirty="0" err="1"/>
              <a:t>System.out.println</a:t>
            </a:r>
            <a:r>
              <a:rPr lang="en-IN" dirty="0"/>
              <a:t>("Thread 2: locked b");  </a:t>
            </a:r>
          </a:p>
          <a:p>
            <a:r>
              <a:rPr lang="en-IN" dirty="0"/>
              <a:t>  </a:t>
            </a:r>
          </a:p>
          <a:p>
            <a:r>
              <a:rPr lang="en-IN" dirty="0"/>
              <a:t>          try { </a:t>
            </a:r>
            <a:r>
              <a:rPr lang="en-IN" dirty="0" err="1"/>
              <a:t>Thread.sleep</a:t>
            </a:r>
            <a:r>
              <a:rPr lang="en-IN" dirty="0"/>
              <a:t>(100);} catch (Exception e) {}  </a:t>
            </a:r>
          </a:p>
          <a:p>
            <a:r>
              <a:rPr lang="en-IN" dirty="0"/>
              <a:t>  </a:t>
            </a:r>
          </a:p>
          <a:p>
            <a:r>
              <a:rPr lang="en-IN" dirty="0"/>
              <a:t>          synchronized (a) {  </a:t>
            </a:r>
          </a:p>
          <a:p>
            <a:r>
              <a:rPr lang="en-IN" dirty="0"/>
              <a:t>            </a:t>
            </a:r>
            <a:r>
              <a:rPr lang="en-IN" dirty="0" err="1"/>
              <a:t>System.out.println</a:t>
            </a:r>
            <a:r>
              <a:rPr lang="en-IN" dirty="0"/>
              <a:t>("Thread 2: locked a");  </a:t>
            </a:r>
          </a:p>
          <a:p>
            <a:r>
              <a:rPr lang="en-IN" dirty="0"/>
              <a:t>          }  </a:t>
            </a:r>
          </a:p>
          <a:p>
            <a:r>
              <a:rPr lang="en-IN" dirty="0"/>
              <a:t>        }  </a:t>
            </a:r>
          </a:p>
          <a:p>
            <a:r>
              <a:rPr lang="en-IN" dirty="0"/>
              <a:t>      }  </a:t>
            </a:r>
          </a:p>
          <a:p>
            <a:r>
              <a:rPr lang="en-IN" dirty="0"/>
              <a:t>    };</a:t>
            </a:r>
          </a:p>
          <a:p>
            <a:r>
              <a:rPr lang="en-IN" dirty="0"/>
              <a:t>t1.start();</a:t>
            </a:r>
          </a:p>
          <a:p>
            <a:r>
              <a:rPr lang="en-IN" dirty="0"/>
              <a:t>t2.start();</a:t>
            </a:r>
          </a:p>
          <a:p>
            <a:r>
              <a:rPr lang="en-IN" dirty="0"/>
              <a:t>}</a:t>
            </a:r>
          </a:p>
          <a:p>
            <a:r>
              <a:rPr lang="en-IN" dirty="0"/>
              <a:t>}</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 thread Communication</a:t>
            </a:r>
          </a:p>
        </p:txBody>
      </p:sp>
      <p:sp>
        <p:nvSpPr>
          <p:cNvPr id="3" name="Content Placeholder 2"/>
          <p:cNvSpPr>
            <a:spLocks noGrp="1"/>
          </p:cNvSpPr>
          <p:nvPr>
            <p:ph idx="1"/>
          </p:nvPr>
        </p:nvSpPr>
        <p:spPr/>
        <p:txBody>
          <a:bodyPr/>
          <a:lstStyle/>
          <a:p>
            <a:r>
              <a:rPr lang="en-IN" b="1" dirty="0"/>
              <a:t>wait()</a:t>
            </a:r>
            <a:r>
              <a:rPr lang="en-IN" dirty="0"/>
              <a:t> -causes current thread to </a:t>
            </a:r>
            <a:r>
              <a:rPr lang="en-IN" b="1" dirty="0"/>
              <a:t>wait</a:t>
            </a:r>
            <a:r>
              <a:rPr lang="en-IN" dirty="0"/>
              <a:t> until another thread invokes the notify</a:t>
            </a:r>
            <a:r>
              <a:rPr lang="en-IN" b="1" dirty="0"/>
              <a:t>()</a:t>
            </a:r>
            <a:r>
              <a:rPr lang="en-IN" dirty="0"/>
              <a:t> method or the </a:t>
            </a:r>
            <a:r>
              <a:rPr lang="en-IN" dirty="0" err="1"/>
              <a:t>notifyAll</a:t>
            </a:r>
            <a:r>
              <a:rPr lang="en-IN" b="1" dirty="0"/>
              <a:t>()</a:t>
            </a:r>
            <a:r>
              <a:rPr lang="en-IN" dirty="0"/>
              <a:t> method for this object</a:t>
            </a:r>
          </a:p>
          <a:p>
            <a:r>
              <a:rPr lang="en-IN" dirty="0"/>
              <a:t>public void notify() -Wakes up a single </a:t>
            </a:r>
            <a:r>
              <a:rPr lang="en-IN" b="1" dirty="0"/>
              <a:t>thread</a:t>
            </a:r>
            <a:r>
              <a:rPr lang="en-IN" dirty="0"/>
              <a:t> that is waiting on this object's monitor.</a:t>
            </a:r>
          </a:p>
          <a:p>
            <a:r>
              <a:rPr lang="en-IN" dirty="0"/>
              <a:t>public void </a:t>
            </a:r>
            <a:r>
              <a:rPr lang="en-IN" dirty="0" err="1"/>
              <a:t>notifyAll</a:t>
            </a:r>
            <a:r>
              <a:rPr lang="en-IN" dirty="0"/>
              <a:t>() -Wakes up all the threads that called wait( ) on the same object.</a:t>
            </a: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4258816" cy="5721499"/>
          </a:xfrm>
        </p:spPr>
        <p:txBody>
          <a:bodyPr>
            <a:normAutofit fontScale="25000" lnSpcReduction="20000"/>
          </a:bodyPr>
          <a:lstStyle/>
          <a:p>
            <a:pPr>
              <a:buNone/>
            </a:pPr>
            <a:r>
              <a:rPr lang="en-IN" sz="4400" dirty="0"/>
              <a:t>class student extends Thread</a:t>
            </a:r>
          </a:p>
          <a:p>
            <a:pPr>
              <a:buNone/>
            </a:pPr>
            <a:r>
              <a:rPr lang="en-IN" sz="4400" dirty="0"/>
              <a:t>{</a:t>
            </a:r>
          </a:p>
          <a:p>
            <a:pPr>
              <a:buNone/>
            </a:pPr>
            <a:r>
              <a:rPr lang="en-IN" sz="4400" dirty="0"/>
              <a:t>int amount=1000;</a:t>
            </a:r>
          </a:p>
          <a:p>
            <a:pPr>
              <a:buNone/>
            </a:pPr>
            <a:endParaRPr lang="en-IN" sz="4400" dirty="0"/>
          </a:p>
          <a:p>
            <a:pPr>
              <a:buNone/>
            </a:pPr>
            <a:r>
              <a:rPr lang="en-IN" sz="4400" dirty="0"/>
              <a:t> void withdraw(int amount)</a:t>
            </a:r>
          </a:p>
          <a:p>
            <a:pPr>
              <a:buNone/>
            </a:pPr>
            <a:r>
              <a:rPr lang="en-IN" sz="4400" dirty="0"/>
              <a:t>{</a:t>
            </a:r>
          </a:p>
          <a:p>
            <a:pPr>
              <a:buNone/>
            </a:pPr>
            <a:r>
              <a:rPr lang="en-IN" sz="4400" dirty="0"/>
              <a:t>synchronized(this)</a:t>
            </a:r>
          </a:p>
          <a:p>
            <a:pPr>
              <a:buNone/>
            </a:pPr>
            <a:r>
              <a:rPr lang="en-IN" sz="4400" dirty="0"/>
              <a:t>{</a:t>
            </a:r>
          </a:p>
          <a:p>
            <a:pPr>
              <a:buNone/>
            </a:pPr>
            <a:r>
              <a:rPr lang="en-IN" sz="4400" dirty="0" err="1"/>
              <a:t>System.out.println</a:t>
            </a:r>
            <a:r>
              <a:rPr lang="en-IN" sz="4400" dirty="0"/>
              <a:t>("Withdrawing...");</a:t>
            </a:r>
          </a:p>
          <a:p>
            <a:pPr>
              <a:buNone/>
            </a:pPr>
            <a:endParaRPr lang="en-IN" sz="4400" dirty="0"/>
          </a:p>
          <a:p>
            <a:pPr>
              <a:buNone/>
            </a:pPr>
            <a:r>
              <a:rPr lang="en-IN" sz="4400" dirty="0"/>
              <a:t>if( </a:t>
            </a:r>
            <a:r>
              <a:rPr lang="en-IN" sz="4400" dirty="0" err="1"/>
              <a:t>this.amount</a:t>
            </a:r>
            <a:r>
              <a:rPr lang="en-IN" sz="4400" dirty="0"/>
              <a:t>&lt;amount)</a:t>
            </a:r>
          </a:p>
          <a:p>
            <a:pPr>
              <a:buNone/>
            </a:pPr>
            <a:r>
              <a:rPr lang="en-IN" sz="4400" dirty="0"/>
              <a:t>{</a:t>
            </a:r>
          </a:p>
          <a:p>
            <a:pPr>
              <a:buNone/>
            </a:pPr>
            <a:r>
              <a:rPr lang="en-IN" sz="4400" dirty="0" err="1"/>
              <a:t>System.out.println</a:t>
            </a:r>
            <a:r>
              <a:rPr lang="en-IN" sz="4400" dirty="0"/>
              <a:t>("Low balance....");</a:t>
            </a:r>
          </a:p>
          <a:p>
            <a:pPr>
              <a:buNone/>
            </a:pPr>
            <a:endParaRPr lang="en-IN" sz="4400" dirty="0"/>
          </a:p>
          <a:p>
            <a:pPr>
              <a:buNone/>
            </a:pPr>
            <a:r>
              <a:rPr lang="en-IN" sz="4400" dirty="0"/>
              <a:t>try</a:t>
            </a:r>
          </a:p>
          <a:p>
            <a:pPr>
              <a:buNone/>
            </a:pPr>
            <a:r>
              <a:rPr lang="en-IN" sz="4400" dirty="0"/>
              <a:t>{</a:t>
            </a:r>
          </a:p>
          <a:p>
            <a:pPr>
              <a:buNone/>
            </a:pPr>
            <a:r>
              <a:rPr lang="en-IN" sz="4400" dirty="0"/>
              <a:t>wait();</a:t>
            </a:r>
          </a:p>
          <a:p>
            <a:pPr>
              <a:buNone/>
            </a:pPr>
            <a:r>
              <a:rPr lang="en-IN" sz="4400" dirty="0"/>
              <a:t>}catch(Exception e){}</a:t>
            </a:r>
          </a:p>
          <a:p>
            <a:pPr>
              <a:buNone/>
            </a:pPr>
            <a:r>
              <a:rPr lang="en-IN" sz="4400" dirty="0"/>
              <a:t>}//if ends</a:t>
            </a:r>
          </a:p>
          <a:p>
            <a:pPr>
              <a:buNone/>
            </a:pPr>
            <a:r>
              <a:rPr lang="en-IN" sz="4400" dirty="0" err="1"/>
              <a:t>this.amount</a:t>
            </a:r>
            <a:r>
              <a:rPr lang="en-IN" sz="4400" dirty="0"/>
              <a:t>=</a:t>
            </a:r>
            <a:r>
              <a:rPr lang="en-IN" sz="4400" dirty="0" err="1"/>
              <a:t>this.amount</a:t>
            </a:r>
            <a:r>
              <a:rPr lang="en-IN" sz="4400" dirty="0"/>
              <a:t>-amount;</a:t>
            </a:r>
          </a:p>
          <a:p>
            <a:pPr>
              <a:buNone/>
            </a:pPr>
            <a:r>
              <a:rPr lang="en-IN" sz="4400" dirty="0" err="1"/>
              <a:t>System.out.println</a:t>
            </a:r>
            <a:r>
              <a:rPr lang="en-IN" sz="4400" dirty="0"/>
              <a:t>("withdraw completed");</a:t>
            </a:r>
          </a:p>
          <a:p>
            <a:pPr>
              <a:buNone/>
            </a:pPr>
            <a:r>
              <a:rPr lang="en-IN" sz="4400" dirty="0"/>
              <a:t>}</a:t>
            </a:r>
          </a:p>
          <a:p>
            <a:pPr>
              <a:buNone/>
            </a:pPr>
            <a:r>
              <a:rPr lang="en-IN" sz="4400" dirty="0"/>
              <a:t>}</a:t>
            </a:r>
          </a:p>
          <a:p>
            <a:pPr>
              <a:buNone/>
            </a:pPr>
            <a:r>
              <a:rPr lang="en-IN" sz="4400" dirty="0"/>
              <a:t>synchronized void deposit(int amount)</a:t>
            </a:r>
          </a:p>
          <a:p>
            <a:pPr>
              <a:buNone/>
            </a:pPr>
            <a:r>
              <a:rPr lang="en-IN" sz="4400" dirty="0"/>
              <a:t>{  </a:t>
            </a:r>
          </a:p>
          <a:p>
            <a:pPr>
              <a:buNone/>
            </a:pPr>
            <a:r>
              <a:rPr lang="en-IN" sz="4400" dirty="0"/>
              <a:t>    </a:t>
            </a:r>
            <a:r>
              <a:rPr lang="en-IN" sz="4400" dirty="0" err="1"/>
              <a:t>System.out.println</a:t>
            </a:r>
            <a:r>
              <a:rPr lang="en-IN" sz="4400" dirty="0"/>
              <a:t>("going to deposit...");  </a:t>
            </a:r>
          </a:p>
          <a:p>
            <a:pPr>
              <a:buNone/>
            </a:pPr>
            <a:r>
              <a:rPr lang="en-IN" sz="4400" dirty="0"/>
              <a:t>    </a:t>
            </a:r>
            <a:r>
              <a:rPr lang="en-IN" sz="4400" dirty="0" err="1"/>
              <a:t>this.amount</a:t>
            </a:r>
            <a:r>
              <a:rPr lang="en-IN" sz="4400" dirty="0"/>
              <a:t>=</a:t>
            </a:r>
            <a:r>
              <a:rPr lang="en-IN" sz="4400" dirty="0" err="1"/>
              <a:t>this.amount+amount</a:t>
            </a:r>
            <a:r>
              <a:rPr lang="en-IN" sz="4400" dirty="0"/>
              <a:t>;  </a:t>
            </a:r>
          </a:p>
          <a:p>
            <a:pPr>
              <a:buNone/>
            </a:pPr>
            <a:r>
              <a:rPr lang="en-IN" sz="4400" dirty="0"/>
              <a:t>    </a:t>
            </a:r>
            <a:r>
              <a:rPr lang="en-IN" sz="4400" dirty="0" err="1"/>
              <a:t>System.out.println</a:t>
            </a:r>
            <a:r>
              <a:rPr lang="en-IN" sz="4400" dirty="0"/>
              <a:t>("deposit completed... ");  </a:t>
            </a:r>
          </a:p>
          <a:p>
            <a:pPr>
              <a:buNone/>
            </a:pPr>
            <a:r>
              <a:rPr lang="en-IN" sz="4400" dirty="0"/>
              <a:t>    notify();  </a:t>
            </a:r>
          </a:p>
          <a:p>
            <a:pPr>
              <a:buNone/>
            </a:pPr>
            <a:r>
              <a:rPr lang="en-IN" sz="4400" dirty="0"/>
              <a:t>    }  </a:t>
            </a:r>
          </a:p>
          <a:p>
            <a:pPr>
              <a:buNone/>
            </a:pPr>
            <a:r>
              <a:rPr lang="en-IN" sz="4400" dirty="0"/>
              <a:t>    }  // student ends</a:t>
            </a:r>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36</a:t>
            </a:fld>
            <a:endParaRPr lang="en-IN"/>
          </a:p>
        </p:txBody>
      </p:sp>
      <p:sp>
        <p:nvSpPr>
          <p:cNvPr id="6" name="TextBox 5"/>
          <p:cNvSpPr txBox="1"/>
          <p:nvPr/>
        </p:nvSpPr>
        <p:spPr>
          <a:xfrm>
            <a:off x="5076056" y="404664"/>
            <a:ext cx="3935757" cy="3416320"/>
          </a:xfrm>
          <a:prstGeom prst="rect">
            <a:avLst/>
          </a:prstGeom>
          <a:noFill/>
        </p:spPr>
        <p:txBody>
          <a:bodyPr wrap="square" rtlCol="0">
            <a:spAutoFit/>
          </a:bodyPr>
          <a:lstStyle/>
          <a:p>
            <a:r>
              <a:rPr lang="en-IN" dirty="0"/>
              <a:t>class </a:t>
            </a:r>
            <a:r>
              <a:rPr lang="en-IN" dirty="0" err="1"/>
              <a:t>interth</a:t>
            </a:r>
            <a:r>
              <a:rPr lang="en-IN" dirty="0"/>
              <a:t>{  </a:t>
            </a:r>
          </a:p>
          <a:p>
            <a:r>
              <a:rPr lang="en-IN" dirty="0"/>
              <a:t>    public static void main(String </a:t>
            </a:r>
            <a:r>
              <a:rPr lang="en-IN" dirty="0" err="1"/>
              <a:t>args</a:t>
            </a:r>
            <a:r>
              <a:rPr lang="en-IN" dirty="0"/>
              <a:t>[]){  </a:t>
            </a:r>
          </a:p>
          <a:p>
            <a:r>
              <a:rPr lang="en-IN" dirty="0"/>
              <a:t>   student  s=new student();  </a:t>
            </a:r>
          </a:p>
          <a:p>
            <a:r>
              <a:rPr lang="en-IN" dirty="0"/>
              <a:t>    new Thread(){  </a:t>
            </a:r>
          </a:p>
          <a:p>
            <a:r>
              <a:rPr lang="en-IN" dirty="0"/>
              <a:t>    public void run(){</a:t>
            </a:r>
            <a:r>
              <a:rPr lang="en-IN" dirty="0" err="1"/>
              <a:t>s.withdraw</a:t>
            </a:r>
            <a:r>
              <a:rPr lang="en-IN" dirty="0"/>
              <a:t>(1500);}  </a:t>
            </a:r>
          </a:p>
          <a:p>
            <a:r>
              <a:rPr lang="en-IN" dirty="0"/>
              <a:t>    }.start();  </a:t>
            </a:r>
          </a:p>
          <a:p>
            <a:r>
              <a:rPr lang="en-IN" dirty="0"/>
              <a:t> new Thread(){  </a:t>
            </a:r>
          </a:p>
          <a:p>
            <a:r>
              <a:rPr lang="en-IN" dirty="0"/>
              <a:t>  public void run(){</a:t>
            </a:r>
            <a:r>
              <a:rPr lang="en-IN" dirty="0" err="1"/>
              <a:t>s.deposit</a:t>
            </a:r>
            <a:r>
              <a:rPr lang="en-IN" dirty="0"/>
              <a:t>(1000);}  </a:t>
            </a:r>
          </a:p>
          <a:p>
            <a:r>
              <a:rPr lang="en-IN" dirty="0"/>
              <a:t>  }.start();  </a:t>
            </a:r>
          </a:p>
          <a:p>
            <a:r>
              <a:rPr lang="en-IN" dirty="0"/>
              <a:t>      </a:t>
            </a:r>
          </a:p>
          <a:p>
            <a:r>
              <a:rPr lang="en-IN" dirty="0"/>
              <a:t> }}  </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endParaRPr lang="en-IN" dirty="0"/>
          </a:p>
          <a:p>
            <a:pPr>
              <a:buNone/>
            </a:pPr>
            <a:r>
              <a:rPr lang="en-IN" sz="5400" dirty="0"/>
              <a:t>				Thank you</a:t>
            </a: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37</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Multitasking</a:t>
            </a:r>
          </a:p>
        </p:txBody>
      </p:sp>
      <p:sp>
        <p:nvSpPr>
          <p:cNvPr id="3" name="Content Placeholder 2"/>
          <p:cNvSpPr>
            <a:spLocks noGrp="1"/>
          </p:cNvSpPr>
          <p:nvPr>
            <p:ph idx="1"/>
          </p:nvPr>
        </p:nvSpPr>
        <p:spPr/>
        <p:txBody>
          <a:bodyPr>
            <a:normAutofit lnSpcReduction="10000"/>
          </a:bodyPr>
          <a:lstStyle/>
          <a:p>
            <a:r>
              <a:rPr lang="en-IN" dirty="0"/>
              <a:t>Multitasking is a process of executing multiple tasks simultaneously. We use multitasking to utilize the CPU. Multitasking can be achieved by two ways:</a:t>
            </a:r>
          </a:p>
          <a:p>
            <a:r>
              <a:rPr lang="en-IN" dirty="0"/>
              <a:t>Process-based Multitasking(Multiprocessing)</a:t>
            </a:r>
          </a:p>
          <a:p>
            <a:r>
              <a:rPr lang="en-IN" dirty="0">
                <a:solidFill>
                  <a:srgbClr val="FF0000"/>
                </a:solidFill>
              </a:rPr>
              <a:t>Thread-based Multitasking(Multithreading)</a:t>
            </a:r>
          </a:p>
          <a:p>
            <a:pPr lvl="1"/>
            <a:r>
              <a:rPr lang="en-IN" dirty="0"/>
              <a:t>Threads share the same address space.</a:t>
            </a:r>
          </a:p>
          <a:p>
            <a:pPr lvl="1"/>
            <a:r>
              <a:rPr lang="en-IN" dirty="0"/>
              <a:t>Thread is lightweight.</a:t>
            </a:r>
          </a:p>
          <a:p>
            <a:pPr lvl="1"/>
            <a:r>
              <a:rPr lang="en-IN" dirty="0"/>
              <a:t>Cost of communication between the thread is low.</a:t>
            </a:r>
          </a:p>
          <a:p>
            <a:pPr lvl="1"/>
            <a:endParaRPr lang="en-IN"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4</a:t>
            </a:fld>
            <a:endParaRPr lang="en-IN"/>
          </a:p>
        </p:txBody>
      </p:sp>
    </p:spTree>
    <p:extLst>
      <p:ext uri="{BB962C8B-B14F-4D97-AF65-F5344CB8AC3E}">
        <p14:creationId xmlns:p14="http://schemas.microsoft.com/office/powerpoint/2010/main" val="359692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in java</a:t>
            </a:r>
          </a:p>
        </p:txBody>
      </p:sp>
      <p:sp>
        <p:nvSpPr>
          <p:cNvPr id="3" name="Content Placeholder 2"/>
          <p:cNvSpPr>
            <a:spLocks noGrp="1"/>
          </p:cNvSpPr>
          <p:nvPr>
            <p:ph idx="1"/>
          </p:nvPr>
        </p:nvSpPr>
        <p:spPr>
          <a:xfrm>
            <a:off x="457200" y="1600200"/>
            <a:ext cx="4330824" cy="4525963"/>
          </a:xfrm>
        </p:spPr>
        <p:txBody>
          <a:bodyPr>
            <a:normAutofit fontScale="85000" lnSpcReduction="10000"/>
          </a:bodyPr>
          <a:lstStyle/>
          <a:p>
            <a:r>
              <a:rPr lang="en-IN" dirty="0"/>
              <a:t>A thread is a lightweight sub process, a smallest unit of processing. It is a separate path of execution.</a:t>
            </a:r>
          </a:p>
          <a:p>
            <a:endParaRPr lang="en-IN" dirty="0"/>
          </a:p>
          <a:p>
            <a:r>
              <a:rPr lang="en-IN" dirty="0"/>
              <a:t>Threads are independent, if there occurs exception in one thread, it doesn't affect other threads. It shares a common memory area.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1916832"/>
            <a:ext cx="3204964" cy="2989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04048" y="4906343"/>
            <a:ext cx="3925044" cy="923330"/>
          </a:xfrm>
          <a:prstGeom prst="rect">
            <a:avLst/>
          </a:prstGeom>
          <a:noFill/>
        </p:spPr>
        <p:txBody>
          <a:bodyPr wrap="square" rtlCol="0">
            <a:spAutoFit/>
          </a:bodyPr>
          <a:lstStyle/>
          <a:p>
            <a:r>
              <a:rPr lang="en-IN" b="1" dirty="0"/>
              <a:t>Note: At a time one thread is executed only.</a:t>
            </a:r>
          </a:p>
          <a:p>
            <a:endParaRPr lang="en-IN" dirty="0"/>
          </a:p>
        </p:txBody>
      </p:sp>
      <p:sp>
        <p:nvSpPr>
          <p:cNvPr id="5" name="Footer Placeholder 4"/>
          <p:cNvSpPr>
            <a:spLocks noGrp="1"/>
          </p:cNvSpPr>
          <p:nvPr>
            <p:ph type="ftr" sz="quarter" idx="11"/>
          </p:nvPr>
        </p:nvSpPr>
        <p:spPr/>
        <p:txBody>
          <a:bodyPr/>
          <a:lstStyle/>
          <a:p>
            <a:r>
              <a:rPr lang="en-IN"/>
              <a:t>- A.Anitha - SITE - VIT University</a:t>
            </a:r>
          </a:p>
        </p:txBody>
      </p:sp>
      <p:sp>
        <p:nvSpPr>
          <p:cNvPr id="6" name="Slide Number Placeholder 5"/>
          <p:cNvSpPr>
            <a:spLocks noGrp="1"/>
          </p:cNvSpPr>
          <p:nvPr>
            <p:ph type="sldNum" sz="quarter" idx="12"/>
          </p:nvPr>
        </p:nvSpPr>
        <p:spPr/>
        <p:txBody>
          <a:bodyPr/>
          <a:lstStyle/>
          <a:p>
            <a:fld id="{DAC75B50-D712-4535-AA44-849F49B54A82}" type="slidenum">
              <a:rPr lang="en-IN" smtClean="0"/>
              <a:pPr/>
              <a:t>5</a:t>
            </a:fld>
            <a:endParaRPr lang="en-IN"/>
          </a:p>
        </p:txBody>
      </p:sp>
    </p:spTree>
    <p:extLst>
      <p:ext uri="{BB962C8B-B14F-4D97-AF65-F5344CB8AC3E}">
        <p14:creationId xmlns:p14="http://schemas.microsoft.com/office/powerpoint/2010/main" val="28572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a:t>Life cycle of a Thread (Thread States)</a:t>
            </a:r>
            <a:endParaRPr lang="en-IN" dirty="0"/>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The life cycle of the thread in java is controlled</a:t>
            </a:r>
          </a:p>
          <a:p>
            <a:pPr>
              <a:buNone/>
            </a:pPr>
            <a:r>
              <a:rPr lang="en-IN" dirty="0">
                <a:latin typeface="Times New Roman" pitchFamily="18" charset="0"/>
                <a:cs typeface="Times New Roman" pitchFamily="18" charset="0"/>
              </a:rPr>
              <a:t>by JVM. The java thread states are as follows: </a:t>
            </a:r>
          </a:p>
          <a:p>
            <a:r>
              <a:rPr lang="en-IN" dirty="0">
                <a:latin typeface="Times New Roman" pitchFamily="18" charset="0"/>
                <a:cs typeface="Times New Roman" pitchFamily="18" charset="0"/>
              </a:rPr>
              <a:t>New</a:t>
            </a:r>
          </a:p>
          <a:p>
            <a:r>
              <a:rPr lang="en-IN" dirty="0">
                <a:latin typeface="Times New Roman" pitchFamily="18" charset="0"/>
                <a:cs typeface="Times New Roman" pitchFamily="18" charset="0"/>
              </a:rPr>
              <a:t>Runnable</a:t>
            </a:r>
          </a:p>
          <a:p>
            <a:r>
              <a:rPr lang="en-IN" dirty="0">
                <a:latin typeface="Times New Roman" pitchFamily="18" charset="0"/>
                <a:cs typeface="Times New Roman" pitchFamily="18" charset="0"/>
              </a:rPr>
              <a:t>Running</a:t>
            </a:r>
          </a:p>
          <a:p>
            <a:r>
              <a:rPr lang="en-IN" dirty="0">
                <a:latin typeface="Times New Roman" pitchFamily="18" charset="0"/>
                <a:cs typeface="Times New Roman" pitchFamily="18" charset="0"/>
              </a:rPr>
              <a:t>Non-Runnable (Blocked)</a:t>
            </a:r>
          </a:p>
          <a:p>
            <a:r>
              <a:rPr lang="en-IN" dirty="0">
                <a:latin typeface="Times New Roman" pitchFamily="18" charset="0"/>
                <a:cs typeface="Times New Roman" pitchFamily="18" charset="0"/>
              </a:rPr>
              <a:t>Terminated</a:t>
            </a: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6</a:t>
            </a:fld>
            <a:endParaRPr lang="en-IN"/>
          </a:p>
        </p:txBody>
      </p:sp>
    </p:spTree>
    <p:extLst>
      <p:ext uri="{BB962C8B-B14F-4D97-AF65-F5344CB8AC3E}">
        <p14:creationId xmlns:p14="http://schemas.microsoft.com/office/powerpoint/2010/main" val="375441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264696"/>
          </a:xfrm>
        </p:spPr>
        <p:txBody>
          <a:bodyPr>
            <a:noAutofit/>
          </a:bodyPr>
          <a:lstStyle/>
          <a:p>
            <a:pPr marL="0" indent="0">
              <a:buNone/>
            </a:pPr>
            <a:r>
              <a:rPr lang="en-IN" sz="2000" dirty="0">
                <a:latin typeface="Times New Roman" pitchFamily="18" charset="0"/>
                <a:cs typeface="Times New Roman" pitchFamily="18" charset="0"/>
              </a:rPr>
              <a:t>1) New:</a:t>
            </a:r>
          </a:p>
          <a:p>
            <a:pPr marL="0" indent="0">
              <a:buNone/>
            </a:pPr>
            <a:r>
              <a:rPr lang="en-IN" sz="2000" dirty="0">
                <a:latin typeface="Times New Roman" pitchFamily="18" charset="0"/>
                <a:cs typeface="Times New Roman" pitchFamily="18" charset="0"/>
              </a:rPr>
              <a:t>	The thread is in new state if you create an instance of Thread class but before the invocation of start() method.</a:t>
            </a: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2) Runnable:</a:t>
            </a:r>
          </a:p>
          <a:p>
            <a:pPr marL="0" indent="0">
              <a:buNone/>
            </a:pPr>
            <a:r>
              <a:rPr lang="en-IN" sz="2000" dirty="0">
                <a:latin typeface="Times New Roman" pitchFamily="18" charset="0"/>
                <a:cs typeface="Times New Roman" pitchFamily="18" charset="0"/>
              </a:rPr>
              <a:t>	The thread is in runnable state after invocation of start() method, but the thread scheduler has not selected it to be the running thread.</a:t>
            </a: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3) Running</a:t>
            </a:r>
          </a:p>
          <a:p>
            <a:pPr marL="0" indent="0">
              <a:buNone/>
            </a:pPr>
            <a:r>
              <a:rPr lang="en-IN" sz="2000" dirty="0">
                <a:latin typeface="Times New Roman" pitchFamily="18" charset="0"/>
                <a:cs typeface="Times New Roman" pitchFamily="18" charset="0"/>
              </a:rPr>
              <a:t>	The thread is in running state if the thread scheduler has selected it.</a:t>
            </a: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4) Non-Runnable (Blocked)</a:t>
            </a:r>
          </a:p>
          <a:p>
            <a:pPr marL="0" indent="0">
              <a:buNone/>
            </a:pPr>
            <a:r>
              <a:rPr lang="en-IN" sz="2000" dirty="0">
                <a:latin typeface="Times New Roman" pitchFamily="18" charset="0"/>
                <a:cs typeface="Times New Roman" pitchFamily="18" charset="0"/>
              </a:rPr>
              <a:t>	This is the state when the thread is still alive, but is currently not eligible to run.</a:t>
            </a:r>
          </a:p>
          <a:p>
            <a:pPr marL="0" indent="0">
              <a:buNone/>
            </a:pP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5) Terminated</a:t>
            </a:r>
          </a:p>
          <a:p>
            <a:pPr marL="0" indent="0">
              <a:buNone/>
            </a:pPr>
            <a:r>
              <a:rPr lang="en-IN" sz="2000" dirty="0">
                <a:latin typeface="Times New Roman" pitchFamily="18" charset="0"/>
                <a:cs typeface="Times New Roman" pitchFamily="18" charset="0"/>
              </a:rPr>
              <a:t>	A thread is in terminated or dead state when its run() method exits. </a:t>
            </a:r>
          </a:p>
        </p:txBody>
      </p:sp>
      <p:sp>
        <p:nvSpPr>
          <p:cNvPr id="2" name="Footer Placeholder 1"/>
          <p:cNvSpPr>
            <a:spLocks noGrp="1"/>
          </p:cNvSpPr>
          <p:nvPr>
            <p:ph type="ftr" sz="quarter" idx="11"/>
          </p:nvPr>
        </p:nvSpPr>
        <p:spPr/>
        <p:txBody>
          <a:bodyPr/>
          <a:lstStyle/>
          <a:p>
            <a:r>
              <a:rPr lang="en-IN"/>
              <a:t>- A.Anitha - SITE - VIT University</a:t>
            </a:r>
          </a:p>
        </p:txBody>
      </p:sp>
      <p:sp>
        <p:nvSpPr>
          <p:cNvPr id="4" name="Slide Number Placeholder 3"/>
          <p:cNvSpPr>
            <a:spLocks noGrp="1"/>
          </p:cNvSpPr>
          <p:nvPr>
            <p:ph type="sldNum" sz="quarter" idx="12"/>
          </p:nvPr>
        </p:nvSpPr>
        <p:spPr/>
        <p:txBody>
          <a:bodyPr/>
          <a:lstStyle/>
          <a:p>
            <a:fld id="{DAC75B50-D712-4535-AA44-849F49B54A82}" type="slidenum">
              <a:rPr lang="en-IN" smtClean="0"/>
              <a:pPr/>
              <a:t>7</a:t>
            </a:fld>
            <a:endParaRPr lang="en-IN"/>
          </a:p>
        </p:txBody>
      </p:sp>
    </p:spTree>
    <p:extLst>
      <p:ext uri="{BB962C8B-B14F-4D97-AF65-F5344CB8AC3E}">
        <p14:creationId xmlns:p14="http://schemas.microsoft.com/office/powerpoint/2010/main" val="11192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thread</a:t>
            </a:r>
          </a:p>
        </p:txBody>
      </p:sp>
      <p:sp>
        <p:nvSpPr>
          <p:cNvPr id="3" name="Content Placeholder 2"/>
          <p:cNvSpPr>
            <a:spLocks noGrp="1"/>
          </p:cNvSpPr>
          <p:nvPr>
            <p:ph idx="1"/>
          </p:nvPr>
        </p:nvSpPr>
        <p:spPr/>
        <p:txBody>
          <a:bodyPr>
            <a:normAutofit/>
          </a:bodyPr>
          <a:lstStyle/>
          <a:p>
            <a:r>
              <a:rPr lang="en-IN" sz="4400" dirty="0"/>
              <a:t>There are two ways to create a thread:</a:t>
            </a:r>
          </a:p>
          <a:p>
            <a:pPr lvl="1"/>
            <a:r>
              <a:rPr lang="en-IN" sz="4000" dirty="0"/>
              <a:t>By extending Thread class</a:t>
            </a:r>
          </a:p>
          <a:p>
            <a:pPr lvl="1"/>
            <a:r>
              <a:rPr lang="en-IN" sz="4000" dirty="0"/>
              <a:t>By implementing Runnable interface.</a:t>
            </a:r>
          </a:p>
          <a:p>
            <a:endParaRPr lang="en-IN" sz="4400" dirty="0"/>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8</a:t>
            </a:fld>
            <a:endParaRPr lang="en-IN"/>
          </a:p>
        </p:txBody>
      </p:sp>
    </p:spTree>
    <p:extLst>
      <p:ext uri="{BB962C8B-B14F-4D97-AF65-F5344CB8AC3E}">
        <p14:creationId xmlns:p14="http://schemas.microsoft.com/office/powerpoint/2010/main" val="136864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class</a:t>
            </a:r>
          </a:p>
        </p:txBody>
      </p:sp>
      <p:sp>
        <p:nvSpPr>
          <p:cNvPr id="3" name="Content Placeholder 2"/>
          <p:cNvSpPr>
            <a:spLocks noGrp="1"/>
          </p:cNvSpPr>
          <p:nvPr>
            <p:ph idx="1"/>
          </p:nvPr>
        </p:nvSpPr>
        <p:spPr/>
        <p:txBody>
          <a:bodyPr>
            <a:normAutofit fontScale="92500" lnSpcReduction="10000"/>
          </a:bodyPr>
          <a:lstStyle/>
          <a:p>
            <a:r>
              <a:rPr lang="en-IN" dirty="0">
                <a:latin typeface="Times New Roman" pitchFamily="18" charset="0"/>
                <a:cs typeface="Times New Roman" pitchFamily="18" charset="0"/>
              </a:rPr>
              <a:t>Thread class provide constructors and methods to create and perform operations on a thread. Thread class extends Object class and implements Runnable interface. </a:t>
            </a:r>
          </a:p>
          <a:p>
            <a:pPr marL="0" indent="0">
              <a:buNone/>
            </a:pPr>
            <a:r>
              <a:rPr lang="en-IN" dirty="0">
                <a:latin typeface="Times New Roman" pitchFamily="18" charset="0"/>
                <a:cs typeface="Times New Roman" pitchFamily="18" charset="0"/>
              </a:rPr>
              <a:t>Commonly used </a:t>
            </a:r>
            <a:r>
              <a:rPr lang="en-IN" b="1" dirty="0">
                <a:latin typeface="Times New Roman" pitchFamily="18" charset="0"/>
                <a:cs typeface="Times New Roman" pitchFamily="18" charset="0"/>
              </a:rPr>
              <a:t>Constructors</a:t>
            </a:r>
            <a:r>
              <a:rPr lang="en-IN" dirty="0">
                <a:latin typeface="Times New Roman" pitchFamily="18" charset="0"/>
                <a:cs typeface="Times New Roman" pitchFamily="18" charset="0"/>
              </a:rPr>
              <a:t> of Thread class:</a:t>
            </a:r>
          </a:p>
          <a:p>
            <a:r>
              <a:rPr lang="en-IN" dirty="0">
                <a:latin typeface="Times New Roman" pitchFamily="18" charset="0"/>
                <a:cs typeface="Times New Roman" pitchFamily="18" charset="0"/>
              </a:rPr>
              <a:t>    Thread()</a:t>
            </a:r>
          </a:p>
          <a:p>
            <a:r>
              <a:rPr lang="en-IN" dirty="0">
                <a:latin typeface="Times New Roman" pitchFamily="18" charset="0"/>
                <a:cs typeface="Times New Roman" pitchFamily="18" charset="0"/>
              </a:rPr>
              <a:t>    Thread(String name)</a:t>
            </a:r>
          </a:p>
          <a:p>
            <a:r>
              <a:rPr lang="en-IN" dirty="0">
                <a:latin typeface="Times New Roman" pitchFamily="18" charset="0"/>
                <a:cs typeface="Times New Roman" pitchFamily="18" charset="0"/>
              </a:rPr>
              <a:t>    Thread(Runnable r)</a:t>
            </a:r>
          </a:p>
          <a:p>
            <a:r>
              <a:rPr lang="en-IN" dirty="0">
                <a:latin typeface="Times New Roman" pitchFamily="18" charset="0"/>
                <a:cs typeface="Times New Roman" pitchFamily="18" charset="0"/>
              </a:rPr>
              <a:t>    Thread(Runnable </a:t>
            </a:r>
            <a:r>
              <a:rPr lang="en-IN" dirty="0" err="1">
                <a:latin typeface="Times New Roman" pitchFamily="18" charset="0"/>
                <a:cs typeface="Times New Roman" pitchFamily="18" charset="0"/>
              </a:rPr>
              <a:t>r,String</a:t>
            </a:r>
            <a:r>
              <a:rPr lang="en-IN" dirty="0">
                <a:latin typeface="Times New Roman" pitchFamily="18" charset="0"/>
                <a:cs typeface="Times New Roman" pitchFamily="18" charset="0"/>
              </a:rPr>
              <a:t> name)</a:t>
            </a: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a:t>- A.Anitha - SITE - VIT University</a:t>
            </a:r>
          </a:p>
        </p:txBody>
      </p:sp>
      <p:sp>
        <p:nvSpPr>
          <p:cNvPr id="5" name="Slide Number Placeholder 4"/>
          <p:cNvSpPr>
            <a:spLocks noGrp="1"/>
          </p:cNvSpPr>
          <p:nvPr>
            <p:ph type="sldNum" sz="quarter" idx="12"/>
          </p:nvPr>
        </p:nvSpPr>
        <p:spPr/>
        <p:txBody>
          <a:bodyPr/>
          <a:lstStyle/>
          <a:p>
            <a:fld id="{DAC75B50-D712-4535-AA44-849F49B54A82}" type="slidenum">
              <a:rPr lang="en-IN" smtClean="0"/>
              <a:pPr/>
              <a:t>9</a:t>
            </a:fld>
            <a:endParaRPr lang="en-IN"/>
          </a:p>
        </p:txBody>
      </p:sp>
    </p:spTree>
    <p:extLst>
      <p:ext uri="{BB962C8B-B14F-4D97-AF65-F5344CB8AC3E}">
        <p14:creationId xmlns:p14="http://schemas.microsoft.com/office/powerpoint/2010/main" val="84567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BE508B3E152C444911F3CA7CA32C45E" ma:contentTypeVersion="6" ma:contentTypeDescription="Create a new document." ma:contentTypeScope="" ma:versionID="c2a20b0dcc19cf23599ff6fe5c2dda8f">
  <xsd:schema xmlns:xsd="http://www.w3.org/2001/XMLSchema" xmlns:xs="http://www.w3.org/2001/XMLSchema" xmlns:p="http://schemas.microsoft.com/office/2006/metadata/properties" xmlns:ns2="16f12a20-e7a9-4421-ae16-d8c44e1cf3e3" targetNamespace="http://schemas.microsoft.com/office/2006/metadata/properties" ma:root="true" ma:fieldsID="eaed93be376ed01476a31ef152e0ed37" ns2:_="">
    <xsd:import namespace="16f12a20-e7a9-4421-ae16-d8c44e1cf3e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f12a20-e7a9-4421-ae16-d8c44e1cf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7D804B-0DB2-425C-9B8F-6C0618854114}">
  <ds:schemaRefs>
    <ds:schemaRef ds:uri="http://schemas.microsoft.com/sharepoint/v3/contenttype/forms"/>
  </ds:schemaRefs>
</ds:datastoreItem>
</file>

<file path=customXml/itemProps2.xml><?xml version="1.0" encoding="utf-8"?>
<ds:datastoreItem xmlns:ds="http://schemas.openxmlformats.org/officeDocument/2006/customXml" ds:itemID="{0F1A865F-9165-42B4-BA6B-01CDB4DCF00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F005862-1393-4B99-B830-9632976C0E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f12a20-e7a9-4421-ae16-d8c44e1cf3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1394</TotalTime>
  <Words>2412</Words>
  <Application>Microsoft Office PowerPoint</Application>
  <PresentationFormat>On-screen Show (4:3)</PresentationFormat>
  <Paragraphs>546</Paragraphs>
  <Slides>37</Slides>
  <Notes>1</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Blank Presentation</vt:lpstr>
      <vt:lpstr>Multithreading Unit - 3</vt:lpstr>
      <vt:lpstr>Topics to be covered</vt:lpstr>
      <vt:lpstr>Thread</vt:lpstr>
      <vt:lpstr>Multitasking</vt:lpstr>
      <vt:lpstr>Thread in java</vt:lpstr>
      <vt:lpstr>Life cycle of a Thread (Thread States)</vt:lpstr>
      <vt:lpstr>PowerPoint Presentation</vt:lpstr>
      <vt:lpstr>Creating thread</vt:lpstr>
      <vt:lpstr>Thread class</vt:lpstr>
      <vt:lpstr>PowerPoint Presentation</vt:lpstr>
      <vt:lpstr>PowerPoint Presentation</vt:lpstr>
      <vt:lpstr>Starting a thread</vt:lpstr>
      <vt:lpstr>Sample program</vt:lpstr>
      <vt:lpstr>Thread Scheduler in java</vt:lpstr>
      <vt:lpstr>Sleep() in java</vt:lpstr>
      <vt:lpstr>Creating Threads Example 1</vt:lpstr>
      <vt:lpstr>Can we start a thread twice??</vt:lpstr>
      <vt:lpstr>What if we call run() method directly instead start() method?</vt:lpstr>
      <vt:lpstr>Instead start() ; if run() is used?</vt:lpstr>
      <vt:lpstr>Thread priority</vt:lpstr>
      <vt:lpstr>PowerPoint Presentation</vt:lpstr>
      <vt:lpstr>PowerPoint Presentation</vt:lpstr>
      <vt:lpstr>Creating thread using Runnable interface</vt:lpstr>
      <vt:lpstr>PowerPoint Presentation</vt:lpstr>
      <vt:lpstr>Reasons for implementing a Runnable interface</vt:lpstr>
      <vt:lpstr>performing single task by multiple threads</vt:lpstr>
      <vt:lpstr>Major operations on thread control</vt:lpstr>
      <vt:lpstr>Thread join</vt:lpstr>
      <vt:lpstr>PowerPoint Presentation</vt:lpstr>
      <vt:lpstr>Synchronized in Java</vt:lpstr>
      <vt:lpstr>PowerPoint Presentation</vt:lpstr>
      <vt:lpstr>Example program – threadsync.java </vt:lpstr>
      <vt:lpstr>Dead lock in java</vt:lpstr>
      <vt:lpstr>PowerPoint Presentation</vt:lpstr>
      <vt:lpstr>Inter thread Communication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 in Java</dc:title>
  <dc:creator>admin</dc:creator>
  <cp:lastModifiedBy>admin</cp:lastModifiedBy>
  <cp:revision>66</cp:revision>
  <dcterms:created xsi:type="dcterms:W3CDTF">2015-07-21T17:56:50Z</dcterms:created>
  <dcterms:modified xsi:type="dcterms:W3CDTF">2021-04-17T06:58:48Z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0x010100DBE508B3E152C444911F3CA7CA32C45E</vt:lpwstr>
  </property>
</Properties>
</file>