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0" r:id="rId17"/>
    <p:sldId id="271" r:id="rId18"/>
    <p:sldId id="272" r:id="rId19"/>
    <p:sldId id="274" r:id="rId20"/>
    <p:sldId id="281" r:id="rId21"/>
    <p:sldId id="282" r:id="rId22"/>
    <p:sldId id="273" r:id="rId23"/>
    <p:sldId id="277" r:id="rId24"/>
    <p:sldId id="278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FE5B-DABC-4094-8F86-0A07ED0ED5E5}" type="datetimeFigureOut">
              <a:rPr lang="en-US" smtClean="0"/>
              <a:pPr/>
              <a:t>3/5/2021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956F-7DC0-4C86-93FE-139B324441B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FE5B-DABC-4094-8F86-0A07ED0ED5E5}" type="datetimeFigureOut">
              <a:rPr lang="en-US" smtClean="0"/>
              <a:pPr/>
              <a:t>3/5/2021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956F-7DC0-4C86-93FE-139B324441B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FE5B-DABC-4094-8F86-0A07ED0ED5E5}" type="datetimeFigureOut">
              <a:rPr lang="en-US" smtClean="0"/>
              <a:pPr/>
              <a:t>3/5/2021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956F-7DC0-4C86-93FE-139B324441B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FE5B-DABC-4094-8F86-0A07ED0ED5E5}" type="datetimeFigureOut">
              <a:rPr lang="en-US" smtClean="0"/>
              <a:pPr/>
              <a:t>3/5/2021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956F-7DC0-4C86-93FE-139B324441B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FE5B-DABC-4094-8F86-0A07ED0ED5E5}" type="datetimeFigureOut">
              <a:rPr lang="en-US" smtClean="0"/>
              <a:pPr/>
              <a:t>3/5/2021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956F-7DC0-4C86-93FE-139B324441B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FE5B-DABC-4094-8F86-0A07ED0ED5E5}" type="datetimeFigureOut">
              <a:rPr lang="en-US" smtClean="0"/>
              <a:pPr/>
              <a:t>3/5/2021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956F-7DC0-4C86-93FE-139B324441B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FE5B-DABC-4094-8F86-0A07ED0ED5E5}" type="datetimeFigureOut">
              <a:rPr lang="en-US" smtClean="0"/>
              <a:pPr/>
              <a:t>3/5/2021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956F-7DC0-4C86-93FE-139B324441B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FE5B-DABC-4094-8F86-0A07ED0ED5E5}" type="datetimeFigureOut">
              <a:rPr lang="en-US" smtClean="0"/>
              <a:pPr/>
              <a:t>3/5/2021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956F-7DC0-4C86-93FE-139B324441B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FE5B-DABC-4094-8F86-0A07ED0ED5E5}" type="datetimeFigureOut">
              <a:rPr lang="en-US" smtClean="0"/>
              <a:pPr/>
              <a:t>3/5/2021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956F-7DC0-4C86-93FE-139B324441B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FE5B-DABC-4094-8F86-0A07ED0ED5E5}" type="datetimeFigureOut">
              <a:rPr lang="en-US" smtClean="0"/>
              <a:pPr/>
              <a:t>3/5/2021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956F-7DC0-4C86-93FE-139B324441B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FE5B-DABC-4094-8F86-0A07ED0ED5E5}" type="datetimeFigureOut">
              <a:rPr lang="en-US" smtClean="0"/>
              <a:pPr/>
              <a:t>3/5/2021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956F-7DC0-4C86-93FE-139B324441B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FE5B-DABC-4094-8F86-0A07ED0ED5E5}" type="datetimeFigureOut">
              <a:rPr lang="en-US" smtClean="0"/>
              <a:pPr/>
              <a:t>3/5/2021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B956F-7DC0-4C86-93FE-139B324441B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Unit -3 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Exception </a:t>
            </a:r>
            <a:r>
              <a:rPr lang="en-IN" smtClean="0"/>
              <a:t>handling in JAVA</a:t>
            </a:r>
          </a:p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program for arithmetic exception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71612"/>
            <a:ext cx="4500562" cy="4525963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// program with out exception</a:t>
            </a:r>
          </a:p>
          <a:p>
            <a:pPr>
              <a:buNone/>
            </a:pPr>
            <a:r>
              <a:rPr lang="en-IN" dirty="0" smtClean="0"/>
              <a:t>class exp1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public static void main(String </a:t>
            </a:r>
            <a:r>
              <a:rPr lang="en-IN" dirty="0" err="1" smtClean="0"/>
              <a:t>ar</a:t>
            </a:r>
            <a:r>
              <a:rPr lang="en-IN" dirty="0" smtClean="0"/>
              <a:t>[])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int a = 50/0;</a:t>
            </a:r>
          </a:p>
          <a:p>
            <a:pPr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("the value of a "+a);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857752" y="1285860"/>
            <a:ext cx="3929090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// program using exception</a:t>
            </a:r>
          </a:p>
          <a:p>
            <a:r>
              <a:rPr lang="en-IN" sz="2400" dirty="0" smtClean="0"/>
              <a:t>class exp1</a:t>
            </a:r>
          </a:p>
          <a:p>
            <a:r>
              <a:rPr lang="en-IN" sz="2400" dirty="0" smtClean="0"/>
              <a:t>{</a:t>
            </a:r>
          </a:p>
          <a:p>
            <a:r>
              <a:rPr lang="en-IN" sz="2400" dirty="0" smtClean="0"/>
              <a:t>public static void main(String </a:t>
            </a:r>
            <a:r>
              <a:rPr lang="en-IN" sz="2400" dirty="0" err="1" smtClean="0"/>
              <a:t>ar</a:t>
            </a:r>
            <a:r>
              <a:rPr lang="en-IN" sz="2400" dirty="0" smtClean="0"/>
              <a:t>[])</a:t>
            </a:r>
          </a:p>
          <a:p>
            <a:r>
              <a:rPr lang="en-IN" sz="2400" dirty="0" smtClean="0"/>
              <a:t>{</a:t>
            </a:r>
          </a:p>
          <a:p>
            <a:r>
              <a:rPr lang="en-IN" sz="2400" dirty="0" smtClean="0"/>
              <a:t>try</a:t>
            </a:r>
          </a:p>
          <a:p>
            <a:r>
              <a:rPr lang="en-IN" sz="2400" dirty="0" smtClean="0"/>
              <a:t>{</a:t>
            </a:r>
          </a:p>
          <a:p>
            <a:r>
              <a:rPr lang="en-IN" sz="2400" dirty="0" smtClean="0"/>
              <a:t>int a = 50/0;</a:t>
            </a:r>
          </a:p>
          <a:p>
            <a:r>
              <a:rPr lang="en-IN" sz="2400" dirty="0" err="1" smtClean="0"/>
              <a:t>System.out.println</a:t>
            </a:r>
            <a:r>
              <a:rPr lang="en-IN" sz="2400" dirty="0" smtClean="0"/>
              <a:t>("the value of a "+a);</a:t>
            </a:r>
          </a:p>
          <a:p>
            <a:r>
              <a:rPr lang="en-IN" sz="2400" dirty="0" smtClean="0"/>
              <a:t>}catch(Exception e){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(e);}</a:t>
            </a:r>
          </a:p>
          <a:p>
            <a:r>
              <a:rPr lang="en-IN" sz="2400" dirty="0" err="1" smtClean="0"/>
              <a:t>System.out.println</a:t>
            </a:r>
            <a:r>
              <a:rPr lang="en-IN" sz="2400" dirty="0" smtClean="0"/>
              <a:t>("lines of coding continues");</a:t>
            </a:r>
          </a:p>
          <a:p>
            <a:r>
              <a:rPr lang="en-IN" sz="2400" dirty="0" smtClean="0"/>
              <a:t>}   }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exception is handled using try-catch</a:t>
            </a:r>
            <a:endParaRPr lang="en-IN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672430"/>
            <a:ext cx="7786742" cy="4971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catch 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sz="3400" dirty="0" smtClean="0"/>
              <a:t>class exp2</a:t>
            </a:r>
          </a:p>
          <a:p>
            <a:pPr>
              <a:buNone/>
            </a:pPr>
            <a:r>
              <a:rPr lang="en-IN" sz="3400" dirty="0" smtClean="0"/>
              <a:t>{</a:t>
            </a:r>
          </a:p>
          <a:p>
            <a:pPr>
              <a:buNone/>
            </a:pPr>
            <a:r>
              <a:rPr lang="en-IN" sz="3400" dirty="0" smtClean="0"/>
              <a:t>public static void main(String </a:t>
            </a:r>
            <a:r>
              <a:rPr lang="en-IN" sz="3400" dirty="0" err="1" smtClean="0"/>
              <a:t>ar</a:t>
            </a:r>
            <a:r>
              <a:rPr lang="en-IN" sz="3400" dirty="0" smtClean="0"/>
              <a:t>[])</a:t>
            </a:r>
          </a:p>
          <a:p>
            <a:pPr>
              <a:buNone/>
            </a:pPr>
            <a:r>
              <a:rPr lang="en-IN" sz="3400" dirty="0" smtClean="0"/>
              <a:t>{</a:t>
            </a:r>
          </a:p>
          <a:p>
            <a:pPr>
              <a:buNone/>
            </a:pPr>
            <a:r>
              <a:rPr lang="en-IN" sz="3400" dirty="0" smtClean="0"/>
              <a:t>try</a:t>
            </a:r>
          </a:p>
          <a:p>
            <a:pPr>
              <a:buNone/>
            </a:pPr>
            <a:r>
              <a:rPr lang="en-IN" sz="3400" dirty="0" smtClean="0"/>
              <a:t>{</a:t>
            </a:r>
          </a:p>
          <a:p>
            <a:pPr>
              <a:buNone/>
            </a:pPr>
            <a:r>
              <a:rPr lang="en-IN" sz="3400" dirty="0" smtClean="0"/>
              <a:t>String s = "</a:t>
            </a:r>
            <a:r>
              <a:rPr lang="en-IN" sz="3400" dirty="0" err="1" smtClean="0"/>
              <a:t>helo</a:t>
            </a:r>
            <a:r>
              <a:rPr lang="en-IN" sz="3400" dirty="0" smtClean="0"/>
              <a:t>";</a:t>
            </a:r>
          </a:p>
          <a:p>
            <a:pPr>
              <a:buNone/>
            </a:pPr>
            <a:r>
              <a:rPr lang="en-IN" sz="3400" dirty="0" smtClean="0"/>
              <a:t>int a[] = new int[5];</a:t>
            </a:r>
          </a:p>
          <a:p>
            <a:pPr>
              <a:buNone/>
            </a:pPr>
            <a:r>
              <a:rPr lang="en-IN" sz="3400" dirty="0" smtClean="0"/>
              <a:t>a[5]= </a:t>
            </a:r>
            <a:r>
              <a:rPr lang="en-IN" sz="3400" dirty="0" err="1" smtClean="0"/>
              <a:t>Integer.parseInt</a:t>
            </a:r>
            <a:r>
              <a:rPr lang="en-IN" sz="3400" dirty="0" smtClean="0"/>
              <a:t>(s);</a:t>
            </a:r>
          </a:p>
          <a:p>
            <a:pPr>
              <a:buNone/>
            </a:pPr>
            <a:r>
              <a:rPr lang="en-IN" sz="3400" dirty="0" smtClean="0"/>
              <a:t>} catch (</a:t>
            </a:r>
            <a:r>
              <a:rPr lang="en-IN" sz="3400" dirty="0" err="1" smtClean="0"/>
              <a:t>NumberFormatException</a:t>
            </a:r>
            <a:r>
              <a:rPr lang="en-IN" sz="3400" dirty="0" smtClean="0"/>
              <a:t> e ) </a:t>
            </a:r>
          </a:p>
          <a:p>
            <a:pPr>
              <a:buNone/>
            </a:pPr>
            <a:r>
              <a:rPr lang="en-IN" sz="3400" dirty="0" smtClean="0"/>
              <a:t>{</a:t>
            </a:r>
          </a:p>
          <a:p>
            <a:pPr>
              <a:buNone/>
            </a:pPr>
            <a:r>
              <a:rPr lang="en-IN" sz="3400" dirty="0" err="1" smtClean="0"/>
              <a:t>System.out.println</a:t>
            </a:r>
            <a:r>
              <a:rPr lang="en-IN" sz="3400" dirty="0" smtClean="0"/>
              <a:t>("\</a:t>
            </a:r>
            <a:r>
              <a:rPr lang="en-IN" sz="3400" dirty="0" err="1" smtClean="0"/>
              <a:t>nNumber</a:t>
            </a:r>
            <a:r>
              <a:rPr lang="en-IN" sz="3400" dirty="0" smtClean="0"/>
              <a:t> </a:t>
            </a:r>
            <a:r>
              <a:rPr lang="en-IN" sz="3400" dirty="0" err="1" smtClean="0"/>
              <a:t>format:"+e</a:t>
            </a:r>
            <a:r>
              <a:rPr lang="en-IN" sz="3400" dirty="0" smtClean="0"/>
              <a:t>);</a:t>
            </a:r>
          </a:p>
          <a:p>
            <a:pPr>
              <a:buNone/>
            </a:pPr>
            <a:r>
              <a:rPr lang="en-IN" sz="3400" dirty="0" smtClean="0"/>
              <a:t>}</a:t>
            </a:r>
          </a:p>
          <a:p>
            <a:pPr>
              <a:buNone/>
            </a:pPr>
            <a:r>
              <a:rPr lang="en-IN" sz="3400" dirty="0" smtClean="0"/>
              <a:t>catch(</a:t>
            </a:r>
            <a:r>
              <a:rPr lang="en-IN" sz="3400" dirty="0" err="1" smtClean="0"/>
              <a:t>ArrayIndexOutOfBoundsException</a:t>
            </a:r>
            <a:r>
              <a:rPr lang="en-IN" sz="3400" dirty="0" smtClean="0"/>
              <a:t> e)</a:t>
            </a:r>
          </a:p>
          <a:p>
            <a:pPr>
              <a:buNone/>
            </a:pPr>
            <a:r>
              <a:rPr lang="en-IN" sz="3400" dirty="0" smtClean="0"/>
              <a:t>{</a:t>
            </a:r>
          </a:p>
          <a:p>
            <a:pPr>
              <a:buNone/>
            </a:pPr>
            <a:r>
              <a:rPr lang="en-IN" sz="3400" dirty="0" err="1" smtClean="0"/>
              <a:t>System.out.println</a:t>
            </a:r>
            <a:r>
              <a:rPr lang="en-IN" sz="3400" dirty="0" smtClean="0"/>
              <a:t>("\</a:t>
            </a:r>
            <a:r>
              <a:rPr lang="en-IN" sz="3400" dirty="0" err="1" smtClean="0"/>
              <a:t>nArray</a:t>
            </a:r>
            <a:r>
              <a:rPr lang="en-IN" sz="3400" dirty="0" smtClean="0"/>
              <a:t> index: "+e);</a:t>
            </a:r>
          </a:p>
          <a:p>
            <a:pPr>
              <a:buNone/>
            </a:pPr>
            <a:r>
              <a:rPr lang="en-IN" sz="3400" dirty="0" smtClean="0"/>
              <a:t>}</a:t>
            </a:r>
          </a:p>
          <a:p>
            <a:pPr>
              <a:buNone/>
            </a:pPr>
            <a:r>
              <a:rPr lang="en-IN" sz="3400" dirty="0" smtClean="0"/>
              <a:t>catch(Exception e){}</a:t>
            </a:r>
          </a:p>
          <a:p>
            <a:pPr>
              <a:buNone/>
            </a:pPr>
            <a:r>
              <a:rPr lang="en-IN" sz="3400" dirty="0" err="1" smtClean="0"/>
              <a:t>System.out.println</a:t>
            </a:r>
            <a:r>
              <a:rPr lang="en-IN" sz="3400" dirty="0" smtClean="0"/>
              <a:t>("\</a:t>
            </a:r>
            <a:r>
              <a:rPr lang="en-IN" sz="3400" dirty="0" err="1" smtClean="0"/>
              <a:t>nprogram</a:t>
            </a:r>
            <a:r>
              <a:rPr lang="en-IN" sz="3400" dirty="0" smtClean="0"/>
              <a:t> continues...");</a:t>
            </a:r>
          </a:p>
          <a:p>
            <a:pPr>
              <a:buNone/>
            </a:pPr>
            <a:r>
              <a:rPr lang="en-IN" sz="3400" dirty="0" smtClean="0"/>
              <a:t>}</a:t>
            </a:r>
          </a:p>
          <a:p>
            <a:pPr>
              <a:buNone/>
            </a:pPr>
            <a:r>
              <a:rPr lang="en-IN" sz="3400" dirty="0" smtClean="0"/>
              <a:t>}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 from multiple catch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b="1" dirty="0" smtClean="0"/>
              <a:t>At a time only one Exception is </a:t>
            </a:r>
            <a:r>
              <a:rPr lang="en-IN" b="1" dirty="0" err="1" smtClean="0"/>
              <a:t>occured</a:t>
            </a:r>
            <a:r>
              <a:rPr lang="en-IN" b="1" dirty="0" smtClean="0"/>
              <a:t> and at a time only one catch block is executed.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IN" b="1" dirty="0" smtClean="0"/>
              <a:t>All catch blocks must be ordered from most specific to most general i.e. catch for </a:t>
            </a:r>
            <a:r>
              <a:rPr lang="en-IN" b="1" dirty="0" err="1" smtClean="0"/>
              <a:t>ArithmeticException</a:t>
            </a:r>
            <a:r>
              <a:rPr lang="en-IN" b="1" dirty="0" smtClean="0"/>
              <a:t> must come before catch for Exception . (</a:t>
            </a:r>
            <a:r>
              <a:rPr lang="en-IN" b="1" dirty="0" smtClean="0">
                <a:solidFill>
                  <a:srgbClr val="FF0000"/>
                </a:solidFill>
              </a:rPr>
              <a:t>Get the answer for this conclusion)</a:t>
            </a:r>
          </a:p>
          <a:p>
            <a:pPr marL="514350" indent="-514350">
              <a:buNone/>
            </a:pPr>
            <a:endParaRPr lang="en-IN" b="1" dirty="0" smtClean="0"/>
          </a:p>
          <a:p>
            <a:pPr marL="514350" indent="-514350">
              <a:buAutoNum type="arabicPeriod"/>
            </a:pPr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Nested try-catch 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Some cases where certain set of code causes some error and another set of code causes another error then we are in need of nested try-catch block..</a:t>
            </a:r>
            <a:r>
              <a:rPr lang="en-IN" dirty="0" smtClean="0">
                <a:solidFill>
                  <a:srgbClr val="FF0000"/>
                </a:solidFill>
              </a:rPr>
              <a:t>(Example program exp3.java)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3754760" cy="5793507"/>
          </a:xfrm>
        </p:spPr>
        <p:txBody>
          <a:bodyPr>
            <a:noAutofit/>
          </a:bodyPr>
          <a:lstStyle/>
          <a:p>
            <a:r>
              <a:rPr lang="en-IN" sz="1800" dirty="0" smtClean="0"/>
              <a:t>class exp3</a:t>
            </a:r>
          </a:p>
          <a:p>
            <a:r>
              <a:rPr lang="en-IN" sz="1800" dirty="0" smtClean="0"/>
              <a:t>{</a:t>
            </a:r>
          </a:p>
          <a:p>
            <a:r>
              <a:rPr lang="en-IN" sz="1800" dirty="0" smtClean="0"/>
              <a:t>public static void main(String </a:t>
            </a:r>
            <a:r>
              <a:rPr lang="en-IN" sz="1800" dirty="0" err="1" smtClean="0"/>
              <a:t>ar</a:t>
            </a:r>
            <a:r>
              <a:rPr lang="en-IN" sz="1800" dirty="0" smtClean="0"/>
              <a:t>[])</a:t>
            </a:r>
          </a:p>
          <a:p>
            <a:r>
              <a:rPr lang="en-IN" sz="1800" dirty="0" smtClean="0"/>
              <a:t>{</a:t>
            </a:r>
          </a:p>
          <a:p>
            <a:r>
              <a:rPr lang="en-IN" sz="1800" dirty="0" smtClean="0"/>
              <a:t>try</a:t>
            </a:r>
          </a:p>
          <a:p>
            <a:r>
              <a:rPr lang="en-IN" sz="1800" dirty="0" smtClean="0"/>
              <a:t>{</a:t>
            </a:r>
          </a:p>
          <a:p>
            <a:r>
              <a:rPr lang="en-IN" sz="1800" dirty="0" smtClean="0"/>
              <a:t>try</a:t>
            </a:r>
          </a:p>
          <a:p>
            <a:r>
              <a:rPr lang="en-IN" sz="1800" dirty="0" smtClean="0"/>
              <a:t>{</a:t>
            </a:r>
          </a:p>
          <a:p>
            <a:r>
              <a:rPr lang="en-IN" sz="1800" dirty="0" smtClean="0"/>
              <a:t>String s = "</a:t>
            </a:r>
            <a:r>
              <a:rPr lang="en-IN" sz="1800" dirty="0" err="1" smtClean="0"/>
              <a:t>helo</a:t>
            </a:r>
            <a:r>
              <a:rPr lang="en-IN" sz="1800" dirty="0" smtClean="0"/>
              <a:t>";</a:t>
            </a:r>
          </a:p>
          <a:p>
            <a:r>
              <a:rPr lang="en-IN" sz="1800" dirty="0" smtClean="0"/>
              <a:t>int a  = </a:t>
            </a:r>
            <a:r>
              <a:rPr lang="en-IN" sz="1800" dirty="0" err="1" smtClean="0"/>
              <a:t>Integer.parseInt</a:t>
            </a:r>
            <a:r>
              <a:rPr lang="en-IN" sz="1800" dirty="0" smtClean="0"/>
              <a:t>(s);</a:t>
            </a:r>
          </a:p>
          <a:p>
            <a:r>
              <a:rPr lang="en-IN" sz="1800" dirty="0" smtClean="0"/>
              <a:t>} catch (</a:t>
            </a:r>
            <a:r>
              <a:rPr lang="en-IN" sz="1800" dirty="0" err="1" smtClean="0"/>
              <a:t>NumberFormatException</a:t>
            </a:r>
            <a:r>
              <a:rPr lang="en-IN" sz="1800" dirty="0" smtClean="0"/>
              <a:t> e ){</a:t>
            </a:r>
          </a:p>
          <a:p>
            <a:r>
              <a:rPr lang="en-IN" sz="1800" dirty="0" err="1" smtClean="0"/>
              <a:t>System.out.println</a:t>
            </a:r>
            <a:r>
              <a:rPr lang="en-IN" sz="1800" dirty="0" smtClean="0"/>
              <a:t>("\</a:t>
            </a:r>
            <a:r>
              <a:rPr lang="en-IN" sz="1800" dirty="0" err="1" smtClean="0"/>
              <a:t>nNumber</a:t>
            </a:r>
            <a:r>
              <a:rPr lang="en-IN" sz="1800" dirty="0" smtClean="0"/>
              <a:t> </a:t>
            </a:r>
            <a:r>
              <a:rPr lang="en-IN" sz="1800" dirty="0" err="1" smtClean="0"/>
              <a:t>format:"+e</a:t>
            </a:r>
            <a:r>
              <a:rPr lang="en-IN" sz="1800" dirty="0" smtClean="0"/>
              <a:t>);</a:t>
            </a:r>
          </a:p>
          <a:p>
            <a:r>
              <a:rPr lang="en-IN" sz="1800" dirty="0" smtClean="0"/>
              <a:t>}</a:t>
            </a:r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200" dirty="0" smtClean="0"/>
          </a:p>
          <a:p>
            <a:endParaRPr lang="en-IN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620688"/>
            <a:ext cx="40324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try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int a[] = new int[5];</a:t>
            </a:r>
          </a:p>
          <a:p>
            <a:r>
              <a:rPr lang="en-IN" dirty="0" smtClean="0"/>
              <a:t>a[5]= 100;</a:t>
            </a:r>
          </a:p>
          <a:p>
            <a:r>
              <a:rPr lang="en-IN" dirty="0" smtClean="0"/>
              <a:t>}catch(</a:t>
            </a:r>
            <a:r>
              <a:rPr lang="en-IN" dirty="0" err="1" smtClean="0"/>
              <a:t>ArrayIndexOutOfBoundsException</a:t>
            </a:r>
            <a:r>
              <a:rPr lang="en-IN" dirty="0" smtClean="0"/>
              <a:t> e)</a:t>
            </a:r>
          </a:p>
          <a:p>
            <a:r>
              <a:rPr lang="en-IN" dirty="0" smtClean="0"/>
              <a:t>{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("\</a:t>
            </a:r>
            <a:r>
              <a:rPr lang="en-IN" dirty="0" err="1" smtClean="0"/>
              <a:t>nArray</a:t>
            </a:r>
            <a:r>
              <a:rPr lang="en-IN" dirty="0" smtClean="0"/>
              <a:t> index: "+e);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}catch(Exception e)</a:t>
            </a:r>
          </a:p>
          <a:p>
            <a:r>
              <a:rPr lang="en-IN" dirty="0" smtClean="0"/>
              <a:t>{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("General </a:t>
            </a:r>
            <a:r>
              <a:rPr lang="en-IN" dirty="0" err="1" smtClean="0"/>
              <a:t>exeception</a:t>
            </a:r>
            <a:r>
              <a:rPr lang="en-IN" dirty="0" smtClean="0"/>
              <a:t>.....");</a:t>
            </a:r>
          </a:p>
          <a:p>
            <a:r>
              <a:rPr lang="en-IN" dirty="0" smtClean="0"/>
              <a:t>}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("\</a:t>
            </a:r>
            <a:r>
              <a:rPr lang="en-IN" dirty="0" err="1" smtClean="0"/>
              <a:t>nprogram</a:t>
            </a:r>
            <a:r>
              <a:rPr lang="en-IN" dirty="0" smtClean="0"/>
              <a:t> continues...");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Finally 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 smtClean="0"/>
              <a:t>Java finally block</a:t>
            </a:r>
            <a:r>
              <a:rPr lang="en-IN" dirty="0" smtClean="0"/>
              <a:t> is a </a:t>
            </a:r>
            <a:r>
              <a:rPr lang="en-IN" b="1" dirty="0" smtClean="0"/>
              <a:t>block</a:t>
            </a:r>
            <a:r>
              <a:rPr lang="en-IN" dirty="0" smtClean="0"/>
              <a:t> that is used to execute important code such as closing connection, stream etc. </a:t>
            </a:r>
            <a:r>
              <a:rPr lang="en-IN" b="1" dirty="0" smtClean="0"/>
              <a:t>Java finally </a:t>
            </a:r>
            <a:r>
              <a:rPr lang="en-IN" b="1" dirty="0" err="1" smtClean="0"/>
              <a:t>block</a:t>
            </a:r>
            <a:r>
              <a:rPr lang="en-IN" dirty="0" err="1" smtClean="0"/>
              <a:t>is</a:t>
            </a:r>
            <a:r>
              <a:rPr lang="en-IN" dirty="0" smtClean="0"/>
              <a:t> always executed whether exception is handled or not. </a:t>
            </a:r>
            <a:r>
              <a:rPr lang="en-IN" b="1" dirty="0" smtClean="0"/>
              <a:t>Java finally block</a:t>
            </a:r>
            <a:r>
              <a:rPr lang="en-IN" dirty="0" smtClean="0"/>
              <a:t> follows try or catch </a:t>
            </a:r>
            <a:r>
              <a:rPr lang="en-IN" b="1" dirty="0" smtClean="0"/>
              <a:t>block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Finally block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9" y="1000108"/>
            <a:ext cx="5051810" cy="512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04664"/>
            <a:ext cx="7920880" cy="572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0648"/>
            <a:ext cx="6768752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Exception Handling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3600" dirty="0" smtClean="0"/>
              <a:t>It is the mechanism to accomplish normal flow of the application to handle runtime errors such as </a:t>
            </a:r>
            <a:r>
              <a:rPr lang="en-IN" sz="3600" dirty="0" err="1" smtClean="0"/>
              <a:t>ClassNotFound</a:t>
            </a:r>
            <a:r>
              <a:rPr lang="en-IN" sz="3600" dirty="0" smtClean="0"/>
              <a:t>, IO, SQL, Remote etc… </a:t>
            </a:r>
          </a:p>
          <a:p>
            <a:pPr algn="just"/>
            <a:r>
              <a:rPr lang="en-IN" sz="3600" dirty="0" smtClean="0"/>
              <a:t>In java, exception is an event that </a:t>
            </a:r>
            <a:r>
              <a:rPr lang="en-IN" sz="3600" dirty="0" smtClean="0">
                <a:solidFill>
                  <a:srgbClr val="FF0000"/>
                </a:solidFill>
              </a:rPr>
              <a:t>disrupts the normal flow of the program</a:t>
            </a:r>
            <a:r>
              <a:rPr lang="en-IN" sz="3600" dirty="0" smtClean="0"/>
              <a:t>. It is an object which is thrown at runtime.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Autofit/>
          </a:bodyPr>
          <a:lstStyle/>
          <a:p>
            <a:r>
              <a:rPr lang="en-IN" sz="1600" dirty="0" smtClean="0"/>
              <a:t>class finally2</a:t>
            </a:r>
          </a:p>
          <a:p>
            <a:r>
              <a:rPr lang="en-IN" sz="1600" dirty="0" smtClean="0"/>
              <a:t>{  </a:t>
            </a:r>
          </a:p>
          <a:p>
            <a:r>
              <a:rPr lang="en-IN" sz="1600" dirty="0" smtClean="0"/>
              <a:t>public static void main(String </a:t>
            </a:r>
            <a:r>
              <a:rPr lang="en-IN" sz="1600" dirty="0" err="1" smtClean="0"/>
              <a:t>args</a:t>
            </a:r>
            <a:r>
              <a:rPr lang="en-IN" sz="1600" dirty="0" smtClean="0"/>
              <a:t>[])</a:t>
            </a:r>
          </a:p>
          <a:p>
            <a:r>
              <a:rPr lang="en-IN" sz="1600" dirty="0" smtClean="0"/>
              <a:t>{  </a:t>
            </a:r>
          </a:p>
          <a:p>
            <a:r>
              <a:rPr lang="en-IN" sz="1600" dirty="0" smtClean="0"/>
              <a:t>try</a:t>
            </a:r>
          </a:p>
          <a:p>
            <a:r>
              <a:rPr lang="en-IN" sz="1600" dirty="0" smtClean="0"/>
              <a:t>{</a:t>
            </a:r>
          </a:p>
          <a:p>
            <a:r>
              <a:rPr lang="en-IN" sz="1600" dirty="0" smtClean="0"/>
              <a:t>int a[] = new int[10];</a:t>
            </a:r>
          </a:p>
          <a:p>
            <a:r>
              <a:rPr lang="en-IN" sz="1600" dirty="0" smtClean="0"/>
              <a:t>a[23]=45;</a:t>
            </a:r>
          </a:p>
          <a:p>
            <a:r>
              <a:rPr lang="en-IN" sz="1600" dirty="0" smtClean="0"/>
              <a:t>}</a:t>
            </a:r>
          </a:p>
          <a:p>
            <a:endParaRPr lang="en-IN" sz="1600" dirty="0" smtClean="0"/>
          </a:p>
          <a:p>
            <a:r>
              <a:rPr lang="en-IN" sz="1600" dirty="0" smtClean="0"/>
              <a:t> finally</a:t>
            </a:r>
          </a:p>
          <a:p>
            <a:r>
              <a:rPr lang="en-IN" sz="1600" dirty="0" smtClean="0"/>
              <a:t>{</a:t>
            </a:r>
          </a:p>
          <a:p>
            <a:r>
              <a:rPr lang="en-IN" sz="1600" dirty="0" smtClean="0"/>
              <a:t>int a=10, b=0;</a:t>
            </a:r>
          </a:p>
          <a:p>
            <a:r>
              <a:rPr lang="en-IN" sz="1600" dirty="0" smtClean="0"/>
              <a:t>int c = a/b;</a:t>
            </a:r>
          </a:p>
          <a:p>
            <a:r>
              <a:rPr lang="en-IN" sz="1600" dirty="0" err="1" smtClean="0"/>
              <a:t>System.out.println</a:t>
            </a:r>
            <a:r>
              <a:rPr lang="en-IN" sz="1600" dirty="0" smtClean="0"/>
              <a:t>(c);</a:t>
            </a:r>
          </a:p>
          <a:p>
            <a:r>
              <a:rPr lang="en-IN" sz="1600" dirty="0" err="1" smtClean="0"/>
              <a:t>System.out.println</a:t>
            </a:r>
            <a:r>
              <a:rPr lang="en-IN" sz="1600" dirty="0" smtClean="0"/>
              <a:t>("This block will execute even if the exception is present but not </a:t>
            </a:r>
          </a:p>
          <a:p>
            <a:endParaRPr lang="en-IN" sz="1600" dirty="0" smtClean="0"/>
          </a:p>
          <a:p>
            <a:r>
              <a:rPr lang="en-IN" sz="1600" dirty="0" smtClean="0"/>
              <a:t>handled");</a:t>
            </a:r>
          </a:p>
          <a:p>
            <a:r>
              <a:rPr lang="en-IN" sz="1600" dirty="0" smtClean="0"/>
              <a:t>}  </a:t>
            </a:r>
          </a:p>
          <a:p>
            <a:endParaRPr lang="en-IN" sz="1600" dirty="0" smtClean="0"/>
          </a:p>
          <a:p>
            <a:r>
              <a:rPr lang="en-IN" sz="1600" dirty="0" err="1" smtClean="0"/>
              <a:t>System.out.println</a:t>
            </a:r>
            <a:r>
              <a:rPr lang="en-IN" sz="1600" dirty="0" smtClean="0"/>
              <a:t>("program continues..");  </a:t>
            </a:r>
          </a:p>
          <a:p>
            <a:r>
              <a:rPr lang="en-IN" sz="1600" dirty="0" smtClean="0"/>
              <a:t>      }  </a:t>
            </a:r>
          </a:p>
          <a:p>
            <a:r>
              <a:rPr lang="en-IN" sz="1600" dirty="0" smtClean="0"/>
              <a:t>    } 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Try-catch inside finally 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 smtClean="0"/>
              <a:t>class finally2</a:t>
            </a:r>
          </a:p>
          <a:p>
            <a:r>
              <a:rPr lang="en-IN" dirty="0" smtClean="0"/>
              <a:t>{  </a:t>
            </a:r>
          </a:p>
          <a:p>
            <a:r>
              <a:rPr lang="en-IN" dirty="0" smtClean="0"/>
              <a:t>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r>
              <a:rPr lang="en-IN" dirty="0" smtClean="0"/>
              <a:t>{  </a:t>
            </a:r>
          </a:p>
          <a:p>
            <a:r>
              <a:rPr lang="en-IN" dirty="0" smtClean="0"/>
              <a:t>try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int a[] = new int[10];</a:t>
            </a:r>
          </a:p>
          <a:p>
            <a:r>
              <a:rPr lang="en-IN" dirty="0" smtClean="0"/>
              <a:t>a[23]=45;</a:t>
            </a:r>
          </a:p>
          <a:p>
            <a:r>
              <a:rPr lang="en-IN" dirty="0" smtClean="0"/>
              <a:t>} catch(Exception e) {</a:t>
            </a:r>
            <a:r>
              <a:rPr lang="en-IN" dirty="0" err="1" smtClean="0"/>
              <a:t>System.out.println</a:t>
            </a:r>
            <a:r>
              <a:rPr lang="en-IN" dirty="0" smtClean="0"/>
              <a:t>(e);}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finally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try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int a=10, b=0;</a:t>
            </a:r>
          </a:p>
          <a:p>
            <a:r>
              <a:rPr lang="en-IN" dirty="0" smtClean="0"/>
              <a:t>int c = a/b;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(c);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("This block will execute even if the exception is present but not </a:t>
            </a:r>
          </a:p>
          <a:p>
            <a:endParaRPr lang="en-IN" dirty="0" smtClean="0"/>
          </a:p>
          <a:p>
            <a:r>
              <a:rPr lang="en-IN" dirty="0" smtClean="0"/>
              <a:t>handled");</a:t>
            </a:r>
          </a:p>
          <a:p>
            <a:r>
              <a:rPr lang="en-IN" dirty="0" smtClean="0"/>
              <a:t>}catch(Exception e){</a:t>
            </a:r>
            <a:r>
              <a:rPr lang="en-IN" dirty="0" err="1" smtClean="0"/>
              <a:t>System.out.println</a:t>
            </a:r>
            <a:r>
              <a:rPr lang="en-IN" dirty="0" smtClean="0"/>
              <a:t>(e);}</a:t>
            </a:r>
          </a:p>
          <a:p>
            <a:endParaRPr lang="en-IN" dirty="0" smtClean="0"/>
          </a:p>
          <a:p>
            <a:r>
              <a:rPr lang="en-IN" dirty="0" smtClean="0"/>
              <a:t>} </a:t>
            </a:r>
          </a:p>
          <a:p>
            <a:endParaRPr lang="en-IN" dirty="0" smtClean="0"/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("program continues..");  </a:t>
            </a:r>
          </a:p>
          <a:p>
            <a:r>
              <a:rPr lang="en-IN" dirty="0" smtClean="0"/>
              <a:t>      }  </a:t>
            </a:r>
          </a:p>
          <a:p>
            <a:r>
              <a:rPr lang="en-IN" dirty="0" smtClean="0"/>
              <a:t>    }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User-defined Exception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you are creating your own Exception that is known as custom exception or user-defined exception. Java custom exceptions are used to customize the exception according to user need.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32500" lnSpcReduction="20000"/>
          </a:bodyPr>
          <a:lstStyle/>
          <a:p>
            <a:r>
              <a:rPr lang="en-IN" dirty="0" smtClean="0"/>
              <a:t>import </a:t>
            </a:r>
            <a:r>
              <a:rPr lang="en-IN" dirty="0" err="1" smtClean="0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    class </a:t>
            </a:r>
            <a:r>
              <a:rPr lang="en-IN" dirty="0" err="1" smtClean="0"/>
              <a:t>Incometax</a:t>
            </a:r>
            <a:r>
              <a:rPr lang="en-IN" dirty="0" smtClean="0"/>
              <a:t> extends Exception</a:t>
            </a:r>
          </a:p>
          <a:p>
            <a:r>
              <a:rPr lang="en-IN" dirty="0" smtClean="0"/>
              <a:t>{  </a:t>
            </a:r>
          </a:p>
          <a:p>
            <a:r>
              <a:rPr lang="en-IN" dirty="0" smtClean="0"/>
              <a:t>     </a:t>
            </a:r>
            <a:r>
              <a:rPr lang="en-IN" dirty="0" err="1" smtClean="0"/>
              <a:t>Incometax</a:t>
            </a:r>
            <a:r>
              <a:rPr lang="en-IN" dirty="0" smtClean="0"/>
              <a:t>(String s)</a:t>
            </a:r>
          </a:p>
          <a:p>
            <a:r>
              <a:rPr lang="en-IN" dirty="0" smtClean="0"/>
              <a:t>{  </a:t>
            </a:r>
          </a:p>
          <a:p>
            <a:r>
              <a:rPr lang="en-IN" dirty="0" smtClean="0"/>
              <a:t>      super(s);  </a:t>
            </a:r>
          </a:p>
          <a:p>
            <a:r>
              <a:rPr lang="en-IN" dirty="0" smtClean="0"/>
              <a:t>     }  </a:t>
            </a:r>
          </a:p>
          <a:p>
            <a:r>
              <a:rPr lang="en-IN" dirty="0" smtClean="0"/>
              <a:t>    }  </a:t>
            </a:r>
          </a:p>
          <a:p>
            <a:endParaRPr lang="en-IN" dirty="0" smtClean="0"/>
          </a:p>
          <a:p>
            <a:r>
              <a:rPr lang="en-IN" dirty="0" smtClean="0"/>
              <a:t>    class </a:t>
            </a:r>
            <a:r>
              <a:rPr lang="en-IN" dirty="0" err="1" smtClean="0"/>
              <a:t>userdefinedexception</a:t>
            </a:r>
            <a:endParaRPr lang="en-IN" dirty="0" smtClean="0"/>
          </a:p>
          <a:p>
            <a:r>
              <a:rPr lang="en-IN" dirty="0" smtClean="0"/>
              <a:t>{  </a:t>
            </a:r>
          </a:p>
          <a:p>
            <a:r>
              <a:rPr lang="en-IN" dirty="0" smtClean="0"/>
              <a:t>      </a:t>
            </a:r>
          </a:p>
          <a:p>
            <a:r>
              <a:rPr lang="en-IN" dirty="0" smtClean="0"/>
              <a:t>       static void check(int salary) throws </a:t>
            </a:r>
            <a:r>
              <a:rPr lang="en-IN" dirty="0" err="1" smtClean="0"/>
              <a:t>Incometax</a:t>
            </a:r>
            <a:endParaRPr lang="en-IN" dirty="0" smtClean="0"/>
          </a:p>
          <a:p>
            <a:r>
              <a:rPr lang="en-IN" dirty="0" smtClean="0"/>
              <a:t>{  </a:t>
            </a:r>
          </a:p>
          <a:p>
            <a:r>
              <a:rPr lang="en-IN" dirty="0" smtClean="0"/>
              <a:t>         if(salary &lt;100000)  </a:t>
            </a:r>
          </a:p>
          <a:p>
            <a:r>
              <a:rPr lang="en-IN" dirty="0" smtClean="0"/>
              <a:t>          throw new </a:t>
            </a:r>
            <a:r>
              <a:rPr lang="en-IN" dirty="0" err="1" smtClean="0"/>
              <a:t>Incometax</a:t>
            </a:r>
            <a:r>
              <a:rPr lang="en-IN" dirty="0" smtClean="0"/>
              <a:t>("No need to pay tax");  </a:t>
            </a:r>
          </a:p>
          <a:p>
            <a:r>
              <a:rPr lang="en-IN" dirty="0" smtClean="0"/>
              <a:t>         else  </a:t>
            </a:r>
          </a:p>
          <a:p>
            <a:r>
              <a:rPr lang="en-IN" dirty="0" smtClean="0"/>
              <a:t> 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("Pay your tax");  </a:t>
            </a:r>
          </a:p>
          <a:p>
            <a:r>
              <a:rPr lang="en-IN" dirty="0" smtClean="0"/>
              <a:t>      }  </a:t>
            </a:r>
          </a:p>
          <a:p>
            <a:r>
              <a:rPr lang="en-IN" dirty="0" smtClean="0"/>
              <a:t>         </a:t>
            </a:r>
          </a:p>
          <a:p>
            <a:r>
              <a:rPr lang="en-IN" dirty="0" smtClean="0"/>
              <a:t>      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r>
              <a:rPr lang="en-IN" dirty="0" smtClean="0"/>
              <a:t>{  </a:t>
            </a:r>
          </a:p>
          <a:p>
            <a:r>
              <a:rPr lang="en-IN" dirty="0" smtClean="0"/>
              <a:t>        int n;</a:t>
            </a:r>
          </a:p>
          <a:p>
            <a:r>
              <a:rPr lang="en-IN" dirty="0" smtClean="0"/>
              <a:t>	Scanner s = new Scanner(</a:t>
            </a:r>
            <a:r>
              <a:rPr lang="en-IN" dirty="0" err="1" smtClean="0"/>
              <a:t>System.in</a:t>
            </a:r>
            <a:r>
              <a:rPr lang="en-IN" dirty="0" smtClean="0"/>
              <a:t>);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 smtClean="0"/>
              <a:t>("Enter your annual salary");</a:t>
            </a:r>
          </a:p>
          <a:p>
            <a:r>
              <a:rPr lang="en-IN" dirty="0" smtClean="0"/>
              <a:t>	n = </a:t>
            </a:r>
            <a:r>
              <a:rPr lang="en-IN" dirty="0" err="1" smtClean="0"/>
              <a:t>s.nextInt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          try{  </a:t>
            </a:r>
          </a:p>
          <a:p>
            <a:r>
              <a:rPr lang="en-IN" dirty="0" smtClean="0"/>
              <a:t>          check(n);  </a:t>
            </a:r>
          </a:p>
          <a:p>
            <a:r>
              <a:rPr lang="en-IN" dirty="0" smtClean="0"/>
              <a:t>          }catch(Exception e){</a:t>
            </a:r>
            <a:r>
              <a:rPr lang="en-IN" dirty="0" err="1" smtClean="0"/>
              <a:t>System.out.println</a:t>
            </a:r>
            <a:r>
              <a:rPr lang="en-IN" dirty="0" smtClean="0"/>
              <a:t>("Exception caught: "+e);}  </a:t>
            </a:r>
          </a:p>
          <a:p>
            <a:r>
              <a:rPr lang="en-IN" dirty="0" smtClean="0"/>
              <a:t>      </a:t>
            </a:r>
          </a:p>
          <a:p>
            <a:r>
              <a:rPr lang="en-IN" dirty="0" smtClean="0"/>
              <a:t> 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("</a:t>
            </a:r>
            <a:r>
              <a:rPr lang="en-IN" dirty="0" err="1" smtClean="0"/>
              <a:t>sucess</a:t>
            </a:r>
            <a:r>
              <a:rPr lang="en-IN" dirty="0" smtClean="0"/>
              <a:t>...");  </a:t>
            </a:r>
          </a:p>
          <a:p>
            <a:r>
              <a:rPr lang="en-IN" dirty="0" smtClean="0"/>
              <a:t>      }  </a:t>
            </a:r>
          </a:p>
          <a:p>
            <a:r>
              <a:rPr lang="en-IN" dirty="0" smtClean="0"/>
              <a:t>    }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Advantage of Exception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/>
              <a:t>to maintain the normal flow of the application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Ie</a:t>
            </a:r>
            <a:r>
              <a:rPr lang="en-IN" dirty="0" smtClean="0"/>
              <a:t>. Suppose there </a:t>
            </a:r>
            <a:r>
              <a:rPr lang="en-IN" smtClean="0"/>
              <a:t>is 6lines of coding statements in our </a:t>
            </a:r>
            <a:r>
              <a:rPr lang="en-IN" dirty="0" smtClean="0"/>
              <a:t>program and there occurs an exception at statement 5, rest of the code will not be executed i.e. statement 6 to 10 will not run. If we perform exception handling, rest of the statement will be executed. That is why we use exception handling in java.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Practise Programs- </a:t>
            </a:r>
            <a:r>
              <a:rPr lang="en-IN" smtClean="0"/>
              <a:t>Exception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7500" lnSpcReduction="20000"/>
          </a:bodyPr>
          <a:lstStyle/>
          <a:p>
            <a:pPr marL="514350" indent="-514350" algn="just">
              <a:buAutoNum type="arabicPeriod"/>
            </a:pPr>
            <a:r>
              <a:rPr lang="en-IN" sz="3800" dirty="0" smtClean="0"/>
              <a:t>Write a class to sort the given set of n integers in descending order. Include a try block to locate the array index out of bound exception and catch it.</a:t>
            </a:r>
          </a:p>
          <a:p>
            <a:pPr marL="514350" indent="-514350" algn="just">
              <a:buNone/>
            </a:pPr>
            <a:endParaRPr lang="en-IN" sz="3800" dirty="0" smtClean="0"/>
          </a:p>
          <a:p>
            <a:pPr marL="514350" indent="-514350" algn="just">
              <a:buAutoNum type="arabicPeriod" startAt="2"/>
            </a:pPr>
            <a:r>
              <a:rPr lang="en-IN" sz="3800" dirty="0" smtClean="0"/>
              <a:t>Write a program to calculate the grade of a student. Enter marks for minimum 5 subjects. While entering marks if the mark is negative throw </a:t>
            </a:r>
            <a:r>
              <a:rPr lang="en-IN" sz="3800" dirty="0" err="1" smtClean="0"/>
              <a:t>NegativeMarkException</a:t>
            </a:r>
            <a:r>
              <a:rPr lang="en-IN" sz="3800" dirty="0" smtClean="0"/>
              <a:t> and if the mark is greater than 100 throw </a:t>
            </a:r>
            <a:r>
              <a:rPr lang="en-IN" sz="3800" dirty="0" err="1" smtClean="0"/>
              <a:t>OutofRangeException</a:t>
            </a:r>
            <a:r>
              <a:rPr lang="en-IN" sz="3800" dirty="0" smtClean="0"/>
              <a:t>.</a:t>
            </a:r>
          </a:p>
          <a:p>
            <a:pPr marL="514350" indent="-514350" algn="just">
              <a:buNone/>
            </a:pPr>
            <a:endParaRPr lang="en-IN" sz="3800" dirty="0" smtClean="0"/>
          </a:p>
          <a:p>
            <a:pPr marL="514350" indent="-514350" algn="just">
              <a:buNone/>
            </a:pPr>
            <a:r>
              <a:rPr lang="en-IN" sz="3800" dirty="0" smtClean="0"/>
              <a:t>3. Write a Java Program to create a class Employee containing </a:t>
            </a:r>
            <a:r>
              <a:rPr lang="en-IN" sz="3800" dirty="0" err="1" smtClean="0"/>
              <a:t>EmpCode</a:t>
            </a:r>
            <a:r>
              <a:rPr lang="en-IN" sz="3800" dirty="0" smtClean="0"/>
              <a:t>, name, age, experience. Create a constructor to initialize the data members. Create a </a:t>
            </a:r>
          </a:p>
          <a:p>
            <a:pPr marL="514350" indent="-514350" algn="just">
              <a:buNone/>
            </a:pPr>
            <a:r>
              <a:rPr lang="en-IN" sz="3800" dirty="0" smtClean="0"/>
              <a:t>	display( ) method to display the details. Create a check( )method to check for the following conditions:</a:t>
            </a:r>
          </a:p>
          <a:p>
            <a:pPr algn="just"/>
            <a:r>
              <a:rPr lang="en-IN" sz="3800" dirty="0" smtClean="0"/>
              <a:t>Length of </a:t>
            </a:r>
            <a:r>
              <a:rPr lang="en-IN" sz="3800" dirty="0" err="1" smtClean="0"/>
              <a:t>EmpCode</a:t>
            </a:r>
            <a:r>
              <a:rPr lang="en-IN" sz="3800" dirty="0" smtClean="0"/>
              <a:t> should be exactly 6</a:t>
            </a:r>
          </a:p>
          <a:p>
            <a:pPr algn="just"/>
            <a:r>
              <a:rPr lang="en-IN" sz="3800" dirty="0" smtClean="0"/>
              <a:t>Maximum characters of name is 30</a:t>
            </a:r>
          </a:p>
          <a:p>
            <a:pPr algn="just"/>
            <a:r>
              <a:rPr lang="en-IN" sz="3800" dirty="0" smtClean="0"/>
              <a:t>Age cannot be less than 18 </a:t>
            </a:r>
            <a:r>
              <a:rPr lang="en-IN" sz="3800" dirty="0" err="1" smtClean="0"/>
              <a:t>ormore</a:t>
            </a:r>
            <a:r>
              <a:rPr lang="en-IN" sz="3800" dirty="0" smtClean="0"/>
              <a:t> than 58</a:t>
            </a:r>
          </a:p>
          <a:p>
            <a:pPr algn="just"/>
            <a:r>
              <a:rPr lang="en-IN" sz="3800" dirty="0" smtClean="0"/>
              <a:t>Experience cannot </a:t>
            </a:r>
            <a:r>
              <a:rPr lang="en-IN" sz="3800" smtClean="0"/>
              <a:t>exceed </a:t>
            </a:r>
            <a:r>
              <a:rPr lang="en-IN" sz="3800" smtClean="0"/>
              <a:t>age-18</a:t>
            </a:r>
          </a:p>
          <a:p>
            <a:pPr algn="just">
              <a:buNone/>
            </a:pPr>
            <a:endParaRPr lang="en-IN" sz="3800" dirty="0" smtClean="0"/>
          </a:p>
          <a:p>
            <a:pPr algn="just">
              <a:buNone/>
            </a:pPr>
            <a:r>
              <a:rPr lang="en-IN" sz="3800" dirty="0" smtClean="0"/>
              <a:t>4. Write a java program to get the age of the user, if the age of the user is less than 18, give a message that “ you are not eligible for voting””, else allow the user to provide their vote.</a:t>
            </a:r>
          </a:p>
          <a:p>
            <a:pPr algn="just">
              <a:buNone/>
            </a:pPr>
            <a:endParaRPr lang="en-IN" sz="3800" dirty="0" smtClean="0"/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				Thank you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Hierarchy of Java Exception classes</a:t>
            </a:r>
            <a:br>
              <a:rPr lang="en-IN" b="1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857231"/>
            <a:ext cx="7929618" cy="5629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Types of Exception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 algn="just"/>
            <a:r>
              <a:rPr lang="en-IN" sz="4000" dirty="0" smtClean="0"/>
              <a:t>There are mainly two types of exceptions: checked and unchecked exception. The </a:t>
            </a:r>
            <a:r>
              <a:rPr lang="en-IN" sz="4000" dirty="0" smtClean="0">
                <a:solidFill>
                  <a:srgbClr val="FF0000"/>
                </a:solidFill>
              </a:rPr>
              <a:t>sun </a:t>
            </a:r>
            <a:r>
              <a:rPr lang="en-IN" sz="4000" dirty="0" err="1" smtClean="0">
                <a:solidFill>
                  <a:srgbClr val="FF0000"/>
                </a:solidFill>
              </a:rPr>
              <a:t>microsystem</a:t>
            </a:r>
            <a:r>
              <a:rPr lang="en-IN" sz="4000" dirty="0" smtClean="0">
                <a:solidFill>
                  <a:srgbClr val="FF0000"/>
                </a:solidFill>
              </a:rPr>
              <a:t> </a:t>
            </a:r>
            <a:r>
              <a:rPr lang="en-IN" sz="4000" dirty="0" smtClean="0"/>
              <a:t>says there are three types of exceptions: </a:t>
            </a:r>
          </a:p>
          <a:p>
            <a:pPr algn="just"/>
            <a:r>
              <a:rPr lang="en-IN" sz="4000" dirty="0" smtClean="0"/>
              <a:t>Checked Exception</a:t>
            </a:r>
          </a:p>
          <a:p>
            <a:pPr algn="just"/>
            <a:r>
              <a:rPr lang="en-IN" sz="4000" dirty="0" smtClean="0"/>
              <a:t>Unchecked Exception</a:t>
            </a:r>
          </a:p>
          <a:p>
            <a:pPr algn="just"/>
            <a:r>
              <a:rPr lang="en-IN" sz="4000" dirty="0" smtClean="0"/>
              <a:t>Error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Difference between checked and unchecked exceptions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72098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IN" b="1" dirty="0" smtClean="0"/>
              <a:t>1) Checked Exception</a:t>
            </a:r>
          </a:p>
          <a:p>
            <a:pPr algn="just">
              <a:buNone/>
            </a:pPr>
            <a:r>
              <a:rPr lang="en-IN" dirty="0" smtClean="0"/>
              <a:t>The classes that extend </a:t>
            </a:r>
            <a:r>
              <a:rPr lang="en-IN" dirty="0" err="1" smtClean="0"/>
              <a:t>Throwable</a:t>
            </a:r>
            <a:r>
              <a:rPr lang="en-IN" dirty="0" smtClean="0"/>
              <a:t> class except </a:t>
            </a:r>
            <a:r>
              <a:rPr lang="en-IN" dirty="0" err="1" smtClean="0"/>
              <a:t>RuntimeException</a:t>
            </a:r>
            <a:r>
              <a:rPr lang="en-IN" dirty="0" smtClean="0"/>
              <a:t> and Error are known as checked exceptions </a:t>
            </a:r>
            <a:r>
              <a:rPr lang="en-IN" dirty="0" err="1" smtClean="0"/>
              <a:t>e.g.IOException</a:t>
            </a:r>
            <a:r>
              <a:rPr lang="en-IN" dirty="0" smtClean="0"/>
              <a:t>, </a:t>
            </a:r>
            <a:r>
              <a:rPr lang="en-IN" dirty="0" err="1" smtClean="0"/>
              <a:t>SQLException</a:t>
            </a:r>
            <a:r>
              <a:rPr lang="en-IN" dirty="0" smtClean="0"/>
              <a:t> etc. </a:t>
            </a:r>
            <a:r>
              <a:rPr lang="en-IN" dirty="0" smtClean="0">
                <a:solidFill>
                  <a:srgbClr val="FF0000"/>
                </a:solidFill>
              </a:rPr>
              <a:t>Checked exceptions are checked at compile-time. </a:t>
            </a:r>
          </a:p>
          <a:p>
            <a:pPr algn="just">
              <a:buNone/>
            </a:pPr>
            <a:r>
              <a:rPr lang="en-IN" b="1" dirty="0" smtClean="0"/>
              <a:t>2) Unchecked Exception</a:t>
            </a:r>
          </a:p>
          <a:p>
            <a:pPr algn="just">
              <a:buNone/>
            </a:pPr>
            <a:r>
              <a:rPr lang="en-IN" dirty="0" smtClean="0"/>
              <a:t>The classes that extend </a:t>
            </a:r>
            <a:r>
              <a:rPr lang="en-IN" dirty="0" err="1" smtClean="0"/>
              <a:t>RuntimeException</a:t>
            </a:r>
            <a:r>
              <a:rPr lang="en-IN" dirty="0" smtClean="0"/>
              <a:t> are known as unchecked exceptions e.g. </a:t>
            </a:r>
            <a:r>
              <a:rPr lang="en-IN" dirty="0" err="1" smtClean="0"/>
              <a:t>ArithmeticException</a:t>
            </a:r>
            <a:r>
              <a:rPr lang="en-IN" dirty="0" smtClean="0"/>
              <a:t>, </a:t>
            </a:r>
            <a:r>
              <a:rPr lang="en-IN" dirty="0" err="1" smtClean="0"/>
              <a:t>NullPointerException</a:t>
            </a:r>
            <a:r>
              <a:rPr lang="en-IN" dirty="0" smtClean="0"/>
              <a:t>, </a:t>
            </a:r>
            <a:r>
              <a:rPr lang="en-IN" dirty="0" err="1" smtClean="0"/>
              <a:t>ArrayIndexOutOfBoundsException</a:t>
            </a:r>
            <a:r>
              <a:rPr lang="en-IN" dirty="0" smtClean="0"/>
              <a:t> etc. </a:t>
            </a:r>
            <a:r>
              <a:rPr lang="en-IN" dirty="0" smtClean="0">
                <a:solidFill>
                  <a:srgbClr val="FF0000"/>
                </a:solidFill>
              </a:rPr>
              <a:t>Unchecked exceptions are not checked at compile-time rather they are checked at runtime. </a:t>
            </a:r>
          </a:p>
          <a:p>
            <a:pPr algn="just">
              <a:buNone/>
            </a:pPr>
            <a:r>
              <a:rPr lang="en-IN" b="1" dirty="0" smtClean="0"/>
              <a:t>3) Error</a:t>
            </a:r>
          </a:p>
          <a:p>
            <a:pPr algn="just">
              <a:buNone/>
            </a:pPr>
            <a:r>
              <a:rPr lang="en-IN" dirty="0" smtClean="0"/>
              <a:t>Error is irrecoverable e.g. </a:t>
            </a:r>
            <a:r>
              <a:rPr lang="en-IN" dirty="0" err="1" smtClean="0"/>
              <a:t>OutOfMemoryError</a:t>
            </a:r>
            <a:r>
              <a:rPr lang="en-IN" dirty="0" smtClean="0"/>
              <a:t>, </a:t>
            </a:r>
            <a:r>
              <a:rPr lang="en-IN" dirty="0" err="1" smtClean="0"/>
              <a:t>VirtualMachineError</a:t>
            </a:r>
            <a:r>
              <a:rPr lang="en-IN" dirty="0" smtClean="0"/>
              <a:t>, </a:t>
            </a:r>
            <a:r>
              <a:rPr lang="en-IN" dirty="0" err="1" smtClean="0"/>
              <a:t>AssertionError</a:t>
            </a:r>
            <a:r>
              <a:rPr lang="en-IN" dirty="0" smtClean="0"/>
              <a:t> etc.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exceptions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1. </a:t>
            </a:r>
            <a:r>
              <a:rPr lang="en-IN" smtClean="0"/>
              <a:t>50/0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 smtClean="0">
                <a:solidFill>
                  <a:srgbClr val="FF0000"/>
                </a:solidFill>
                <a:sym typeface="Wingdings" pitchFamily="2" charset="2"/>
              </a:rPr>
              <a:t>Arithmetic exception</a:t>
            </a:r>
          </a:p>
          <a:p>
            <a:r>
              <a:rPr lang="en-IN" dirty="0" smtClean="0">
                <a:sym typeface="Wingdings" pitchFamily="2" charset="2"/>
              </a:rPr>
              <a:t>2. String S = null, </a:t>
            </a:r>
            <a:r>
              <a:rPr lang="en-IN" dirty="0" err="1" smtClean="0">
                <a:sym typeface="Wingdings" pitchFamily="2" charset="2"/>
              </a:rPr>
              <a:t>S.o.p</a:t>
            </a:r>
            <a:r>
              <a:rPr lang="en-IN" dirty="0" smtClean="0">
                <a:sym typeface="Wingdings" pitchFamily="2" charset="2"/>
              </a:rPr>
              <a:t>(</a:t>
            </a:r>
            <a:r>
              <a:rPr lang="en-IN" dirty="0" err="1" smtClean="0">
                <a:sym typeface="Wingdings" pitchFamily="2" charset="2"/>
              </a:rPr>
              <a:t>s.length</a:t>
            </a:r>
            <a:r>
              <a:rPr lang="en-IN" dirty="0" smtClean="0">
                <a:sym typeface="Wingdings" pitchFamily="2" charset="2"/>
              </a:rPr>
              <a:t>) _______________________</a:t>
            </a:r>
          </a:p>
          <a:p>
            <a:r>
              <a:rPr lang="en-IN" dirty="0" smtClean="0">
                <a:sym typeface="Wingdings" pitchFamily="2" charset="2"/>
              </a:rPr>
              <a:t>3. int a[5];</a:t>
            </a:r>
          </a:p>
          <a:p>
            <a:pPr>
              <a:buNone/>
            </a:pPr>
            <a:r>
              <a:rPr lang="en-IN" dirty="0" smtClean="0">
                <a:sym typeface="Wingdings" pitchFamily="2" charset="2"/>
              </a:rPr>
              <a:t>  a[6]  = 20;  _________________</a:t>
            </a:r>
          </a:p>
          <a:p>
            <a:pPr>
              <a:buNone/>
            </a:pPr>
            <a:r>
              <a:rPr lang="en-IN" dirty="0" smtClean="0">
                <a:sym typeface="Wingdings" pitchFamily="2" charset="2"/>
              </a:rPr>
              <a:t>4. String s= “HELLLO”;</a:t>
            </a:r>
          </a:p>
          <a:p>
            <a:pPr>
              <a:buNone/>
            </a:pPr>
            <a:r>
              <a:rPr lang="en-IN" dirty="0" smtClean="0">
                <a:sym typeface="Wingdings" pitchFamily="2" charset="2"/>
              </a:rPr>
              <a:t>  </a:t>
            </a:r>
            <a:r>
              <a:rPr lang="en-IN" dirty="0" err="1" smtClean="0">
                <a:sym typeface="Wingdings" pitchFamily="2" charset="2"/>
              </a:rPr>
              <a:t>S.o.p</a:t>
            </a:r>
            <a:r>
              <a:rPr lang="en-IN" dirty="0" smtClean="0">
                <a:sym typeface="Wingdings" pitchFamily="2" charset="2"/>
              </a:rPr>
              <a:t>(</a:t>
            </a:r>
            <a:r>
              <a:rPr lang="en-IN" dirty="0" err="1" smtClean="0">
                <a:sym typeface="Wingdings" pitchFamily="2" charset="2"/>
              </a:rPr>
              <a:t>Interger.parseInt</a:t>
            </a:r>
            <a:r>
              <a:rPr lang="en-IN" dirty="0" smtClean="0">
                <a:sym typeface="Wingdings" pitchFamily="2" charset="2"/>
              </a:rPr>
              <a:t>(S));  _________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Java Exception Handling Keywords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There are 5 keywords used in java exception handling.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try -&gt; </a:t>
            </a:r>
            <a:r>
              <a:rPr lang="en-IN" dirty="0" smtClean="0"/>
              <a:t>try block is used to enclose the code that might throw an exception. It must be used within the method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Catch -&gt; </a:t>
            </a:r>
            <a:r>
              <a:rPr lang="en-IN" dirty="0" smtClean="0"/>
              <a:t>Java try block must be followed by either catch or finally block. catch block is used to handle the Exception. multiple catch block with a single try is also possible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Finally-&gt; </a:t>
            </a:r>
            <a:r>
              <a:rPr lang="en-IN" b="1" dirty="0" smtClean="0"/>
              <a:t>Java finally </a:t>
            </a:r>
            <a:r>
              <a:rPr lang="en-IN" b="1" dirty="0" err="1" smtClean="0"/>
              <a:t>block</a:t>
            </a:r>
            <a:r>
              <a:rPr lang="en-IN" dirty="0" err="1" smtClean="0"/>
              <a:t>is</a:t>
            </a:r>
            <a:r>
              <a:rPr lang="en-IN" dirty="0" smtClean="0"/>
              <a:t> always executed whether exception is handled or not. </a:t>
            </a:r>
            <a:r>
              <a:rPr lang="en-IN" b="1" dirty="0" smtClean="0"/>
              <a:t>Java finally block</a:t>
            </a:r>
            <a:r>
              <a:rPr lang="en-IN" dirty="0" smtClean="0"/>
              <a:t> follows try or catch </a:t>
            </a:r>
            <a:r>
              <a:rPr lang="en-IN" b="1" dirty="0" smtClean="0"/>
              <a:t>block</a:t>
            </a:r>
            <a:r>
              <a:rPr lang="en-IN" dirty="0" smtClean="0"/>
              <a:t>.</a:t>
            </a:r>
            <a:endParaRPr lang="en-IN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Throw -&gt; </a:t>
            </a:r>
            <a:r>
              <a:rPr lang="en-IN" dirty="0" smtClean="0"/>
              <a:t>The </a:t>
            </a:r>
            <a:r>
              <a:rPr lang="en-IN" b="1" dirty="0" smtClean="0"/>
              <a:t>throw</a:t>
            </a:r>
            <a:r>
              <a:rPr lang="en-IN" dirty="0" smtClean="0"/>
              <a:t> keyword in </a:t>
            </a:r>
            <a:r>
              <a:rPr lang="en-IN" b="1" dirty="0" smtClean="0"/>
              <a:t>Java</a:t>
            </a:r>
            <a:r>
              <a:rPr lang="en-IN" dirty="0" smtClean="0"/>
              <a:t> is used to explicitly </a:t>
            </a:r>
            <a:r>
              <a:rPr lang="en-IN" b="1" dirty="0" smtClean="0"/>
              <a:t>throw </a:t>
            </a:r>
            <a:r>
              <a:rPr lang="en-IN" dirty="0" smtClean="0"/>
              <a:t>an exception from a method or any </a:t>
            </a:r>
            <a:r>
              <a:rPr lang="en-IN" b="1" dirty="0" smtClean="0"/>
              <a:t>block</a:t>
            </a:r>
            <a:r>
              <a:rPr lang="en-IN" dirty="0" smtClean="0"/>
              <a:t> of code. We can </a:t>
            </a:r>
            <a:r>
              <a:rPr lang="en-IN" b="1" dirty="0" smtClean="0"/>
              <a:t>throw</a:t>
            </a:r>
            <a:r>
              <a:rPr lang="en-IN" dirty="0" smtClean="0"/>
              <a:t> either checked or unchecked exception. The </a:t>
            </a:r>
            <a:r>
              <a:rPr lang="en-IN" b="1" dirty="0" smtClean="0"/>
              <a:t>throw</a:t>
            </a:r>
            <a:r>
              <a:rPr lang="en-IN" dirty="0" smtClean="0"/>
              <a:t> keyword is mainly used to </a:t>
            </a:r>
            <a:r>
              <a:rPr lang="en-IN" b="1" dirty="0" smtClean="0"/>
              <a:t>throw</a:t>
            </a:r>
            <a:r>
              <a:rPr lang="en-IN" dirty="0" smtClean="0"/>
              <a:t> custom exceptions. When a </a:t>
            </a:r>
            <a:r>
              <a:rPr lang="en-IN" b="1" dirty="0" smtClean="0"/>
              <a:t>throw</a:t>
            </a:r>
            <a:r>
              <a:rPr lang="en-IN" dirty="0" smtClean="0"/>
              <a:t> statement is encountered and executed, execution of the current method is stopped and returned to the caller</a:t>
            </a:r>
            <a:endParaRPr lang="en-IN" dirty="0" smtClean="0">
              <a:solidFill>
                <a:srgbClr val="FF0000"/>
              </a:solidFill>
            </a:endParaRP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Throws -&gt;</a:t>
            </a:r>
            <a:r>
              <a:rPr lang="en-IN" dirty="0" smtClean="0"/>
              <a:t>Whereas the </a:t>
            </a:r>
            <a:r>
              <a:rPr lang="en-IN" b="1" dirty="0" smtClean="0"/>
              <a:t>throws keyword</a:t>
            </a:r>
            <a:r>
              <a:rPr lang="en-IN" dirty="0" smtClean="0"/>
              <a:t> is used to declare that a method may </a:t>
            </a:r>
            <a:r>
              <a:rPr lang="en-IN" b="1" dirty="0" smtClean="0"/>
              <a:t>throw</a:t>
            </a:r>
            <a:r>
              <a:rPr lang="en-IN" dirty="0" smtClean="0"/>
              <a:t> one or some exceptions</a:t>
            </a:r>
            <a:endParaRPr lang="en-IN" dirty="0" smtClean="0">
              <a:solidFill>
                <a:srgbClr val="FF0000"/>
              </a:solidFill>
            </a:endParaRP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 java try-catch</a:t>
            </a:r>
          </a:p>
          <a:p>
            <a:r>
              <a:rPr lang="en-IN" dirty="0" smtClean="0"/>
              <a:t>try{  </a:t>
            </a:r>
          </a:p>
          <a:p>
            <a:r>
              <a:rPr lang="en-IN" dirty="0" smtClean="0"/>
              <a:t>//code that may throw exception  </a:t>
            </a:r>
          </a:p>
          <a:p>
            <a:r>
              <a:rPr lang="en-IN" dirty="0" smtClean="0"/>
              <a:t>}catch(</a:t>
            </a:r>
            <a:r>
              <a:rPr lang="en-IN" dirty="0" err="1" smtClean="0"/>
              <a:t>Exception_class_Name</a:t>
            </a:r>
            <a:r>
              <a:rPr lang="en-IN" dirty="0" smtClean="0"/>
              <a:t> ref){}  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try-finally block</a:t>
            </a:r>
          </a:p>
          <a:p>
            <a:r>
              <a:rPr lang="en-IN" dirty="0" smtClean="0"/>
              <a:t>try{  </a:t>
            </a:r>
          </a:p>
          <a:p>
            <a:r>
              <a:rPr lang="en-IN" dirty="0" smtClean="0"/>
              <a:t>//code that may throw exception  </a:t>
            </a:r>
          </a:p>
          <a:p>
            <a:r>
              <a:rPr lang="en-IN" dirty="0" smtClean="0"/>
              <a:t>}finally{}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E508B3E152C444911F3CA7CA32C45E" ma:contentTypeVersion="6" ma:contentTypeDescription="Create a new document." ma:contentTypeScope="" ma:versionID="c2a20b0dcc19cf23599ff6fe5c2dda8f">
  <xsd:schema xmlns:xsd="http://www.w3.org/2001/XMLSchema" xmlns:xs="http://www.w3.org/2001/XMLSchema" xmlns:p="http://schemas.microsoft.com/office/2006/metadata/properties" xmlns:ns2="16f12a20-e7a9-4421-ae16-d8c44e1cf3e3" targetNamespace="http://schemas.microsoft.com/office/2006/metadata/properties" ma:root="true" ma:fieldsID="eaed93be376ed01476a31ef152e0ed37" ns2:_="">
    <xsd:import namespace="16f12a20-e7a9-4421-ae16-d8c44e1cf3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12a20-e7a9-4421-ae16-d8c44e1cf3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43A706-255E-4EDE-B75A-8FD606687824}"/>
</file>

<file path=customXml/itemProps2.xml><?xml version="1.0" encoding="utf-8"?>
<ds:datastoreItem xmlns:ds="http://schemas.openxmlformats.org/officeDocument/2006/customXml" ds:itemID="{33D1666C-959C-4DCC-93EB-60673F362372}"/>
</file>

<file path=customXml/itemProps3.xml><?xml version="1.0" encoding="utf-8"?>
<ds:datastoreItem xmlns:ds="http://schemas.openxmlformats.org/officeDocument/2006/customXml" ds:itemID="{3D5FDF9B-8D53-4863-872F-F76D938D5645}"/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1099</Words>
  <Application>Microsoft Office PowerPoint</Application>
  <PresentationFormat>On-screen Show (4:3)</PresentationFormat>
  <Paragraphs>233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Unit -3 </vt:lpstr>
      <vt:lpstr>Exception Handling in Java</vt:lpstr>
      <vt:lpstr>  Hierarchy of Java Exception classes  </vt:lpstr>
      <vt:lpstr>Types of Exception </vt:lpstr>
      <vt:lpstr>Difference between checked and unchecked exceptions </vt:lpstr>
      <vt:lpstr>Common exceptions</vt:lpstr>
      <vt:lpstr>Java Exception Handling Keywords</vt:lpstr>
      <vt:lpstr>Slide 8</vt:lpstr>
      <vt:lpstr>Syntax</vt:lpstr>
      <vt:lpstr>Example program for arithmetic exception</vt:lpstr>
      <vt:lpstr>How exception is handled using try-catch</vt:lpstr>
      <vt:lpstr>Multiple catch block</vt:lpstr>
      <vt:lpstr>Conclusions from multiple catch</vt:lpstr>
      <vt:lpstr>Nested try-catch block</vt:lpstr>
      <vt:lpstr>Slide 15</vt:lpstr>
      <vt:lpstr>Finally block</vt:lpstr>
      <vt:lpstr>Finally block </vt:lpstr>
      <vt:lpstr>Slide 18</vt:lpstr>
      <vt:lpstr>Slide 19</vt:lpstr>
      <vt:lpstr>Slide 20</vt:lpstr>
      <vt:lpstr>Try-catch inside finally block</vt:lpstr>
      <vt:lpstr>User-defined Exception</vt:lpstr>
      <vt:lpstr>Slide 23</vt:lpstr>
      <vt:lpstr>Advantage of Exception Handling</vt:lpstr>
      <vt:lpstr>Practise Programs- Exception Handling</vt:lpstr>
      <vt:lpstr>Slide 26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-3</dc:title>
  <dc:creator>admin</dc:creator>
  <cp:lastModifiedBy>admin</cp:lastModifiedBy>
  <cp:revision>18</cp:revision>
  <dcterms:created xsi:type="dcterms:W3CDTF">2017-08-18T14:37:58Z</dcterms:created>
  <dcterms:modified xsi:type="dcterms:W3CDTF">2021-03-05T04:11:03Z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0x010100DBE508B3E152C444911F3CA7CA32C45E</vt:lpwstr>
  </property>
</Properties>
</file>