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64" r:id="rId3"/>
    <p:sldId id="265" r:id="rId4"/>
    <p:sldId id="266" r:id="rId5"/>
    <p:sldId id="267" r:id="rId6"/>
    <p:sldId id="340" r:id="rId7"/>
    <p:sldId id="268" r:id="rId8"/>
    <p:sldId id="269" r:id="rId9"/>
    <p:sldId id="270" r:id="rId10"/>
    <p:sldId id="271" r:id="rId11"/>
    <p:sldId id="272" r:id="rId12"/>
    <p:sldId id="273" r:id="rId13"/>
    <p:sldId id="274" r:id="rId14"/>
    <p:sldId id="279" r:id="rId15"/>
    <p:sldId id="276" r:id="rId16"/>
    <p:sldId id="280" r:id="rId17"/>
    <p:sldId id="281" r:id="rId18"/>
    <p:sldId id="335" r:id="rId19"/>
    <p:sldId id="282" r:id="rId20"/>
    <p:sldId id="288" r:id="rId21"/>
    <p:sldId id="277" r:id="rId22"/>
    <p:sldId id="289" r:id="rId23"/>
    <p:sldId id="278" r:id="rId24"/>
    <p:sldId id="283" r:id="rId25"/>
    <p:sldId id="284" r:id="rId26"/>
    <p:sldId id="290" r:id="rId27"/>
    <p:sldId id="285" r:id="rId28"/>
    <p:sldId id="286" r:id="rId29"/>
    <p:sldId id="342" r:id="rId30"/>
    <p:sldId id="343" r:id="rId31"/>
    <p:sldId id="317" r:id="rId32"/>
    <p:sldId id="318" r:id="rId33"/>
    <p:sldId id="319" r:id="rId34"/>
    <p:sldId id="320" r:id="rId35"/>
    <p:sldId id="321" r:id="rId36"/>
    <p:sldId id="336" r:id="rId37"/>
    <p:sldId id="322" r:id="rId38"/>
    <p:sldId id="323" r:id="rId39"/>
    <p:sldId id="324" r:id="rId40"/>
    <p:sldId id="325" r:id="rId41"/>
    <p:sldId id="326" r:id="rId42"/>
    <p:sldId id="327" r:id="rId43"/>
    <p:sldId id="328" r:id="rId44"/>
    <p:sldId id="344" r:id="rId45"/>
    <p:sldId id="329" r:id="rId46"/>
    <p:sldId id="334" r:id="rId47"/>
    <p:sldId id="337" r:id="rId48"/>
    <p:sldId id="345" r:id="rId49"/>
    <p:sldId id="330" r:id="rId50"/>
    <p:sldId id="338" r:id="rId51"/>
    <p:sldId id="331" r:id="rId52"/>
    <p:sldId id="339" r:id="rId53"/>
    <p:sldId id="346" r:id="rId54"/>
    <p:sldId id="347" r:id="rId55"/>
    <p:sldId id="287" r:id="rId56"/>
    <p:sldId id="291" r:id="rId57"/>
    <p:sldId id="292" r:id="rId58"/>
    <p:sldId id="293" r:id="rId59"/>
    <p:sldId id="294" r:id="rId60"/>
    <p:sldId id="295" r:id="rId61"/>
    <p:sldId id="296" r:id="rId62"/>
    <p:sldId id="297" r:id="rId63"/>
    <p:sldId id="298" r:id="rId64"/>
    <p:sldId id="299" r:id="rId65"/>
    <p:sldId id="354" r:id="rId66"/>
    <p:sldId id="353" r:id="rId67"/>
    <p:sldId id="348" r:id="rId68"/>
    <p:sldId id="349" r:id="rId69"/>
    <p:sldId id="350" r:id="rId70"/>
    <p:sldId id="351" r:id="rId71"/>
    <p:sldId id="352" r:id="rId72"/>
    <p:sldId id="341" r:id="rId73"/>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9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8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IN"/>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117CA1D8-01DC-4D79-A9B3-048645121DA8}" type="datetimeFigureOut">
              <a:rPr lang="en-US" smtClean="0"/>
              <a:pPr/>
              <a:t>2/16/2021</a:t>
            </a:fld>
            <a:endParaRPr lang="en-IN"/>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IN"/>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IN"/>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36C162FC-1542-45E1-B820-189AEA0E336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0235F7-1BA3-4F94-9D95-268CF21F9054}" type="datetimeFigureOut">
              <a:rPr lang="en-US" smtClean="0"/>
              <a:pPr/>
              <a:t>2/16/2021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0235F7-1BA3-4F94-9D95-268CF21F9054}" type="datetimeFigureOut">
              <a:rPr lang="en-US" smtClean="0"/>
              <a:pPr/>
              <a:t>2/16/2021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0235F7-1BA3-4F94-9D95-268CF21F9054}" type="datetimeFigureOut">
              <a:rPr lang="en-US" smtClean="0"/>
              <a:pPr/>
              <a:t>2/16/2021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0235F7-1BA3-4F94-9D95-268CF21F9054}" type="datetimeFigureOut">
              <a:rPr lang="en-US" smtClean="0"/>
              <a:pPr/>
              <a:t>2/16/2021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0235F7-1BA3-4F94-9D95-268CF21F9054}" type="datetimeFigureOut">
              <a:rPr lang="en-US" smtClean="0"/>
              <a:pPr/>
              <a:t>2/16/2021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0235F7-1BA3-4F94-9D95-268CF21F9054}" type="datetimeFigureOut">
              <a:rPr lang="en-US" smtClean="0"/>
              <a:pPr/>
              <a:t>2/16/2021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0235F7-1BA3-4F94-9D95-268CF21F9054}" type="datetimeFigureOut">
              <a:rPr lang="en-US" smtClean="0"/>
              <a:pPr/>
              <a:t>2/16/2021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0235F7-1BA3-4F94-9D95-268CF21F9054}" type="datetimeFigureOut">
              <a:rPr lang="en-US" smtClean="0"/>
              <a:pPr/>
              <a:t>2/16/2021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235F7-1BA3-4F94-9D95-268CF21F9054}" type="datetimeFigureOut">
              <a:rPr lang="en-US" smtClean="0"/>
              <a:pPr/>
              <a:t>2/16/2021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235F7-1BA3-4F94-9D95-268CF21F9054}" type="datetimeFigureOut">
              <a:rPr lang="en-US" smtClean="0"/>
              <a:pPr/>
              <a:t>2/16/2021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0235F7-1BA3-4F94-9D95-268CF21F9054}" type="datetimeFigureOut">
              <a:rPr lang="en-US" smtClean="0"/>
              <a:pPr/>
              <a:t>2/16/2021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559C3-5F73-491B-A3DF-3BA3A510642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0235F7-1BA3-4F94-9D95-268CF21F9054}" type="datetimeFigureOut">
              <a:rPr lang="en-US" smtClean="0"/>
              <a:pPr/>
              <a:t>2/16/2021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559C3-5F73-491B-A3DF-3BA3A510642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geeksforgeeks.org/vector-vs-arraylist-java/" TargetMode="External"/><Relationship Id="rId2" Type="http://schemas.openxmlformats.org/officeDocument/2006/relationships/hyperlink" Target="https://www.geeksforgeeks.org/arraylist-in-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dncontribute.geeksforgeeks.org/wp-content/uploads/Wrapper.p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- 2</a:t>
            </a:r>
            <a:endParaRPr lang="en-IN" dirty="0"/>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6314" y="785794"/>
            <a:ext cx="4114800" cy="5483245"/>
          </a:xfrm>
          <a:ln>
            <a:solidFill>
              <a:schemeClr val="accent1"/>
            </a:solidFill>
          </a:ln>
        </p:spPr>
        <p:txBody>
          <a:bodyPr>
            <a:normAutofit fontScale="62500" lnSpcReduction="20000"/>
          </a:bodyPr>
          <a:lstStyle/>
          <a:p>
            <a:pPr lvl="0">
              <a:buNone/>
              <a:defRPr/>
            </a:pPr>
            <a:r>
              <a:rPr lang="en-IN" dirty="0" smtClean="0"/>
              <a:t>void area()</a:t>
            </a:r>
          </a:p>
          <a:p>
            <a:pPr lvl="0">
              <a:buNone/>
              <a:defRPr/>
            </a:pPr>
            <a:r>
              <a:rPr lang="en-IN" dirty="0" smtClean="0"/>
              <a:t>{</a:t>
            </a:r>
          </a:p>
          <a:p>
            <a:pPr lvl="0">
              <a:buNone/>
              <a:defRPr/>
            </a:pPr>
            <a:r>
              <a:rPr lang="en-IN" dirty="0" smtClean="0"/>
              <a:t>//super();  // </a:t>
            </a:r>
            <a:r>
              <a:rPr lang="en-IN" dirty="0" err="1" smtClean="0"/>
              <a:t>dont</a:t>
            </a:r>
            <a:r>
              <a:rPr lang="en-IN" dirty="0" smtClean="0"/>
              <a:t> use super like this</a:t>
            </a:r>
          </a:p>
          <a:p>
            <a:pPr lvl="0">
              <a:buNone/>
              <a:defRPr/>
            </a:pPr>
            <a:r>
              <a:rPr lang="en-IN" dirty="0" smtClean="0"/>
              <a:t>int area = 6*a*</a:t>
            </a:r>
            <a:r>
              <a:rPr lang="en-IN" dirty="0" err="1" smtClean="0"/>
              <a:t>a</a:t>
            </a:r>
            <a:r>
              <a:rPr lang="en-IN" dirty="0" smtClean="0"/>
              <a:t>;</a:t>
            </a:r>
          </a:p>
          <a:p>
            <a:pPr lvl="0">
              <a:buNone/>
              <a:defRPr/>
            </a:pPr>
            <a:r>
              <a:rPr lang="en-IN" dirty="0" err="1" smtClean="0"/>
              <a:t>super.area</a:t>
            </a:r>
            <a:r>
              <a:rPr lang="en-IN" dirty="0" smtClean="0"/>
              <a:t>();</a:t>
            </a:r>
          </a:p>
          <a:p>
            <a:pPr lvl="0">
              <a:buNone/>
              <a:defRPr/>
            </a:pPr>
            <a:r>
              <a:rPr lang="en-IN" dirty="0" err="1" smtClean="0"/>
              <a:t>System.out.println</a:t>
            </a:r>
            <a:r>
              <a:rPr lang="en-IN" dirty="0" smtClean="0"/>
              <a:t>(area);</a:t>
            </a:r>
          </a:p>
          <a:p>
            <a:pPr lvl="0">
              <a:buNone/>
              <a:defRPr/>
            </a:pPr>
            <a:r>
              <a:rPr lang="en-IN" dirty="0" smtClean="0"/>
              <a:t>}</a:t>
            </a:r>
          </a:p>
          <a:p>
            <a:pPr lvl="0">
              <a:buNone/>
              <a:defRPr/>
            </a:pPr>
            <a:r>
              <a:rPr lang="en-IN" dirty="0" smtClean="0"/>
              <a:t>}</a:t>
            </a:r>
          </a:p>
          <a:p>
            <a:pPr lvl="0">
              <a:buNone/>
              <a:defRPr/>
            </a:pPr>
            <a:endParaRPr lang="en-IN" dirty="0" smtClean="0"/>
          </a:p>
          <a:p>
            <a:pPr lvl="0">
              <a:buNone/>
              <a:defRPr/>
            </a:pPr>
            <a:r>
              <a:rPr lang="en-IN" dirty="0" smtClean="0"/>
              <a:t>class super1</a:t>
            </a:r>
          </a:p>
          <a:p>
            <a:pPr lvl="0">
              <a:buNone/>
              <a:defRPr/>
            </a:pPr>
            <a:r>
              <a:rPr lang="en-IN" dirty="0" smtClean="0"/>
              <a:t>{</a:t>
            </a:r>
          </a:p>
          <a:p>
            <a:pPr lvl="0">
              <a:buNone/>
              <a:defRPr/>
            </a:pPr>
            <a:r>
              <a:rPr lang="en-IN" dirty="0" smtClean="0"/>
              <a:t>public static void main(String </a:t>
            </a:r>
            <a:r>
              <a:rPr lang="en-IN" dirty="0" err="1" smtClean="0"/>
              <a:t>ar</a:t>
            </a:r>
            <a:r>
              <a:rPr lang="en-IN" dirty="0" smtClean="0"/>
              <a:t>[])</a:t>
            </a:r>
          </a:p>
          <a:p>
            <a:pPr lvl="0">
              <a:buNone/>
              <a:defRPr/>
            </a:pPr>
            <a:r>
              <a:rPr lang="en-IN" dirty="0" smtClean="0"/>
              <a:t>{</a:t>
            </a:r>
          </a:p>
          <a:p>
            <a:pPr lvl="0">
              <a:buNone/>
              <a:defRPr/>
            </a:pPr>
            <a:r>
              <a:rPr lang="en-IN" dirty="0" smtClean="0"/>
              <a:t>cube c = new cube();</a:t>
            </a:r>
          </a:p>
          <a:p>
            <a:pPr lvl="0">
              <a:buNone/>
              <a:defRPr/>
            </a:pPr>
            <a:r>
              <a:rPr lang="en-IN" dirty="0" err="1" smtClean="0"/>
              <a:t>c.area</a:t>
            </a:r>
            <a:r>
              <a:rPr lang="en-IN" dirty="0" smtClean="0"/>
              <a:t>();</a:t>
            </a:r>
          </a:p>
          <a:p>
            <a:pPr lvl="0">
              <a:buNone/>
              <a:defRPr/>
            </a:pPr>
            <a:r>
              <a:rPr lang="en-IN" dirty="0" smtClean="0"/>
              <a:t>}</a:t>
            </a:r>
          </a:p>
          <a:p>
            <a:pPr lvl="0">
              <a:buNone/>
              <a:defRPr/>
            </a:pPr>
            <a:r>
              <a:rPr lang="en-IN" dirty="0" smtClean="0"/>
              <a:t>}</a:t>
            </a:r>
          </a:p>
          <a:p>
            <a:pPr lvl="0">
              <a:buNone/>
              <a:defRPr/>
            </a:pPr>
            <a:endParaRPr lang="en-IN" dirty="0" smtClean="0"/>
          </a:p>
          <a:p>
            <a:pPr>
              <a:buNone/>
            </a:pPr>
            <a:endParaRPr lang="en-IN" dirty="0" smtClean="0"/>
          </a:p>
          <a:p>
            <a:endParaRPr lang="en-IN" dirty="0" smtClean="0"/>
          </a:p>
          <a:p>
            <a:endParaRPr lang="en-IN" dirty="0" smtClean="0"/>
          </a:p>
          <a:p>
            <a:endParaRPr lang="en-IN" dirty="0" smtClean="0"/>
          </a:p>
          <a:p>
            <a:endParaRPr lang="en-IN" dirty="0" smtClean="0"/>
          </a:p>
          <a:p>
            <a:endParaRPr lang="en-IN" dirty="0"/>
          </a:p>
        </p:txBody>
      </p:sp>
      <p:sp>
        <p:nvSpPr>
          <p:cNvPr id="4" name="Content Placeholder 2"/>
          <p:cNvSpPr txBox="1">
            <a:spLocks/>
          </p:cNvSpPr>
          <p:nvPr/>
        </p:nvSpPr>
        <p:spPr>
          <a:xfrm>
            <a:off x="609600" y="357166"/>
            <a:ext cx="4114800" cy="5921397"/>
          </a:xfrm>
          <a:prstGeom prst="rect">
            <a:avLst/>
          </a:prstGeom>
          <a:ln>
            <a:solidFill>
              <a:schemeClr val="accent1"/>
            </a:solidFill>
          </a:ln>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class square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int a = 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square()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IN" sz="1600" b="1" i="0" u="none" strike="noStrike" kern="1200" cap="none" spc="0" normalizeH="0" baseline="0" noProof="0" dirty="0" smtClean="0">
                <a:ln>
                  <a:noFill/>
                </a:ln>
                <a:solidFill>
                  <a:schemeClr val="tx1"/>
                </a:solidFill>
                <a:effectLst/>
                <a:uLnTx/>
                <a:uFillTx/>
                <a:latin typeface="+mn-lt"/>
                <a:ea typeface="+mn-ea"/>
                <a:cs typeface="+mn-cs"/>
              </a:rPr>
              <a:t>("this is parent class constructor");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void area()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int area = a*</a:t>
            </a:r>
            <a:r>
              <a:rPr kumimoji="0" lang="en-IN" sz="1600" b="1" i="0" u="none" strike="noStrike" kern="1200" cap="none" spc="0" normalizeH="0" baseline="0" noProof="0" dirty="0" err="1" smtClean="0">
                <a:ln>
                  <a:noFill/>
                </a:ln>
                <a:solidFill>
                  <a:schemeClr val="tx1"/>
                </a:solidFill>
                <a:effectLst/>
                <a:uLnTx/>
                <a:uFillTx/>
                <a:latin typeface="+mn-lt"/>
                <a:ea typeface="+mn-ea"/>
                <a:cs typeface="+mn-cs"/>
              </a:rPr>
              <a:t>a</a:t>
            </a: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err="1" smtClean="0">
                <a:ln>
                  <a:noFill/>
                </a:ln>
                <a:solidFill>
                  <a:schemeClr val="tx1"/>
                </a:solidFill>
                <a:effectLst/>
                <a:uLnTx/>
                <a:uFillTx/>
                <a:latin typeface="+mn-lt"/>
                <a:ea typeface="+mn-ea"/>
                <a:cs typeface="+mn-cs"/>
              </a:rPr>
              <a:t>System.out.println</a:t>
            </a:r>
            <a:r>
              <a:rPr kumimoji="0" lang="en-IN" sz="1600" b="1" i="0" u="none" strike="noStrike" kern="1200" cap="none" spc="0" normalizeH="0" baseline="0" noProof="0" dirty="0" smtClean="0">
                <a:ln>
                  <a:noFill/>
                </a:ln>
                <a:solidFill>
                  <a:schemeClr val="tx1"/>
                </a:solidFill>
                <a:effectLst/>
                <a:uLnTx/>
                <a:uFillTx/>
                <a:latin typeface="+mn-lt"/>
                <a:ea typeface="+mn-ea"/>
                <a:cs typeface="+mn-cs"/>
              </a:rPr>
              <a:t>(area);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class cube extends square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int a =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cube()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super(); // calling the constructor of super class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1600" b="1" i="0" u="none" strike="noStrike" kern="1200" cap="none" spc="0" normalizeH="0" baseline="0" noProof="0" dirty="0" smtClean="0">
                <a:ln>
                  <a:noFill/>
                </a:ln>
                <a:solidFill>
                  <a:schemeClr val="tx1"/>
                </a:solidFill>
                <a:effectLst/>
                <a:uLnTx/>
                <a:uFillTx/>
                <a:latin typeface="+mn-lt"/>
                <a:ea typeface="+mn-ea"/>
                <a:cs typeface="+mn-cs"/>
              </a:rPr>
              <a:t>}</a:t>
            </a:r>
            <a:endParaRPr kumimoji="0" lang="en-IN" sz="10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Dynamic Method Dispatch</a:t>
            </a: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Dynamic Method Dispatch</a:t>
            </a:r>
            <a:r>
              <a:rPr lang="en-IN" dirty="0" smtClean="0"/>
              <a:t> is a process in which a call to an overridden method is resolved at runtime rather than compile-time.</a:t>
            </a:r>
          </a:p>
          <a:p>
            <a:r>
              <a:rPr lang="en-IN" dirty="0" smtClean="0"/>
              <a:t>Another name for </a:t>
            </a:r>
            <a:r>
              <a:rPr lang="en-IN" b="1" dirty="0" smtClean="0"/>
              <a:t>Dynamic Method Dispatch is Run-time polymorphism</a:t>
            </a:r>
          </a:p>
          <a:p>
            <a:r>
              <a:rPr lang="en-IN" dirty="0" smtClean="0"/>
              <a:t>In this process, an overridden method is called through </a:t>
            </a:r>
            <a:r>
              <a:rPr lang="en-IN" dirty="0" smtClean="0">
                <a:solidFill>
                  <a:srgbClr val="FF0000"/>
                </a:solidFill>
              </a:rPr>
              <a:t>the reference variable of a superclass</a:t>
            </a:r>
            <a:r>
              <a:rPr lang="en-IN" dirty="0" smtClean="0"/>
              <a:t>. The determination of the method to be called is based on the object being referred to by the reference variable.</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Upcasting</a:t>
            </a:r>
            <a:r>
              <a:rPr lang="en-IN" dirty="0" smtClean="0"/>
              <a:t/>
            </a:r>
            <a:br>
              <a:rPr lang="en-IN" dirty="0" smtClean="0"/>
            </a:br>
            <a:endParaRPr lang="en-IN" dirty="0"/>
          </a:p>
        </p:txBody>
      </p:sp>
      <p:sp>
        <p:nvSpPr>
          <p:cNvPr id="3" name="Content Placeholder 2"/>
          <p:cNvSpPr>
            <a:spLocks noGrp="1"/>
          </p:cNvSpPr>
          <p:nvPr>
            <p:ph idx="1"/>
          </p:nvPr>
        </p:nvSpPr>
        <p:spPr>
          <a:xfrm>
            <a:off x="457200" y="1600201"/>
            <a:ext cx="8229600" cy="1828800"/>
          </a:xfrm>
        </p:spPr>
        <p:txBody>
          <a:bodyPr/>
          <a:lstStyle/>
          <a:p>
            <a:r>
              <a:rPr lang="en-IN" dirty="0" smtClean="0"/>
              <a:t>When reference variable of Parent class refers to the object of Child class, it is known as </a:t>
            </a:r>
            <a:r>
              <a:rPr lang="en-IN" dirty="0" err="1" smtClean="0"/>
              <a:t>upcasting</a:t>
            </a:r>
            <a:r>
              <a:rPr lang="en-IN" dirty="0" smtClean="0"/>
              <a:t>. For example:</a:t>
            </a:r>
          </a:p>
          <a:p>
            <a:endParaRPr lang="en-IN" dirty="0"/>
          </a:p>
        </p:txBody>
      </p:sp>
      <p:pic>
        <p:nvPicPr>
          <p:cNvPr id="1027" name="Picture 3"/>
          <p:cNvPicPr>
            <a:picLocks noChangeAspect="1" noChangeArrowheads="1"/>
          </p:cNvPicPr>
          <p:nvPr/>
        </p:nvPicPr>
        <p:blipFill>
          <a:blip r:embed="rId2" cstate="print"/>
          <a:srcRect/>
          <a:stretch>
            <a:fillRect/>
          </a:stretch>
        </p:blipFill>
        <p:spPr bwMode="auto">
          <a:xfrm>
            <a:off x="1500166" y="3929066"/>
            <a:ext cx="6483858" cy="13401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4000" b="1" dirty="0" smtClean="0"/>
              <a:t>Note: Runtime polymorphism can't be achieved by data members.</a:t>
            </a: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class</a:t>
            </a:r>
            <a:endParaRPr lang="en-IN" dirty="0"/>
          </a:p>
        </p:txBody>
      </p:sp>
      <p:sp>
        <p:nvSpPr>
          <p:cNvPr id="3" name="Content Placeholder 2"/>
          <p:cNvSpPr>
            <a:spLocks noGrp="1"/>
          </p:cNvSpPr>
          <p:nvPr>
            <p:ph idx="1"/>
          </p:nvPr>
        </p:nvSpPr>
        <p:spPr>
          <a:xfrm>
            <a:off x="457200" y="1214422"/>
            <a:ext cx="8229600" cy="4911741"/>
          </a:xfrm>
        </p:spPr>
        <p:txBody>
          <a:bodyPr/>
          <a:lstStyle/>
          <a:p>
            <a:r>
              <a:rPr lang="en-IN" dirty="0" smtClean="0"/>
              <a:t>A class that is declared with </a:t>
            </a:r>
            <a:r>
              <a:rPr lang="en-IN" b="1" dirty="0" smtClean="0"/>
              <a:t>abstract keyword</a:t>
            </a:r>
            <a:r>
              <a:rPr lang="en-IN" dirty="0" smtClean="0"/>
              <a:t>, is known as </a:t>
            </a:r>
            <a:r>
              <a:rPr lang="en-IN" b="1" dirty="0" smtClean="0"/>
              <a:t>abstract class in java</a:t>
            </a:r>
            <a:r>
              <a:rPr lang="en-IN" dirty="0" smtClean="0"/>
              <a:t>. It can have abstract and non-abstract methods (method with body).</a:t>
            </a:r>
          </a:p>
          <a:p>
            <a:r>
              <a:rPr lang="en-IN" dirty="0" smtClean="0"/>
              <a:t>Before learning java abstract class, let's understand the abstraction in java first.</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Abstraction</a:t>
            </a:r>
            <a:r>
              <a:rPr lang="en-IN" dirty="0" smtClean="0"/>
              <a:t> is a process of hiding the implementation details and showing only functionality to the user.</a:t>
            </a:r>
          </a:p>
          <a:p>
            <a:r>
              <a:rPr lang="en-IN" b="1" dirty="0" smtClean="0"/>
              <a:t>Ways to achieve Abstraction</a:t>
            </a:r>
          </a:p>
          <a:p>
            <a:r>
              <a:rPr lang="en-IN" dirty="0" smtClean="0"/>
              <a:t>There are two ways to achieve abstraction in java</a:t>
            </a:r>
          </a:p>
          <a:p>
            <a:r>
              <a:rPr lang="en-IN" dirty="0" smtClean="0"/>
              <a:t>Abstract class (0 to 100%)</a:t>
            </a:r>
          </a:p>
          <a:p>
            <a:r>
              <a:rPr lang="en-IN" dirty="0" smtClean="0"/>
              <a:t>Interface (100%)</a:t>
            </a:r>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 class</a:t>
            </a:r>
            <a:endParaRPr lang="en-IN" dirty="0"/>
          </a:p>
        </p:txBody>
      </p:sp>
      <p:sp>
        <p:nvSpPr>
          <p:cNvPr id="3" name="Content Placeholder 2"/>
          <p:cNvSpPr>
            <a:spLocks noGrp="1"/>
          </p:cNvSpPr>
          <p:nvPr>
            <p:ph idx="1"/>
          </p:nvPr>
        </p:nvSpPr>
        <p:spPr/>
        <p:txBody>
          <a:bodyPr/>
          <a:lstStyle/>
          <a:p>
            <a:r>
              <a:rPr lang="en-IN" dirty="0" smtClean="0"/>
              <a:t>A class that is declared as abstract is known as </a:t>
            </a:r>
            <a:r>
              <a:rPr lang="en-IN" b="1" dirty="0" smtClean="0"/>
              <a:t>abstract class</a:t>
            </a:r>
            <a:r>
              <a:rPr lang="en-IN" dirty="0" smtClean="0"/>
              <a:t>. It needs to be extended and its method implemented. It cannot be instantiated. </a:t>
            </a:r>
          </a:p>
          <a:p>
            <a:r>
              <a:rPr lang="en-IN" dirty="0" smtClean="0"/>
              <a:t>Syntax:</a:t>
            </a:r>
          </a:p>
          <a:p>
            <a:r>
              <a:rPr lang="en-IN" dirty="0" smtClean="0"/>
              <a:t>abstract class &lt;</a:t>
            </a:r>
            <a:r>
              <a:rPr lang="en-IN" dirty="0" err="1" smtClean="0"/>
              <a:t>classname</a:t>
            </a:r>
            <a:r>
              <a:rPr lang="en-IN" dirty="0" smtClean="0"/>
              <a:t>&gt; {}  </a:t>
            </a: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abstract method</a:t>
            </a:r>
            <a:br>
              <a:rPr lang="en-IN" b="1" dirty="0" smtClean="0"/>
            </a:br>
            <a:endParaRPr lang="en-IN" dirty="0"/>
          </a:p>
        </p:txBody>
      </p:sp>
      <p:sp>
        <p:nvSpPr>
          <p:cNvPr id="3" name="Content Placeholder 2"/>
          <p:cNvSpPr>
            <a:spLocks noGrp="1"/>
          </p:cNvSpPr>
          <p:nvPr>
            <p:ph idx="1"/>
          </p:nvPr>
        </p:nvSpPr>
        <p:spPr/>
        <p:txBody>
          <a:bodyPr/>
          <a:lstStyle/>
          <a:p>
            <a:r>
              <a:rPr lang="en-IN" dirty="0" smtClean="0"/>
              <a:t>A method that is declared as abstract and does not have implementation is known as abstract method. </a:t>
            </a:r>
            <a:r>
              <a:rPr lang="en-IN" b="1" dirty="0" smtClean="0"/>
              <a:t>Example abstract method</a:t>
            </a:r>
          </a:p>
          <a:p>
            <a:r>
              <a:rPr lang="en-IN" dirty="0" smtClean="0"/>
              <a:t>abstract void </a:t>
            </a:r>
            <a:r>
              <a:rPr lang="en-IN" dirty="0" err="1" smtClean="0"/>
              <a:t>printStatus</a:t>
            </a:r>
            <a:r>
              <a:rPr lang="en-IN" dirty="0" smtClean="0"/>
              <a:t>();//no body and abstract  </a:t>
            </a:r>
          </a:p>
          <a:p>
            <a:r>
              <a:rPr lang="en-IN" dirty="0" smtClean="0"/>
              <a:t>Example program </a:t>
            </a:r>
            <a:r>
              <a:rPr lang="en-IN" dirty="0" err="1" smtClean="0"/>
              <a:t>absfaculty.java</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32500" lnSpcReduction="20000"/>
          </a:bodyPr>
          <a:lstStyle/>
          <a:p>
            <a:r>
              <a:rPr lang="en-IN" dirty="0" smtClean="0"/>
              <a:t>// program </a:t>
            </a:r>
            <a:r>
              <a:rPr lang="en-IN" dirty="0" err="1" smtClean="0"/>
              <a:t>absfaculty</a:t>
            </a:r>
            <a:r>
              <a:rPr lang="en-IN" dirty="0" smtClean="0"/>
              <a:t> . Java</a:t>
            </a:r>
          </a:p>
          <a:p>
            <a:endParaRPr lang="en-IN" dirty="0" smtClean="0"/>
          </a:p>
          <a:p>
            <a:r>
              <a:rPr lang="en-IN" dirty="0" smtClean="0"/>
              <a:t>abstract class faculty</a:t>
            </a:r>
          </a:p>
          <a:p>
            <a:r>
              <a:rPr lang="en-IN" dirty="0" smtClean="0"/>
              <a:t>{  </a:t>
            </a:r>
          </a:p>
          <a:p>
            <a:r>
              <a:rPr lang="en-IN" dirty="0" smtClean="0"/>
              <a:t>     abstract void marks();</a:t>
            </a:r>
          </a:p>
          <a:p>
            <a:r>
              <a:rPr lang="en-IN" dirty="0" smtClean="0"/>
              <a:t>    }  </a:t>
            </a:r>
          </a:p>
          <a:p>
            <a:endParaRPr lang="en-IN" dirty="0" smtClean="0"/>
          </a:p>
          <a:p>
            <a:endParaRPr lang="en-IN" dirty="0" smtClean="0"/>
          </a:p>
          <a:p>
            <a:r>
              <a:rPr lang="en-IN" dirty="0" smtClean="0"/>
              <a:t>class student1 extends faculty</a:t>
            </a:r>
          </a:p>
          <a:p>
            <a:r>
              <a:rPr lang="en-IN" dirty="0" smtClean="0"/>
              <a:t>{  </a:t>
            </a:r>
          </a:p>
          <a:p>
            <a:r>
              <a:rPr lang="en-IN" dirty="0" smtClean="0"/>
              <a:t>    void marks()</a:t>
            </a:r>
          </a:p>
          <a:p>
            <a:r>
              <a:rPr lang="en-IN" dirty="0" smtClean="0"/>
              <a:t>{</a:t>
            </a:r>
          </a:p>
          <a:p>
            <a:r>
              <a:rPr lang="en-IN" dirty="0" err="1" smtClean="0"/>
              <a:t>System.out.println</a:t>
            </a:r>
            <a:r>
              <a:rPr lang="en-IN" dirty="0" smtClean="0"/>
              <a:t>("I got first class!!!");</a:t>
            </a:r>
          </a:p>
          <a:p>
            <a:r>
              <a:rPr lang="en-IN" dirty="0" smtClean="0"/>
              <a:t>}</a:t>
            </a:r>
          </a:p>
          <a:p>
            <a:r>
              <a:rPr lang="en-IN" dirty="0" smtClean="0"/>
              <a:t>}</a:t>
            </a:r>
          </a:p>
          <a:p>
            <a:endParaRPr lang="en-IN" dirty="0" smtClean="0"/>
          </a:p>
          <a:p>
            <a:endParaRPr lang="en-IN" dirty="0" smtClean="0"/>
          </a:p>
          <a:p>
            <a:r>
              <a:rPr lang="en-IN" dirty="0" smtClean="0"/>
              <a:t>    class student2 extends faculty</a:t>
            </a:r>
          </a:p>
          <a:p>
            <a:r>
              <a:rPr lang="en-IN" dirty="0" smtClean="0"/>
              <a:t>{  </a:t>
            </a:r>
          </a:p>
          <a:p>
            <a:r>
              <a:rPr lang="en-IN" dirty="0" smtClean="0"/>
              <a:t>    void marks()</a:t>
            </a:r>
          </a:p>
          <a:p>
            <a:r>
              <a:rPr lang="en-IN" dirty="0" smtClean="0"/>
              <a:t>{</a:t>
            </a:r>
          </a:p>
          <a:p>
            <a:r>
              <a:rPr lang="en-IN" dirty="0" err="1" smtClean="0"/>
              <a:t>System.out.println</a:t>
            </a:r>
            <a:r>
              <a:rPr lang="en-IN" dirty="0" smtClean="0"/>
              <a:t>("I got distinction....hurray!!!");</a:t>
            </a:r>
          </a:p>
          <a:p>
            <a:r>
              <a:rPr lang="en-IN" dirty="0" smtClean="0"/>
              <a:t>}</a:t>
            </a:r>
          </a:p>
          <a:p>
            <a:r>
              <a:rPr lang="en-IN" dirty="0" smtClean="0"/>
              <a:t>}</a:t>
            </a:r>
          </a:p>
          <a:p>
            <a:endParaRPr lang="en-IN" dirty="0" smtClean="0"/>
          </a:p>
          <a:p>
            <a:r>
              <a:rPr lang="en-IN" dirty="0" smtClean="0"/>
              <a:t>class </a:t>
            </a:r>
            <a:r>
              <a:rPr lang="en-IN" dirty="0" err="1" smtClean="0"/>
              <a:t>absfaculty</a:t>
            </a:r>
            <a:r>
              <a:rPr lang="en-IN" dirty="0" smtClean="0"/>
              <a:t>  </a:t>
            </a:r>
          </a:p>
          <a:p>
            <a:r>
              <a:rPr lang="en-IN" dirty="0" smtClean="0"/>
              <a:t>{</a:t>
            </a:r>
          </a:p>
          <a:p>
            <a:r>
              <a:rPr lang="en-IN" dirty="0" smtClean="0"/>
              <a:t>  public static void main(String </a:t>
            </a:r>
            <a:r>
              <a:rPr lang="en-IN" dirty="0" err="1" smtClean="0"/>
              <a:t>args</a:t>
            </a:r>
            <a:r>
              <a:rPr lang="en-IN" dirty="0" smtClean="0"/>
              <a:t>[])</a:t>
            </a:r>
          </a:p>
          <a:p>
            <a:r>
              <a:rPr lang="en-IN" dirty="0" smtClean="0"/>
              <a:t>{  </a:t>
            </a:r>
          </a:p>
          <a:p>
            <a:r>
              <a:rPr lang="en-IN" dirty="0" smtClean="0"/>
              <a:t>    faculty f2 = new faculty();   // faculty is abstract: it cannot be instantiated....</a:t>
            </a:r>
          </a:p>
          <a:p>
            <a:r>
              <a:rPr lang="en-IN" dirty="0" smtClean="0"/>
              <a:t>     faculty f  = new student1();  </a:t>
            </a:r>
          </a:p>
          <a:p>
            <a:r>
              <a:rPr lang="en-IN" dirty="0" smtClean="0"/>
              <a:t>faculty f1 = new student2();</a:t>
            </a:r>
          </a:p>
          <a:p>
            <a:r>
              <a:rPr lang="en-IN" dirty="0" smtClean="0"/>
              <a:t>     </a:t>
            </a:r>
            <a:r>
              <a:rPr lang="en-IN" dirty="0" err="1" smtClean="0"/>
              <a:t>f.marks</a:t>
            </a:r>
            <a:r>
              <a:rPr lang="en-IN" dirty="0" smtClean="0"/>
              <a:t>();  </a:t>
            </a:r>
          </a:p>
          <a:p>
            <a:r>
              <a:rPr lang="en-IN" dirty="0" smtClean="0"/>
              <a:t>f1.marks();</a:t>
            </a:r>
          </a:p>
          <a:p>
            <a:r>
              <a:rPr lang="en-IN" dirty="0" smtClean="0"/>
              <a:t>    }  </a:t>
            </a:r>
          </a:p>
          <a:p>
            <a:r>
              <a:rPr lang="en-IN" dirty="0" smtClean="0"/>
              <a:t>    }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smtClean="0"/>
              <a:t>CAN abstract class can have data member, abstract method, method body, constructor and main() method??????????</a:t>
            </a:r>
          </a:p>
          <a:p>
            <a:endParaRPr lang="en-IN" dirty="0" smtClean="0"/>
          </a:p>
          <a:p>
            <a:r>
              <a:rPr lang="en-IN" dirty="0" smtClean="0"/>
              <a:t>Whether all the methods in the abstract class to be abstract methods…???/// (</a:t>
            </a:r>
            <a:r>
              <a:rPr lang="en-IN" dirty="0" err="1" smtClean="0"/>
              <a:t>abstr.java</a:t>
            </a:r>
            <a:r>
              <a:rPr lang="en-IN" smtClean="0"/>
              <a:t>)</a:t>
            </a:r>
            <a:endParaRPr lang="en-IN" dirty="0" smtClean="0"/>
          </a:p>
          <a:p>
            <a:endParaRPr lang="en-IN" dirty="0" smtClean="0"/>
          </a:p>
          <a:p>
            <a:r>
              <a:rPr lang="en-IN" b="1" dirty="0" smtClean="0"/>
              <a:t>Rule: If there is any abstract method in a class, that class must be ________________________</a:t>
            </a:r>
          </a:p>
          <a:p>
            <a:r>
              <a:rPr lang="en-IN" b="1" dirty="0" smtClean="0"/>
              <a:t>Rule: If you are extending any abstract class that have abstract method, you must either provide the implementation of the method or make this class abstract.</a:t>
            </a:r>
          </a:p>
          <a:p>
            <a:endParaRPr lang="en-IN" b="1" dirty="0" smtClean="0"/>
          </a:p>
          <a:p>
            <a:endParaRPr lang="en-IN" dirty="0" smtClean="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Inheritance</a:t>
            </a:r>
            <a:endParaRPr lang="en-IN" dirty="0"/>
          </a:p>
        </p:txBody>
      </p:sp>
      <p:sp>
        <p:nvSpPr>
          <p:cNvPr id="3" name="Content Placeholder 2"/>
          <p:cNvSpPr>
            <a:spLocks noGrp="1"/>
          </p:cNvSpPr>
          <p:nvPr>
            <p:ph idx="1"/>
          </p:nvPr>
        </p:nvSpPr>
        <p:spPr/>
        <p:txBody>
          <a:bodyPr>
            <a:normAutofit fontScale="85000" lnSpcReduction="10000"/>
          </a:bodyPr>
          <a:lstStyle/>
          <a:p>
            <a:r>
              <a:rPr lang="en-IN" dirty="0"/>
              <a:t>The idea behind inheritance in java is that you can create new classes that are built upon existing classes. When you inherit from an existing class, you can reuse methods and fields of parent class, and you can add new methods and fields also.</a:t>
            </a:r>
          </a:p>
          <a:p>
            <a:r>
              <a:rPr lang="en-IN" dirty="0"/>
              <a:t>Inheritance represents the </a:t>
            </a:r>
            <a:r>
              <a:rPr lang="en-IN" b="1" dirty="0"/>
              <a:t>IS-A relationship</a:t>
            </a:r>
            <a:r>
              <a:rPr lang="en-IN" dirty="0"/>
              <a:t>, also known as </a:t>
            </a:r>
            <a:r>
              <a:rPr lang="en-IN" i="1" dirty="0"/>
              <a:t>parent-child</a:t>
            </a:r>
            <a:r>
              <a:rPr lang="en-IN" dirty="0"/>
              <a:t> relationship.</a:t>
            </a:r>
          </a:p>
          <a:p>
            <a:r>
              <a:rPr lang="en-IN" dirty="0"/>
              <a:t>Why use inheritance in java</a:t>
            </a:r>
          </a:p>
          <a:p>
            <a:r>
              <a:rPr lang="en-IN" dirty="0"/>
              <a:t>For Method Overriding (so runtime polymorphism can be achieved).</a:t>
            </a:r>
          </a:p>
          <a:p>
            <a:r>
              <a:rPr lang="en-IN" dirty="0"/>
              <a:t>For Code Reusability.</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47500" lnSpcReduction="20000"/>
          </a:bodyPr>
          <a:lstStyle/>
          <a:p>
            <a:pPr>
              <a:buNone/>
            </a:pPr>
            <a:endParaRPr lang="en-IN" dirty="0" smtClean="0"/>
          </a:p>
          <a:p>
            <a:pPr>
              <a:buNone/>
            </a:pPr>
            <a:r>
              <a:rPr lang="en-IN" dirty="0" smtClean="0"/>
              <a:t>// sample program using abstraction – </a:t>
            </a:r>
            <a:r>
              <a:rPr lang="en-IN" dirty="0" err="1" smtClean="0"/>
              <a:t>abstr.java</a:t>
            </a:r>
            <a:endParaRPr lang="en-IN" dirty="0" smtClean="0"/>
          </a:p>
          <a:p>
            <a:pPr>
              <a:buNone/>
            </a:pPr>
            <a:endParaRPr lang="en-IN" dirty="0" smtClean="0"/>
          </a:p>
          <a:p>
            <a:pPr>
              <a:buNone/>
            </a:pPr>
            <a:r>
              <a:rPr lang="en-IN" dirty="0" smtClean="0"/>
              <a:t>abstract class animal{  </a:t>
            </a:r>
          </a:p>
          <a:p>
            <a:pPr>
              <a:buNone/>
            </a:pPr>
            <a:r>
              <a:rPr lang="en-IN" dirty="0" smtClean="0"/>
              <a:t>   animal(){</a:t>
            </a:r>
            <a:r>
              <a:rPr lang="en-IN" dirty="0" err="1" smtClean="0"/>
              <a:t>System.out.println</a:t>
            </a:r>
            <a:r>
              <a:rPr lang="en-IN" dirty="0" smtClean="0"/>
              <a:t>("animal is a living being");}  </a:t>
            </a:r>
          </a:p>
          <a:p>
            <a:pPr>
              <a:buNone/>
            </a:pPr>
            <a:r>
              <a:rPr lang="en-IN" dirty="0" smtClean="0"/>
              <a:t>   abstract void legs();  </a:t>
            </a:r>
          </a:p>
          <a:p>
            <a:pPr>
              <a:buNone/>
            </a:pPr>
            <a:r>
              <a:rPr lang="en-IN" dirty="0" smtClean="0"/>
              <a:t>   void domestic(){</a:t>
            </a:r>
            <a:r>
              <a:rPr lang="en-IN" dirty="0" err="1" smtClean="0"/>
              <a:t>System.out.println</a:t>
            </a:r>
            <a:r>
              <a:rPr lang="en-IN" dirty="0" smtClean="0"/>
              <a:t>("</a:t>
            </a:r>
            <a:r>
              <a:rPr lang="en-IN" dirty="0" err="1" smtClean="0"/>
              <a:t>cat,dog,parrot</a:t>
            </a:r>
            <a:r>
              <a:rPr lang="en-IN" dirty="0" smtClean="0"/>
              <a:t>.....are domestic animal");}  </a:t>
            </a:r>
          </a:p>
          <a:p>
            <a:pPr>
              <a:buNone/>
            </a:pPr>
            <a:r>
              <a:rPr lang="en-IN" dirty="0" smtClean="0"/>
              <a:t> }  </a:t>
            </a:r>
          </a:p>
          <a:p>
            <a:pPr>
              <a:buNone/>
            </a:pPr>
            <a:r>
              <a:rPr lang="en-IN" dirty="0" smtClean="0"/>
              <a:t>  </a:t>
            </a:r>
          </a:p>
          <a:p>
            <a:pPr>
              <a:buNone/>
            </a:pPr>
            <a:r>
              <a:rPr lang="en-IN" dirty="0" smtClean="0"/>
              <a:t> class lion  extends animal{  </a:t>
            </a:r>
          </a:p>
          <a:p>
            <a:pPr>
              <a:buNone/>
            </a:pPr>
            <a:r>
              <a:rPr lang="en-IN" dirty="0" smtClean="0"/>
              <a:t> void legs(){</a:t>
            </a:r>
            <a:r>
              <a:rPr lang="en-IN" dirty="0" err="1" smtClean="0"/>
              <a:t>System.out.println</a:t>
            </a:r>
            <a:r>
              <a:rPr lang="en-IN" dirty="0" smtClean="0"/>
              <a:t>("lion has four legs ....");}  </a:t>
            </a:r>
          </a:p>
          <a:p>
            <a:pPr>
              <a:buNone/>
            </a:pPr>
            <a:r>
              <a:rPr lang="en-IN" dirty="0" smtClean="0"/>
              <a:t> }  </a:t>
            </a:r>
          </a:p>
          <a:p>
            <a:pPr>
              <a:buNone/>
            </a:pPr>
            <a:r>
              <a:rPr lang="en-IN" dirty="0" smtClean="0"/>
              <a:t> class </a:t>
            </a:r>
            <a:r>
              <a:rPr lang="en-IN" dirty="0" err="1" smtClean="0"/>
              <a:t>abstr</a:t>
            </a:r>
            <a:endParaRPr lang="en-IN" dirty="0" smtClean="0"/>
          </a:p>
          <a:p>
            <a:pPr>
              <a:buNone/>
            </a:pPr>
            <a:r>
              <a:rPr lang="en-IN" dirty="0" smtClean="0"/>
              <a:t>{  </a:t>
            </a:r>
          </a:p>
          <a:p>
            <a:pPr>
              <a:buNone/>
            </a:pPr>
            <a:r>
              <a:rPr lang="en-IN" dirty="0" smtClean="0"/>
              <a:t> public static void main(String </a:t>
            </a:r>
            <a:r>
              <a:rPr lang="en-IN" dirty="0" err="1" smtClean="0"/>
              <a:t>args</a:t>
            </a:r>
            <a:r>
              <a:rPr lang="en-IN" dirty="0" smtClean="0"/>
              <a:t>[])</a:t>
            </a:r>
          </a:p>
          <a:p>
            <a:pPr>
              <a:buNone/>
            </a:pPr>
            <a:r>
              <a:rPr lang="en-IN" dirty="0" smtClean="0"/>
              <a:t>{  </a:t>
            </a:r>
          </a:p>
          <a:p>
            <a:pPr>
              <a:buNone/>
            </a:pPr>
            <a:r>
              <a:rPr lang="en-IN" dirty="0" smtClean="0"/>
              <a:t>  animal  obj = new lion();  </a:t>
            </a:r>
          </a:p>
          <a:p>
            <a:pPr>
              <a:buNone/>
            </a:pPr>
            <a:r>
              <a:rPr lang="en-IN" dirty="0" smtClean="0"/>
              <a:t>  </a:t>
            </a:r>
            <a:r>
              <a:rPr lang="en-IN" dirty="0" err="1" smtClean="0"/>
              <a:t>obj.legs</a:t>
            </a:r>
            <a:r>
              <a:rPr lang="en-IN" dirty="0" smtClean="0"/>
              <a:t>();  // abstract method </a:t>
            </a:r>
          </a:p>
          <a:p>
            <a:pPr>
              <a:buNone/>
            </a:pPr>
            <a:r>
              <a:rPr lang="en-IN" dirty="0" smtClean="0"/>
              <a:t>  </a:t>
            </a:r>
            <a:r>
              <a:rPr lang="en-IN" dirty="0" err="1" smtClean="0"/>
              <a:t>obj.domestic</a:t>
            </a:r>
            <a:r>
              <a:rPr lang="en-IN" dirty="0" smtClean="0"/>
              <a:t>();  //non-abstract method.</a:t>
            </a:r>
          </a:p>
          <a:p>
            <a:pPr>
              <a:buNone/>
            </a:pPr>
            <a:r>
              <a:rPr lang="en-IN" dirty="0" smtClean="0"/>
              <a:t> }  </a:t>
            </a:r>
          </a:p>
          <a:p>
            <a:pPr>
              <a:buNone/>
            </a:pPr>
            <a:r>
              <a:rPr lang="en-IN" dirty="0" smtClean="0"/>
              <a:t>} </a:t>
            </a: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Interface in JAVA</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 interface in java is </a:t>
            </a:r>
            <a:r>
              <a:rPr lang="en-IN" b="1" dirty="0" smtClean="0"/>
              <a:t>a mechanism to achieve 100% abstraction</a:t>
            </a:r>
            <a:r>
              <a:rPr lang="en-IN" dirty="0" smtClean="0"/>
              <a:t>. </a:t>
            </a:r>
          </a:p>
          <a:p>
            <a:r>
              <a:rPr lang="en-IN" dirty="0" smtClean="0"/>
              <a:t>There can be </a:t>
            </a:r>
            <a:r>
              <a:rPr lang="en-IN" dirty="0" smtClean="0">
                <a:solidFill>
                  <a:srgbClr val="FF0000"/>
                </a:solidFill>
              </a:rPr>
              <a:t>only abstract methods</a:t>
            </a:r>
            <a:r>
              <a:rPr lang="en-IN" dirty="0" smtClean="0"/>
              <a:t> in the java interface not method body.</a:t>
            </a:r>
          </a:p>
          <a:p>
            <a:r>
              <a:rPr lang="en-IN" dirty="0" smtClean="0"/>
              <a:t>It is used to achieve abstraction and multiple inheritance in Java (wrong program on multiple inheritance = </a:t>
            </a:r>
            <a:r>
              <a:rPr lang="en-IN" dirty="0" err="1" smtClean="0"/>
              <a:t>kk.java</a:t>
            </a:r>
            <a:r>
              <a:rPr lang="en-IN" dirty="0" smtClean="0"/>
              <a:t>).</a:t>
            </a:r>
          </a:p>
          <a:p>
            <a:r>
              <a:rPr lang="en-IN" dirty="0" smtClean="0"/>
              <a:t>Note: It cannot be instantiated just like abstract class.</a:t>
            </a:r>
          </a:p>
          <a:p>
            <a:r>
              <a:rPr lang="en-IN" dirty="0" smtClean="0"/>
              <a:t>Note: Java Interface also </a:t>
            </a:r>
            <a:r>
              <a:rPr lang="en-IN" b="1" dirty="0" smtClean="0"/>
              <a:t>represents IS-A relationship</a:t>
            </a:r>
            <a:r>
              <a:rPr lang="en-IN" dirty="0" smtClean="0"/>
              <a:t>. (</a:t>
            </a:r>
            <a:r>
              <a:rPr lang="en-IN" dirty="0" err="1" smtClean="0"/>
              <a:t>ie</a:t>
            </a:r>
            <a:r>
              <a:rPr lang="en-IN" dirty="0" smtClean="0"/>
              <a:t> it can be inherited)</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Autofit/>
          </a:bodyPr>
          <a:lstStyle/>
          <a:p>
            <a:pPr>
              <a:buNone/>
            </a:pPr>
            <a:r>
              <a:rPr lang="en-IN" sz="1100" dirty="0" smtClean="0"/>
              <a:t>// sample wrong program </a:t>
            </a:r>
            <a:r>
              <a:rPr lang="en-IN" sz="1100" dirty="0" err="1" smtClean="0"/>
              <a:t>kk.java</a:t>
            </a:r>
            <a:endParaRPr lang="en-IN" sz="1100" dirty="0" smtClean="0"/>
          </a:p>
          <a:p>
            <a:pPr>
              <a:buNone/>
            </a:pPr>
            <a:r>
              <a:rPr lang="en-IN" sz="1100" dirty="0" smtClean="0"/>
              <a:t>class A</a:t>
            </a:r>
          </a:p>
          <a:p>
            <a:pPr>
              <a:buNone/>
            </a:pPr>
            <a:r>
              <a:rPr lang="en-IN" sz="1100" dirty="0" smtClean="0"/>
              <a:t>{</a:t>
            </a:r>
          </a:p>
          <a:p>
            <a:pPr>
              <a:buNone/>
            </a:pPr>
            <a:r>
              <a:rPr lang="en-IN" sz="1100" dirty="0" smtClean="0"/>
              <a:t>void show()</a:t>
            </a:r>
          </a:p>
          <a:p>
            <a:pPr>
              <a:buNone/>
            </a:pPr>
            <a:r>
              <a:rPr lang="en-IN" sz="1100" dirty="0" smtClean="0"/>
              <a:t>{</a:t>
            </a:r>
          </a:p>
          <a:p>
            <a:pPr>
              <a:buNone/>
            </a:pPr>
            <a:r>
              <a:rPr lang="en-IN" sz="1100" dirty="0" err="1" smtClean="0"/>
              <a:t>System.out.println</a:t>
            </a:r>
            <a:r>
              <a:rPr lang="en-IN" sz="1100" dirty="0" smtClean="0"/>
              <a:t>("SDF");</a:t>
            </a:r>
          </a:p>
          <a:p>
            <a:pPr>
              <a:buNone/>
            </a:pPr>
            <a:r>
              <a:rPr lang="en-IN" sz="1100" dirty="0" smtClean="0"/>
              <a:t>}</a:t>
            </a:r>
          </a:p>
          <a:p>
            <a:pPr>
              <a:buNone/>
            </a:pPr>
            <a:r>
              <a:rPr lang="en-IN" sz="1100" dirty="0" smtClean="0"/>
              <a:t>}</a:t>
            </a:r>
          </a:p>
          <a:p>
            <a:pPr>
              <a:buNone/>
            </a:pPr>
            <a:r>
              <a:rPr lang="en-IN" sz="1100" dirty="0" smtClean="0"/>
              <a:t>class B</a:t>
            </a:r>
          </a:p>
          <a:p>
            <a:pPr>
              <a:buNone/>
            </a:pPr>
            <a:r>
              <a:rPr lang="en-IN" sz="1100" dirty="0" smtClean="0"/>
              <a:t>{</a:t>
            </a:r>
          </a:p>
          <a:p>
            <a:pPr>
              <a:buNone/>
            </a:pPr>
            <a:r>
              <a:rPr lang="en-IN" sz="1100" dirty="0" smtClean="0"/>
              <a:t>void show1()</a:t>
            </a:r>
          </a:p>
          <a:p>
            <a:pPr>
              <a:buNone/>
            </a:pPr>
            <a:r>
              <a:rPr lang="en-IN" sz="1100" dirty="0" smtClean="0"/>
              <a:t>{</a:t>
            </a:r>
          </a:p>
          <a:p>
            <a:pPr>
              <a:buNone/>
            </a:pPr>
            <a:r>
              <a:rPr lang="en-IN" sz="1100" dirty="0" err="1" smtClean="0"/>
              <a:t>System.out.println</a:t>
            </a:r>
            <a:r>
              <a:rPr lang="en-IN" sz="1100" dirty="0" smtClean="0"/>
              <a:t>("</a:t>
            </a:r>
            <a:r>
              <a:rPr lang="en-IN" sz="1100" dirty="0" err="1" smtClean="0"/>
              <a:t>SDFsadfasdf</a:t>
            </a:r>
            <a:r>
              <a:rPr lang="en-IN" sz="1100" dirty="0" smtClean="0"/>
              <a:t>");</a:t>
            </a:r>
          </a:p>
          <a:p>
            <a:pPr>
              <a:buNone/>
            </a:pPr>
            <a:r>
              <a:rPr lang="en-IN" sz="1100" dirty="0" smtClean="0"/>
              <a:t>}</a:t>
            </a:r>
          </a:p>
          <a:p>
            <a:pPr>
              <a:buNone/>
            </a:pPr>
            <a:r>
              <a:rPr lang="en-IN" sz="1100" dirty="0" smtClean="0"/>
              <a:t>}</a:t>
            </a:r>
          </a:p>
          <a:p>
            <a:pPr>
              <a:buNone/>
            </a:pPr>
            <a:endParaRPr lang="en-IN" sz="1100" dirty="0" smtClean="0"/>
          </a:p>
          <a:p>
            <a:pPr>
              <a:buNone/>
            </a:pPr>
            <a:r>
              <a:rPr lang="en-IN" sz="1100" dirty="0" smtClean="0"/>
              <a:t>class b extends A,B</a:t>
            </a:r>
          </a:p>
          <a:p>
            <a:pPr>
              <a:buNone/>
            </a:pPr>
            <a:r>
              <a:rPr lang="en-IN" sz="1100" dirty="0" smtClean="0"/>
              <a:t>{</a:t>
            </a:r>
          </a:p>
          <a:p>
            <a:pPr>
              <a:buNone/>
            </a:pPr>
            <a:r>
              <a:rPr lang="en-IN" sz="1100" dirty="0" smtClean="0"/>
              <a:t>void show2()</a:t>
            </a:r>
          </a:p>
          <a:p>
            <a:pPr>
              <a:buNone/>
            </a:pPr>
            <a:r>
              <a:rPr lang="en-IN" sz="1100" dirty="0" smtClean="0"/>
              <a:t>{</a:t>
            </a:r>
          </a:p>
          <a:p>
            <a:pPr>
              <a:buNone/>
            </a:pPr>
            <a:r>
              <a:rPr lang="en-IN" sz="1100" dirty="0" err="1" smtClean="0"/>
              <a:t>System.out.println</a:t>
            </a:r>
            <a:r>
              <a:rPr lang="en-IN" sz="1100" dirty="0" smtClean="0"/>
              <a:t>("</a:t>
            </a:r>
            <a:r>
              <a:rPr lang="en-IN" sz="1100" dirty="0" err="1" smtClean="0"/>
              <a:t>SDFsdafasfs</a:t>
            </a:r>
            <a:r>
              <a:rPr lang="en-IN" sz="1100" dirty="0" smtClean="0"/>
              <a:t>");</a:t>
            </a:r>
          </a:p>
          <a:p>
            <a:pPr>
              <a:buNone/>
            </a:pPr>
            <a:r>
              <a:rPr lang="en-IN" sz="1100" dirty="0" smtClean="0"/>
              <a:t>}</a:t>
            </a:r>
          </a:p>
          <a:p>
            <a:pPr>
              <a:buNone/>
            </a:pPr>
            <a:r>
              <a:rPr lang="en-IN" sz="1100" dirty="0" smtClean="0"/>
              <a:t>}</a:t>
            </a:r>
          </a:p>
          <a:p>
            <a:pPr>
              <a:buNone/>
            </a:pPr>
            <a:endParaRPr lang="en-IN" sz="1100" dirty="0" smtClean="0"/>
          </a:p>
          <a:p>
            <a:pPr>
              <a:buNone/>
            </a:pPr>
            <a:r>
              <a:rPr lang="en-IN" sz="1100" dirty="0" smtClean="0"/>
              <a:t>class </a:t>
            </a:r>
            <a:r>
              <a:rPr lang="en-IN" sz="1100" dirty="0" err="1" smtClean="0"/>
              <a:t>kk</a:t>
            </a:r>
            <a:endParaRPr lang="en-IN" sz="1100" dirty="0" smtClean="0"/>
          </a:p>
          <a:p>
            <a:pPr>
              <a:buNone/>
            </a:pPr>
            <a:r>
              <a:rPr lang="en-IN" sz="1100" dirty="0" smtClean="0"/>
              <a:t>{</a:t>
            </a:r>
          </a:p>
          <a:p>
            <a:pPr>
              <a:buNone/>
            </a:pPr>
            <a:r>
              <a:rPr lang="en-IN" sz="1100" dirty="0" smtClean="0"/>
              <a:t>public static void main(String a[])</a:t>
            </a:r>
          </a:p>
          <a:p>
            <a:pPr>
              <a:buNone/>
            </a:pPr>
            <a:r>
              <a:rPr lang="en-IN" sz="1100" dirty="0" smtClean="0"/>
              <a:t>{</a:t>
            </a:r>
          </a:p>
          <a:p>
            <a:pPr>
              <a:buNone/>
            </a:pPr>
            <a:r>
              <a:rPr lang="en-IN" sz="1100" dirty="0" smtClean="0"/>
              <a:t>b b1 = new b();</a:t>
            </a:r>
          </a:p>
          <a:p>
            <a:pPr>
              <a:buNone/>
            </a:pPr>
            <a:r>
              <a:rPr lang="en-IN" sz="1100" dirty="0" smtClean="0"/>
              <a:t>b1.show2();</a:t>
            </a:r>
          </a:p>
          <a:p>
            <a:pPr>
              <a:buNone/>
            </a:pPr>
            <a:r>
              <a:rPr lang="en-IN" sz="1100" dirty="0" smtClean="0"/>
              <a:t>}</a:t>
            </a:r>
          </a:p>
          <a:p>
            <a:pPr>
              <a:buNone/>
            </a:pPr>
            <a:r>
              <a:rPr lang="en-IN" sz="1100" dirty="0" smtClean="0"/>
              <a:t>} </a:t>
            </a:r>
            <a:endParaRPr lang="en-IN"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How the </a:t>
            </a:r>
            <a:r>
              <a:rPr lang="en-IN" b="1" dirty="0" smtClean="0"/>
              <a:t>compiler</a:t>
            </a:r>
            <a:br>
              <a:rPr lang="en-IN" b="1" dirty="0" smtClean="0"/>
            </a:br>
            <a:r>
              <a:rPr lang="en-IN" b="1" dirty="0" smtClean="0"/>
              <a:t>takes the interface</a:t>
            </a:r>
            <a:endParaRPr lang="en-IN" dirty="0"/>
          </a:p>
        </p:txBody>
      </p:sp>
      <p:sp>
        <p:nvSpPr>
          <p:cNvPr id="3" name="Content Placeholder 2"/>
          <p:cNvSpPr>
            <a:spLocks noGrp="1"/>
          </p:cNvSpPr>
          <p:nvPr>
            <p:ph idx="1"/>
          </p:nvPr>
        </p:nvSpPr>
        <p:spPr/>
        <p:txBody>
          <a:bodyPr/>
          <a:lstStyle/>
          <a:p>
            <a:r>
              <a:rPr lang="en-IN" b="1" dirty="0" smtClean="0"/>
              <a:t>The java compiler adds public and abstract keywords before the interface method. More, it adds public, static and final keywords before data members (</a:t>
            </a:r>
            <a:r>
              <a:rPr lang="en-IN" b="1" dirty="0" smtClean="0">
                <a:solidFill>
                  <a:schemeClr val="accent6"/>
                </a:solidFill>
                <a:effectLst>
                  <a:outerShdw blurRad="38100" dist="38100" dir="2700000" algn="tl">
                    <a:srgbClr val="000000">
                      <a:alpha val="43137"/>
                    </a:srgbClr>
                  </a:outerShdw>
                </a:effectLst>
              </a:rPr>
              <a:t>Very important) (</a:t>
            </a:r>
            <a:r>
              <a:rPr lang="en-IN" sz="2800" b="1" dirty="0" smtClean="0">
                <a:solidFill>
                  <a:schemeClr val="accent6"/>
                </a:solidFill>
                <a:effectLst>
                  <a:outerShdw blurRad="38100" dist="38100" dir="2700000" algn="tl">
                    <a:srgbClr val="000000">
                      <a:alpha val="43137"/>
                    </a:srgbClr>
                  </a:outerShdw>
                </a:effectLst>
              </a:rPr>
              <a:t>Example program interface1.java</a:t>
            </a:r>
            <a:r>
              <a:rPr lang="en-IN" b="1" dirty="0" smtClean="0">
                <a:solidFill>
                  <a:schemeClr val="accent6"/>
                </a:solidFill>
                <a:effectLst>
                  <a:outerShdw blurRad="38100" dist="38100" dir="2700000" algn="tl">
                    <a:srgbClr val="000000">
                      <a:alpha val="43137"/>
                    </a:srgbClr>
                  </a:outerShdw>
                </a:effectLst>
              </a:rPr>
              <a:t>)</a:t>
            </a:r>
          </a:p>
          <a:p>
            <a:endParaRPr lang="en-IN" b="1" dirty="0" smtClean="0"/>
          </a:p>
          <a:p>
            <a:endParaRPr lang="en-IN" dirty="0"/>
          </a:p>
        </p:txBody>
      </p:sp>
      <p:sp>
        <p:nvSpPr>
          <p:cNvPr id="4" name="Rectangle 3"/>
          <p:cNvSpPr/>
          <p:nvPr/>
        </p:nvSpPr>
        <p:spPr>
          <a:xfrm>
            <a:off x="857224" y="4286256"/>
            <a:ext cx="2286016" cy="228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Interface  cable</a:t>
            </a:r>
          </a:p>
          <a:p>
            <a:pPr algn="ctr"/>
            <a:r>
              <a:rPr lang="en-IN" dirty="0" smtClean="0"/>
              <a:t>{</a:t>
            </a:r>
          </a:p>
          <a:p>
            <a:pPr algn="ctr"/>
            <a:r>
              <a:rPr lang="en-IN" dirty="0" smtClean="0"/>
              <a:t>Int pins = 3;</a:t>
            </a:r>
          </a:p>
          <a:p>
            <a:pPr algn="ctr"/>
            <a:r>
              <a:rPr lang="en-IN" dirty="0" smtClean="0"/>
              <a:t>void </a:t>
            </a:r>
            <a:r>
              <a:rPr lang="en-IN" dirty="0" err="1" smtClean="0"/>
              <a:t>usedas</a:t>
            </a:r>
            <a:r>
              <a:rPr lang="en-IN" dirty="0" smtClean="0"/>
              <a:t>();</a:t>
            </a:r>
          </a:p>
          <a:p>
            <a:pPr algn="ctr"/>
            <a:r>
              <a:rPr lang="en-IN" dirty="0" smtClean="0"/>
              <a:t>}</a:t>
            </a:r>
          </a:p>
          <a:p>
            <a:pPr algn="ctr"/>
            <a:endParaRPr lang="en-IN" dirty="0"/>
          </a:p>
        </p:txBody>
      </p:sp>
      <p:cxnSp>
        <p:nvCxnSpPr>
          <p:cNvPr id="6" name="Straight Arrow Connector 5"/>
          <p:cNvCxnSpPr>
            <a:stCxn id="4" idx="3"/>
          </p:cNvCxnSpPr>
          <p:nvPr/>
        </p:nvCxnSpPr>
        <p:spPr>
          <a:xfrm>
            <a:off x="3143240" y="5429264"/>
            <a:ext cx="242889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643570" y="4357694"/>
            <a:ext cx="3286148" cy="228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Interface  cable</a:t>
            </a:r>
          </a:p>
          <a:p>
            <a:pPr algn="ctr"/>
            <a:r>
              <a:rPr lang="en-IN" dirty="0" smtClean="0"/>
              <a:t>{</a:t>
            </a:r>
          </a:p>
          <a:p>
            <a:pPr algn="ctr"/>
            <a:r>
              <a:rPr lang="en-IN" sz="2000" b="1" dirty="0" smtClean="0">
                <a:solidFill>
                  <a:schemeClr val="accent6"/>
                </a:solidFill>
                <a:effectLst>
                  <a:outerShdw blurRad="38100" dist="38100" dir="2700000" algn="tl">
                    <a:srgbClr val="000000">
                      <a:alpha val="43137"/>
                    </a:srgbClr>
                  </a:outerShdw>
                </a:effectLst>
              </a:rPr>
              <a:t>Public static final </a:t>
            </a:r>
            <a:r>
              <a:rPr lang="en-IN" dirty="0" smtClean="0"/>
              <a:t>Int pins = 3;</a:t>
            </a:r>
          </a:p>
          <a:p>
            <a:pPr algn="ctr"/>
            <a:r>
              <a:rPr lang="en-IN" sz="2000" b="1" dirty="0" smtClean="0">
                <a:solidFill>
                  <a:schemeClr val="accent6"/>
                </a:solidFill>
                <a:effectLst>
                  <a:outerShdw blurRad="38100" dist="38100" dir="2700000" algn="tl">
                    <a:srgbClr val="000000">
                      <a:alpha val="43137"/>
                    </a:srgbClr>
                  </a:outerShdw>
                </a:effectLst>
              </a:rPr>
              <a:t>Public abstract </a:t>
            </a:r>
            <a:r>
              <a:rPr lang="en-IN" dirty="0" smtClean="0"/>
              <a:t>void </a:t>
            </a:r>
            <a:r>
              <a:rPr lang="en-IN" dirty="0" err="1" smtClean="0"/>
              <a:t>usedas</a:t>
            </a:r>
            <a:r>
              <a:rPr lang="en-IN" dirty="0" smtClean="0"/>
              <a:t>();</a:t>
            </a:r>
          </a:p>
          <a:p>
            <a:pPr algn="ctr"/>
            <a:r>
              <a:rPr lang="en-IN" dirty="0" smtClean="0"/>
              <a:t>}</a:t>
            </a:r>
          </a:p>
          <a:p>
            <a:pPr algn="ctr"/>
            <a:endParaRPr lang="en-IN" dirty="0"/>
          </a:p>
        </p:txBody>
      </p:sp>
      <p:sp>
        <p:nvSpPr>
          <p:cNvPr id="13" name="TextBox 12"/>
          <p:cNvSpPr txBox="1"/>
          <p:nvPr/>
        </p:nvSpPr>
        <p:spPr>
          <a:xfrm>
            <a:off x="3500430" y="5000636"/>
            <a:ext cx="1643074" cy="369332"/>
          </a:xfrm>
          <a:prstGeom prst="rect">
            <a:avLst/>
          </a:prstGeom>
          <a:noFill/>
        </p:spPr>
        <p:txBody>
          <a:bodyPr wrap="square" rtlCol="0">
            <a:spAutoFit/>
          </a:bodyPr>
          <a:lstStyle/>
          <a:p>
            <a:r>
              <a:rPr lang="en-IN" dirty="0" smtClean="0"/>
              <a:t>Compiler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Understanding relationship between classes and interface</a:t>
            </a:r>
            <a:br>
              <a:rPr lang="en-IN" b="1" dirty="0" smtClean="0"/>
            </a:b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214414" y="1643050"/>
            <a:ext cx="7072362" cy="2357454"/>
          </a:xfrm>
          <a:prstGeom prst="rect">
            <a:avLst/>
          </a:prstGeom>
          <a:noFill/>
          <a:ln w="9525">
            <a:noFill/>
            <a:miter lim="800000"/>
            <a:headEnd/>
            <a:tailEnd/>
          </a:ln>
          <a:effectLst/>
        </p:spPr>
      </p:pic>
      <p:sp>
        <p:nvSpPr>
          <p:cNvPr id="5" name="TextBox 4"/>
          <p:cNvSpPr txBox="1"/>
          <p:nvPr/>
        </p:nvSpPr>
        <p:spPr>
          <a:xfrm>
            <a:off x="1214414" y="4429132"/>
            <a:ext cx="6429420" cy="677108"/>
          </a:xfrm>
          <a:prstGeom prst="rect">
            <a:avLst/>
          </a:prstGeom>
          <a:noFill/>
        </p:spPr>
        <p:txBody>
          <a:bodyPr wrap="square" rtlCol="0">
            <a:spAutoFit/>
          </a:bodyPr>
          <a:lstStyle/>
          <a:p>
            <a:r>
              <a:rPr lang="en-IN" sz="2000" b="1" dirty="0" smtClean="0"/>
              <a:t>Example class to implement interface – interface1.java</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Multiple inheritance in Java by interface (</a:t>
            </a:r>
            <a:r>
              <a:rPr lang="en-IN" b="1" dirty="0" err="1" smtClean="0"/>
              <a:t>multiinher.java</a:t>
            </a:r>
            <a:r>
              <a:rPr lang="en-IN" b="1" dirty="0" smtClean="0"/>
              <a:t>)</a:t>
            </a:r>
            <a:br>
              <a:rPr lang="en-IN" b="1" dirty="0" smtClean="0"/>
            </a:br>
            <a:endParaRPr lang="en-IN" dirty="0"/>
          </a:p>
        </p:txBody>
      </p:sp>
      <p:sp>
        <p:nvSpPr>
          <p:cNvPr id="3" name="Content Placeholder 2"/>
          <p:cNvSpPr>
            <a:spLocks noGrp="1"/>
          </p:cNvSpPr>
          <p:nvPr>
            <p:ph idx="1"/>
          </p:nvPr>
        </p:nvSpPr>
        <p:spPr>
          <a:xfrm>
            <a:off x="457200" y="1600201"/>
            <a:ext cx="8229600" cy="2257427"/>
          </a:xfrm>
        </p:spPr>
        <p:txBody>
          <a:bodyPr/>
          <a:lstStyle/>
          <a:p>
            <a:r>
              <a:rPr lang="en-IN" dirty="0" smtClean="0"/>
              <a:t>If a class implements multiple interfaces</a:t>
            </a:r>
          </a:p>
          <a:p>
            <a:pPr>
              <a:buNone/>
            </a:pPr>
            <a:r>
              <a:rPr lang="en-IN" dirty="0" smtClean="0"/>
              <a:t>                                    or</a:t>
            </a:r>
          </a:p>
          <a:p>
            <a:r>
              <a:rPr lang="en-IN" dirty="0" smtClean="0"/>
              <a:t> an interface extends multiple interfaces i.e. known as multiple inheritance.</a:t>
            </a:r>
            <a:endParaRPr lang="en-IN" dirty="0"/>
          </a:p>
        </p:txBody>
      </p:sp>
      <p:pic>
        <p:nvPicPr>
          <p:cNvPr id="2050" name="Picture 2"/>
          <p:cNvPicPr>
            <a:picLocks noChangeAspect="1" noChangeArrowheads="1"/>
          </p:cNvPicPr>
          <p:nvPr/>
        </p:nvPicPr>
        <p:blipFill>
          <a:blip r:embed="rId2" cstate="print"/>
          <a:srcRect/>
          <a:stretch>
            <a:fillRect/>
          </a:stretch>
        </p:blipFill>
        <p:spPr bwMode="auto">
          <a:xfrm>
            <a:off x="1000100" y="4000504"/>
            <a:ext cx="7286625" cy="21907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3900486" cy="5554683"/>
          </a:xfrm>
          <a:ln>
            <a:solidFill>
              <a:schemeClr val="accent1"/>
            </a:solidFill>
          </a:ln>
        </p:spPr>
        <p:txBody>
          <a:bodyPr>
            <a:normAutofit fontScale="47500" lnSpcReduction="20000"/>
          </a:bodyPr>
          <a:lstStyle/>
          <a:p>
            <a:r>
              <a:rPr lang="en-IN" sz="3400" b="1" dirty="0" smtClean="0"/>
              <a:t>interface audio</a:t>
            </a:r>
          </a:p>
          <a:p>
            <a:r>
              <a:rPr lang="en-IN" sz="3400" b="1" dirty="0" smtClean="0"/>
              <a:t>{</a:t>
            </a:r>
          </a:p>
          <a:p>
            <a:r>
              <a:rPr lang="en-IN" sz="3400" b="1" dirty="0" smtClean="0"/>
              <a:t>void listen();</a:t>
            </a:r>
          </a:p>
          <a:p>
            <a:r>
              <a:rPr lang="en-IN" sz="3400" b="1" dirty="0" smtClean="0"/>
              <a:t>}</a:t>
            </a:r>
          </a:p>
          <a:p>
            <a:endParaRPr lang="en-IN" sz="3400" b="1" dirty="0" smtClean="0"/>
          </a:p>
          <a:p>
            <a:r>
              <a:rPr lang="en-IN" sz="3400" b="1" dirty="0" smtClean="0"/>
              <a:t>interface </a:t>
            </a:r>
            <a:r>
              <a:rPr lang="en-IN" sz="3400" b="1" smtClean="0"/>
              <a:t>video </a:t>
            </a:r>
            <a:endParaRPr lang="en-IN" sz="3400" b="1" dirty="0" smtClean="0"/>
          </a:p>
          <a:p>
            <a:r>
              <a:rPr lang="en-IN" sz="3400" b="1" dirty="0" smtClean="0"/>
              <a:t>{</a:t>
            </a:r>
          </a:p>
          <a:p>
            <a:r>
              <a:rPr lang="en-IN" sz="3400" b="1" dirty="0" smtClean="0"/>
              <a:t>void show();</a:t>
            </a:r>
          </a:p>
          <a:p>
            <a:r>
              <a:rPr lang="en-IN" sz="3400" b="1" dirty="0" smtClean="0"/>
              <a:t>}</a:t>
            </a:r>
          </a:p>
          <a:p>
            <a:endParaRPr lang="en-IN" sz="3400" b="1" dirty="0" smtClean="0"/>
          </a:p>
          <a:p>
            <a:r>
              <a:rPr lang="en-IN" sz="3400" b="1" dirty="0" smtClean="0"/>
              <a:t>class movie implements </a:t>
            </a:r>
            <a:r>
              <a:rPr lang="en-IN" sz="3400" b="1" dirty="0" err="1" smtClean="0"/>
              <a:t>audio,video</a:t>
            </a:r>
            <a:endParaRPr lang="en-IN" sz="3400" b="1" dirty="0" smtClean="0"/>
          </a:p>
          <a:p>
            <a:r>
              <a:rPr lang="en-IN" sz="3400" b="1" dirty="0" smtClean="0"/>
              <a:t>{</a:t>
            </a:r>
          </a:p>
          <a:p>
            <a:r>
              <a:rPr lang="en-IN" sz="3400" b="1" dirty="0" smtClean="0"/>
              <a:t>public void listen()</a:t>
            </a:r>
          </a:p>
          <a:p>
            <a:r>
              <a:rPr lang="en-IN" sz="3400" b="1" dirty="0" smtClean="0"/>
              <a:t>{</a:t>
            </a:r>
          </a:p>
          <a:p>
            <a:r>
              <a:rPr lang="en-IN" sz="3400" b="1" dirty="0" err="1" smtClean="0"/>
              <a:t>System.out.println</a:t>
            </a:r>
            <a:r>
              <a:rPr lang="en-IN" sz="3400" b="1" dirty="0" smtClean="0"/>
              <a:t>("Awesome song");</a:t>
            </a:r>
          </a:p>
          <a:p>
            <a:r>
              <a:rPr lang="en-IN" sz="3400" b="1" dirty="0" smtClean="0"/>
              <a:t>}</a:t>
            </a:r>
          </a:p>
          <a:p>
            <a:r>
              <a:rPr lang="en-IN" sz="3400" b="1" dirty="0" smtClean="0"/>
              <a:t>public void show()</a:t>
            </a:r>
          </a:p>
          <a:p>
            <a:r>
              <a:rPr lang="en-IN" sz="3400" b="1" dirty="0" smtClean="0"/>
              <a:t>{</a:t>
            </a:r>
          </a:p>
          <a:p>
            <a:r>
              <a:rPr lang="en-IN" sz="3400" b="1" dirty="0" err="1" smtClean="0"/>
              <a:t>System.out.println</a:t>
            </a:r>
            <a:r>
              <a:rPr lang="en-IN" sz="3400" b="1" dirty="0" smtClean="0"/>
              <a:t>("Excellent scene");</a:t>
            </a:r>
          </a:p>
          <a:p>
            <a:r>
              <a:rPr lang="en-IN" sz="3400" b="1" dirty="0" smtClean="0"/>
              <a:t>}</a:t>
            </a:r>
          </a:p>
          <a:p>
            <a:r>
              <a:rPr lang="en-IN" sz="3400" b="1" dirty="0" smtClean="0"/>
              <a:t>}</a:t>
            </a:r>
          </a:p>
          <a:p>
            <a:endParaRPr lang="en-IN" dirty="0" smtClean="0"/>
          </a:p>
        </p:txBody>
      </p:sp>
      <p:sp>
        <p:nvSpPr>
          <p:cNvPr id="4" name="TextBox 3"/>
          <p:cNvSpPr txBox="1"/>
          <p:nvPr/>
        </p:nvSpPr>
        <p:spPr>
          <a:xfrm>
            <a:off x="4643438" y="928670"/>
            <a:ext cx="3643338" cy="2862322"/>
          </a:xfrm>
          <a:prstGeom prst="rect">
            <a:avLst/>
          </a:prstGeom>
          <a:noFill/>
          <a:ln>
            <a:solidFill>
              <a:schemeClr val="accent1"/>
            </a:solidFill>
          </a:ln>
        </p:spPr>
        <p:txBody>
          <a:bodyPr wrap="square" rtlCol="0">
            <a:spAutoFit/>
          </a:bodyPr>
          <a:lstStyle/>
          <a:p>
            <a:r>
              <a:rPr lang="en-IN" dirty="0" smtClean="0"/>
              <a:t>class </a:t>
            </a:r>
            <a:r>
              <a:rPr lang="en-IN" dirty="0" err="1" smtClean="0"/>
              <a:t>multiinher</a:t>
            </a:r>
            <a:endParaRPr lang="en-IN" dirty="0" smtClean="0"/>
          </a:p>
          <a:p>
            <a:r>
              <a:rPr lang="en-IN" dirty="0" smtClean="0"/>
              <a:t>{</a:t>
            </a:r>
          </a:p>
          <a:p>
            <a:r>
              <a:rPr lang="en-IN" dirty="0" smtClean="0"/>
              <a:t>public static void main(String </a:t>
            </a:r>
            <a:r>
              <a:rPr lang="en-IN" dirty="0" err="1" smtClean="0"/>
              <a:t>ar</a:t>
            </a:r>
            <a:r>
              <a:rPr lang="en-IN" dirty="0" smtClean="0"/>
              <a:t>[])</a:t>
            </a:r>
          </a:p>
          <a:p>
            <a:r>
              <a:rPr lang="en-IN" dirty="0" smtClean="0"/>
              <a:t>{</a:t>
            </a:r>
          </a:p>
          <a:p>
            <a:r>
              <a:rPr lang="en-IN" dirty="0" smtClean="0"/>
              <a:t>movie m = new movie();</a:t>
            </a:r>
          </a:p>
          <a:p>
            <a:r>
              <a:rPr lang="en-IN" dirty="0" err="1" smtClean="0"/>
              <a:t>m.show</a:t>
            </a:r>
            <a:r>
              <a:rPr lang="en-IN" dirty="0" smtClean="0"/>
              <a:t>();</a:t>
            </a:r>
          </a:p>
          <a:p>
            <a:r>
              <a:rPr lang="en-IN" dirty="0" err="1" smtClean="0"/>
              <a:t>m.listen</a:t>
            </a:r>
            <a:r>
              <a:rPr lang="en-IN" dirty="0" smtClean="0"/>
              <a:t>();</a:t>
            </a:r>
          </a:p>
          <a:p>
            <a:r>
              <a:rPr lang="en-IN" dirty="0" smtClean="0"/>
              <a:t>}</a:t>
            </a:r>
          </a:p>
          <a:p>
            <a:r>
              <a:rPr lang="en-IN" dirty="0" smtClean="0"/>
              <a:t>}</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Questions</a:t>
            </a:r>
            <a:endParaRPr lang="en-IN" dirty="0"/>
          </a:p>
        </p:txBody>
      </p:sp>
      <p:sp>
        <p:nvSpPr>
          <p:cNvPr id="3" name="Content Placeholder 2"/>
          <p:cNvSpPr>
            <a:spLocks noGrp="1"/>
          </p:cNvSpPr>
          <p:nvPr>
            <p:ph idx="1"/>
          </p:nvPr>
        </p:nvSpPr>
        <p:spPr/>
        <p:txBody>
          <a:bodyPr/>
          <a:lstStyle/>
          <a:p>
            <a:pPr marL="514350" indent="-514350">
              <a:buAutoNum type="arabicPeriod"/>
            </a:pPr>
            <a:r>
              <a:rPr lang="en-IN" b="1" dirty="0" smtClean="0"/>
              <a:t>Multiple inheritance is not supported through class in java but it is possible by interface, why?</a:t>
            </a:r>
          </a:p>
          <a:p>
            <a:pPr marL="514350" indent="-514350">
              <a:buAutoNum type="arabicPeriod"/>
            </a:pPr>
            <a:endParaRPr lang="en-IN" b="1" dirty="0" smtClean="0"/>
          </a:p>
          <a:p>
            <a:pPr marL="514350" indent="-514350">
              <a:buFont typeface="Arial" pitchFamily="34" charset="0"/>
              <a:buAutoNum type="arabicPeriod"/>
            </a:pPr>
            <a:r>
              <a:rPr lang="en-IN" b="1" dirty="0" smtClean="0"/>
              <a:t>Can we define a class inside the interface?</a:t>
            </a:r>
          </a:p>
          <a:p>
            <a:pPr marL="514350" indent="-514350">
              <a:buAutoNum type="arabicPeriod"/>
            </a:pPr>
            <a:endParaRPr lang="en-IN" b="1" dirty="0" smtClean="0"/>
          </a:p>
          <a:p>
            <a:pPr marL="514350" indent="-514350">
              <a:buAutoNum type="arabicPeriod"/>
            </a:pPr>
            <a:r>
              <a:rPr lang="en-IN" b="1" dirty="0" smtClean="0"/>
              <a:t>Similar to nested class…. Is nested interface possible??????</a:t>
            </a:r>
          </a:p>
          <a:p>
            <a:pPr>
              <a:buNone/>
            </a:pP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Interface inheritance</a:t>
            </a:r>
            <a:endParaRPr lang="en-IN" dirty="0"/>
          </a:p>
        </p:txBody>
      </p:sp>
      <p:sp>
        <p:nvSpPr>
          <p:cNvPr id="3" name="Content Placeholder 2"/>
          <p:cNvSpPr>
            <a:spLocks noGrp="1"/>
          </p:cNvSpPr>
          <p:nvPr>
            <p:ph idx="1"/>
          </p:nvPr>
        </p:nvSpPr>
        <p:spPr>
          <a:xfrm>
            <a:off x="457200" y="1214423"/>
            <a:ext cx="8229600" cy="1000132"/>
          </a:xfrm>
        </p:spPr>
        <p:txBody>
          <a:bodyPr>
            <a:normAutofit lnSpcReduction="10000"/>
          </a:bodyPr>
          <a:lstStyle/>
          <a:p>
            <a:r>
              <a:rPr lang="en-IN" dirty="0" smtClean="0"/>
              <a:t>A class implements interface but one interface extends another interface .</a:t>
            </a:r>
            <a:endParaRPr lang="en-IN" dirty="0"/>
          </a:p>
        </p:txBody>
      </p:sp>
      <p:sp>
        <p:nvSpPr>
          <p:cNvPr id="4" name="TextBox 3"/>
          <p:cNvSpPr txBox="1"/>
          <p:nvPr/>
        </p:nvSpPr>
        <p:spPr>
          <a:xfrm>
            <a:off x="571472" y="2285992"/>
            <a:ext cx="3643338" cy="3139321"/>
          </a:xfrm>
          <a:prstGeom prst="rect">
            <a:avLst/>
          </a:prstGeom>
          <a:noFill/>
          <a:ln>
            <a:solidFill>
              <a:schemeClr val="accent1"/>
            </a:solidFill>
          </a:ln>
        </p:spPr>
        <p:txBody>
          <a:bodyPr wrap="square" rtlCol="0">
            <a:spAutoFit/>
          </a:bodyPr>
          <a:lstStyle/>
          <a:p>
            <a:r>
              <a:rPr lang="en-IN" dirty="0" smtClean="0"/>
              <a:t> interface rock //interface1</a:t>
            </a:r>
          </a:p>
          <a:p>
            <a:r>
              <a:rPr lang="en-IN" dirty="0" smtClean="0"/>
              <a:t>   {  </a:t>
            </a:r>
          </a:p>
          <a:p>
            <a:r>
              <a:rPr lang="en-IN" dirty="0" smtClean="0"/>
              <a:t>    void broken();  </a:t>
            </a:r>
          </a:p>
          <a:p>
            <a:r>
              <a:rPr lang="en-IN" dirty="0" smtClean="0"/>
              <a:t>    }  </a:t>
            </a:r>
          </a:p>
          <a:p>
            <a:endParaRPr lang="en-IN" dirty="0" smtClean="0"/>
          </a:p>
          <a:p>
            <a:r>
              <a:rPr lang="en-IN" dirty="0" smtClean="0"/>
              <a:t>    interface Statue extends rock // interface inheritance</a:t>
            </a:r>
          </a:p>
          <a:p>
            <a:r>
              <a:rPr lang="en-IN" dirty="0" smtClean="0"/>
              <a:t>   {  </a:t>
            </a:r>
          </a:p>
          <a:p>
            <a:r>
              <a:rPr lang="en-IN" dirty="0" smtClean="0"/>
              <a:t>    void carved();  </a:t>
            </a:r>
          </a:p>
          <a:p>
            <a:r>
              <a:rPr lang="en-IN" dirty="0" smtClean="0"/>
              <a:t>    }  </a:t>
            </a:r>
          </a:p>
          <a:p>
            <a:r>
              <a:rPr lang="en-IN" dirty="0" smtClean="0"/>
              <a:t>    </a:t>
            </a:r>
            <a:endParaRPr lang="en-IN" dirty="0"/>
          </a:p>
        </p:txBody>
      </p:sp>
      <p:sp>
        <p:nvSpPr>
          <p:cNvPr id="6" name="TextBox 5"/>
          <p:cNvSpPr txBox="1"/>
          <p:nvPr/>
        </p:nvSpPr>
        <p:spPr>
          <a:xfrm>
            <a:off x="4357686" y="2143116"/>
            <a:ext cx="4071966" cy="4524315"/>
          </a:xfrm>
          <a:prstGeom prst="rect">
            <a:avLst/>
          </a:prstGeom>
          <a:noFill/>
          <a:ln>
            <a:solidFill>
              <a:schemeClr val="accent1"/>
            </a:solidFill>
          </a:ln>
        </p:spPr>
        <p:txBody>
          <a:bodyPr wrap="square" rtlCol="0">
            <a:spAutoFit/>
          </a:bodyPr>
          <a:lstStyle/>
          <a:p>
            <a:r>
              <a:rPr lang="en-IN" dirty="0" smtClean="0"/>
              <a:t>class Museum implements Statue // class implements interface</a:t>
            </a:r>
          </a:p>
          <a:p>
            <a:r>
              <a:rPr lang="en-IN" dirty="0" smtClean="0"/>
              <a:t>{  </a:t>
            </a:r>
          </a:p>
          <a:p>
            <a:r>
              <a:rPr lang="en-IN" dirty="0" smtClean="0"/>
              <a:t>    public void broken(){</a:t>
            </a:r>
            <a:r>
              <a:rPr lang="en-IN" dirty="0" err="1" smtClean="0"/>
              <a:t>System.out.println</a:t>
            </a:r>
            <a:r>
              <a:rPr lang="en-IN" dirty="0" smtClean="0"/>
              <a:t>("Rocks broken from the mountains");}  </a:t>
            </a:r>
          </a:p>
          <a:p>
            <a:r>
              <a:rPr lang="en-IN" dirty="0" smtClean="0"/>
              <a:t>    public void carved(){</a:t>
            </a:r>
            <a:r>
              <a:rPr lang="en-IN" dirty="0" err="1" smtClean="0"/>
              <a:t>System.out.println</a:t>
            </a:r>
            <a:r>
              <a:rPr lang="en-IN" dirty="0" smtClean="0"/>
              <a:t>("broken rocks carved as statue");}  </a:t>
            </a:r>
          </a:p>
          <a:p>
            <a:r>
              <a:rPr lang="en-IN" dirty="0" smtClean="0"/>
              <a:t>      </a:t>
            </a:r>
          </a:p>
          <a:p>
            <a:r>
              <a:rPr lang="en-IN" dirty="0" smtClean="0"/>
              <a:t>    public static void main(String </a:t>
            </a:r>
            <a:r>
              <a:rPr lang="en-IN" dirty="0" err="1" smtClean="0"/>
              <a:t>args</a:t>
            </a:r>
            <a:r>
              <a:rPr lang="en-IN" dirty="0" smtClean="0"/>
              <a:t>[]){  </a:t>
            </a:r>
          </a:p>
          <a:p>
            <a:r>
              <a:rPr lang="en-IN" dirty="0" smtClean="0"/>
              <a:t>    Museum m  = new Museum();  </a:t>
            </a:r>
          </a:p>
          <a:p>
            <a:r>
              <a:rPr lang="en-IN" dirty="0" smtClean="0"/>
              <a:t>     m. broken();</a:t>
            </a:r>
          </a:p>
          <a:p>
            <a:r>
              <a:rPr lang="en-IN" dirty="0" smtClean="0"/>
              <a:t>     m. carved();  </a:t>
            </a:r>
          </a:p>
          <a:p>
            <a:r>
              <a:rPr lang="en-IN" dirty="0" smtClean="0"/>
              <a:t>     }  </a:t>
            </a:r>
          </a:p>
          <a:p>
            <a:r>
              <a:rPr lang="en-IN" dirty="0" smtClean="0"/>
              <a:t>    } </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Program discussed in the classroom</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write a java program which contains two interfaces such as area and volume. Declare the variables </a:t>
            </a:r>
            <a:r>
              <a:rPr lang="en-IN" dirty="0" err="1" smtClean="0"/>
              <a:t>lenght</a:t>
            </a:r>
            <a:r>
              <a:rPr lang="en-IN" dirty="0" smtClean="0"/>
              <a:t> and breadth in the interface area along with a method called area(),whereas declare a variable height in the interface volume along with the method volume()</a:t>
            </a:r>
          </a:p>
          <a:p>
            <a:endParaRPr lang="en-IN" dirty="0" smtClean="0"/>
          </a:p>
          <a:p>
            <a:r>
              <a:rPr lang="en-IN" dirty="0" smtClean="0"/>
              <a:t>extend the interface area into the interface volume.</a:t>
            </a:r>
          </a:p>
          <a:p>
            <a:endParaRPr lang="en-IN" dirty="0" smtClean="0"/>
          </a:p>
          <a:p>
            <a:r>
              <a:rPr lang="en-IN" dirty="0" smtClean="0"/>
              <a:t>Create a class </a:t>
            </a:r>
            <a:r>
              <a:rPr lang="en-IN" dirty="0" err="1" smtClean="0"/>
              <a:t>cuboid</a:t>
            </a:r>
            <a:r>
              <a:rPr lang="en-IN" dirty="0" smtClean="0"/>
              <a:t> that implements interface volume and calculate the volume of the </a:t>
            </a:r>
            <a:r>
              <a:rPr lang="en-IN" dirty="0" err="1" smtClean="0"/>
              <a:t>cuboid</a:t>
            </a:r>
            <a:r>
              <a:rPr lang="en-IN" dirty="0" smtClean="0"/>
              <a:t> by creating your own methods if necessary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92500" lnSpcReduction="20000"/>
          </a:bodyPr>
          <a:lstStyle/>
          <a:p>
            <a:r>
              <a:rPr lang="en-IN" dirty="0"/>
              <a:t>Syntax of Java Inheritance</a:t>
            </a:r>
          </a:p>
          <a:p>
            <a:r>
              <a:rPr lang="en-IN" b="1" dirty="0"/>
              <a:t>class</a:t>
            </a:r>
            <a:r>
              <a:rPr lang="en-IN" dirty="0"/>
              <a:t> Subclass-name </a:t>
            </a:r>
            <a:r>
              <a:rPr lang="en-IN" b="1" dirty="0"/>
              <a:t>extends</a:t>
            </a:r>
            <a:r>
              <a:rPr lang="en-IN" dirty="0"/>
              <a:t> Superclass-name  </a:t>
            </a:r>
          </a:p>
          <a:p>
            <a:r>
              <a:rPr lang="en-IN" dirty="0"/>
              <a:t>{  </a:t>
            </a:r>
          </a:p>
          <a:p>
            <a:r>
              <a:rPr lang="en-IN" dirty="0"/>
              <a:t>   //methods and fields  </a:t>
            </a:r>
          </a:p>
          <a:p>
            <a:r>
              <a:rPr lang="en-IN" dirty="0"/>
              <a:t>}  </a:t>
            </a:r>
          </a:p>
          <a:p>
            <a:r>
              <a:rPr lang="en-IN" dirty="0"/>
              <a:t>The </a:t>
            </a:r>
            <a:r>
              <a:rPr lang="en-IN" b="1" dirty="0"/>
              <a:t>extends keyword</a:t>
            </a:r>
            <a:r>
              <a:rPr lang="en-IN" dirty="0"/>
              <a:t> indicates that you are making a new class that derives from an existing class. The meaning of "extends" is to increase the functionality.</a:t>
            </a:r>
          </a:p>
          <a:p>
            <a:r>
              <a:rPr lang="en-IN" dirty="0"/>
              <a:t>In the terminology of Java, a class which is inherited is called parent or super class and the new class is called child or subclass.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Solution for the program discussed in </a:t>
            </a:r>
            <a:r>
              <a:rPr lang="en-IN" smtClean="0"/>
              <a:t>the classroom</a:t>
            </a:r>
            <a:endParaRPr lang="en-IN"/>
          </a:p>
        </p:txBody>
      </p:sp>
      <p:sp>
        <p:nvSpPr>
          <p:cNvPr id="3" name="Content Placeholder 2"/>
          <p:cNvSpPr>
            <a:spLocks noGrp="1"/>
          </p:cNvSpPr>
          <p:nvPr>
            <p:ph idx="1"/>
          </p:nvPr>
        </p:nvSpPr>
        <p:spPr/>
        <p:txBody>
          <a:bodyPr>
            <a:normAutofit fontScale="25000" lnSpcReduction="20000"/>
          </a:bodyPr>
          <a:lstStyle/>
          <a:p>
            <a:r>
              <a:rPr lang="en-IN" dirty="0" smtClean="0"/>
              <a:t>interface area</a:t>
            </a:r>
          </a:p>
          <a:p>
            <a:r>
              <a:rPr lang="en-IN" dirty="0" smtClean="0"/>
              <a:t>{</a:t>
            </a:r>
          </a:p>
          <a:p>
            <a:r>
              <a:rPr lang="en-IN" dirty="0" smtClean="0"/>
              <a:t>void area();</a:t>
            </a:r>
          </a:p>
          <a:p>
            <a:r>
              <a:rPr lang="en-IN" dirty="0" smtClean="0"/>
              <a:t>int length=10,breadth=10;</a:t>
            </a:r>
          </a:p>
          <a:p>
            <a:r>
              <a:rPr lang="en-IN" dirty="0" smtClean="0"/>
              <a:t>}</a:t>
            </a:r>
          </a:p>
          <a:p>
            <a:endParaRPr lang="en-IN" dirty="0" smtClean="0"/>
          </a:p>
          <a:p>
            <a:r>
              <a:rPr lang="en-IN" dirty="0" smtClean="0"/>
              <a:t>interface volume extends area</a:t>
            </a:r>
          </a:p>
          <a:p>
            <a:r>
              <a:rPr lang="en-IN" dirty="0" smtClean="0"/>
              <a:t>{</a:t>
            </a:r>
          </a:p>
          <a:p>
            <a:r>
              <a:rPr lang="en-IN" dirty="0" smtClean="0"/>
              <a:t>void volume();</a:t>
            </a:r>
          </a:p>
          <a:p>
            <a:r>
              <a:rPr lang="en-IN" dirty="0" smtClean="0"/>
              <a:t>int height=10;</a:t>
            </a:r>
          </a:p>
          <a:p>
            <a:r>
              <a:rPr lang="en-IN" dirty="0" smtClean="0"/>
              <a:t>}</a:t>
            </a:r>
          </a:p>
          <a:p>
            <a:endParaRPr lang="en-IN" dirty="0" smtClean="0"/>
          </a:p>
          <a:p>
            <a:r>
              <a:rPr lang="en-IN" dirty="0" smtClean="0"/>
              <a:t>class </a:t>
            </a:r>
            <a:r>
              <a:rPr lang="en-IN" dirty="0" err="1" smtClean="0"/>
              <a:t>cuboid</a:t>
            </a:r>
            <a:r>
              <a:rPr lang="en-IN" dirty="0" smtClean="0"/>
              <a:t> implements volume</a:t>
            </a:r>
          </a:p>
          <a:p>
            <a:r>
              <a:rPr lang="en-IN" dirty="0" smtClean="0"/>
              <a:t>{</a:t>
            </a:r>
          </a:p>
          <a:p>
            <a:r>
              <a:rPr lang="en-IN" dirty="0" smtClean="0"/>
              <a:t>public void area()</a:t>
            </a:r>
          </a:p>
          <a:p>
            <a:r>
              <a:rPr lang="en-IN" dirty="0" smtClean="0"/>
              <a:t>{</a:t>
            </a:r>
          </a:p>
          <a:p>
            <a:r>
              <a:rPr lang="en-IN" dirty="0" err="1" smtClean="0"/>
              <a:t>System.out.println</a:t>
            </a:r>
            <a:r>
              <a:rPr lang="en-IN" dirty="0" smtClean="0"/>
              <a:t>("ASDF");</a:t>
            </a:r>
          </a:p>
          <a:p>
            <a:r>
              <a:rPr lang="en-IN" dirty="0" smtClean="0"/>
              <a:t>}</a:t>
            </a:r>
          </a:p>
          <a:p>
            <a:r>
              <a:rPr lang="en-IN" dirty="0" smtClean="0"/>
              <a:t>public void volume()</a:t>
            </a:r>
          </a:p>
          <a:p>
            <a:r>
              <a:rPr lang="en-IN" dirty="0" smtClean="0"/>
              <a:t>{</a:t>
            </a:r>
          </a:p>
          <a:p>
            <a:r>
              <a:rPr lang="en-IN" dirty="0" smtClean="0"/>
              <a:t>int cal=length*breadth*height;</a:t>
            </a:r>
          </a:p>
          <a:p>
            <a:r>
              <a:rPr lang="en-IN" dirty="0" err="1" smtClean="0"/>
              <a:t>System.out.println</a:t>
            </a:r>
            <a:r>
              <a:rPr lang="en-IN" dirty="0" smtClean="0"/>
              <a:t>(cal);</a:t>
            </a:r>
          </a:p>
          <a:p>
            <a:r>
              <a:rPr lang="en-IN" dirty="0" smtClean="0"/>
              <a:t>}</a:t>
            </a:r>
          </a:p>
          <a:p>
            <a:r>
              <a:rPr lang="en-IN" dirty="0" smtClean="0"/>
              <a:t>}</a:t>
            </a:r>
          </a:p>
          <a:p>
            <a:endParaRPr lang="en-IN" dirty="0" smtClean="0"/>
          </a:p>
          <a:p>
            <a:r>
              <a:rPr lang="en-IN" dirty="0" smtClean="0"/>
              <a:t>class </a:t>
            </a:r>
            <a:r>
              <a:rPr lang="en-IN" dirty="0" err="1" smtClean="0"/>
              <a:t>mainn</a:t>
            </a:r>
            <a:endParaRPr lang="en-IN" dirty="0" smtClean="0"/>
          </a:p>
          <a:p>
            <a:r>
              <a:rPr lang="en-IN" dirty="0" smtClean="0"/>
              <a:t>{</a:t>
            </a:r>
          </a:p>
          <a:p>
            <a:r>
              <a:rPr lang="en-IN" dirty="0" smtClean="0"/>
              <a:t>public static void main(String </a:t>
            </a:r>
            <a:r>
              <a:rPr lang="en-IN" dirty="0" err="1" smtClean="0"/>
              <a:t>str</a:t>
            </a:r>
            <a:r>
              <a:rPr lang="en-IN" dirty="0" smtClean="0"/>
              <a:t>[])</a:t>
            </a:r>
          </a:p>
          <a:p>
            <a:r>
              <a:rPr lang="en-IN" dirty="0" smtClean="0"/>
              <a:t>{</a:t>
            </a:r>
          </a:p>
          <a:p>
            <a:r>
              <a:rPr lang="en-IN" dirty="0" err="1" smtClean="0"/>
              <a:t>cuboid</a:t>
            </a:r>
            <a:r>
              <a:rPr lang="en-IN" dirty="0" smtClean="0"/>
              <a:t> c = new </a:t>
            </a:r>
            <a:r>
              <a:rPr lang="en-IN" dirty="0" err="1" smtClean="0"/>
              <a:t>cuboid</a:t>
            </a:r>
            <a:r>
              <a:rPr lang="en-IN" dirty="0" smtClean="0"/>
              <a:t>();</a:t>
            </a:r>
          </a:p>
          <a:p>
            <a:r>
              <a:rPr lang="en-IN" dirty="0" err="1" smtClean="0"/>
              <a:t>c.volume</a:t>
            </a:r>
            <a:r>
              <a:rPr lang="en-IN" dirty="0" smtClean="0"/>
              <a:t>();</a:t>
            </a:r>
          </a:p>
          <a:p>
            <a:r>
              <a:rPr lang="en-IN" dirty="0" smtClean="0"/>
              <a:t>}</a:t>
            </a:r>
          </a:p>
          <a:p>
            <a:r>
              <a:rPr lang="en-IN" dirty="0" smtClean="0"/>
              <a:t>}</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Garbage collector in JAVA</a:t>
            </a:r>
            <a:endParaRPr lang="en-IN" dirty="0"/>
          </a:p>
        </p:txBody>
      </p:sp>
      <p:sp>
        <p:nvSpPr>
          <p:cNvPr id="3" name="Content Placeholder 2"/>
          <p:cNvSpPr>
            <a:spLocks noGrp="1"/>
          </p:cNvSpPr>
          <p:nvPr>
            <p:ph idx="1"/>
          </p:nvPr>
        </p:nvSpPr>
        <p:spPr/>
        <p:txBody>
          <a:bodyPr>
            <a:normAutofit lnSpcReduction="10000"/>
          </a:bodyPr>
          <a:lstStyle/>
          <a:p>
            <a:r>
              <a:rPr lang="en-IN" dirty="0" smtClean="0"/>
              <a:t>In java, garbage means unreferenced objects. </a:t>
            </a:r>
          </a:p>
          <a:p>
            <a:r>
              <a:rPr lang="en-IN" dirty="0" smtClean="0"/>
              <a:t>Garbage Collection is process of reclaiming the runtime unused memory automatically. In other words, it is a way to destroy the unused objects.</a:t>
            </a:r>
          </a:p>
          <a:p>
            <a:r>
              <a:rPr lang="en-IN" dirty="0" smtClean="0"/>
              <a:t>To do so, we were using ________function in C language and _______in C++. But, in java it is performed automatically. So, java provides better memory management.</a:t>
            </a:r>
          </a:p>
          <a:p>
            <a:endParaRPr lang="en-IN" dirty="0"/>
          </a:p>
        </p:txBody>
      </p:sp>
      <p:sp>
        <p:nvSpPr>
          <p:cNvPr id="4" name="Rectangle 3"/>
          <p:cNvSpPr/>
          <p:nvPr/>
        </p:nvSpPr>
        <p:spPr>
          <a:xfrm>
            <a:off x="5000628" y="3929066"/>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free</a:t>
            </a:r>
            <a:endParaRPr lang="en-IN" dirty="0"/>
          </a:p>
        </p:txBody>
      </p:sp>
      <p:sp>
        <p:nvSpPr>
          <p:cNvPr id="5" name="Rectangle 4"/>
          <p:cNvSpPr/>
          <p:nvPr/>
        </p:nvSpPr>
        <p:spPr>
          <a:xfrm>
            <a:off x="3571868" y="4429132"/>
            <a:ext cx="1285884"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Delete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Advantage of Garbage Collection</a:t>
            </a:r>
            <a:br>
              <a:rPr lang="en-IN" b="1" dirty="0" smtClean="0"/>
            </a:br>
            <a:endParaRPr lang="en-IN" b="1" dirty="0"/>
          </a:p>
        </p:txBody>
      </p:sp>
      <p:sp>
        <p:nvSpPr>
          <p:cNvPr id="3" name="Content Placeholder 2"/>
          <p:cNvSpPr>
            <a:spLocks noGrp="1"/>
          </p:cNvSpPr>
          <p:nvPr>
            <p:ph idx="1"/>
          </p:nvPr>
        </p:nvSpPr>
        <p:spPr/>
        <p:txBody>
          <a:bodyPr/>
          <a:lstStyle/>
          <a:p>
            <a:r>
              <a:rPr lang="en-IN" dirty="0" smtClean="0"/>
              <a:t>It makes java </a:t>
            </a:r>
            <a:r>
              <a:rPr lang="en-IN" b="1" dirty="0" smtClean="0"/>
              <a:t>memory efficient</a:t>
            </a:r>
            <a:r>
              <a:rPr lang="en-IN" dirty="0" smtClean="0"/>
              <a:t> because garbage collector removes the unreferenced objects from heap memory.</a:t>
            </a:r>
          </a:p>
          <a:p>
            <a:r>
              <a:rPr lang="en-IN" dirty="0" smtClean="0"/>
              <a:t>It is </a:t>
            </a:r>
            <a:r>
              <a:rPr lang="en-IN" b="1" dirty="0" smtClean="0"/>
              <a:t>automatically done</a:t>
            </a:r>
            <a:r>
              <a:rPr lang="en-IN" dirty="0" smtClean="0"/>
              <a:t> by the garbage collector(a part of JVM) so we don't need to make extra efforts.</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Ways for objects to be unreferenced: </a:t>
            </a:r>
            <a:br>
              <a:rPr lang="en-IN" dirty="0" smtClean="0"/>
            </a:br>
            <a:endParaRPr lang="en-IN" dirty="0"/>
          </a:p>
        </p:txBody>
      </p:sp>
      <p:sp>
        <p:nvSpPr>
          <p:cNvPr id="3" name="Content Placeholder 2"/>
          <p:cNvSpPr>
            <a:spLocks noGrp="1"/>
          </p:cNvSpPr>
          <p:nvPr>
            <p:ph idx="1"/>
          </p:nvPr>
        </p:nvSpPr>
        <p:spPr/>
        <p:txBody>
          <a:bodyPr/>
          <a:lstStyle/>
          <a:p>
            <a:r>
              <a:rPr lang="en-IN" dirty="0" smtClean="0"/>
              <a:t>By </a:t>
            </a:r>
            <a:r>
              <a:rPr lang="en-IN" dirty="0" err="1" smtClean="0"/>
              <a:t>nulling</a:t>
            </a:r>
            <a:r>
              <a:rPr lang="en-IN" dirty="0" smtClean="0"/>
              <a:t> the reference ( object = null)</a:t>
            </a:r>
          </a:p>
          <a:p>
            <a:r>
              <a:rPr lang="en-IN" dirty="0" smtClean="0"/>
              <a:t>By assigning a reference to another ( obj1 = obj2)</a:t>
            </a:r>
          </a:p>
          <a:p>
            <a:r>
              <a:rPr lang="en-IN" dirty="0" smtClean="0"/>
              <a:t>By </a:t>
            </a:r>
            <a:r>
              <a:rPr lang="en-IN" dirty="0" err="1" smtClean="0"/>
              <a:t>annonymous</a:t>
            </a:r>
            <a:r>
              <a:rPr lang="en-IN" dirty="0" smtClean="0"/>
              <a:t> object etc. ( new </a:t>
            </a:r>
            <a:r>
              <a:rPr lang="en-IN" dirty="0" err="1" smtClean="0"/>
              <a:t>classname</a:t>
            </a:r>
            <a:r>
              <a:rPr lang="en-IN" dirty="0" smtClean="0"/>
              <a:t>())</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finalize() method</a:t>
            </a:r>
            <a:endParaRPr lang="en-IN" b="1" dirty="0"/>
          </a:p>
        </p:txBody>
      </p:sp>
      <p:sp>
        <p:nvSpPr>
          <p:cNvPr id="3" name="Content Placeholder 2"/>
          <p:cNvSpPr>
            <a:spLocks noGrp="1"/>
          </p:cNvSpPr>
          <p:nvPr>
            <p:ph idx="1"/>
          </p:nvPr>
        </p:nvSpPr>
        <p:spPr/>
        <p:txBody>
          <a:bodyPr>
            <a:normAutofit fontScale="92500" lnSpcReduction="10000"/>
          </a:bodyPr>
          <a:lstStyle/>
          <a:p>
            <a:r>
              <a:rPr lang="en-IN" dirty="0" smtClean="0"/>
              <a:t>The finalize() method is invoked each time before the object is garbage collected. This method can be used to perform cleanup processing. This method is defined in Object class as:</a:t>
            </a:r>
          </a:p>
          <a:p>
            <a:r>
              <a:rPr lang="en-IN" dirty="0" smtClean="0"/>
              <a:t>protected void finalize(){}  </a:t>
            </a:r>
          </a:p>
          <a:p>
            <a:r>
              <a:rPr lang="en-IN" b="1" dirty="0" smtClean="0"/>
              <a:t>Note: The Garbage collector of JVM collects only those objects that are created by new keyword. So if you have created any object without new, you can use finalize method to perform cleanup processing (destroying remaining objects).</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smtClean="0"/>
              <a:t>gc</a:t>
            </a:r>
            <a:r>
              <a:rPr lang="en-IN" b="1" dirty="0" smtClean="0"/>
              <a:t>() method</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a:t>
            </a:r>
            <a:r>
              <a:rPr lang="en-IN" dirty="0" err="1" smtClean="0"/>
              <a:t>gc</a:t>
            </a:r>
            <a:r>
              <a:rPr lang="en-IN" dirty="0" smtClean="0"/>
              <a:t>() method is used to invoke the garbage collector to perform cleanup processing. The </a:t>
            </a:r>
            <a:r>
              <a:rPr lang="en-IN" dirty="0" err="1" smtClean="0"/>
              <a:t>gc</a:t>
            </a:r>
            <a:r>
              <a:rPr lang="en-IN" dirty="0" smtClean="0"/>
              <a:t>() is found in System and Runtime classes. </a:t>
            </a:r>
          </a:p>
          <a:p>
            <a:r>
              <a:rPr lang="en-IN" dirty="0" smtClean="0"/>
              <a:t>public static void </a:t>
            </a:r>
            <a:r>
              <a:rPr lang="en-IN" dirty="0" err="1" smtClean="0"/>
              <a:t>gc</a:t>
            </a:r>
            <a:r>
              <a:rPr lang="en-IN" dirty="0" smtClean="0"/>
              <a:t>(){}  </a:t>
            </a:r>
          </a:p>
          <a:p>
            <a:r>
              <a:rPr lang="en-IN" b="1" dirty="0" smtClean="0"/>
              <a:t>Note: Garbage collection is performed by a daemon thread called Garbage Collector(GC). This thread calls the finalize() method before object is garbage collected.</a:t>
            </a:r>
          </a:p>
          <a:p>
            <a:r>
              <a:rPr lang="en-IN" b="1" dirty="0" smtClean="0"/>
              <a:t>Note: </a:t>
            </a:r>
            <a:r>
              <a:rPr lang="en-IN" dirty="0" smtClean="0"/>
              <a:t>A </a:t>
            </a:r>
            <a:r>
              <a:rPr lang="en-IN" b="1" dirty="0" smtClean="0"/>
              <a:t>daemon thread</a:t>
            </a:r>
            <a:r>
              <a:rPr lang="en-IN" dirty="0" smtClean="0"/>
              <a:t> is a </a:t>
            </a:r>
            <a:r>
              <a:rPr lang="en-IN" b="1" dirty="0" smtClean="0"/>
              <a:t>thread</a:t>
            </a:r>
            <a:r>
              <a:rPr lang="en-IN" dirty="0" smtClean="0"/>
              <a:t> that does not prevent the JVM from exiting when the program finishes but the </a:t>
            </a:r>
            <a:r>
              <a:rPr lang="en-IN" b="1" dirty="0" smtClean="0"/>
              <a:t>thread</a:t>
            </a:r>
            <a:r>
              <a:rPr lang="en-IN" dirty="0" smtClean="0"/>
              <a:t> is still running</a:t>
            </a:r>
            <a:endParaRPr lang="en-IN" b="1" dirty="0" smtClean="0"/>
          </a:p>
          <a:p>
            <a:r>
              <a:rPr lang="en-IN" b="1" dirty="0" smtClean="0"/>
              <a:t>Program – </a:t>
            </a:r>
            <a:r>
              <a:rPr lang="en-IN" b="1" dirty="0" err="1" smtClean="0"/>
              <a:t>garbage.java</a:t>
            </a:r>
            <a:endParaRPr lang="en-IN" b="1" dirty="0" smtClean="0"/>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fontScale="62500" lnSpcReduction="20000"/>
          </a:bodyPr>
          <a:lstStyle/>
          <a:p>
            <a:pPr>
              <a:buNone/>
            </a:pPr>
            <a:r>
              <a:rPr lang="en-IN" dirty="0" smtClean="0"/>
              <a:t> class garbage</a:t>
            </a:r>
          </a:p>
          <a:p>
            <a:pPr>
              <a:buNone/>
            </a:pPr>
            <a:r>
              <a:rPr lang="en-IN" dirty="0" smtClean="0"/>
              <a:t>{</a:t>
            </a:r>
          </a:p>
          <a:p>
            <a:pPr>
              <a:buNone/>
            </a:pPr>
            <a:r>
              <a:rPr lang="en-IN" dirty="0" smtClean="0"/>
              <a:t>       public void finalize()</a:t>
            </a:r>
          </a:p>
          <a:p>
            <a:pPr>
              <a:buNone/>
            </a:pPr>
            <a:r>
              <a:rPr lang="en-IN" dirty="0" smtClean="0"/>
              <a:t>	{</a:t>
            </a:r>
          </a:p>
          <a:p>
            <a:pPr>
              <a:buNone/>
            </a:pPr>
            <a:r>
              <a:rPr lang="en-IN" dirty="0" smtClean="0"/>
              <a:t>	</a:t>
            </a:r>
            <a:r>
              <a:rPr lang="en-IN" dirty="0" err="1" smtClean="0"/>
              <a:t>System.out.println</a:t>
            </a:r>
            <a:r>
              <a:rPr lang="en-IN" dirty="0" smtClean="0"/>
              <a:t>("object is garbage collected");</a:t>
            </a:r>
          </a:p>
          <a:p>
            <a:pPr>
              <a:buNone/>
            </a:pPr>
            <a:r>
              <a:rPr lang="en-IN" dirty="0" smtClean="0"/>
              <a:t>	}</a:t>
            </a:r>
          </a:p>
          <a:p>
            <a:pPr>
              <a:buNone/>
            </a:pPr>
            <a:r>
              <a:rPr lang="en-IN" dirty="0" smtClean="0"/>
              <a:t>  </a:t>
            </a:r>
          </a:p>
          <a:p>
            <a:pPr>
              <a:buNone/>
            </a:pPr>
            <a:r>
              <a:rPr lang="en-IN" dirty="0" smtClean="0"/>
              <a:t>     public static void main(String </a:t>
            </a:r>
            <a:r>
              <a:rPr lang="en-IN" dirty="0" err="1" smtClean="0"/>
              <a:t>args</a:t>
            </a:r>
            <a:r>
              <a:rPr lang="en-IN" dirty="0" smtClean="0"/>
              <a:t>[])</a:t>
            </a:r>
          </a:p>
          <a:p>
            <a:pPr>
              <a:buNone/>
            </a:pPr>
            <a:r>
              <a:rPr lang="en-IN" dirty="0" smtClean="0"/>
              <a:t>{  </a:t>
            </a:r>
          </a:p>
          <a:p>
            <a:pPr>
              <a:buNone/>
            </a:pPr>
            <a:r>
              <a:rPr lang="en-IN" dirty="0" smtClean="0"/>
              <a:t>      garbage g1 = new garbage();</a:t>
            </a:r>
          </a:p>
          <a:p>
            <a:pPr>
              <a:buNone/>
            </a:pPr>
            <a:r>
              <a:rPr lang="en-IN" dirty="0" smtClean="0"/>
              <a:t>      garbage g2=new garbage();  </a:t>
            </a:r>
          </a:p>
          <a:p>
            <a:pPr>
              <a:buNone/>
            </a:pPr>
            <a:r>
              <a:rPr lang="en-IN" dirty="0" smtClean="0"/>
              <a:t>      garbage g3=new garbage();  </a:t>
            </a:r>
          </a:p>
          <a:p>
            <a:pPr>
              <a:buNone/>
            </a:pPr>
            <a:r>
              <a:rPr lang="en-IN" dirty="0" smtClean="0"/>
              <a:t>      g1=null;  </a:t>
            </a:r>
          </a:p>
          <a:p>
            <a:pPr>
              <a:buNone/>
            </a:pPr>
            <a:r>
              <a:rPr lang="en-IN" dirty="0" smtClean="0"/>
              <a:t>      g2=null;  </a:t>
            </a:r>
          </a:p>
          <a:p>
            <a:pPr>
              <a:buNone/>
            </a:pPr>
            <a:r>
              <a:rPr lang="en-IN" dirty="0" smtClean="0"/>
              <a:t>	g3=null;</a:t>
            </a:r>
          </a:p>
          <a:p>
            <a:pPr>
              <a:buNone/>
            </a:pPr>
            <a:r>
              <a:rPr lang="en-IN" dirty="0" smtClean="0"/>
              <a:t>      </a:t>
            </a:r>
            <a:r>
              <a:rPr lang="en-IN" dirty="0" err="1" smtClean="0"/>
              <a:t>System.gc</a:t>
            </a:r>
            <a:r>
              <a:rPr lang="en-IN" dirty="0" smtClean="0"/>
              <a:t>();  </a:t>
            </a:r>
          </a:p>
          <a:p>
            <a:pPr>
              <a:buNone/>
            </a:pPr>
            <a:endParaRPr lang="en-IN" dirty="0" smtClean="0"/>
          </a:p>
          <a:p>
            <a:pPr>
              <a:buNone/>
            </a:pPr>
            <a:r>
              <a:rPr lang="en-IN" dirty="0" smtClean="0"/>
              <a:t>      </a:t>
            </a:r>
            <a:r>
              <a:rPr lang="en-IN" dirty="0" err="1" smtClean="0"/>
              <a:t>System.out.println</a:t>
            </a:r>
            <a:r>
              <a:rPr lang="en-IN" dirty="0" smtClean="0"/>
              <a:t>("SADF");</a:t>
            </a:r>
          </a:p>
          <a:p>
            <a:pPr>
              <a:buNone/>
            </a:pPr>
            <a:r>
              <a:rPr lang="en-IN" dirty="0" smtClean="0"/>
              <a:t>     }  </a:t>
            </a:r>
          </a:p>
          <a:p>
            <a:pPr>
              <a:buNone/>
            </a:pPr>
            <a:r>
              <a:rPr lang="en-IN" dirty="0" smtClean="0"/>
              <a:t>    } </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inner classes</a:t>
            </a:r>
            <a:endParaRPr lang="en-IN" dirty="0"/>
          </a:p>
        </p:txBody>
      </p:sp>
      <p:sp>
        <p:nvSpPr>
          <p:cNvPr id="3" name="Content Placeholder 2"/>
          <p:cNvSpPr>
            <a:spLocks noGrp="1"/>
          </p:cNvSpPr>
          <p:nvPr>
            <p:ph idx="1"/>
          </p:nvPr>
        </p:nvSpPr>
        <p:spPr>
          <a:xfrm>
            <a:off x="457200" y="1340768"/>
            <a:ext cx="8229600" cy="4785395"/>
          </a:xfrm>
        </p:spPr>
        <p:txBody>
          <a:bodyPr/>
          <a:lstStyle/>
          <a:p>
            <a:r>
              <a:rPr lang="en-IN" b="1" dirty="0" smtClean="0"/>
              <a:t>Java inner class</a:t>
            </a:r>
            <a:r>
              <a:rPr lang="en-IN" dirty="0" smtClean="0"/>
              <a:t> or nested class is a class which is declared inside the class or interface.</a:t>
            </a:r>
          </a:p>
          <a:p>
            <a:r>
              <a:rPr lang="en-IN" dirty="0" smtClean="0"/>
              <a:t>We use inner classes to logically group classes and interfaces in one place so that it can be more readable and maintainable.</a:t>
            </a:r>
          </a:p>
          <a:p>
            <a:r>
              <a:rPr lang="en-IN" dirty="0" smtClean="0"/>
              <a:t>Additionally, it can access all the members of outer class including private data members and methods.</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class </a:t>
            </a:r>
            <a:r>
              <a:rPr lang="en-IN" dirty="0" err="1" smtClean="0"/>
              <a:t>Java_Outer_class</a:t>
            </a:r>
            <a:r>
              <a:rPr lang="en-IN" dirty="0" smtClean="0"/>
              <a:t>{  </a:t>
            </a:r>
          </a:p>
          <a:p>
            <a:r>
              <a:rPr lang="en-IN" dirty="0" smtClean="0"/>
              <a:t> //code  </a:t>
            </a:r>
          </a:p>
          <a:p>
            <a:r>
              <a:rPr lang="en-IN" dirty="0" smtClean="0"/>
              <a:t> class </a:t>
            </a:r>
            <a:r>
              <a:rPr lang="en-IN" dirty="0" err="1" smtClean="0"/>
              <a:t>Java_Inner_class</a:t>
            </a:r>
            <a:r>
              <a:rPr lang="en-IN" dirty="0" smtClean="0"/>
              <a:t>{  </a:t>
            </a:r>
          </a:p>
          <a:p>
            <a:r>
              <a:rPr lang="en-IN" dirty="0" smtClean="0"/>
              <a:t>  //code  </a:t>
            </a:r>
          </a:p>
          <a:p>
            <a:r>
              <a:rPr lang="en-IN" dirty="0" smtClean="0"/>
              <a:t> }  </a:t>
            </a:r>
          </a:p>
          <a:p>
            <a:r>
              <a:rPr lang="en-IN" dirty="0" smtClean="0"/>
              <a:t>}  </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 of java inner classes</a:t>
            </a:r>
          </a:p>
        </p:txBody>
      </p:sp>
      <p:sp>
        <p:nvSpPr>
          <p:cNvPr id="3" name="Content Placeholder 2"/>
          <p:cNvSpPr>
            <a:spLocks noGrp="1"/>
          </p:cNvSpPr>
          <p:nvPr>
            <p:ph idx="1"/>
          </p:nvPr>
        </p:nvSpPr>
        <p:spPr/>
        <p:txBody>
          <a:bodyPr>
            <a:normAutofit fontScale="85000" lnSpcReduction="10000"/>
          </a:bodyPr>
          <a:lstStyle/>
          <a:p>
            <a:r>
              <a:rPr lang="en-IN" dirty="0" smtClean="0"/>
              <a:t>There are basically three advantages of inner classes in java. They are as follows:</a:t>
            </a:r>
          </a:p>
          <a:p>
            <a:r>
              <a:rPr lang="en-IN" dirty="0" smtClean="0"/>
              <a:t>1) Nested classes represent a special type of relationship that is </a:t>
            </a:r>
            <a:r>
              <a:rPr lang="en-IN" b="1" dirty="0" smtClean="0"/>
              <a:t>it can access all the members (data members and methods) of outer class</a:t>
            </a:r>
            <a:r>
              <a:rPr lang="en-IN" dirty="0" smtClean="0"/>
              <a:t> including private.</a:t>
            </a:r>
          </a:p>
          <a:p>
            <a:r>
              <a:rPr lang="en-IN" dirty="0" smtClean="0"/>
              <a:t>2) Nested classes are used </a:t>
            </a:r>
            <a:r>
              <a:rPr lang="en-IN" b="1" dirty="0" smtClean="0"/>
              <a:t>to develop more readable and maintainable code</a:t>
            </a:r>
            <a:r>
              <a:rPr lang="en-IN" dirty="0" smtClean="0"/>
              <a:t> because it logically group classes and interfaces in one place only.</a:t>
            </a:r>
          </a:p>
          <a:p>
            <a:r>
              <a:rPr lang="en-IN" dirty="0" smtClean="0"/>
              <a:t>3) </a:t>
            </a:r>
            <a:r>
              <a:rPr lang="en-IN" b="1" dirty="0" smtClean="0"/>
              <a:t>Code Optimization</a:t>
            </a:r>
            <a:r>
              <a:rPr lang="en-IN" dirty="0" smtClean="0"/>
              <a:t>: It requires less code to write.</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inheritance in java</a:t>
            </a:r>
            <a:br>
              <a:rPr lang="en-IN" dirty="0" smtClean="0"/>
            </a:br>
            <a:endParaRPr lang="en-IN" dirty="0"/>
          </a:p>
        </p:txBody>
      </p:sp>
      <p:sp>
        <p:nvSpPr>
          <p:cNvPr id="3" name="Content Placeholder 2"/>
          <p:cNvSpPr>
            <a:spLocks noGrp="1"/>
          </p:cNvSpPr>
          <p:nvPr>
            <p:ph idx="1"/>
          </p:nvPr>
        </p:nvSpPr>
        <p:spPr>
          <a:xfrm>
            <a:off x="457200" y="1600201"/>
            <a:ext cx="8229600" cy="1757362"/>
          </a:xfrm>
        </p:spPr>
        <p:txBody>
          <a:bodyPr/>
          <a:lstStyle/>
          <a:p>
            <a:r>
              <a:rPr lang="en-IN" dirty="0" smtClean="0"/>
              <a:t>On </a:t>
            </a:r>
            <a:r>
              <a:rPr lang="en-IN" dirty="0"/>
              <a:t>the basis of class, there can be three types of inheritance in java: single, multilevel and hierarchical.</a:t>
            </a:r>
          </a:p>
          <a:p>
            <a:endParaRPr lang="en-IN" dirty="0"/>
          </a:p>
        </p:txBody>
      </p:sp>
      <p:pic>
        <p:nvPicPr>
          <p:cNvPr id="4099" name="Picture 3"/>
          <p:cNvPicPr>
            <a:picLocks noChangeAspect="1" noChangeArrowheads="1"/>
          </p:cNvPicPr>
          <p:nvPr/>
        </p:nvPicPr>
        <p:blipFill>
          <a:blip r:embed="rId2" cstate="print"/>
          <a:srcRect/>
          <a:stretch>
            <a:fillRect/>
          </a:stretch>
        </p:blipFill>
        <p:spPr bwMode="auto">
          <a:xfrm>
            <a:off x="928662" y="3209925"/>
            <a:ext cx="7096125" cy="364807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buNone/>
            </a:pPr>
            <a:r>
              <a:rPr lang="en-IN" b="1" dirty="0" smtClean="0"/>
              <a:t>Types of Nested classes</a:t>
            </a:r>
          </a:p>
          <a:p>
            <a:r>
              <a:rPr lang="en-IN" dirty="0" smtClean="0"/>
              <a:t>There are two types of nested classes </a:t>
            </a:r>
          </a:p>
          <a:p>
            <a:pPr lvl="1"/>
            <a:r>
              <a:rPr lang="en-IN" dirty="0" smtClean="0"/>
              <a:t>non-static  (inner classes)</a:t>
            </a:r>
          </a:p>
          <a:p>
            <a:pPr lvl="1"/>
            <a:r>
              <a:rPr lang="en-IN" dirty="0" smtClean="0"/>
              <a:t>static nested classes. </a:t>
            </a:r>
          </a:p>
          <a:p>
            <a:pPr lvl="1">
              <a:buNone/>
            </a:pPr>
            <a:endParaRPr lang="en-IN" dirty="0" smtClean="0"/>
          </a:p>
          <a:p>
            <a:r>
              <a:rPr lang="en-IN" dirty="0" smtClean="0"/>
              <a:t>Non-static nested class (inner class) </a:t>
            </a:r>
          </a:p>
          <a:p>
            <a:pPr lvl="1"/>
            <a:r>
              <a:rPr lang="en-IN" dirty="0" smtClean="0"/>
              <a:t>Member inner class</a:t>
            </a:r>
          </a:p>
          <a:p>
            <a:pPr lvl="1"/>
            <a:r>
              <a:rPr lang="en-IN" dirty="0" smtClean="0"/>
              <a:t>Anonymous inner class</a:t>
            </a:r>
          </a:p>
          <a:p>
            <a:pPr lvl="1"/>
            <a:r>
              <a:rPr lang="en-IN" dirty="0" smtClean="0"/>
              <a:t>Local </a:t>
            </a:r>
            <a:r>
              <a:rPr lang="en-IN" smtClean="0"/>
              <a:t>inner class</a:t>
            </a:r>
            <a:endParaRPr lang="en-IN" dirty="0" smtClean="0"/>
          </a:p>
          <a:p>
            <a:r>
              <a:rPr lang="en-IN" dirty="0" smtClean="0"/>
              <a:t>Static nested class</a:t>
            </a:r>
          </a:p>
          <a:p>
            <a:r>
              <a:rPr lang="en-IN" dirty="0" smtClean="0"/>
              <a:t>Nested Interfaces</a:t>
            </a:r>
          </a:p>
          <a:p>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Non-static nested class</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1268760"/>
            <a:ext cx="8229600" cy="4392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Member inner class</a:t>
            </a:r>
            <a:endParaRPr lang="en-IN" dirty="0"/>
          </a:p>
        </p:txBody>
      </p:sp>
      <p:sp>
        <p:nvSpPr>
          <p:cNvPr id="3" name="Content Placeholder 2"/>
          <p:cNvSpPr>
            <a:spLocks noGrp="1"/>
          </p:cNvSpPr>
          <p:nvPr>
            <p:ph idx="1"/>
          </p:nvPr>
        </p:nvSpPr>
        <p:spPr>
          <a:xfrm>
            <a:off x="457200" y="1268760"/>
            <a:ext cx="8229600" cy="5400600"/>
          </a:xfrm>
        </p:spPr>
        <p:txBody>
          <a:bodyPr>
            <a:normAutofit fontScale="55000" lnSpcReduction="20000"/>
          </a:bodyPr>
          <a:lstStyle/>
          <a:p>
            <a:pPr>
              <a:buNone/>
            </a:pPr>
            <a:r>
              <a:rPr lang="en-IN" dirty="0" smtClean="0"/>
              <a:t> class out</a:t>
            </a:r>
          </a:p>
          <a:p>
            <a:pPr>
              <a:buNone/>
            </a:pPr>
            <a:r>
              <a:rPr lang="en-IN" dirty="0" smtClean="0"/>
              <a:t>{  </a:t>
            </a:r>
          </a:p>
          <a:p>
            <a:pPr>
              <a:buNone/>
            </a:pPr>
            <a:r>
              <a:rPr lang="en-IN" dirty="0" smtClean="0"/>
              <a:t>     private int a=100;  </a:t>
            </a:r>
          </a:p>
          <a:p>
            <a:pPr>
              <a:buNone/>
            </a:pPr>
            <a:endParaRPr lang="en-IN" dirty="0" smtClean="0"/>
          </a:p>
          <a:p>
            <a:pPr>
              <a:buNone/>
            </a:pPr>
            <a:r>
              <a:rPr lang="en-IN" dirty="0" smtClean="0"/>
              <a:t>     class in</a:t>
            </a:r>
          </a:p>
          <a:p>
            <a:pPr>
              <a:buNone/>
            </a:pPr>
            <a:r>
              <a:rPr lang="en-IN" dirty="0" smtClean="0"/>
              <a:t>{  </a:t>
            </a:r>
          </a:p>
          <a:p>
            <a:pPr>
              <a:buNone/>
            </a:pPr>
            <a:r>
              <a:rPr lang="en-IN" dirty="0" smtClean="0"/>
              <a:t>      void display()</a:t>
            </a:r>
          </a:p>
          <a:p>
            <a:pPr>
              <a:buNone/>
            </a:pPr>
            <a:r>
              <a:rPr lang="en-IN" dirty="0" smtClean="0"/>
              <a:t>{</a:t>
            </a:r>
          </a:p>
          <a:p>
            <a:pPr>
              <a:buNone/>
            </a:pPr>
            <a:r>
              <a:rPr lang="en-IN" dirty="0" err="1" smtClean="0"/>
              <a:t>System.out.println</a:t>
            </a:r>
            <a:r>
              <a:rPr lang="en-IN" dirty="0" smtClean="0"/>
              <a:t>("a: "+a);</a:t>
            </a:r>
          </a:p>
          <a:p>
            <a:pPr>
              <a:buNone/>
            </a:pPr>
            <a:r>
              <a:rPr lang="en-IN" dirty="0" smtClean="0"/>
              <a:t>} //inner class </a:t>
            </a:r>
          </a:p>
          <a:p>
            <a:pPr>
              <a:buNone/>
            </a:pPr>
            <a:r>
              <a:rPr lang="en-IN" dirty="0" smtClean="0"/>
              <a:t> }  //outer class</a:t>
            </a:r>
          </a:p>
          <a:p>
            <a:pPr>
              <a:buNone/>
            </a:pPr>
            <a:endParaRPr lang="en-IN" dirty="0" smtClean="0"/>
          </a:p>
          <a:p>
            <a:pPr>
              <a:buNone/>
            </a:pPr>
            <a:r>
              <a:rPr lang="en-IN" dirty="0" smtClean="0"/>
              <a:t>     public static void main(String </a:t>
            </a:r>
            <a:r>
              <a:rPr lang="en-IN" dirty="0" err="1" smtClean="0"/>
              <a:t>args</a:t>
            </a:r>
            <a:r>
              <a:rPr lang="en-IN" dirty="0" smtClean="0"/>
              <a:t>[])</a:t>
            </a:r>
          </a:p>
          <a:p>
            <a:pPr>
              <a:buNone/>
            </a:pPr>
            <a:r>
              <a:rPr lang="en-IN" dirty="0" smtClean="0"/>
              <a:t>   {  </a:t>
            </a:r>
          </a:p>
          <a:p>
            <a:pPr>
              <a:buNone/>
            </a:pPr>
            <a:r>
              <a:rPr lang="en-IN" dirty="0" smtClean="0"/>
              <a:t>      out o=new out();  </a:t>
            </a:r>
          </a:p>
          <a:p>
            <a:pPr>
              <a:buNone/>
            </a:pPr>
            <a:r>
              <a:rPr lang="en-IN" dirty="0" smtClean="0"/>
              <a:t>      </a:t>
            </a:r>
            <a:r>
              <a:rPr lang="en-IN" dirty="0" err="1" smtClean="0"/>
              <a:t>out.in</a:t>
            </a:r>
            <a:r>
              <a:rPr lang="en-IN" dirty="0" smtClean="0"/>
              <a:t> </a:t>
            </a:r>
            <a:r>
              <a:rPr lang="en-IN" dirty="0" err="1" smtClean="0"/>
              <a:t>i</a:t>
            </a:r>
            <a:r>
              <a:rPr lang="en-IN" dirty="0" smtClean="0"/>
              <a:t>=</a:t>
            </a:r>
            <a:r>
              <a:rPr lang="en-IN" dirty="0" err="1" smtClean="0"/>
              <a:t>o.new</a:t>
            </a:r>
            <a:r>
              <a:rPr lang="en-IN" dirty="0" smtClean="0"/>
              <a:t> in();  </a:t>
            </a:r>
          </a:p>
          <a:p>
            <a:pPr>
              <a:buNone/>
            </a:pPr>
            <a:r>
              <a:rPr lang="en-IN" dirty="0" smtClean="0"/>
              <a:t>      </a:t>
            </a:r>
            <a:r>
              <a:rPr lang="en-IN" dirty="0" err="1" smtClean="0"/>
              <a:t>i.display</a:t>
            </a:r>
            <a:r>
              <a:rPr lang="en-IN" dirty="0" smtClean="0"/>
              <a:t>();  </a:t>
            </a:r>
          </a:p>
          <a:p>
            <a:pPr>
              <a:buNone/>
            </a:pPr>
            <a:r>
              <a:rPr lang="en-IN" dirty="0" smtClean="0"/>
              <a:t>     }  //main </a:t>
            </a:r>
          </a:p>
          <a:p>
            <a:pPr>
              <a:buNone/>
            </a:pPr>
            <a:r>
              <a:rPr lang="en-IN" dirty="0" smtClean="0"/>
              <a:t>    } //class</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Java Anonymous inner class</a:t>
            </a:r>
            <a:br>
              <a:rPr lang="en-IN" b="1" dirty="0" smtClean="0"/>
            </a:br>
            <a:endParaRPr lang="en-IN" dirty="0"/>
          </a:p>
        </p:txBody>
      </p:sp>
      <p:sp>
        <p:nvSpPr>
          <p:cNvPr id="3" name="Content Placeholder 2"/>
          <p:cNvSpPr>
            <a:spLocks noGrp="1"/>
          </p:cNvSpPr>
          <p:nvPr>
            <p:ph idx="1"/>
          </p:nvPr>
        </p:nvSpPr>
        <p:spPr/>
        <p:txBody>
          <a:bodyPr/>
          <a:lstStyle/>
          <a:p>
            <a:r>
              <a:rPr lang="en-IN" dirty="0" smtClean="0"/>
              <a:t>A class that have no name is known as anonymous inner class in java. It should be used if you have to override method of class or interface. </a:t>
            </a:r>
          </a:p>
          <a:p>
            <a:pPr>
              <a:buNone/>
            </a:pPr>
            <a:r>
              <a:rPr lang="en-IN" dirty="0" smtClean="0"/>
              <a:t>Java Anonymous inner class can be created by two ways:</a:t>
            </a:r>
          </a:p>
          <a:p>
            <a:r>
              <a:rPr lang="en-IN" dirty="0" smtClean="0"/>
              <a:t>Class (may be abstract or concrete).</a:t>
            </a:r>
          </a:p>
          <a:p>
            <a:r>
              <a:rPr lang="en-IN" dirty="0" smtClean="0"/>
              <a:t>Interface</a:t>
            </a: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432048"/>
          </a:xfrm>
        </p:spPr>
        <p:txBody>
          <a:bodyPr>
            <a:normAutofit fontScale="90000"/>
          </a:bodyPr>
          <a:lstStyle/>
          <a:p>
            <a:r>
              <a:rPr lang="en-IN" b="1" dirty="0" smtClean="0"/>
              <a:t>Java anonymous inner class example using class</a:t>
            </a:r>
            <a:br>
              <a:rPr lang="en-IN" b="1" dirty="0" smtClean="0"/>
            </a:br>
            <a:endParaRPr lang="en-IN" dirty="0"/>
          </a:p>
        </p:txBody>
      </p:sp>
      <p:sp>
        <p:nvSpPr>
          <p:cNvPr id="3" name="Content Placeholder 2"/>
          <p:cNvSpPr>
            <a:spLocks noGrp="1"/>
          </p:cNvSpPr>
          <p:nvPr>
            <p:ph idx="1"/>
          </p:nvPr>
        </p:nvSpPr>
        <p:spPr>
          <a:xfrm>
            <a:off x="755576" y="1196752"/>
            <a:ext cx="7931224" cy="4929411"/>
          </a:xfrm>
        </p:spPr>
        <p:txBody>
          <a:bodyPr>
            <a:noAutofit/>
          </a:bodyPr>
          <a:lstStyle/>
          <a:p>
            <a:pPr>
              <a:buNone/>
            </a:pPr>
            <a:r>
              <a:rPr lang="en-IN" sz="1600" dirty="0" smtClean="0"/>
              <a:t> abstract class Employee</a:t>
            </a:r>
          </a:p>
          <a:p>
            <a:pPr>
              <a:buNone/>
            </a:pPr>
            <a:r>
              <a:rPr lang="en-IN" sz="1600" dirty="0" smtClean="0"/>
              <a:t>{  </a:t>
            </a:r>
          </a:p>
          <a:p>
            <a:pPr>
              <a:buNone/>
            </a:pPr>
            <a:r>
              <a:rPr lang="en-IN" sz="1600" dirty="0" smtClean="0"/>
              <a:t>      abstract void working();  </a:t>
            </a:r>
          </a:p>
          <a:p>
            <a:pPr>
              <a:buNone/>
            </a:pPr>
            <a:r>
              <a:rPr lang="en-IN" sz="1600" dirty="0" smtClean="0"/>
              <a:t>    }  </a:t>
            </a:r>
          </a:p>
          <a:p>
            <a:pPr>
              <a:buNone/>
            </a:pPr>
            <a:endParaRPr lang="en-IN" sz="1600" dirty="0" smtClean="0"/>
          </a:p>
          <a:p>
            <a:pPr>
              <a:buNone/>
            </a:pPr>
            <a:r>
              <a:rPr lang="en-IN" sz="1600" dirty="0" smtClean="0"/>
              <a:t>    class </a:t>
            </a:r>
            <a:r>
              <a:rPr lang="en-IN" sz="1600" dirty="0" err="1" smtClean="0"/>
              <a:t>aina</a:t>
            </a:r>
            <a:endParaRPr lang="en-IN" sz="1600" dirty="0" smtClean="0"/>
          </a:p>
          <a:p>
            <a:pPr>
              <a:buNone/>
            </a:pPr>
            <a:r>
              <a:rPr lang="en-IN" sz="1600" dirty="0" smtClean="0"/>
              <a:t>{  </a:t>
            </a:r>
          </a:p>
          <a:p>
            <a:pPr>
              <a:buNone/>
            </a:pPr>
            <a:r>
              <a:rPr lang="en-IN" sz="1600" dirty="0" smtClean="0"/>
              <a:t>     public static void main(String </a:t>
            </a:r>
            <a:r>
              <a:rPr lang="en-IN" sz="1600" dirty="0" err="1" smtClean="0"/>
              <a:t>args</a:t>
            </a:r>
            <a:r>
              <a:rPr lang="en-IN" sz="1600" dirty="0" smtClean="0"/>
              <a:t>[])</a:t>
            </a:r>
          </a:p>
          <a:p>
            <a:pPr>
              <a:buNone/>
            </a:pPr>
            <a:r>
              <a:rPr lang="en-IN" sz="1600" dirty="0" smtClean="0"/>
              <a:t>{  </a:t>
            </a:r>
          </a:p>
          <a:p>
            <a:pPr>
              <a:buNone/>
            </a:pPr>
            <a:r>
              <a:rPr lang="en-IN" sz="1600" dirty="0" smtClean="0"/>
              <a:t>      Employee e=new Employee()</a:t>
            </a:r>
          </a:p>
          <a:p>
            <a:pPr>
              <a:buNone/>
            </a:pPr>
            <a:r>
              <a:rPr lang="en-IN" sz="1600" dirty="0" smtClean="0"/>
              <a:t>   {  </a:t>
            </a:r>
          </a:p>
          <a:p>
            <a:pPr>
              <a:buNone/>
            </a:pPr>
            <a:r>
              <a:rPr lang="en-IN" sz="1600" dirty="0" smtClean="0"/>
              <a:t>      void working()</a:t>
            </a:r>
          </a:p>
          <a:p>
            <a:pPr>
              <a:buNone/>
            </a:pPr>
            <a:r>
              <a:rPr lang="en-IN" sz="1600" dirty="0" smtClean="0"/>
              <a:t>     {</a:t>
            </a:r>
          </a:p>
          <a:p>
            <a:pPr>
              <a:buNone/>
            </a:pPr>
            <a:r>
              <a:rPr lang="en-IN" sz="1600" dirty="0" smtClean="0"/>
              <a:t>      </a:t>
            </a:r>
            <a:r>
              <a:rPr lang="en-IN" sz="1600" dirty="0" err="1" smtClean="0"/>
              <a:t>System.out.println</a:t>
            </a:r>
            <a:r>
              <a:rPr lang="en-IN" sz="1600" dirty="0" smtClean="0"/>
              <a:t>("I am a software Engineer");}  </a:t>
            </a:r>
          </a:p>
          <a:p>
            <a:pPr>
              <a:buNone/>
            </a:pPr>
            <a:r>
              <a:rPr lang="en-IN" sz="1600" dirty="0" smtClean="0"/>
              <a:t>      };  </a:t>
            </a:r>
          </a:p>
          <a:p>
            <a:pPr>
              <a:buNone/>
            </a:pPr>
            <a:r>
              <a:rPr lang="en-IN" sz="1600" dirty="0" smtClean="0"/>
              <a:t>      </a:t>
            </a:r>
            <a:r>
              <a:rPr lang="en-IN" sz="1600" dirty="0" err="1" smtClean="0"/>
              <a:t>e.working</a:t>
            </a:r>
            <a:r>
              <a:rPr lang="en-IN" sz="1600" dirty="0" smtClean="0"/>
              <a:t>();  </a:t>
            </a:r>
          </a:p>
          <a:p>
            <a:pPr>
              <a:buNone/>
            </a:pPr>
            <a:r>
              <a:rPr lang="en-IN" sz="1600" dirty="0" smtClean="0"/>
              <a:t>     }  </a:t>
            </a:r>
          </a:p>
          <a:p>
            <a:pPr>
              <a:buNone/>
            </a:pPr>
            <a:r>
              <a:rPr lang="en-IN" sz="1600" dirty="0" smtClean="0"/>
              <a:t>    } </a:t>
            </a:r>
            <a:endParaRPr lang="en-IN" sz="1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Java anonymous inner class example using interface</a:t>
            </a:r>
            <a:br>
              <a:rPr lang="en-IN" b="1" dirty="0" smtClean="0"/>
            </a:br>
            <a:endParaRPr lang="en-IN" dirty="0"/>
          </a:p>
        </p:txBody>
      </p:sp>
      <p:sp>
        <p:nvSpPr>
          <p:cNvPr id="3" name="Content Placeholder 2"/>
          <p:cNvSpPr>
            <a:spLocks noGrp="1"/>
          </p:cNvSpPr>
          <p:nvPr>
            <p:ph idx="1"/>
          </p:nvPr>
        </p:nvSpPr>
        <p:spPr>
          <a:xfrm>
            <a:off x="457200" y="1268760"/>
            <a:ext cx="4114800" cy="4857403"/>
          </a:xfrm>
          <a:ln>
            <a:solidFill>
              <a:schemeClr val="accent1"/>
            </a:solidFill>
          </a:ln>
        </p:spPr>
        <p:txBody>
          <a:bodyPr>
            <a:noAutofit/>
          </a:bodyPr>
          <a:lstStyle/>
          <a:p>
            <a:pPr>
              <a:buNone/>
            </a:pPr>
            <a:r>
              <a:rPr lang="en-IN" sz="2000" dirty="0" smtClean="0"/>
              <a:t>// Anonyms inner class using interface</a:t>
            </a:r>
          </a:p>
          <a:p>
            <a:pPr>
              <a:buNone/>
            </a:pPr>
            <a:r>
              <a:rPr lang="en-IN" sz="2000" dirty="0" smtClean="0"/>
              <a:t>    interface Animal</a:t>
            </a:r>
          </a:p>
          <a:p>
            <a:pPr>
              <a:buNone/>
            </a:pPr>
            <a:r>
              <a:rPr lang="en-IN" sz="2000" dirty="0" smtClean="0"/>
              <a:t>{  </a:t>
            </a:r>
          </a:p>
          <a:p>
            <a:pPr>
              <a:buNone/>
            </a:pPr>
            <a:r>
              <a:rPr lang="en-IN" sz="2000" dirty="0" smtClean="0"/>
              <a:t>       void legs();  </a:t>
            </a:r>
          </a:p>
          <a:p>
            <a:pPr>
              <a:buNone/>
            </a:pPr>
            <a:r>
              <a:rPr lang="en-IN" sz="2000" dirty="0" smtClean="0"/>
              <a:t>    }  </a:t>
            </a:r>
          </a:p>
          <a:p>
            <a:pPr>
              <a:buNone/>
            </a:pPr>
            <a:r>
              <a:rPr lang="en-IN" sz="2000" dirty="0" smtClean="0"/>
              <a:t>   </a:t>
            </a:r>
          </a:p>
          <a:p>
            <a:pPr>
              <a:buNone/>
            </a:pPr>
            <a:r>
              <a:rPr lang="en-IN" sz="2000" dirty="0" smtClean="0"/>
              <a:t> class </a:t>
            </a:r>
            <a:r>
              <a:rPr lang="en-IN" sz="2000" dirty="0" err="1" smtClean="0"/>
              <a:t>ain_interface</a:t>
            </a:r>
            <a:endParaRPr lang="en-IN" sz="2000" dirty="0" smtClean="0"/>
          </a:p>
          <a:p>
            <a:pPr>
              <a:buNone/>
            </a:pPr>
            <a:r>
              <a:rPr lang="en-IN" sz="2000" dirty="0" smtClean="0"/>
              <a:t>{  </a:t>
            </a:r>
          </a:p>
          <a:p>
            <a:pPr>
              <a:buNone/>
            </a:pPr>
            <a:r>
              <a:rPr lang="en-IN" sz="2000" dirty="0" smtClean="0"/>
              <a:t>     public static void main(String </a:t>
            </a:r>
            <a:r>
              <a:rPr lang="en-IN" sz="2000" dirty="0" err="1" smtClean="0"/>
              <a:t>args</a:t>
            </a:r>
            <a:r>
              <a:rPr lang="en-IN" sz="2000" dirty="0" smtClean="0"/>
              <a:t>  [])</a:t>
            </a:r>
          </a:p>
          <a:p>
            <a:pPr>
              <a:buNone/>
            </a:pPr>
            <a:r>
              <a:rPr lang="en-IN" sz="2000" dirty="0" smtClean="0"/>
              <a:t>{  </a:t>
            </a:r>
          </a:p>
          <a:p>
            <a:pPr>
              <a:buNone/>
            </a:pPr>
            <a:r>
              <a:rPr lang="en-IN" sz="2000" dirty="0" smtClean="0"/>
              <a:t>      Animal a=new Animal()</a:t>
            </a:r>
          </a:p>
          <a:p>
            <a:pPr>
              <a:buNone/>
            </a:pPr>
            <a:r>
              <a:rPr lang="en-IN" sz="2000" dirty="0" smtClean="0"/>
              <a:t>{  </a:t>
            </a:r>
          </a:p>
          <a:p>
            <a:pPr>
              <a:buNone/>
            </a:pPr>
            <a:r>
              <a:rPr lang="en-IN" sz="2000" dirty="0" smtClean="0"/>
              <a:t>      public void legs()</a:t>
            </a:r>
          </a:p>
          <a:p>
            <a:pPr>
              <a:buNone/>
            </a:pPr>
            <a:r>
              <a:rPr lang="en-IN" sz="2000" dirty="0" smtClean="0"/>
              <a:t>{</a:t>
            </a:r>
          </a:p>
        </p:txBody>
      </p:sp>
      <p:sp>
        <p:nvSpPr>
          <p:cNvPr id="4" name="TextBox 3"/>
          <p:cNvSpPr txBox="1"/>
          <p:nvPr/>
        </p:nvSpPr>
        <p:spPr>
          <a:xfrm>
            <a:off x="4716016" y="1340768"/>
            <a:ext cx="3957304" cy="4031873"/>
          </a:xfrm>
          <a:prstGeom prst="rect">
            <a:avLst/>
          </a:prstGeom>
          <a:noFill/>
          <a:ln>
            <a:solidFill>
              <a:schemeClr val="accent1"/>
            </a:solidFill>
          </a:ln>
        </p:spPr>
        <p:txBody>
          <a:bodyPr wrap="square" rtlCol="0">
            <a:spAutoFit/>
          </a:bodyPr>
          <a:lstStyle/>
          <a:p>
            <a:pPr>
              <a:buNone/>
            </a:pPr>
            <a:r>
              <a:rPr lang="en-IN" sz="3200" dirty="0" err="1" smtClean="0"/>
              <a:t>System.out.println</a:t>
            </a:r>
            <a:r>
              <a:rPr lang="en-IN" sz="3200" dirty="0" smtClean="0"/>
              <a:t>("All animals have 4 legs");</a:t>
            </a:r>
          </a:p>
          <a:p>
            <a:pPr>
              <a:buNone/>
            </a:pPr>
            <a:r>
              <a:rPr lang="en-IN" sz="3200" dirty="0" smtClean="0"/>
              <a:t>}  </a:t>
            </a:r>
          </a:p>
          <a:p>
            <a:pPr>
              <a:buNone/>
            </a:pPr>
            <a:r>
              <a:rPr lang="en-IN" sz="3200" dirty="0" smtClean="0"/>
              <a:t>      };  </a:t>
            </a:r>
          </a:p>
          <a:p>
            <a:pPr>
              <a:buNone/>
            </a:pPr>
            <a:r>
              <a:rPr lang="en-IN" sz="3200" dirty="0" smtClean="0"/>
              <a:t>      </a:t>
            </a:r>
            <a:r>
              <a:rPr lang="en-IN" sz="3200" dirty="0" err="1" smtClean="0"/>
              <a:t>a.legs</a:t>
            </a:r>
            <a:r>
              <a:rPr lang="en-IN" sz="3200" dirty="0" smtClean="0"/>
              <a:t>();  </a:t>
            </a:r>
          </a:p>
          <a:p>
            <a:pPr>
              <a:buNone/>
            </a:pPr>
            <a:r>
              <a:rPr lang="en-IN" sz="3200" dirty="0" smtClean="0"/>
              <a:t>     }  </a:t>
            </a:r>
          </a:p>
          <a:p>
            <a:pPr>
              <a:buNone/>
            </a:pPr>
            <a:r>
              <a:rPr lang="en-IN" sz="3200" dirty="0" smtClean="0"/>
              <a:t>    } </a:t>
            </a:r>
          </a:p>
          <a:p>
            <a:endParaRPr lang="en-IN" sz="32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Java Local inner class</a:t>
            </a:r>
            <a:endParaRPr lang="en-IN" dirty="0"/>
          </a:p>
        </p:txBody>
      </p:sp>
      <p:sp>
        <p:nvSpPr>
          <p:cNvPr id="3" name="Content Placeholder 2"/>
          <p:cNvSpPr>
            <a:spLocks noGrp="1"/>
          </p:cNvSpPr>
          <p:nvPr>
            <p:ph idx="1"/>
          </p:nvPr>
        </p:nvSpPr>
        <p:spPr/>
        <p:txBody>
          <a:bodyPr>
            <a:normAutofit/>
          </a:bodyPr>
          <a:lstStyle/>
          <a:p>
            <a:r>
              <a:rPr lang="en-IN" dirty="0" smtClean="0"/>
              <a:t>Generally method will be declared  inside a class. But, if a class created inside a method is called local inner class in java.</a:t>
            </a:r>
          </a:p>
          <a:p>
            <a:r>
              <a:rPr lang="en-IN" dirty="0" smtClean="0"/>
              <a:t> If you want to invoke the methods of local inner class, you must instantiate this class inside the method.(</a:t>
            </a:r>
            <a:r>
              <a:rPr lang="en-IN" dirty="0" err="1" smtClean="0"/>
              <a:t>localinner.java</a:t>
            </a:r>
            <a:r>
              <a:rPr lang="en-IN" dirty="0" smtClean="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55000" lnSpcReduction="20000"/>
          </a:bodyPr>
          <a:lstStyle/>
          <a:p>
            <a:r>
              <a:rPr lang="en-IN" dirty="0" smtClean="0"/>
              <a:t> class </a:t>
            </a:r>
            <a:r>
              <a:rPr lang="en-IN" dirty="0" err="1" smtClean="0"/>
              <a:t>localInner</a:t>
            </a:r>
            <a:endParaRPr lang="en-IN" dirty="0" smtClean="0"/>
          </a:p>
          <a:p>
            <a:r>
              <a:rPr lang="en-IN" dirty="0" smtClean="0"/>
              <a:t>{  </a:t>
            </a:r>
          </a:p>
          <a:p>
            <a:r>
              <a:rPr lang="en-IN" dirty="0" smtClean="0"/>
              <a:t>     private int a=330;//instance variable  </a:t>
            </a:r>
          </a:p>
          <a:p>
            <a:r>
              <a:rPr lang="en-IN" dirty="0" smtClean="0"/>
              <a:t>     void display()</a:t>
            </a:r>
          </a:p>
          <a:p>
            <a:r>
              <a:rPr lang="en-IN" dirty="0" smtClean="0"/>
              <a:t>{  </a:t>
            </a:r>
          </a:p>
          <a:p>
            <a:r>
              <a:rPr lang="en-IN" dirty="0" smtClean="0"/>
              <a:t>      class Local</a:t>
            </a:r>
          </a:p>
          <a:p>
            <a:r>
              <a:rPr lang="en-IN" dirty="0" smtClean="0"/>
              <a:t>{  </a:t>
            </a:r>
          </a:p>
          <a:p>
            <a:r>
              <a:rPr lang="en-IN" dirty="0" smtClean="0"/>
              <a:t>       void show()</a:t>
            </a:r>
          </a:p>
          <a:p>
            <a:r>
              <a:rPr lang="en-IN" dirty="0" smtClean="0"/>
              <a:t>{</a:t>
            </a:r>
          </a:p>
          <a:p>
            <a:r>
              <a:rPr lang="en-IN" dirty="0" err="1" smtClean="0"/>
              <a:t>System.out.println</a:t>
            </a:r>
            <a:r>
              <a:rPr lang="en-IN" dirty="0" smtClean="0"/>
              <a:t>(a);</a:t>
            </a:r>
          </a:p>
          <a:p>
            <a:r>
              <a:rPr lang="en-IN" dirty="0" smtClean="0"/>
              <a:t>}  </a:t>
            </a:r>
          </a:p>
          <a:p>
            <a:r>
              <a:rPr lang="en-IN" dirty="0" smtClean="0"/>
              <a:t>  }  </a:t>
            </a:r>
          </a:p>
          <a:p>
            <a:r>
              <a:rPr lang="en-IN" dirty="0" smtClean="0"/>
              <a:t>      Local l=new Local();  </a:t>
            </a:r>
          </a:p>
          <a:p>
            <a:r>
              <a:rPr lang="en-IN" dirty="0" smtClean="0"/>
              <a:t>      </a:t>
            </a:r>
            <a:r>
              <a:rPr lang="en-IN" dirty="0" err="1" smtClean="0"/>
              <a:t>l.show</a:t>
            </a:r>
            <a:r>
              <a:rPr lang="en-IN" dirty="0" smtClean="0"/>
              <a:t>();  </a:t>
            </a:r>
          </a:p>
          <a:p>
            <a:r>
              <a:rPr lang="en-IN" dirty="0" smtClean="0"/>
              <a:t>     }  </a:t>
            </a:r>
          </a:p>
          <a:p>
            <a:r>
              <a:rPr lang="en-IN" dirty="0" smtClean="0"/>
              <a:t>     public static void main(String </a:t>
            </a:r>
            <a:r>
              <a:rPr lang="en-IN" dirty="0" err="1" smtClean="0"/>
              <a:t>args</a:t>
            </a:r>
            <a:r>
              <a:rPr lang="en-IN" dirty="0" smtClean="0"/>
              <a:t>[]){  </a:t>
            </a:r>
          </a:p>
          <a:p>
            <a:r>
              <a:rPr lang="en-IN" dirty="0" smtClean="0"/>
              <a:t>      </a:t>
            </a:r>
            <a:r>
              <a:rPr lang="en-IN" dirty="0" err="1" smtClean="0"/>
              <a:t>localInner</a:t>
            </a:r>
            <a:r>
              <a:rPr lang="en-IN" dirty="0" smtClean="0"/>
              <a:t> lo=new </a:t>
            </a:r>
            <a:r>
              <a:rPr lang="en-IN" dirty="0" err="1" smtClean="0"/>
              <a:t>localInner</a:t>
            </a:r>
            <a:r>
              <a:rPr lang="en-IN" dirty="0" smtClean="0"/>
              <a:t>();  </a:t>
            </a:r>
          </a:p>
          <a:p>
            <a:r>
              <a:rPr lang="en-IN" dirty="0" smtClean="0"/>
              <a:t>      </a:t>
            </a:r>
            <a:r>
              <a:rPr lang="en-IN" dirty="0" err="1" smtClean="0"/>
              <a:t>lo.display</a:t>
            </a:r>
            <a:r>
              <a:rPr lang="en-IN" dirty="0" smtClean="0"/>
              <a:t>();  </a:t>
            </a:r>
          </a:p>
          <a:p>
            <a:r>
              <a:rPr lang="en-IN" dirty="0" smtClean="0"/>
              <a:t>     }  </a:t>
            </a:r>
          </a:p>
          <a:p>
            <a:r>
              <a:rPr lang="en-IN" dirty="0" smtClean="0"/>
              <a:t>    } </a:t>
            </a: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Rules for local inner classes</a:t>
            </a:r>
            <a:endParaRPr lang="en-IN" dirty="0"/>
          </a:p>
        </p:txBody>
      </p:sp>
      <p:sp>
        <p:nvSpPr>
          <p:cNvPr id="3" name="Content Placeholder 2"/>
          <p:cNvSpPr>
            <a:spLocks noGrp="1"/>
          </p:cNvSpPr>
          <p:nvPr>
            <p:ph idx="1"/>
          </p:nvPr>
        </p:nvSpPr>
        <p:spPr/>
        <p:txBody>
          <a:bodyPr/>
          <a:lstStyle/>
          <a:p>
            <a:pPr>
              <a:buNone/>
            </a:pPr>
            <a:r>
              <a:rPr lang="en-IN" dirty="0" smtClean="0"/>
              <a:t>Rule 1:</a:t>
            </a:r>
          </a:p>
          <a:p>
            <a:pPr>
              <a:buNone/>
            </a:pPr>
            <a:r>
              <a:rPr lang="en-IN" dirty="0" smtClean="0"/>
              <a:t> Local variable can't be private, public or protected.</a:t>
            </a:r>
          </a:p>
          <a:p>
            <a:pPr>
              <a:buNone/>
            </a:pPr>
            <a:r>
              <a:rPr lang="en-IN" dirty="0" smtClean="0"/>
              <a:t>Rule 2:</a:t>
            </a:r>
          </a:p>
          <a:p>
            <a:pPr>
              <a:buNone/>
            </a:pPr>
            <a:r>
              <a:rPr lang="en-IN" dirty="0" smtClean="0"/>
              <a:t>Local inner class cannot be invoked from outside the method.</a:t>
            </a: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Java static nested class</a:t>
            </a:r>
            <a:br>
              <a:rPr lang="en-IN"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When a static class is created inside a class is called static nested class in java.</a:t>
            </a:r>
          </a:p>
          <a:p>
            <a:r>
              <a:rPr lang="en-IN" dirty="0" smtClean="0"/>
              <a:t> It cannot access non-static data members and methods. It can be accessed by outer class name.</a:t>
            </a:r>
          </a:p>
          <a:p>
            <a:r>
              <a:rPr lang="en-IN" dirty="0" smtClean="0"/>
              <a:t>It can access static data members of outer class including private.</a:t>
            </a:r>
          </a:p>
          <a:p>
            <a:r>
              <a:rPr lang="en-IN" dirty="0" smtClean="0"/>
              <a:t>Static nested class cannot access non-static (instance) data member or method.</a:t>
            </a:r>
          </a:p>
          <a:p>
            <a:r>
              <a:rPr lang="en-IN" dirty="0" smtClean="0"/>
              <a:t>Example program </a:t>
            </a:r>
            <a:r>
              <a:rPr lang="en-IN" dirty="0" err="1" smtClean="0"/>
              <a:t>staticinner.java</a:t>
            </a:r>
            <a:endParaRPr lang="en-IN" dirty="0" smtClean="0"/>
          </a:p>
          <a:p>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3"/>
            <a:ext cx="8229600" cy="2714644"/>
          </a:xfrm>
        </p:spPr>
        <p:txBody>
          <a:bodyPr/>
          <a:lstStyle/>
          <a:p>
            <a:r>
              <a:rPr lang="en-IN" dirty="0"/>
              <a:t>In java programming, multiple and hybrid inheritance is supported </a:t>
            </a:r>
            <a:r>
              <a:rPr lang="en-IN" b="1" dirty="0">
                <a:solidFill>
                  <a:srgbClr val="FF0000"/>
                </a:solidFill>
              </a:rPr>
              <a:t>through interface </a:t>
            </a:r>
            <a:r>
              <a:rPr lang="en-IN" dirty="0"/>
              <a:t>only. We will learn about </a:t>
            </a:r>
            <a:r>
              <a:rPr lang="en-IN" dirty="0" smtClean="0"/>
              <a:t>interfaces later.</a:t>
            </a:r>
          </a:p>
          <a:p>
            <a:r>
              <a:rPr lang="en-IN" b="1" dirty="0"/>
              <a:t>Note: Multiple inheritance is not supported in java through class.</a:t>
            </a:r>
          </a:p>
          <a:p>
            <a:endParaRPr lang="en-IN" dirty="0"/>
          </a:p>
        </p:txBody>
      </p:sp>
      <p:pic>
        <p:nvPicPr>
          <p:cNvPr id="5122" name="Picture 2"/>
          <p:cNvPicPr>
            <a:picLocks noChangeAspect="1" noChangeArrowheads="1"/>
          </p:cNvPicPr>
          <p:nvPr/>
        </p:nvPicPr>
        <p:blipFill>
          <a:blip r:embed="rId2" cstate="print"/>
          <a:srcRect/>
          <a:stretch>
            <a:fillRect/>
          </a:stretch>
        </p:blipFill>
        <p:spPr bwMode="auto">
          <a:xfrm>
            <a:off x="1142976" y="3071810"/>
            <a:ext cx="6829425" cy="35814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smtClean="0"/>
              <a:t> class out{  </a:t>
            </a:r>
          </a:p>
          <a:p>
            <a:r>
              <a:rPr lang="en-IN" dirty="0" smtClean="0"/>
              <a:t>      static int </a:t>
            </a:r>
            <a:r>
              <a:rPr lang="en-IN" dirty="0" err="1" smtClean="0"/>
              <a:t>outvalue</a:t>
            </a:r>
            <a:r>
              <a:rPr lang="en-IN" dirty="0" smtClean="0"/>
              <a:t>=30;  </a:t>
            </a:r>
          </a:p>
          <a:p>
            <a:r>
              <a:rPr lang="en-IN" dirty="0" smtClean="0"/>
              <a:t>      static class in{  </a:t>
            </a:r>
          </a:p>
          <a:p>
            <a:r>
              <a:rPr lang="en-IN" dirty="0" smtClean="0"/>
              <a:t>       void display()</a:t>
            </a:r>
          </a:p>
          <a:p>
            <a:r>
              <a:rPr lang="en-IN" dirty="0" smtClean="0"/>
              <a:t>{</a:t>
            </a:r>
          </a:p>
          <a:p>
            <a:r>
              <a:rPr lang="en-IN" dirty="0" err="1" smtClean="0"/>
              <a:t>System.out.println</a:t>
            </a:r>
            <a:r>
              <a:rPr lang="en-IN" dirty="0" smtClean="0"/>
              <a:t>("out value </a:t>
            </a:r>
            <a:r>
              <a:rPr lang="en-IN" dirty="0" err="1" smtClean="0"/>
              <a:t>is"+outvalue</a:t>
            </a:r>
            <a:r>
              <a:rPr lang="en-IN" dirty="0" smtClean="0"/>
              <a:t>);</a:t>
            </a:r>
          </a:p>
          <a:p>
            <a:r>
              <a:rPr lang="en-IN" dirty="0" smtClean="0"/>
              <a:t>}  </a:t>
            </a:r>
          </a:p>
          <a:p>
            <a:r>
              <a:rPr lang="en-IN" dirty="0" smtClean="0"/>
              <a:t>      }  </a:t>
            </a:r>
          </a:p>
          <a:p>
            <a:r>
              <a:rPr lang="en-IN" dirty="0" smtClean="0"/>
              <a:t>      public static void main(String </a:t>
            </a:r>
            <a:r>
              <a:rPr lang="en-IN" dirty="0" err="1" smtClean="0"/>
              <a:t>args</a:t>
            </a:r>
            <a:r>
              <a:rPr lang="en-IN" dirty="0" smtClean="0"/>
              <a:t>[]){  </a:t>
            </a:r>
          </a:p>
          <a:p>
            <a:r>
              <a:rPr lang="en-IN" dirty="0" smtClean="0"/>
              <a:t>      </a:t>
            </a:r>
            <a:r>
              <a:rPr lang="en-IN" dirty="0" err="1" smtClean="0"/>
              <a:t>out.in</a:t>
            </a:r>
            <a:r>
              <a:rPr lang="en-IN" dirty="0" smtClean="0"/>
              <a:t> </a:t>
            </a:r>
            <a:r>
              <a:rPr lang="en-IN" dirty="0" err="1" smtClean="0"/>
              <a:t>oi</a:t>
            </a:r>
            <a:r>
              <a:rPr lang="en-IN" dirty="0" smtClean="0"/>
              <a:t>=new </a:t>
            </a:r>
            <a:r>
              <a:rPr lang="en-IN" dirty="0" err="1" smtClean="0"/>
              <a:t>out.in</a:t>
            </a:r>
            <a:r>
              <a:rPr lang="en-IN" dirty="0" smtClean="0"/>
              <a:t>();  </a:t>
            </a:r>
          </a:p>
          <a:p>
            <a:r>
              <a:rPr lang="en-IN" dirty="0" smtClean="0"/>
              <a:t>      </a:t>
            </a:r>
            <a:r>
              <a:rPr lang="en-IN" dirty="0" err="1" smtClean="0"/>
              <a:t>oi.display</a:t>
            </a:r>
            <a:r>
              <a:rPr lang="en-IN" dirty="0" smtClean="0"/>
              <a:t>();  </a:t>
            </a:r>
          </a:p>
          <a:p>
            <a:r>
              <a:rPr lang="en-IN" dirty="0" smtClean="0"/>
              <a:t>      }  </a:t>
            </a:r>
          </a:p>
          <a:p>
            <a:r>
              <a:rPr lang="en-IN" dirty="0" smtClean="0"/>
              <a:t>    } </a:t>
            </a: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interface</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An interface declared within another interface or class is known as nested interface. The nested interfaces are used to group related interfaces so that they can be easy to maintain. The nested interface must be referred by the outer interface or class. It can't be accessed directly.</a:t>
            </a:r>
          </a:p>
          <a:p>
            <a:r>
              <a:rPr lang="en-IN" b="1" dirty="0" smtClean="0"/>
              <a:t>Points to remember for nested interfaces</a:t>
            </a:r>
          </a:p>
          <a:p>
            <a:r>
              <a:rPr lang="en-IN" dirty="0" smtClean="0"/>
              <a:t>Nested interface must be public if it is declared inside the interface but it can have any access modifier if declared within the class.</a:t>
            </a:r>
          </a:p>
          <a:p>
            <a:r>
              <a:rPr lang="en-IN" dirty="0" smtClean="0"/>
              <a:t>Nested interfaces are declared static </a:t>
            </a:r>
            <a:r>
              <a:rPr lang="en-IN" dirty="0" err="1" smtClean="0"/>
              <a:t>implicitely</a:t>
            </a:r>
            <a:r>
              <a:rPr lang="en-IN" dirty="0" smtClean="0"/>
              <a:t>.</a:t>
            </a:r>
          </a:p>
          <a:p>
            <a:r>
              <a:rPr lang="en-IN" dirty="0" smtClean="0"/>
              <a:t>Program – </a:t>
            </a:r>
            <a:r>
              <a:rPr lang="en-IN" dirty="0" err="1" smtClean="0"/>
              <a:t>nestinterface.java</a:t>
            </a:r>
            <a:endParaRPr lang="en-IN" dirty="0" smtClean="0"/>
          </a:p>
          <a:p>
            <a:endParaRPr lang="en-IN" dirty="0" smtClean="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55000" lnSpcReduction="20000"/>
          </a:bodyPr>
          <a:lstStyle/>
          <a:p>
            <a:r>
              <a:rPr lang="en-IN" dirty="0" smtClean="0"/>
              <a:t> interface A{  </a:t>
            </a:r>
          </a:p>
          <a:p>
            <a:r>
              <a:rPr lang="en-IN" dirty="0" smtClean="0"/>
              <a:t>      void show();  </a:t>
            </a:r>
          </a:p>
          <a:p>
            <a:r>
              <a:rPr lang="en-IN" dirty="0" smtClean="0"/>
              <a:t>      interface B{  </a:t>
            </a:r>
          </a:p>
          <a:p>
            <a:r>
              <a:rPr lang="en-IN" dirty="0" smtClean="0"/>
              <a:t>       void display();  </a:t>
            </a:r>
          </a:p>
          <a:p>
            <a:r>
              <a:rPr lang="en-IN" dirty="0" smtClean="0"/>
              <a:t>      }  </a:t>
            </a:r>
          </a:p>
          <a:p>
            <a:r>
              <a:rPr lang="en-IN" dirty="0" smtClean="0"/>
              <a:t>    }  </a:t>
            </a:r>
          </a:p>
          <a:p>
            <a:r>
              <a:rPr lang="en-IN" dirty="0" smtClean="0"/>
              <a:t>    class </a:t>
            </a:r>
            <a:r>
              <a:rPr lang="en-IN" dirty="0" err="1" smtClean="0"/>
              <a:t>nestinterface</a:t>
            </a:r>
            <a:r>
              <a:rPr lang="en-IN" dirty="0" smtClean="0"/>
              <a:t> implements A.B</a:t>
            </a:r>
          </a:p>
          <a:p>
            <a:r>
              <a:rPr lang="en-IN" dirty="0" smtClean="0"/>
              <a:t>{  </a:t>
            </a:r>
          </a:p>
          <a:p>
            <a:r>
              <a:rPr lang="en-IN" dirty="0" smtClean="0"/>
              <a:t>     public void display()</a:t>
            </a:r>
          </a:p>
          <a:p>
            <a:r>
              <a:rPr lang="en-IN" dirty="0" smtClean="0"/>
              <a:t>{</a:t>
            </a:r>
          </a:p>
          <a:p>
            <a:r>
              <a:rPr lang="en-IN" dirty="0" err="1" smtClean="0"/>
              <a:t>System.out.println</a:t>
            </a:r>
            <a:r>
              <a:rPr lang="en-IN" dirty="0" smtClean="0"/>
              <a:t>("inside nested interface");</a:t>
            </a:r>
          </a:p>
          <a:p>
            <a:r>
              <a:rPr lang="en-IN" dirty="0" smtClean="0"/>
              <a:t>}  </a:t>
            </a:r>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smtClean="0"/>
              <a:t>      A.B o=new </a:t>
            </a:r>
            <a:r>
              <a:rPr lang="en-IN" dirty="0" err="1" smtClean="0"/>
              <a:t>nestinterface</a:t>
            </a:r>
            <a:r>
              <a:rPr lang="en-IN" dirty="0" smtClean="0"/>
              <a:t>();//</a:t>
            </a:r>
            <a:r>
              <a:rPr lang="en-IN" dirty="0" err="1" smtClean="0"/>
              <a:t>upcasting</a:t>
            </a:r>
            <a:r>
              <a:rPr lang="en-IN" dirty="0" smtClean="0"/>
              <a:t> here  </a:t>
            </a:r>
          </a:p>
          <a:p>
            <a:r>
              <a:rPr lang="en-IN" dirty="0" smtClean="0"/>
              <a:t>      </a:t>
            </a:r>
            <a:r>
              <a:rPr lang="en-IN" dirty="0" err="1" smtClean="0"/>
              <a:t>o.display</a:t>
            </a:r>
            <a:r>
              <a:rPr lang="en-IN" dirty="0" smtClean="0"/>
              <a:t>();  </a:t>
            </a:r>
          </a:p>
          <a:p>
            <a:r>
              <a:rPr lang="en-IN" dirty="0" smtClean="0"/>
              <a:t>     }  </a:t>
            </a:r>
          </a:p>
          <a:p>
            <a:r>
              <a:rPr lang="en-IN" dirty="0" smtClean="0"/>
              <a:t>    } </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Food for though</a:t>
            </a:r>
            <a:endParaRPr lang="en-IN" dirty="0"/>
          </a:p>
        </p:txBody>
      </p:sp>
      <p:sp>
        <p:nvSpPr>
          <p:cNvPr id="3" name="Content Placeholder 2"/>
          <p:cNvSpPr>
            <a:spLocks noGrp="1"/>
          </p:cNvSpPr>
          <p:nvPr>
            <p:ph idx="1"/>
          </p:nvPr>
        </p:nvSpPr>
        <p:spPr>
          <a:xfrm>
            <a:off x="457200" y="908720"/>
            <a:ext cx="8229600" cy="5217443"/>
          </a:xfrm>
        </p:spPr>
        <p:txBody>
          <a:bodyPr>
            <a:normAutofit/>
          </a:bodyPr>
          <a:lstStyle/>
          <a:p>
            <a:r>
              <a:rPr lang="en-IN" b="1" dirty="0" smtClean="0"/>
              <a:t>Can we define a class inside the interface?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3754760" cy="5649491"/>
          </a:xfrm>
        </p:spPr>
        <p:txBody>
          <a:bodyPr>
            <a:noAutofit/>
          </a:bodyPr>
          <a:lstStyle/>
          <a:p>
            <a:pPr>
              <a:buNone/>
            </a:pPr>
            <a:r>
              <a:rPr lang="en-IN" sz="1800" b="1" dirty="0" smtClean="0"/>
              <a:t>interface A</a:t>
            </a:r>
          </a:p>
          <a:p>
            <a:pPr>
              <a:buNone/>
            </a:pPr>
            <a:r>
              <a:rPr lang="en-IN" sz="1800" b="1" dirty="0" smtClean="0"/>
              <a:t>{</a:t>
            </a:r>
          </a:p>
          <a:p>
            <a:pPr>
              <a:buNone/>
            </a:pPr>
            <a:r>
              <a:rPr lang="en-IN" sz="1800" b="1" dirty="0" smtClean="0"/>
              <a:t>class yes</a:t>
            </a:r>
          </a:p>
          <a:p>
            <a:pPr>
              <a:buNone/>
            </a:pPr>
            <a:r>
              <a:rPr lang="en-IN" sz="1800" b="1" dirty="0" smtClean="0"/>
              <a:t>{</a:t>
            </a:r>
          </a:p>
          <a:p>
            <a:pPr>
              <a:buNone/>
            </a:pPr>
            <a:r>
              <a:rPr lang="en-IN" sz="1800" b="1" dirty="0" smtClean="0"/>
              <a:t>void display()</a:t>
            </a:r>
          </a:p>
          <a:p>
            <a:pPr>
              <a:buNone/>
            </a:pPr>
            <a:r>
              <a:rPr lang="en-IN" sz="1800" b="1" dirty="0" smtClean="0"/>
              <a:t>{</a:t>
            </a:r>
          </a:p>
          <a:p>
            <a:pPr>
              <a:buNone/>
            </a:pPr>
            <a:r>
              <a:rPr lang="en-IN" sz="1800" b="1" dirty="0" err="1" smtClean="0"/>
              <a:t>System.out.println</a:t>
            </a:r>
            <a:r>
              <a:rPr lang="en-IN" sz="1800" b="1" dirty="0" smtClean="0"/>
              <a:t>("ASDF");</a:t>
            </a:r>
          </a:p>
          <a:p>
            <a:pPr>
              <a:buNone/>
            </a:pPr>
            <a:r>
              <a:rPr lang="en-IN" sz="1800" b="1" dirty="0" smtClean="0"/>
              <a:t>}</a:t>
            </a:r>
          </a:p>
          <a:p>
            <a:pPr>
              <a:buNone/>
            </a:pPr>
            <a:r>
              <a:rPr lang="en-IN" sz="1800" b="1" dirty="0" smtClean="0"/>
              <a:t>}</a:t>
            </a:r>
          </a:p>
          <a:p>
            <a:pPr>
              <a:buNone/>
            </a:pPr>
            <a:r>
              <a:rPr lang="en-IN" sz="1800" b="1" dirty="0" smtClean="0"/>
              <a:t>}</a:t>
            </a:r>
          </a:p>
          <a:p>
            <a:pPr>
              <a:buNone/>
            </a:pPr>
            <a:endParaRPr lang="en-IN" sz="1800" b="1" dirty="0" smtClean="0"/>
          </a:p>
          <a:p>
            <a:pPr>
              <a:buNone/>
            </a:pPr>
            <a:r>
              <a:rPr lang="en-IN" sz="1800" b="1" dirty="0" smtClean="0"/>
              <a:t>class </a:t>
            </a:r>
            <a:r>
              <a:rPr lang="en-IN" sz="1800" b="1" dirty="0" err="1" smtClean="0"/>
              <a:t>yesa</a:t>
            </a:r>
            <a:r>
              <a:rPr lang="en-IN" sz="1800" b="1" dirty="0" smtClean="0"/>
              <a:t> implements A</a:t>
            </a:r>
          </a:p>
          <a:p>
            <a:pPr>
              <a:buNone/>
            </a:pPr>
            <a:r>
              <a:rPr lang="en-IN" sz="1800" b="1" dirty="0" smtClean="0"/>
              <a:t>{</a:t>
            </a:r>
          </a:p>
          <a:p>
            <a:pPr>
              <a:buNone/>
            </a:pPr>
            <a:r>
              <a:rPr lang="en-IN" sz="1800" b="1" dirty="0" smtClean="0"/>
              <a:t>public void display1()</a:t>
            </a:r>
          </a:p>
          <a:p>
            <a:pPr>
              <a:buNone/>
            </a:pPr>
            <a:r>
              <a:rPr lang="en-IN" sz="1800" b="1" dirty="0" smtClean="0"/>
              <a:t>{</a:t>
            </a:r>
          </a:p>
          <a:p>
            <a:pPr>
              <a:buNone/>
            </a:pPr>
            <a:endParaRPr lang="en-IN" sz="1800" b="1" dirty="0" smtClean="0"/>
          </a:p>
          <a:p>
            <a:pPr>
              <a:buNone/>
            </a:pPr>
            <a:r>
              <a:rPr lang="en-IN" sz="1800" b="1" dirty="0" err="1" smtClean="0"/>
              <a:t>System.out.println</a:t>
            </a:r>
            <a:r>
              <a:rPr lang="en-IN" sz="1800" b="1" dirty="0" smtClean="0"/>
              <a:t>("ASDFGGG");</a:t>
            </a:r>
          </a:p>
          <a:p>
            <a:pPr>
              <a:buNone/>
            </a:pPr>
            <a:r>
              <a:rPr lang="en-IN" sz="1800" b="1" dirty="0" smtClean="0"/>
              <a:t>}</a:t>
            </a:r>
          </a:p>
          <a:p>
            <a:pPr>
              <a:buNone/>
            </a:pPr>
            <a:r>
              <a:rPr lang="en-IN" sz="1800" b="1" dirty="0" smtClean="0"/>
              <a:t>}</a:t>
            </a:r>
          </a:p>
          <a:p>
            <a:pPr>
              <a:buNone/>
            </a:pPr>
            <a:endParaRPr lang="en-IN" sz="1800" b="1" dirty="0" smtClean="0"/>
          </a:p>
          <a:p>
            <a:pPr>
              <a:buNone/>
            </a:pPr>
            <a:endParaRPr lang="en-IN" sz="1800" dirty="0"/>
          </a:p>
        </p:txBody>
      </p:sp>
      <p:sp>
        <p:nvSpPr>
          <p:cNvPr id="4" name="TextBox 3"/>
          <p:cNvSpPr txBox="1"/>
          <p:nvPr/>
        </p:nvSpPr>
        <p:spPr>
          <a:xfrm>
            <a:off x="4427984" y="548680"/>
            <a:ext cx="4511748" cy="4154984"/>
          </a:xfrm>
          <a:prstGeom prst="rect">
            <a:avLst/>
          </a:prstGeom>
          <a:noFill/>
        </p:spPr>
        <p:txBody>
          <a:bodyPr wrap="none" rtlCol="0">
            <a:spAutoFit/>
          </a:bodyPr>
          <a:lstStyle/>
          <a:p>
            <a:pPr>
              <a:buNone/>
            </a:pPr>
            <a:r>
              <a:rPr lang="en-IN" sz="2400" b="1" dirty="0" smtClean="0"/>
              <a:t>class b</a:t>
            </a:r>
          </a:p>
          <a:p>
            <a:pPr>
              <a:buNone/>
            </a:pPr>
            <a:r>
              <a:rPr lang="en-IN" sz="2400" b="1" dirty="0" smtClean="0"/>
              <a:t>{</a:t>
            </a:r>
          </a:p>
          <a:p>
            <a:pPr>
              <a:buNone/>
            </a:pPr>
            <a:r>
              <a:rPr lang="en-IN" sz="2400" b="1" dirty="0" smtClean="0"/>
              <a:t>public static void main(String </a:t>
            </a:r>
            <a:r>
              <a:rPr lang="en-IN" sz="2400" b="1" dirty="0" err="1" smtClean="0"/>
              <a:t>ar</a:t>
            </a:r>
            <a:r>
              <a:rPr lang="en-IN" sz="2400" b="1" dirty="0" smtClean="0"/>
              <a:t>[])</a:t>
            </a:r>
          </a:p>
          <a:p>
            <a:pPr>
              <a:buNone/>
            </a:pPr>
            <a:r>
              <a:rPr lang="en-IN" sz="2400" b="1" dirty="0" smtClean="0"/>
              <a:t>{</a:t>
            </a:r>
          </a:p>
          <a:p>
            <a:pPr>
              <a:buNone/>
            </a:pPr>
            <a:r>
              <a:rPr lang="en-IN" sz="2400" b="1" dirty="0" err="1" smtClean="0"/>
              <a:t>yesa</a:t>
            </a:r>
            <a:r>
              <a:rPr lang="en-IN" sz="2400" b="1" dirty="0" smtClean="0"/>
              <a:t> y = new </a:t>
            </a:r>
            <a:r>
              <a:rPr lang="en-IN" sz="2400" b="1" dirty="0" err="1" smtClean="0"/>
              <a:t>yesa</a:t>
            </a:r>
            <a:r>
              <a:rPr lang="en-IN" sz="2400" b="1" dirty="0" smtClean="0"/>
              <a:t>();</a:t>
            </a:r>
          </a:p>
          <a:p>
            <a:pPr>
              <a:buNone/>
            </a:pPr>
            <a:r>
              <a:rPr lang="en-IN" sz="2400" b="1" dirty="0" err="1" smtClean="0"/>
              <a:t>A.yes</a:t>
            </a:r>
            <a:r>
              <a:rPr lang="en-IN" sz="2400" b="1" dirty="0" smtClean="0"/>
              <a:t> y1 = new </a:t>
            </a:r>
            <a:r>
              <a:rPr lang="en-IN" sz="2400" b="1" dirty="0" err="1" smtClean="0"/>
              <a:t>A.yes</a:t>
            </a:r>
            <a:r>
              <a:rPr lang="en-IN" sz="2400" b="1" dirty="0" smtClean="0"/>
              <a:t>();</a:t>
            </a:r>
          </a:p>
          <a:p>
            <a:pPr>
              <a:buNone/>
            </a:pPr>
            <a:r>
              <a:rPr lang="en-IN" sz="2400" b="1" dirty="0" smtClean="0"/>
              <a:t>y1.display();</a:t>
            </a:r>
          </a:p>
          <a:p>
            <a:pPr>
              <a:buNone/>
            </a:pPr>
            <a:r>
              <a:rPr lang="en-IN" sz="2400" b="1" dirty="0" smtClean="0"/>
              <a:t>y.display1();</a:t>
            </a:r>
          </a:p>
          <a:p>
            <a:pPr>
              <a:buNone/>
            </a:pPr>
            <a:r>
              <a:rPr lang="en-IN" sz="2400" b="1" dirty="0" smtClean="0"/>
              <a:t>}</a:t>
            </a:r>
          </a:p>
          <a:p>
            <a:pPr>
              <a:buNone/>
            </a:pPr>
            <a:r>
              <a:rPr lang="en-IN" sz="2400" b="1" dirty="0" smtClean="0"/>
              <a:t>}</a:t>
            </a:r>
          </a:p>
          <a:p>
            <a:endParaRPr lang="en-IN"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t>Packages in JAVA</a:t>
            </a:r>
            <a:endParaRPr lang="en-IN" dirty="0"/>
          </a:p>
        </p:txBody>
      </p:sp>
      <p:sp>
        <p:nvSpPr>
          <p:cNvPr id="3" name="Content Placeholder 2"/>
          <p:cNvSpPr>
            <a:spLocks noGrp="1"/>
          </p:cNvSpPr>
          <p:nvPr>
            <p:ph idx="1"/>
          </p:nvPr>
        </p:nvSpPr>
        <p:spPr>
          <a:xfrm>
            <a:off x="714348" y="1357298"/>
            <a:ext cx="8229600" cy="4857784"/>
          </a:xfrm>
        </p:spPr>
        <p:txBody>
          <a:bodyPr>
            <a:normAutofit/>
          </a:bodyPr>
          <a:lstStyle/>
          <a:p>
            <a:pPr algn="just"/>
            <a:r>
              <a:rPr lang="en-IN" dirty="0" smtClean="0"/>
              <a:t>A </a:t>
            </a:r>
            <a:r>
              <a:rPr lang="en-IN" b="1" dirty="0" smtClean="0"/>
              <a:t>java package</a:t>
            </a:r>
            <a:r>
              <a:rPr lang="en-IN" dirty="0" smtClean="0"/>
              <a:t> is a group of similar types of classes, interfaces and sub-packages. </a:t>
            </a:r>
          </a:p>
          <a:p>
            <a:pPr algn="just"/>
            <a:r>
              <a:rPr lang="en-IN" dirty="0" smtClean="0"/>
              <a:t>Package in java can be categorized in two form, built-in package and user-defined package. </a:t>
            </a:r>
          </a:p>
          <a:p>
            <a:pPr algn="just"/>
            <a:r>
              <a:rPr lang="en-IN" dirty="0" smtClean="0"/>
              <a:t>There are many built-in packages such as java, </a:t>
            </a:r>
            <a:r>
              <a:rPr lang="en-IN" dirty="0" err="1" smtClean="0"/>
              <a:t>lang</a:t>
            </a:r>
            <a:r>
              <a:rPr lang="en-IN" dirty="0" smtClean="0"/>
              <a:t>, </a:t>
            </a:r>
            <a:r>
              <a:rPr lang="en-IN" dirty="0" err="1" smtClean="0"/>
              <a:t>awt</a:t>
            </a:r>
            <a:r>
              <a:rPr lang="en-IN" dirty="0" smtClean="0"/>
              <a:t>, </a:t>
            </a:r>
            <a:r>
              <a:rPr lang="en-IN" dirty="0" err="1" smtClean="0"/>
              <a:t>javax</a:t>
            </a:r>
            <a:r>
              <a:rPr lang="en-IN" dirty="0" smtClean="0"/>
              <a:t>, swing, net, </a:t>
            </a:r>
            <a:r>
              <a:rPr lang="en-IN" dirty="0" err="1" smtClean="0"/>
              <a:t>io</a:t>
            </a:r>
            <a:r>
              <a:rPr lang="en-IN" dirty="0" smtClean="0"/>
              <a:t>, </a:t>
            </a:r>
            <a:r>
              <a:rPr lang="en-IN" dirty="0" err="1" smtClean="0"/>
              <a:t>util</a:t>
            </a:r>
            <a:r>
              <a:rPr lang="en-IN" dirty="0" smtClean="0"/>
              <a:t>, </a:t>
            </a:r>
            <a:r>
              <a:rPr lang="en-IN" dirty="0" err="1" smtClean="0"/>
              <a:t>sql</a:t>
            </a:r>
            <a:r>
              <a:rPr lang="en-IN" dirty="0" smtClean="0"/>
              <a:t> etc.</a:t>
            </a:r>
          </a:p>
          <a:p>
            <a:pPr algn="just"/>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714348" y="785794"/>
            <a:ext cx="8143932" cy="4982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IN" dirty="0" smtClean="0"/>
              <a:t>Our first package program</a:t>
            </a:r>
            <a:endParaRPr lang="en-IN" dirty="0"/>
          </a:p>
        </p:txBody>
      </p:sp>
      <p:sp>
        <p:nvSpPr>
          <p:cNvPr id="3" name="Content Placeholder 2"/>
          <p:cNvSpPr>
            <a:spLocks noGrp="1"/>
          </p:cNvSpPr>
          <p:nvPr>
            <p:ph idx="1"/>
          </p:nvPr>
        </p:nvSpPr>
        <p:spPr>
          <a:xfrm>
            <a:off x="457200" y="1000108"/>
            <a:ext cx="8229600" cy="5643602"/>
          </a:xfrm>
        </p:spPr>
        <p:txBody>
          <a:bodyPr>
            <a:normAutofit fontScale="62500" lnSpcReduction="20000"/>
          </a:bodyPr>
          <a:lstStyle/>
          <a:p>
            <a:pPr>
              <a:buNone/>
            </a:pPr>
            <a:r>
              <a:rPr lang="en-IN" dirty="0" smtClean="0"/>
              <a:t>The keyword </a:t>
            </a:r>
            <a:r>
              <a:rPr lang="en-IN" b="1" dirty="0" smtClean="0">
                <a:solidFill>
                  <a:srgbClr val="00B050"/>
                </a:solidFill>
              </a:rPr>
              <a:t>package</a:t>
            </a:r>
            <a:r>
              <a:rPr lang="en-IN" dirty="0" smtClean="0"/>
              <a:t> is mandatory to create package programs in java</a:t>
            </a:r>
          </a:p>
          <a:p>
            <a:pPr>
              <a:buNone/>
            </a:pPr>
            <a:r>
              <a:rPr lang="en-IN" dirty="0" smtClean="0"/>
              <a:t>Let us now create a simple program with filename as  </a:t>
            </a:r>
            <a:r>
              <a:rPr lang="en-IN" dirty="0" smtClean="0">
                <a:solidFill>
                  <a:srgbClr val="00B050"/>
                </a:solidFill>
              </a:rPr>
              <a:t>first2.java</a:t>
            </a:r>
          </a:p>
          <a:p>
            <a:pPr>
              <a:buNone/>
            </a:pPr>
            <a:r>
              <a:rPr lang="en-IN" dirty="0" smtClean="0"/>
              <a:t>Let the code be as such:</a:t>
            </a:r>
          </a:p>
          <a:p>
            <a:pPr>
              <a:buNone/>
            </a:pPr>
            <a:r>
              <a:rPr lang="en-IN" sz="5100" b="1" dirty="0" smtClean="0">
                <a:solidFill>
                  <a:srgbClr val="00B050"/>
                </a:solidFill>
                <a:effectLst>
                  <a:outerShdw blurRad="38100" dist="38100" dir="2700000" algn="tl">
                    <a:srgbClr val="000000">
                      <a:alpha val="43137"/>
                    </a:srgbClr>
                  </a:outerShdw>
                </a:effectLst>
              </a:rPr>
              <a:t>package </a:t>
            </a:r>
            <a:r>
              <a:rPr lang="en-IN" sz="5100" b="1" dirty="0" err="1" smtClean="0">
                <a:solidFill>
                  <a:srgbClr val="00B050"/>
                </a:solidFill>
                <a:effectLst>
                  <a:outerShdw blurRad="38100" dist="38100" dir="2700000" algn="tl">
                    <a:srgbClr val="000000">
                      <a:alpha val="43137"/>
                    </a:srgbClr>
                  </a:outerShdw>
                </a:effectLst>
              </a:rPr>
              <a:t>firstpack</a:t>
            </a:r>
            <a:r>
              <a:rPr lang="en-IN" sz="5100" b="1" dirty="0" smtClean="0">
                <a:solidFill>
                  <a:srgbClr val="00B050"/>
                </a:solidFill>
                <a:effectLst>
                  <a:outerShdw blurRad="38100" dist="38100" dir="2700000" algn="tl">
                    <a:srgbClr val="000000">
                      <a:alpha val="43137"/>
                    </a:srgbClr>
                  </a:outerShdw>
                </a:effectLst>
              </a:rPr>
              <a:t>;</a:t>
            </a:r>
            <a:endParaRPr lang="en-IN" sz="5100" b="1" dirty="0" smtClean="0">
              <a:solidFill>
                <a:srgbClr val="FF0000"/>
              </a:solidFill>
              <a:effectLst>
                <a:outerShdw blurRad="38100" dist="38100" dir="2700000" algn="tl">
                  <a:srgbClr val="000000">
                    <a:alpha val="43137"/>
                  </a:srgbClr>
                </a:outerShdw>
              </a:effectLst>
            </a:endParaRPr>
          </a:p>
          <a:p>
            <a:pPr>
              <a:buNone/>
            </a:pPr>
            <a:r>
              <a:rPr lang="en-IN" sz="5100" b="1" dirty="0" smtClean="0">
                <a:solidFill>
                  <a:srgbClr val="FF0000"/>
                </a:solidFill>
                <a:effectLst>
                  <a:outerShdw blurRad="38100" dist="38100" dir="2700000" algn="tl">
                    <a:srgbClr val="000000">
                      <a:alpha val="43137"/>
                    </a:srgbClr>
                  </a:outerShdw>
                </a:effectLst>
              </a:rPr>
              <a:t>public class first2</a:t>
            </a:r>
          </a:p>
          <a:p>
            <a:pPr>
              <a:buNone/>
            </a:pPr>
            <a:r>
              <a:rPr lang="en-IN" sz="5100" b="1" dirty="0" smtClean="0">
                <a:solidFill>
                  <a:srgbClr val="FF0000"/>
                </a:solidFill>
                <a:effectLst>
                  <a:outerShdw blurRad="38100" dist="38100" dir="2700000" algn="tl">
                    <a:srgbClr val="000000">
                      <a:alpha val="43137"/>
                    </a:srgbClr>
                  </a:outerShdw>
                </a:effectLst>
              </a:rPr>
              <a:t>{</a:t>
            </a:r>
          </a:p>
          <a:p>
            <a:pPr>
              <a:buNone/>
            </a:pPr>
            <a:r>
              <a:rPr lang="en-IN" sz="5100" b="1" dirty="0" smtClean="0">
                <a:solidFill>
                  <a:srgbClr val="FF0000"/>
                </a:solidFill>
                <a:effectLst>
                  <a:outerShdw blurRad="38100" dist="38100" dir="2700000" algn="tl">
                    <a:srgbClr val="000000">
                      <a:alpha val="43137"/>
                    </a:srgbClr>
                  </a:outerShdw>
                </a:effectLst>
              </a:rPr>
              <a:t>public static void main(String a[])</a:t>
            </a:r>
          </a:p>
          <a:p>
            <a:pPr>
              <a:buNone/>
            </a:pPr>
            <a:r>
              <a:rPr lang="en-IN" sz="5100" b="1" dirty="0" smtClean="0">
                <a:solidFill>
                  <a:srgbClr val="FF0000"/>
                </a:solidFill>
                <a:effectLst>
                  <a:outerShdw blurRad="38100" dist="38100" dir="2700000" algn="tl">
                    <a:srgbClr val="000000">
                      <a:alpha val="43137"/>
                    </a:srgbClr>
                  </a:outerShdw>
                </a:effectLst>
              </a:rPr>
              <a:t>{</a:t>
            </a:r>
          </a:p>
          <a:p>
            <a:pPr>
              <a:buNone/>
            </a:pPr>
            <a:r>
              <a:rPr lang="en-IN" sz="5100" b="1" dirty="0" err="1" smtClean="0">
                <a:solidFill>
                  <a:srgbClr val="FF0000"/>
                </a:solidFill>
                <a:effectLst>
                  <a:outerShdw blurRad="38100" dist="38100" dir="2700000" algn="tl">
                    <a:srgbClr val="000000">
                      <a:alpha val="43137"/>
                    </a:srgbClr>
                  </a:outerShdw>
                </a:effectLst>
              </a:rPr>
              <a:t>System.out.println</a:t>
            </a:r>
            <a:r>
              <a:rPr lang="en-IN" sz="5100" b="1" dirty="0" smtClean="0">
                <a:solidFill>
                  <a:srgbClr val="FF0000"/>
                </a:solidFill>
                <a:effectLst>
                  <a:outerShdw blurRad="38100" dist="38100" dir="2700000" algn="tl">
                    <a:srgbClr val="000000">
                      <a:alpha val="43137"/>
                    </a:srgbClr>
                  </a:outerShdw>
                </a:effectLst>
              </a:rPr>
              <a:t>("this is  inside first program");</a:t>
            </a:r>
          </a:p>
          <a:p>
            <a:pPr>
              <a:buNone/>
            </a:pPr>
            <a:r>
              <a:rPr lang="en-IN" sz="5100" b="1" dirty="0" smtClean="0">
                <a:solidFill>
                  <a:srgbClr val="FF0000"/>
                </a:solidFill>
                <a:effectLst>
                  <a:outerShdw blurRad="38100" dist="38100" dir="2700000" algn="tl">
                    <a:srgbClr val="000000">
                      <a:alpha val="43137"/>
                    </a:srgbClr>
                  </a:outerShdw>
                </a:effectLst>
              </a:rPr>
              <a:t>}</a:t>
            </a:r>
          </a:p>
          <a:p>
            <a:pPr>
              <a:buNone/>
            </a:pPr>
            <a:r>
              <a:rPr lang="en-IN" sz="5100" b="1" dirty="0" smtClean="0">
                <a:solidFill>
                  <a:srgbClr val="FF0000"/>
                </a:solidFill>
                <a:effectLst>
                  <a:outerShdw blurRad="38100" dist="38100" dir="2700000" algn="tl">
                    <a:srgbClr val="000000">
                      <a:alpha val="43137"/>
                    </a:srgbClr>
                  </a:outerShdw>
                </a:effectLst>
              </a:rPr>
              <a:t>}</a:t>
            </a:r>
            <a:endParaRPr lang="en-IN" sz="51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How to compile java package</a:t>
            </a:r>
            <a:br>
              <a:rPr lang="en-IN" b="1" dirty="0" smtClean="0"/>
            </a:br>
            <a:endParaRPr lang="en-IN" dirty="0"/>
          </a:p>
        </p:txBody>
      </p:sp>
      <p:sp>
        <p:nvSpPr>
          <p:cNvPr id="3" name="Content Placeholder 2"/>
          <p:cNvSpPr>
            <a:spLocks noGrp="1"/>
          </p:cNvSpPr>
          <p:nvPr>
            <p:ph idx="1"/>
          </p:nvPr>
        </p:nvSpPr>
        <p:spPr>
          <a:xfrm>
            <a:off x="457200" y="1071546"/>
            <a:ext cx="8229600" cy="5054617"/>
          </a:xfrm>
        </p:spPr>
        <p:txBody>
          <a:bodyPr>
            <a:normAutofit/>
          </a:bodyPr>
          <a:lstStyle/>
          <a:p>
            <a:r>
              <a:rPr lang="en-IN" dirty="0" smtClean="0"/>
              <a:t>Since we are not using any IDE, we have to follow the way to compile:</a:t>
            </a:r>
          </a:p>
          <a:p>
            <a:pPr>
              <a:buNone/>
            </a:pPr>
            <a:r>
              <a:rPr lang="en-IN" dirty="0" smtClean="0"/>
              <a:t>Syntax:</a:t>
            </a:r>
          </a:p>
          <a:p>
            <a:r>
              <a:rPr lang="en-IN" dirty="0" err="1" smtClean="0"/>
              <a:t>javac</a:t>
            </a:r>
            <a:r>
              <a:rPr lang="en-IN" dirty="0" smtClean="0"/>
              <a:t> -d directory </a:t>
            </a:r>
            <a:r>
              <a:rPr lang="en-IN" dirty="0" err="1" smtClean="0"/>
              <a:t>javafilename</a:t>
            </a:r>
            <a:r>
              <a:rPr lang="en-IN" dirty="0" smtClean="0"/>
              <a:t>  </a:t>
            </a:r>
          </a:p>
          <a:p>
            <a:pPr>
              <a:buNone/>
            </a:pPr>
            <a:r>
              <a:rPr lang="en-IN" dirty="0" smtClean="0"/>
              <a:t>For </a:t>
            </a:r>
            <a:r>
              <a:rPr lang="en-IN" b="1" dirty="0" smtClean="0"/>
              <a:t>example</a:t>
            </a:r>
            <a:endParaRPr lang="en-IN" dirty="0" smtClean="0"/>
          </a:p>
          <a:p>
            <a:r>
              <a:rPr lang="en-IN" b="1" dirty="0" err="1" smtClean="0">
                <a:solidFill>
                  <a:srgbClr val="FF0000"/>
                </a:solidFill>
                <a:effectLst>
                  <a:outerShdw blurRad="38100" dist="38100" dir="2700000" algn="tl">
                    <a:srgbClr val="000000">
                      <a:alpha val="43137"/>
                    </a:srgbClr>
                  </a:outerShdw>
                </a:effectLst>
              </a:rPr>
              <a:t>javac</a:t>
            </a:r>
            <a:r>
              <a:rPr lang="en-IN" b="1" dirty="0" smtClean="0">
                <a:solidFill>
                  <a:srgbClr val="FF0000"/>
                </a:solidFill>
                <a:effectLst>
                  <a:outerShdw blurRad="38100" dist="38100" dir="2700000" algn="tl">
                    <a:srgbClr val="000000">
                      <a:alpha val="43137"/>
                    </a:srgbClr>
                  </a:outerShdw>
                </a:effectLst>
              </a:rPr>
              <a:t> -d . first2.java  </a:t>
            </a:r>
          </a:p>
          <a:p>
            <a:r>
              <a:rPr lang="en-IN" dirty="0" smtClean="0"/>
              <a:t>(After this you can </a:t>
            </a:r>
            <a:r>
              <a:rPr lang="en-IN" b="1" dirty="0" smtClean="0">
                <a:solidFill>
                  <a:srgbClr val="00B0F0"/>
                </a:solidFill>
              </a:rPr>
              <a:t>see a folder created in the current directory)</a:t>
            </a:r>
          </a:p>
          <a:p>
            <a:endParaRPr lang="en-IN"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b="1" dirty="0" smtClean="0"/>
              <a:t>How to run java package program</a:t>
            </a:r>
            <a:br>
              <a:rPr lang="en-IN" b="1" dirty="0" smtClean="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To run package program a qualified name e.g. </a:t>
            </a:r>
            <a:r>
              <a:rPr lang="en-IN" b="1" dirty="0" smtClean="0">
                <a:solidFill>
                  <a:srgbClr val="FF0000"/>
                </a:solidFill>
              </a:rPr>
              <a:t>firstpack.first2 </a:t>
            </a:r>
            <a:r>
              <a:rPr lang="en-IN" dirty="0" smtClean="0"/>
              <a:t>etc to run the class. </a:t>
            </a:r>
          </a:p>
          <a:p>
            <a:r>
              <a:rPr lang="en-IN" b="1" dirty="0" smtClean="0">
                <a:solidFill>
                  <a:srgbClr val="00B050"/>
                </a:solidFill>
              </a:rPr>
              <a:t>To Compile: </a:t>
            </a:r>
            <a:r>
              <a:rPr lang="en-IN" b="1" dirty="0" err="1" smtClean="0">
                <a:solidFill>
                  <a:srgbClr val="00B050"/>
                </a:solidFill>
              </a:rPr>
              <a:t>javac</a:t>
            </a:r>
            <a:r>
              <a:rPr lang="en-IN" b="1" dirty="0" smtClean="0">
                <a:solidFill>
                  <a:srgbClr val="00B050"/>
                </a:solidFill>
              </a:rPr>
              <a:t> -d . first2.java </a:t>
            </a:r>
          </a:p>
          <a:p>
            <a:pPr>
              <a:buNone/>
            </a:pPr>
            <a:r>
              <a:rPr lang="en-IN" b="1" dirty="0" smtClean="0">
                <a:solidFill>
                  <a:srgbClr val="FF6699"/>
                </a:solidFill>
              </a:rPr>
              <a:t>To Run: java firstpack.first2</a:t>
            </a:r>
          </a:p>
          <a:p>
            <a:pPr>
              <a:buNone/>
            </a:pPr>
            <a:r>
              <a:rPr lang="en-IN" b="1" dirty="0" smtClean="0">
                <a:solidFill>
                  <a:srgbClr val="0000FF"/>
                </a:solidFill>
              </a:rPr>
              <a:t>Output: this is  inside first program</a:t>
            </a:r>
          </a:p>
          <a:p>
            <a:pPr>
              <a:buNone/>
            </a:pPr>
            <a:endParaRPr lang="en-IN" dirty="0" smtClean="0"/>
          </a:p>
          <a:p>
            <a:r>
              <a:rPr lang="en-IN" dirty="0" smtClean="0"/>
              <a:t>The -d is a switch that tells the compiler where to put the class file i.e. it represents destination. We can use any directory name like /home (in case of Linux), d:/abc (in case of windows) etc. If  we want to keep the package within the same directory, we can use . (dot). The </a:t>
            </a:r>
            <a:r>
              <a:rPr lang="en-IN" sz="6200" b="1" dirty="0" smtClean="0">
                <a:effectLst>
                  <a:outerShdw blurRad="38100" dist="38100" dir="2700000" algn="tl">
                    <a:srgbClr val="000000">
                      <a:alpha val="43137"/>
                    </a:srgbClr>
                  </a:outerShdw>
                </a:effectLst>
              </a:rPr>
              <a:t>.</a:t>
            </a:r>
            <a:r>
              <a:rPr lang="en-IN" dirty="0" smtClean="0"/>
              <a:t> represents the current folder.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4043362" cy="5768997"/>
          </a:xfrm>
          <a:ln>
            <a:solidFill>
              <a:schemeClr val="accent1"/>
            </a:solidFill>
          </a:ln>
        </p:spPr>
        <p:txBody>
          <a:bodyPr>
            <a:normAutofit fontScale="25000" lnSpcReduction="20000"/>
          </a:bodyPr>
          <a:lstStyle/>
          <a:p>
            <a:r>
              <a:rPr lang="en-IN" sz="4000" dirty="0" smtClean="0"/>
              <a:t>/*write a java program to create a class called person which gets the details such as </a:t>
            </a:r>
            <a:r>
              <a:rPr lang="en-IN" sz="4000" dirty="0" err="1" smtClean="0"/>
              <a:t>SSno</a:t>
            </a:r>
            <a:r>
              <a:rPr lang="en-IN" sz="4000" dirty="0" smtClean="0"/>
              <a:t>, name, native place. Create a subclass called </a:t>
            </a:r>
            <a:r>
              <a:rPr lang="en-IN" sz="4000" dirty="0" err="1" smtClean="0"/>
              <a:t>projectmanager</a:t>
            </a:r>
            <a:r>
              <a:rPr lang="en-IN" sz="4000" dirty="0" smtClean="0"/>
              <a:t> to get the details such as </a:t>
            </a:r>
            <a:r>
              <a:rPr lang="en-IN" sz="4000" dirty="0" err="1" smtClean="0"/>
              <a:t>projectaccount,workplace</a:t>
            </a:r>
            <a:r>
              <a:rPr lang="en-IN" sz="4000" dirty="0" smtClean="0"/>
              <a:t>, team size. </a:t>
            </a:r>
          </a:p>
          <a:p>
            <a:endParaRPr lang="en-IN" sz="4000" dirty="0" smtClean="0"/>
          </a:p>
          <a:p>
            <a:r>
              <a:rPr lang="en-IN" sz="4000" dirty="0" smtClean="0"/>
              <a:t>Again create one more class called father and get the detail as marital status, if the marital status as "married", get the details of number of children else if martial status as "Single", display "Awaiting for an AWESOME person".</a:t>
            </a:r>
          </a:p>
          <a:p>
            <a:endParaRPr lang="en-IN" sz="4000" dirty="0" smtClean="0"/>
          </a:p>
          <a:p>
            <a:r>
              <a:rPr lang="en-IN" sz="4000" dirty="0" smtClean="0"/>
              <a:t>Report the list for a single  person using multi level inheritance in java.*/</a:t>
            </a:r>
          </a:p>
          <a:p>
            <a:endParaRPr lang="en-IN" sz="4000" dirty="0" smtClean="0"/>
          </a:p>
          <a:p>
            <a:r>
              <a:rPr lang="en-IN" sz="4000" dirty="0" smtClean="0"/>
              <a:t>import </a:t>
            </a:r>
            <a:r>
              <a:rPr lang="en-IN" sz="4000" dirty="0" err="1" smtClean="0"/>
              <a:t>java.util</a:t>
            </a:r>
            <a:r>
              <a:rPr lang="en-IN" sz="4000" dirty="0" smtClean="0"/>
              <a:t>.*;</a:t>
            </a:r>
          </a:p>
          <a:p>
            <a:r>
              <a:rPr lang="en-IN" sz="4000" dirty="0" smtClean="0"/>
              <a:t>class person // super class</a:t>
            </a:r>
          </a:p>
          <a:p>
            <a:r>
              <a:rPr lang="en-IN" sz="4000" dirty="0" smtClean="0"/>
              <a:t>{</a:t>
            </a:r>
          </a:p>
          <a:p>
            <a:r>
              <a:rPr lang="en-IN" sz="4000" dirty="0" smtClean="0"/>
              <a:t>int </a:t>
            </a:r>
            <a:r>
              <a:rPr lang="en-IN" sz="4000" dirty="0" err="1" smtClean="0"/>
              <a:t>ssn</a:t>
            </a:r>
            <a:r>
              <a:rPr lang="en-IN" sz="4000" dirty="0" smtClean="0"/>
              <a:t>;</a:t>
            </a:r>
          </a:p>
          <a:p>
            <a:r>
              <a:rPr lang="en-IN" sz="4000" dirty="0" smtClean="0"/>
              <a:t>String name, place;</a:t>
            </a:r>
          </a:p>
          <a:p>
            <a:r>
              <a:rPr lang="en-IN" sz="4000" dirty="0" smtClean="0"/>
              <a:t>void </a:t>
            </a:r>
            <a:r>
              <a:rPr lang="en-IN" sz="4000" dirty="0" err="1" smtClean="0"/>
              <a:t>getdetails</a:t>
            </a:r>
            <a:r>
              <a:rPr lang="en-IN" sz="4000" dirty="0" smtClean="0"/>
              <a:t>()</a:t>
            </a:r>
          </a:p>
          <a:p>
            <a:r>
              <a:rPr lang="en-IN" sz="4000" dirty="0" smtClean="0"/>
              <a:t>{</a:t>
            </a:r>
          </a:p>
          <a:p>
            <a:r>
              <a:rPr lang="en-IN" sz="4000" dirty="0" err="1" smtClean="0"/>
              <a:t>System.out.println</a:t>
            </a:r>
            <a:r>
              <a:rPr lang="en-IN" sz="4000" dirty="0" smtClean="0"/>
              <a:t>("Enter the details of the person");</a:t>
            </a:r>
          </a:p>
          <a:p>
            <a:r>
              <a:rPr lang="en-IN" sz="4000" dirty="0" smtClean="0"/>
              <a:t>Scanner s = new Scanner(</a:t>
            </a:r>
            <a:r>
              <a:rPr lang="en-IN" sz="4000" dirty="0" err="1" smtClean="0"/>
              <a:t>System.in</a:t>
            </a:r>
            <a:r>
              <a:rPr lang="en-IN" sz="4000" dirty="0" smtClean="0"/>
              <a:t>);</a:t>
            </a:r>
          </a:p>
          <a:p>
            <a:r>
              <a:rPr lang="en-IN" sz="4000" dirty="0" err="1" smtClean="0"/>
              <a:t>ssn</a:t>
            </a:r>
            <a:r>
              <a:rPr lang="en-IN" sz="4000" dirty="0" smtClean="0"/>
              <a:t> = </a:t>
            </a:r>
            <a:r>
              <a:rPr lang="en-IN" sz="4000" dirty="0" err="1" smtClean="0"/>
              <a:t>s.nextInt</a:t>
            </a:r>
            <a:r>
              <a:rPr lang="en-IN" sz="4000" dirty="0" smtClean="0"/>
              <a:t>();</a:t>
            </a:r>
          </a:p>
          <a:p>
            <a:r>
              <a:rPr lang="en-IN" sz="4000" dirty="0" smtClean="0"/>
              <a:t>name = </a:t>
            </a:r>
            <a:r>
              <a:rPr lang="en-IN" sz="4000" dirty="0" err="1" smtClean="0"/>
              <a:t>s.next</a:t>
            </a:r>
            <a:r>
              <a:rPr lang="en-IN" sz="4000" dirty="0" smtClean="0"/>
              <a:t>();</a:t>
            </a:r>
          </a:p>
          <a:p>
            <a:r>
              <a:rPr lang="en-IN" sz="4000" dirty="0" smtClean="0"/>
              <a:t>place = </a:t>
            </a:r>
            <a:r>
              <a:rPr lang="en-IN" sz="4000" dirty="0" err="1" smtClean="0"/>
              <a:t>s.next</a:t>
            </a:r>
            <a:r>
              <a:rPr lang="en-IN" sz="4000" dirty="0" smtClean="0"/>
              <a:t>();</a:t>
            </a:r>
          </a:p>
          <a:p>
            <a:r>
              <a:rPr lang="en-IN" sz="4000" dirty="0" smtClean="0"/>
              <a:t>}</a:t>
            </a:r>
          </a:p>
          <a:p>
            <a:r>
              <a:rPr lang="en-IN" sz="4000" dirty="0" smtClean="0"/>
              <a:t>} //superclass</a:t>
            </a:r>
          </a:p>
          <a:p>
            <a:endParaRPr lang="en-IN" sz="4000" dirty="0" smtClean="0"/>
          </a:p>
          <a:p>
            <a:r>
              <a:rPr lang="en-IN" sz="4000" dirty="0" smtClean="0"/>
              <a:t>class pm  extends person  //subclass</a:t>
            </a:r>
          </a:p>
          <a:p>
            <a:r>
              <a:rPr lang="en-IN" sz="4000" dirty="0" smtClean="0"/>
              <a:t>{</a:t>
            </a:r>
          </a:p>
          <a:p>
            <a:r>
              <a:rPr lang="en-IN" sz="4000" dirty="0" smtClean="0"/>
              <a:t>String </a:t>
            </a:r>
            <a:r>
              <a:rPr lang="en-IN" sz="4000" dirty="0" err="1" smtClean="0"/>
              <a:t>acc,workplace</a:t>
            </a:r>
            <a:r>
              <a:rPr lang="en-IN" sz="4000" dirty="0" smtClean="0"/>
              <a:t>;</a:t>
            </a:r>
          </a:p>
          <a:p>
            <a:r>
              <a:rPr lang="en-IN" sz="4000" dirty="0" smtClean="0"/>
              <a:t>int </a:t>
            </a:r>
            <a:r>
              <a:rPr lang="en-IN" sz="4000" dirty="0" err="1" smtClean="0"/>
              <a:t>ts</a:t>
            </a:r>
            <a:r>
              <a:rPr lang="en-IN" sz="4000" dirty="0" smtClean="0"/>
              <a:t>;</a:t>
            </a:r>
          </a:p>
          <a:p>
            <a:r>
              <a:rPr lang="en-IN" sz="4000" dirty="0" smtClean="0"/>
              <a:t>void </a:t>
            </a:r>
            <a:r>
              <a:rPr lang="en-IN" sz="4000" dirty="0" err="1" smtClean="0"/>
              <a:t>getdata</a:t>
            </a:r>
            <a:r>
              <a:rPr lang="en-IN" sz="4000" dirty="0" smtClean="0"/>
              <a:t>()</a:t>
            </a:r>
          </a:p>
          <a:p>
            <a:r>
              <a:rPr lang="en-IN" sz="4000" dirty="0" smtClean="0"/>
              <a:t>{</a:t>
            </a:r>
          </a:p>
          <a:p>
            <a:r>
              <a:rPr lang="en-IN" sz="4000" dirty="0" err="1" smtClean="0"/>
              <a:t>System.out.println</a:t>
            </a:r>
            <a:r>
              <a:rPr lang="en-IN" sz="4000" dirty="0" smtClean="0"/>
              <a:t>("Enter the details of the project manager");</a:t>
            </a:r>
          </a:p>
          <a:p>
            <a:r>
              <a:rPr lang="en-IN" sz="4000" dirty="0" smtClean="0"/>
              <a:t>Scanner s = new Scanner(</a:t>
            </a:r>
            <a:r>
              <a:rPr lang="en-IN" sz="4000" dirty="0" err="1" smtClean="0"/>
              <a:t>System.in</a:t>
            </a:r>
            <a:r>
              <a:rPr lang="en-IN" sz="4000" dirty="0" smtClean="0"/>
              <a:t>);</a:t>
            </a:r>
          </a:p>
          <a:p>
            <a:r>
              <a:rPr lang="en-IN" sz="4000" dirty="0" err="1" smtClean="0"/>
              <a:t>ts</a:t>
            </a:r>
            <a:r>
              <a:rPr lang="en-IN" sz="4000" dirty="0" smtClean="0"/>
              <a:t> = </a:t>
            </a:r>
            <a:r>
              <a:rPr lang="en-IN" sz="4000" dirty="0" err="1" smtClean="0"/>
              <a:t>s.nextInt</a:t>
            </a:r>
            <a:r>
              <a:rPr lang="en-IN" sz="4000" dirty="0" smtClean="0"/>
              <a:t>();</a:t>
            </a:r>
          </a:p>
          <a:p>
            <a:r>
              <a:rPr lang="en-IN" sz="4000" dirty="0" smtClean="0"/>
              <a:t>acc = </a:t>
            </a:r>
            <a:r>
              <a:rPr lang="en-IN" sz="4000" dirty="0" err="1" smtClean="0"/>
              <a:t>s.next</a:t>
            </a:r>
            <a:r>
              <a:rPr lang="en-IN" sz="4000" dirty="0" smtClean="0"/>
              <a:t>();</a:t>
            </a:r>
          </a:p>
          <a:p>
            <a:r>
              <a:rPr lang="en-IN" sz="4000" dirty="0" smtClean="0"/>
              <a:t>workplace = </a:t>
            </a:r>
            <a:r>
              <a:rPr lang="en-IN" sz="4000" dirty="0" err="1" smtClean="0"/>
              <a:t>s.next</a:t>
            </a:r>
            <a:r>
              <a:rPr lang="en-IN" sz="4000" dirty="0" smtClean="0"/>
              <a:t>();</a:t>
            </a:r>
          </a:p>
          <a:p>
            <a:r>
              <a:rPr lang="en-IN" sz="4000" dirty="0" smtClean="0"/>
              <a:t>}</a:t>
            </a:r>
          </a:p>
          <a:p>
            <a:endParaRPr lang="en-IN" sz="4000" dirty="0" smtClean="0"/>
          </a:p>
          <a:p>
            <a:endParaRPr lang="en-IN" dirty="0"/>
          </a:p>
        </p:txBody>
      </p:sp>
      <p:sp>
        <p:nvSpPr>
          <p:cNvPr id="4" name="TextBox 3"/>
          <p:cNvSpPr txBox="1"/>
          <p:nvPr/>
        </p:nvSpPr>
        <p:spPr>
          <a:xfrm>
            <a:off x="4857752" y="714356"/>
            <a:ext cx="4000496" cy="5078313"/>
          </a:xfrm>
          <a:prstGeom prst="rect">
            <a:avLst/>
          </a:prstGeom>
          <a:noFill/>
          <a:ln>
            <a:solidFill>
              <a:schemeClr val="accent1"/>
            </a:solidFill>
          </a:ln>
        </p:spPr>
        <p:txBody>
          <a:bodyPr wrap="square" rtlCol="0">
            <a:spAutoFit/>
          </a:bodyPr>
          <a:lstStyle/>
          <a:p>
            <a:r>
              <a:rPr lang="en-IN" dirty="0" smtClean="0"/>
              <a:t>void display()</a:t>
            </a:r>
          </a:p>
          <a:p>
            <a:r>
              <a:rPr lang="en-IN" dirty="0" smtClean="0"/>
              <a:t>{</a:t>
            </a:r>
          </a:p>
          <a:p>
            <a:r>
              <a:rPr lang="en-IN" dirty="0" err="1" smtClean="0"/>
              <a:t>System.out.println</a:t>
            </a:r>
            <a:r>
              <a:rPr lang="en-IN" dirty="0" smtClean="0"/>
              <a:t>(</a:t>
            </a:r>
            <a:r>
              <a:rPr lang="en-IN" dirty="0" err="1" smtClean="0"/>
              <a:t>ssn</a:t>
            </a:r>
            <a:r>
              <a:rPr lang="en-IN" dirty="0" smtClean="0"/>
              <a:t> + " "+name+" "+place+" "+</a:t>
            </a:r>
            <a:r>
              <a:rPr lang="en-IN" dirty="0" err="1" smtClean="0"/>
              <a:t>ts</a:t>
            </a:r>
            <a:r>
              <a:rPr lang="en-IN" dirty="0" smtClean="0"/>
              <a:t> + " " +acc+ " " +workplace);</a:t>
            </a:r>
          </a:p>
          <a:p>
            <a:r>
              <a:rPr lang="en-IN" dirty="0" smtClean="0"/>
              <a:t>}</a:t>
            </a:r>
          </a:p>
          <a:p>
            <a:r>
              <a:rPr lang="en-IN" dirty="0" smtClean="0"/>
              <a:t>}//subclass</a:t>
            </a:r>
          </a:p>
          <a:p>
            <a:endParaRPr lang="en-IN" dirty="0" smtClean="0"/>
          </a:p>
          <a:p>
            <a:r>
              <a:rPr lang="en-IN" dirty="0" smtClean="0"/>
              <a:t>class sing</a:t>
            </a:r>
          </a:p>
          <a:p>
            <a:r>
              <a:rPr lang="en-IN" dirty="0" smtClean="0"/>
              <a:t>{</a:t>
            </a:r>
          </a:p>
          <a:p>
            <a:r>
              <a:rPr lang="en-IN" dirty="0" smtClean="0"/>
              <a:t>public static void main(String a[])</a:t>
            </a:r>
          </a:p>
          <a:p>
            <a:r>
              <a:rPr lang="en-IN" dirty="0" smtClean="0"/>
              <a:t>{</a:t>
            </a:r>
          </a:p>
          <a:p>
            <a:r>
              <a:rPr lang="en-IN" dirty="0" smtClean="0"/>
              <a:t>pm p =new pm();</a:t>
            </a:r>
          </a:p>
          <a:p>
            <a:r>
              <a:rPr lang="en-IN" dirty="0" err="1" smtClean="0"/>
              <a:t>p.getdata</a:t>
            </a:r>
            <a:r>
              <a:rPr lang="en-IN" dirty="0" smtClean="0"/>
              <a:t>();</a:t>
            </a:r>
          </a:p>
          <a:p>
            <a:r>
              <a:rPr lang="en-IN" dirty="0" err="1" smtClean="0"/>
              <a:t>p.getdetails</a:t>
            </a:r>
            <a:r>
              <a:rPr lang="en-IN" dirty="0" smtClean="0"/>
              <a:t>();</a:t>
            </a:r>
          </a:p>
          <a:p>
            <a:r>
              <a:rPr lang="en-IN" dirty="0" err="1" smtClean="0"/>
              <a:t>p.display</a:t>
            </a:r>
            <a:r>
              <a:rPr lang="en-IN" dirty="0" smtClean="0"/>
              <a:t>();</a:t>
            </a:r>
          </a:p>
          <a:p>
            <a:r>
              <a:rPr lang="en-IN" dirty="0" smtClean="0"/>
              <a:t>}</a:t>
            </a:r>
          </a:p>
          <a:p>
            <a:r>
              <a:rPr lang="en-IN" dirty="0" smtClean="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How to access package from another package?</a:t>
            </a:r>
            <a:br>
              <a:rPr lang="en-IN" b="1" dirty="0" smtClean="0"/>
            </a:br>
            <a:endParaRPr lang="en-IN" dirty="0"/>
          </a:p>
        </p:txBody>
      </p:sp>
      <p:sp>
        <p:nvSpPr>
          <p:cNvPr id="3" name="Content Placeholder 2"/>
          <p:cNvSpPr>
            <a:spLocks noGrp="1"/>
          </p:cNvSpPr>
          <p:nvPr>
            <p:ph idx="1"/>
          </p:nvPr>
        </p:nvSpPr>
        <p:spPr/>
        <p:txBody>
          <a:bodyPr/>
          <a:lstStyle/>
          <a:p>
            <a:r>
              <a:rPr lang="en-IN" dirty="0" smtClean="0"/>
              <a:t>There are three ways to access the package from outside the package.</a:t>
            </a:r>
          </a:p>
          <a:p>
            <a:r>
              <a:rPr lang="en-IN" b="1" dirty="0" smtClean="0">
                <a:solidFill>
                  <a:srgbClr val="00B050"/>
                </a:solidFill>
                <a:effectLst>
                  <a:outerShdw blurRad="38100" dist="38100" dir="2700000" algn="tl">
                    <a:srgbClr val="000000">
                      <a:alpha val="43137"/>
                    </a:srgbClr>
                  </a:outerShdw>
                </a:effectLst>
              </a:rPr>
              <a:t>import package.*;</a:t>
            </a:r>
          </a:p>
          <a:p>
            <a:r>
              <a:rPr lang="en-IN" b="1" dirty="0" smtClean="0">
                <a:solidFill>
                  <a:srgbClr val="00B050"/>
                </a:solidFill>
                <a:effectLst>
                  <a:outerShdw blurRad="38100" dist="38100" dir="2700000" algn="tl">
                    <a:srgbClr val="000000">
                      <a:alpha val="43137"/>
                    </a:srgbClr>
                  </a:outerShdw>
                </a:effectLst>
              </a:rPr>
              <a:t>import </a:t>
            </a:r>
            <a:r>
              <a:rPr lang="en-IN" b="1" dirty="0" err="1" smtClean="0">
                <a:solidFill>
                  <a:srgbClr val="00B050"/>
                </a:solidFill>
                <a:effectLst>
                  <a:outerShdw blurRad="38100" dist="38100" dir="2700000" algn="tl">
                    <a:srgbClr val="000000">
                      <a:alpha val="43137"/>
                    </a:srgbClr>
                  </a:outerShdw>
                </a:effectLst>
              </a:rPr>
              <a:t>package.classname</a:t>
            </a:r>
            <a:r>
              <a:rPr lang="en-IN" b="1" dirty="0" smtClean="0">
                <a:solidFill>
                  <a:srgbClr val="00B050"/>
                </a:solidFill>
                <a:effectLst>
                  <a:outerShdw blurRad="38100" dist="38100" dir="2700000" algn="tl">
                    <a:srgbClr val="000000">
                      <a:alpha val="43137"/>
                    </a:srgbClr>
                  </a:outerShdw>
                </a:effectLst>
              </a:rPr>
              <a:t>;</a:t>
            </a:r>
          </a:p>
          <a:p>
            <a:r>
              <a:rPr lang="en-IN" b="1" dirty="0" smtClean="0">
                <a:solidFill>
                  <a:srgbClr val="00B050"/>
                </a:solidFill>
                <a:effectLst>
                  <a:outerShdw blurRad="38100" dist="38100" dir="2700000" algn="tl">
                    <a:srgbClr val="000000">
                      <a:alpha val="43137"/>
                    </a:srgbClr>
                  </a:outerShdw>
                </a:effectLst>
              </a:rPr>
              <a:t>fully qualified name.</a:t>
            </a:r>
          </a:p>
          <a:p>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Accessing package using </a:t>
            </a:r>
            <a:r>
              <a:rPr lang="en-IN" dirty="0" err="1" smtClean="0"/>
              <a:t>Packagename</a:t>
            </a:r>
            <a:r>
              <a:rPr lang="en-IN" dirty="0" smtClean="0"/>
              <a:t>.*</a:t>
            </a:r>
            <a:endParaRPr lang="en-IN" dirty="0"/>
          </a:p>
        </p:txBody>
      </p:sp>
      <p:sp>
        <p:nvSpPr>
          <p:cNvPr id="3" name="Content Placeholder 2"/>
          <p:cNvSpPr>
            <a:spLocks noGrp="1"/>
          </p:cNvSpPr>
          <p:nvPr>
            <p:ph idx="1"/>
          </p:nvPr>
        </p:nvSpPr>
        <p:spPr/>
        <p:txBody>
          <a:bodyPr/>
          <a:lstStyle/>
          <a:p>
            <a:r>
              <a:rPr lang="en-IN" dirty="0" smtClean="0"/>
              <a:t>If we use package.* then </a:t>
            </a:r>
            <a:r>
              <a:rPr lang="en-IN" dirty="0" smtClean="0">
                <a:solidFill>
                  <a:srgbClr val="00B050"/>
                </a:solidFill>
              </a:rPr>
              <a:t>all the classes and interfaces of this package will be accessible but </a:t>
            </a:r>
            <a:r>
              <a:rPr lang="en-IN" b="1" dirty="0" smtClean="0">
                <a:solidFill>
                  <a:srgbClr val="FF0000"/>
                </a:solidFill>
                <a:effectLst>
                  <a:outerShdw blurRad="38100" dist="38100" dir="2700000" algn="tl">
                    <a:srgbClr val="000000">
                      <a:alpha val="43137"/>
                    </a:srgbClr>
                  </a:outerShdw>
                </a:effectLst>
              </a:rPr>
              <a:t>not </a:t>
            </a:r>
            <a:r>
              <a:rPr lang="en-IN" b="1" dirty="0" err="1" smtClean="0">
                <a:solidFill>
                  <a:srgbClr val="FF0000"/>
                </a:solidFill>
                <a:effectLst>
                  <a:outerShdw blurRad="38100" dist="38100" dir="2700000" algn="tl">
                    <a:srgbClr val="000000">
                      <a:alpha val="43137"/>
                    </a:srgbClr>
                  </a:outerShdw>
                </a:effectLst>
              </a:rPr>
              <a:t>subpackages</a:t>
            </a:r>
            <a:r>
              <a:rPr lang="en-IN" b="1" dirty="0" smtClean="0">
                <a:solidFill>
                  <a:srgbClr val="FF0000"/>
                </a:solidFill>
                <a:effectLst>
                  <a:outerShdw blurRad="38100" dist="38100" dir="2700000" algn="tl">
                    <a:srgbClr val="000000">
                      <a:alpha val="43137"/>
                    </a:srgbClr>
                  </a:outerShdw>
                </a:effectLst>
              </a:rPr>
              <a:t>. </a:t>
            </a:r>
          </a:p>
          <a:p>
            <a:r>
              <a:rPr lang="en-IN" dirty="0" smtClean="0"/>
              <a:t>The </a:t>
            </a:r>
            <a:r>
              <a:rPr lang="en-IN" b="1" dirty="0" smtClean="0">
                <a:solidFill>
                  <a:srgbClr val="0000FF"/>
                </a:solidFill>
              </a:rPr>
              <a:t>import keyword </a:t>
            </a:r>
            <a:r>
              <a:rPr lang="en-IN" dirty="0" smtClean="0"/>
              <a:t>is used to make the classes and interface of another package accessible to the current package.</a:t>
            </a:r>
          </a:p>
          <a:p>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Program for accessing using </a:t>
            </a:r>
            <a:r>
              <a:rPr lang="en-IN" dirty="0" err="1" smtClean="0"/>
              <a:t>packagename</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r>
              <a:rPr lang="en-IN" b="1" dirty="0" smtClean="0">
                <a:solidFill>
                  <a:srgbClr val="0000FF"/>
                </a:solidFill>
              </a:rPr>
              <a:t>Step1:  </a:t>
            </a:r>
            <a:r>
              <a:rPr lang="en-IN" dirty="0" smtClean="0"/>
              <a:t>create a program with a package in it without main function</a:t>
            </a:r>
          </a:p>
          <a:p>
            <a:r>
              <a:rPr lang="en-IN" dirty="0" smtClean="0"/>
              <a:t>// program contains package; class; method.</a:t>
            </a:r>
          </a:p>
          <a:p>
            <a:pPr>
              <a:buNone/>
            </a:pPr>
            <a:r>
              <a:rPr lang="en-IN" dirty="0" smtClean="0"/>
              <a:t>Ex: package </a:t>
            </a:r>
            <a:r>
              <a:rPr lang="en-IN" dirty="0" err="1" smtClean="0"/>
              <a:t>firstpack</a:t>
            </a:r>
            <a:r>
              <a:rPr lang="en-IN" dirty="0" smtClean="0"/>
              <a:t>;</a:t>
            </a:r>
          </a:p>
          <a:p>
            <a:pPr>
              <a:buNone/>
            </a:pPr>
            <a:endParaRPr lang="en-IN" dirty="0" smtClean="0"/>
          </a:p>
          <a:p>
            <a:pPr>
              <a:buNone/>
            </a:pPr>
            <a:r>
              <a:rPr lang="en-IN" dirty="0" smtClean="0"/>
              <a:t>public </a:t>
            </a:r>
            <a:r>
              <a:rPr lang="en-IN" smtClean="0"/>
              <a:t>class first10</a:t>
            </a:r>
            <a:endParaRPr lang="en-IN" dirty="0" smtClean="0"/>
          </a:p>
          <a:p>
            <a:pPr>
              <a:buNone/>
            </a:pPr>
            <a:r>
              <a:rPr lang="en-IN" dirty="0" smtClean="0"/>
              <a:t>{</a:t>
            </a:r>
          </a:p>
          <a:p>
            <a:pPr>
              <a:buNone/>
            </a:pPr>
            <a:r>
              <a:rPr lang="en-IN" dirty="0" smtClean="0"/>
              <a:t>public void display()</a:t>
            </a:r>
          </a:p>
          <a:p>
            <a:pPr>
              <a:buNone/>
            </a:pPr>
            <a:r>
              <a:rPr lang="en-IN" dirty="0" smtClean="0"/>
              <a:t>{</a:t>
            </a:r>
          </a:p>
          <a:p>
            <a:pPr>
              <a:buNone/>
            </a:pPr>
            <a:r>
              <a:rPr lang="en-IN" dirty="0" err="1" smtClean="0"/>
              <a:t>System.out.println</a:t>
            </a:r>
            <a:r>
              <a:rPr lang="en-IN" dirty="0" smtClean="0"/>
              <a:t> ("this is  inside first program");</a:t>
            </a:r>
          </a:p>
          <a:p>
            <a:pPr>
              <a:buNone/>
            </a:pPr>
            <a:r>
              <a:rPr lang="en-IN" dirty="0" smtClean="0"/>
              <a:t>}</a:t>
            </a:r>
          </a:p>
          <a:p>
            <a:pPr>
              <a:buNone/>
            </a:pPr>
            <a:r>
              <a:rPr lang="en-IN" dirty="0" smtClean="0"/>
              <a:t>}</a:t>
            </a:r>
            <a:endParaRPr lang="en-I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5768997"/>
          </a:xfrm>
        </p:spPr>
        <p:txBody>
          <a:bodyPr>
            <a:normAutofit fontScale="77500" lnSpcReduction="20000"/>
          </a:bodyPr>
          <a:lstStyle/>
          <a:p>
            <a:r>
              <a:rPr lang="en-IN" b="1" dirty="0" smtClean="0">
                <a:solidFill>
                  <a:srgbClr val="00B050"/>
                </a:solidFill>
              </a:rPr>
              <a:t>Step 2: create another class with package and with main function and also the package to be imported.</a:t>
            </a:r>
          </a:p>
          <a:p>
            <a:r>
              <a:rPr lang="en-IN" b="1" dirty="0" smtClean="0">
                <a:solidFill>
                  <a:srgbClr val="00B050"/>
                </a:solidFill>
              </a:rPr>
              <a:t>EX: </a:t>
            </a:r>
          </a:p>
          <a:p>
            <a:pPr>
              <a:buNone/>
            </a:pPr>
            <a:r>
              <a:rPr lang="en-IN" b="1" dirty="0" smtClean="0">
                <a:solidFill>
                  <a:srgbClr val="0000FF"/>
                </a:solidFill>
              </a:rPr>
              <a:t>package pack1; //newly created package</a:t>
            </a:r>
          </a:p>
          <a:p>
            <a:pPr>
              <a:buNone/>
            </a:pPr>
            <a:r>
              <a:rPr lang="en-IN" b="1" dirty="0" smtClean="0">
                <a:solidFill>
                  <a:srgbClr val="0000FF"/>
                </a:solidFill>
              </a:rPr>
              <a:t>import </a:t>
            </a:r>
            <a:r>
              <a:rPr lang="en-IN" b="1" dirty="0" err="1" smtClean="0">
                <a:solidFill>
                  <a:srgbClr val="0000FF"/>
                </a:solidFill>
              </a:rPr>
              <a:t>firstpack</a:t>
            </a:r>
            <a:r>
              <a:rPr lang="en-IN" b="1" dirty="0" smtClean="0">
                <a:solidFill>
                  <a:srgbClr val="0000FF"/>
                </a:solidFill>
              </a:rPr>
              <a:t>.*; // </a:t>
            </a:r>
            <a:r>
              <a:rPr lang="en-IN" b="1" dirty="0" err="1" smtClean="0">
                <a:solidFill>
                  <a:srgbClr val="FF0000"/>
                </a:solidFill>
              </a:rPr>
              <a:t>firstpack</a:t>
            </a:r>
            <a:r>
              <a:rPr lang="en-IN" b="1" dirty="0" smtClean="0">
                <a:solidFill>
                  <a:srgbClr val="FF0000"/>
                </a:solidFill>
              </a:rPr>
              <a:t> is imported here so that all the methods defined will be used in this program</a:t>
            </a:r>
          </a:p>
          <a:p>
            <a:pPr>
              <a:buNone/>
            </a:pPr>
            <a:r>
              <a:rPr lang="en-IN" b="1" dirty="0" smtClean="0">
                <a:solidFill>
                  <a:srgbClr val="0000FF"/>
                </a:solidFill>
              </a:rPr>
              <a:t>class second  // another class with main function</a:t>
            </a:r>
          </a:p>
          <a:p>
            <a:pPr>
              <a:buNone/>
            </a:pPr>
            <a:r>
              <a:rPr lang="en-IN" b="1" dirty="0" smtClean="0">
                <a:solidFill>
                  <a:srgbClr val="0000FF"/>
                </a:solidFill>
              </a:rPr>
              <a:t>{</a:t>
            </a:r>
          </a:p>
          <a:p>
            <a:pPr>
              <a:buNone/>
            </a:pPr>
            <a:r>
              <a:rPr lang="en-IN" b="1" dirty="0" smtClean="0">
                <a:solidFill>
                  <a:srgbClr val="0000FF"/>
                </a:solidFill>
              </a:rPr>
              <a:t>public static void main(String a[])</a:t>
            </a:r>
          </a:p>
          <a:p>
            <a:pPr>
              <a:buNone/>
            </a:pPr>
            <a:r>
              <a:rPr lang="en-IN" b="1" dirty="0" smtClean="0">
                <a:solidFill>
                  <a:srgbClr val="0000FF"/>
                </a:solidFill>
              </a:rPr>
              <a:t>{</a:t>
            </a:r>
          </a:p>
          <a:p>
            <a:pPr>
              <a:buNone/>
            </a:pPr>
            <a:r>
              <a:rPr lang="en-IN" b="1" dirty="0" smtClean="0">
                <a:solidFill>
                  <a:srgbClr val="0000FF"/>
                </a:solidFill>
              </a:rPr>
              <a:t>first2 f = new first2(); // </a:t>
            </a:r>
            <a:r>
              <a:rPr lang="en-IN" b="1" dirty="0" smtClean="0">
                <a:solidFill>
                  <a:srgbClr val="FF0000"/>
                </a:solidFill>
              </a:rPr>
              <a:t>creating object for the program in package </a:t>
            </a:r>
            <a:r>
              <a:rPr lang="en-IN" sz="4100" b="1" dirty="0" err="1" smtClean="0">
                <a:solidFill>
                  <a:srgbClr val="00B050"/>
                </a:solidFill>
                <a:effectLst>
                  <a:outerShdw blurRad="38100" dist="38100" dir="2700000" algn="tl">
                    <a:srgbClr val="000000">
                      <a:alpha val="43137"/>
                    </a:srgbClr>
                  </a:outerShdw>
                </a:effectLst>
              </a:rPr>
              <a:t>firstpack</a:t>
            </a:r>
            <a:endParaRPr lang="en-IN" b="1" dirty="0" smtClean="0">
              <a:solidFill>
                <a:srgbClr val="00B050"/>
              </a:solidFill>
              <a:effectLst>
                <a:outerShdw blurRad="38100" dist="38100" dir="2700000" algn="tl">
                  <a:srgbClr val="000000">
                    <a:alpha val="43137"/>
                  </a:srgbClr>
                </a:outerShdw>
              </a:effectLst>
            </a:endParaRPr>
          </a:p>
          <a:p>
            <a:pPr>
              <a:buNone/>
            </a:pPr>
            <a:r>
              <a:rPr lang="en-IN" b="1" dirty="0" err="1" smtClean="0">
                <a:solidFill>
                  <a:srgbClr val="0000FF"/>
                </a:solidFill>
              </a:rPr>
              <a:t>f.display</a:t>
            </a:r>
            <a:r>
              <a:rPr lang="en-IN" b="1" dirty="0" smtClean="0">
                <a:solidFill>
                  <a:srgbClr val="0000FF"/>
                </a:solidFill>
              </a:rPr>
              <a:t>(); // this is the method in first2 class</a:t>
            </a:r>
          </a:p>
          <a:p>
            <a:pPr>
              <a:buNone/>
            </a:pPr>
            <a:r>
              <a:rPr lang="en-IN" b="1" dirty="0" smtClean="0">
                <a:solidFill>
                  <a:srgbClr val="0000FF"/>
                </a:solidFill>
              </a:rPr>
              <a:t>}</a:t>
            </a:r>
          </a:p>
          <a:p>
            <a:pPr>
              <a:buNone/>
            </a:pPr>
            <a:r>
              <a:rPr lang="en-IN" b="1" dirty="0" smtClean="0">
                <a:solidFill>
                  <a:srgbClr val="0000FF"/>
                </a:solidFill>
              </a:rPr>
              <a:t>}</a:t>
            </a:r>
            <a:endParaRPr lang="en-IN" b="1" dirty="0">
              <a:solidFill>
                <a:srgbClr val="0000FF"/>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run the package program</a:t>
            </a:r>
            <a:endParaRPr lang="en-IN" dirty="0"/>
          </a:p>
        </p:txBody>
      </p:sp>
      <p:sp>
        <p:nvSpPr>
          <p:cNvPr id="3" name="Content Placeholder 2"/>
          <p:cNvSpPr>
            <a:spLocks noGrp="1"/>
          </p:cNvSpPr>
          <p:nvPr>
            <p:ph idx="1"/>
          </p:nvPr>
        </p:nvSpPr>
        <p:spPr>
          <a:xfrm>
            <a:off x="457200" y="1214422"/>
            <a:ext cx="8229600" cy="4911741"/>
          </a:xfrm>
        </p:spPr>
        <p:txBody>
          <a:bodyPr>
            <a:normAutofit fontScale="85000" lnSpcReduction="10000"/>
          </a:bodyPr>
          <a:lstStyle/>
          <a:p>
            <a:r>
              <a:rPr lang="en-IN" dirty="0" smtClean="0">
                <a:solidFill>
                  <a:srgbClr val="FF0000"/>
                </a:solidFill>
              </a:rPr>
              <a:t>Step 3: compile the program without main class (Don’t execute….)</a:t>
            </a:r>
          </a:p>
          <a:p>
            <a:r>
              <a:rPr lang="en-IN" dirty="0" smtClean="0"/>
              <a:t>Ex: </a:t>
            </a:r>
            <a:r>
              <a:rPr lang="en-IN" dirty="0" err="1" smtClean="0">
                <a:solidFill>
                  <a:srgbClr val="0000FF"/>
                </a:solidFill>
              </a:rPr>
              <a:t>javac</a:t>
            </a:r>
            <a:r>
              <a:rPr lang="en-IN" dirty="0" smtClean="0">
                <a:solidFill>
                  <a:srgbClr val="0000FF"/>
                </a:solidFill>
              </a:rPr>
              <a:t> –d . First2.java</a:t>
            </a:r>
          </a:p>
          <a:p>
            <a:r>
              <a:rPr lang="en-IN" dirty="0" smtClean="0"/>
              <a:t>(</a:t>
            </a:r>
            <a:r>
              <a:rPr lang="en-IN" b="1" dirty="0" smtClean="0">
                <a:solidFill>
                  <a:srgbClr val="FF6699"/>
                </a:solidFill>
              </a:rPr>
              <a:t>Since it is not having main we can’t execute</a:t>
            </a:r>
            <a:r>
              <a:rPr lang="en-IN" dirty="0" smtClean="0"/>
              <a:t>)</a:t>
            </a:r>
          </a:p>
          <a:p>
            <a:r>
              <a:rPr lang="en-IN" dirty="0" smtClean="0"/>
              <a:t>Step 4:  Compile the program where main in present…</a:t>
            </a:r>
          </a:p>
          <a:p>
            <a:r>
              <a:rPr lang="en-IN" dirty="0" smtClean="0"/>
              <a:t>Ex: </a:t>
            </a:r>
            <a:r>
              <a:rPr lang="en-IN" dirty="0" err="1" smtClean="0"/>
              <a:t>javac</a:t>
            </a:r>
            <a:r>
              <a:rPr lang="en-IN" dirty="0" smtClean="0"/>
              <a:t> –d . </a:t>
            </a:r>
            <a:r>
              <a:rPr lang="en-IN" dirty="0" err="1" smtClean="0"/>
              <a:t>Second.java</a:t>
            </a:r>
            <a:r>
              <a:rPr lang="en-IN" dirty="0" smtClean="0"/>
              <a:t> ( we can see the folder ____________created)</a:t>
            </a:r>
          </a:p>
          <a:p>
            <a:r>
              <a:rPr lang="en-IN" dirty="0" smtClean="0"/>
              <a:t>Run the program: java ______________???</a:t>
            </a:r>
          </a:p>
          <a:p>
            <a:r>
              <a:rPr lang="en-IN" dirty="0" smtClean="0"/>
              <a:t>OUTPUT : _________________________</a:t>
            </a:r>
          </a:p>
          <a:p>
            <a:r>
              <a:rPr lang="en-IN" b="1" dirty="0" smtClean="0"/>
              <a:t>Note: If you import a package, ___________will not be imported.</a:t>
            </a:r>
          </a:p>
          <a:p>
            <a:endParaRPr lang="en-IN" dirty="0" smtClean="0"/>
          </a:p>
          <a:p>
            <a:endParaRPr lang="en-I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Sub-packages</a:t>
            </a:r>
            <a:endParaRPr lang="en-IN" dirty="0"/>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Package inside the package is known as </a:t>
            </a:r>
            <a:r>
              <a:rPr lang="en-IN" dirty="0" err="1" smtClean="0">
                <a:latin typeface="Times New Roman" pitchFamily="18" charset="0"/>
                <a:cs typeface="Times New Roman" pitchFamily="18" charset="0"/>
              </a:rPr>
              <a:t>subpackage</a:t>
            </a:r>
            <a:r>
              <a:rPr lang="en-IN" dirty="0" smtClean="0">
                <a:latin typeface="Times New Roman" pitchFamily="18" charset="0"/>
                <a:cs typeface="Times New Roman" pitchFamily="18" charset="0"/>
              </a:rPr>
              <a:t>. The packages that come lower in the naming hierarchy are called "</a:t>
            </a:r>
            <a:r>
              <a:rPr lang="en-IN" b="1" dirty="0" smtClean="0">
                <a:latin typeface="Times New Roman" pitchFamily="18" charset="0"/>
                <a:cs typeface="Times New Roman" pitchFamily="18" charset="0"/>
              </a:rPr>
              <a:t>sub package</a:t>
            </a:r>
            <a:r>
              <a:rPr lang="en-IN" dirty="0" smtClean="0">
                <a:latin typeface="Times New Roman" pitchFamily="18" charset="0"/>
                <a:cs typeface="Times New Roman" pitchFamily="18" charset="0"/>
              </a:rPr>
              <a:t>" of the corresponding package higher in the hierarchy i.e. the package that we are putting into another package is called "</a:t>
            </a:r>
            <a:r>
              <a:rPr lang="en-IN" b="1" dirty="0" smtClean="0">
                <a:latin typeface="Times New Roman" pitchFamily="18" charset="0"/>
                <a:cs typeface="Times New Roman" pitchFamily="18" charset="0"/>
              </a:rPr>
              <a:t>sub package".</a:t>
            </a:r>
            <a:r>
              <a:rPr lang="en-IN" b="1" dirty="0" smtClean="0"/>
              <a:t> </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Wrapper classes in java</a:t>
            </a:r>
            <a:endParaRPr lang="en-IN" dirty="0"/>
          </a:p>
        </p:txBody>
      </p:sp>
      <p:sp>
        <p:nvSpPr>
          <p:cNvPr id="3" name="Content Placeholder 2"/>
          <p:cNvSpPr>
            <a:spLocks noGrp="1"/>
          </p:cNvSpPr>
          <p:nvPr>
            <p:ph idx="1"/>
          </p:nvPr>
        </p:nvSpPr>
        <p:spPr>
          <a:xfrm>
            <a:off x="457200" y="1124744"/>
            <a:ext cx="8229600" cy="5001419"/>
          </a:xfrm>
        </p:spPr>
        <p:txBody>
          <a:bodyPr>
            <a:normAutofit fontScale="70000" lnSpcReduction="20000"/>
          </a:bodyPr>
          <a:lstStyle/>
          <a:p>
            <a:pPr>
              <a:buNone/>
            </a:pPr>
            <a:r>
              <a:rPr lang="en-IN" sz="3400" dirty="0" smtClean="0">
                <a:latin typeface="Times New Roman" pitchFamily="18" charset="0"/>
                <a:cs typeface="Times New Roman" pitchFamily="18" charset="0"/>
              </a:rPr>
              <a:t>A Wrapper class is a class whose object wraps or contains a primitive data types. When we create an object to a wrapper class, it contains a field and in this field, we can store a primitive data types. In other words, we can wrap a primitive value into a wrapper class object.</a:t>
            </a:r>
          </a:p>
          <a:p>
            <a:pPr>
              <a:buNone/>
            </a:pPr>
            <a:r>
              <a:rPr lang="en-IN" sz="3400" b="1" dirty="0" smtClean="0">
                <a:latin typeface="Times New Roman" pitchFamily="18" charset="0"/>
                <a:cs typeface="Times New Roman" pitchFamily="18" charset="0"/>
              </a:rPr>
              <a:t>Need of Wrapper Classes</a:t>
            </a:r>
            <a:endParaRPr lang="en-IN" sz="3400" dirty="0" smtClean="0">
              <a:latin typeface="Times New Roman" pitchFamily="18" charset="0"/>
              <a:cs typeface="Times New Roman" pitchFamily="18" charset="0"/>
            </a:endParaRPr>
          </a:p>
          <a:p>
            <a:pPr>
              <a:buNone/>
            </a:pPr>
            <a:r>
              <a:rPr lang="en-IN" sz="3400" dirty="0" smtClean="0">
                <a:latin typeface="Times New Roman" pitchFamily="18" charset="0"/>
                <a:cs typeface="Times New Roman" pitchFamily="18" charset="0"/>
              </a:rPr>
              <a:t>1.They convert primitive data types into objects. Objects are needed if we wish to modify the arguments passed into a method (because primitive types are passed by value).</a:t>
            </a:r>
          </a:p>
          <a:p>
            <a:pPr>
              <a:buNone/>
            </a:pPr>
            <a:r>
              <a:rPr lang="en-IN" sz="3400" dirty="0" smtClean="0">
                <a:latin typeface="Times New Roman" pitchFamily="18" charset="0"/>
                <a:cs typeface="Times New Roman" pitchFamily="18" charset="0"/>
              </a:rPr>
              <a:t>2. The classes in </a:t>
            </a:r>
            <a:r>
              <a:rPr lang="en-IN" sz="3400" dirty="0" err="1" smtClean="0">
                <a:latin typeface="Times New Roman" pitchFamily="18" charset="0"/>
                <a:cs typeface="Times New Roman" pitchFamily="18" charset="0"/>
              </a:rPr>
              <a:t>java.util</a:t>
            </a:r>
            <a:r>
              <a:rPr lang="en-IN" sz="3400" dirty="0" smtClean="0">
                <a:latin typeface="Times New Roman" pitchFamily="18" charset="0"/>
                <a:cs typeface="Times New Roman" pitchFamily="18" charset="0"/>
              </a:rPr>
              <a:t> package handles only objects and hence wrapper classes help in this case also.</a:t>
            </a:r>
          </a:p>
          <a:p>
            <a:pPr>
              <a:buNone/>
            </a:pPr>
            <a:r>
              <a:rPr lang="en-IN" sz="3400" dirty="0" smtClean="0">
                <a:latin typeface="Times New Roman" pitchFamily="18" charset="0"/>
                <a:cs typeface="Times New Roman" pitchFamily="18" charset="0"/>
              </a:rPr>
              <a:t>3. Data structures in the Collection framework, such as </a:t>
            </a:r>
            <a:r>
              <a:rPr lang="en-IN" sz="3400" dirty="0" err="1" smtClean="0">
                <a:latin typeface="Times New Roman" pitchFamily="18" charset="0"/>
                <a:cs typeface="Times New Roman" pitchFamily="18" charset="0"/>
                <a:hlinkClick r:id="rId2"/>
              </a:rPr>
              <a:t>ArrayList</a:t>
            </a:r>
            <a:r>
              <a:rPr lang="en-IN" sz="3400" dirty="0" smtClean="0">
                <a:latin typeface="Times New Roman" pitchFamily="18" charset="0"/>
                <a:cs typeface="Times New Roman" pitchFamily="18" charset="0"/>
              </a:rPr>
              <a:t> and </a:t>
            </a:r>
            <a:r>
              <a:rPr lang="en-IN" sz="3400" dirty="0" smtClean="0">
                <a:latin typeface="Times New Roman" pitchFamily="18" charset="0"/>
                <a:cs typeface="Times New Roman" pitchFamily="18" charset="0"/>
                <a:hlinkClick r:id="rId3"/>
              </a:rPr>
              <a:t>Vector</a:t>
            </a:r>
            <a:r>
              <a:rPr lang="en-IN" sz="3400" dirty="0" smtClean="0">
                <a:latin typeface="Times New Roman" pitchFamily="18" charset="0"/>
                <a:cs typeface="Times New Roman" pitchFamily="18" charset="0"/>
              </a:rPr>
              <a:t>, store only objects (reference types) and not primitive types.</a:t>
            </a:r>
          </a:p>
          <a:p>
            <a:pPr>
              <a:buNone/>
            </a:pPr>
            <a:r>
              <a:rPr lang="en-IN" sz="3400" dirty="0" smtClean="0">
                <a:solidFill>
                  <a:srgbClr val="FF0000"/>
                </a:solidFill>
                <a:latin typeface="Times New Roman" pitchFamily="18" charset="0"/>
                <a:cs typeface="Times New Roman" pitchFamily="18" charset="0"/>
              </a:rPr>
              <a:t>An object is needed to support synchronization in multithreading.</a:t>
            </a:r>
          </a:p>
          <a:p>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err="1" smtClean="0"/>
              <a:t>Autoboxing</a:t>
            </a:r>
            <a:r>
              <a:rPr lang="en-IN" b="1" dirty="0" smtClean="0"/>
              <a:t> and </a:t>
            </a:r>
            <a:r>
              <a:rPr lang="en-IN" b="1" dirty="0" err="1" smtClean="0"/>
              <a:t>Unboxing</a:t>
            </a:r>
            <a:r>
              <a:rPr lang="en-IN" b="1" dirty="0" smtClean="0"/>
              <a:t> in Java</a:t>
            </a:r>
            <a:r>
              <a:rPr lang="en-IN" dirty="0" smtClean="0"/>
              <a:t/>
            </a:r>
            <a:br>
              <a:rPr lang="en-IN" dirty="0" smtClean="0"/>
            </a:br>
            <a:endParaRPr lang="en-IN" dirty="0"/>
          </a:p>
        </p:txBody>
      </p:sp>
      <p:sp>
        <p:nvSpPr>
          <p:cNvPr id="3" name="Content Placeholder 2"/>
          <p:cNvSpPr>
            <a:spLocks noGrp="1"/>
          </p:cNvSpPr>
          <p:nvPr>
            <p:ph idx="1"/>
          </p:nvPr>
        </p:nvSpPr>
        <p:spPr>
          <a:xfrm>
            <a:off x="457200" y="836712"/>
            <a:ext cx="8229600" cy="5688632"/>
          </a:xfrm>
        </p:spPr>
        <p:txBody>
          <a:bodyPr>
            <a:noAutofit/>
          </a:bodyPr>
          <a:lstStyle/>
          <a:p>
            <a:pPr>
              <a:buNone/>
            </a:pPr>
            <a:r>
              <a:rPr lang="en-IN" sz="2400" b="1" dirty="0" err="1" smtClean="0">
                <a:latin typeface="Times New Roman" pitchFamily="18" charset="0"/>
                <a:cs typeface="Times New Roman" pitchFamily="18" charset="0"/>
              </a:rPr>
              <a:t>Autoboxing</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Converting a primitive value into an object of the corresponding wrapper class is called </a:t>
            </a:r>
            <a:r>
              <a:rPr lang="en-IN" sz="2400" dirty="0" err="1" smtClean="0">
                <a:latin typeface="Times New Roman" pitchFamily="18" charset="0"/>
                <a:cs typeface="Times New Roman" pitchFamily="18" charset="0"/>
              </a:rPr>
              <a:t>autoboxing</a:t>
            </a:r>
            <a:r>
              <a:rPr lang="en-IN" sz="2400" dirty="0" smtClean="0">
                <a:latin typeface="Times New Roman" pitchFamily="18" charset="0"/>
                <a:cs typeface="Times New Roman" pitchFamily="18" charset="0"/>
              </a:rPr>
              <a:t>. For example, converting int to Integer class. The Java compiler applies </a:t>
            </a:r>
            <a:r>
              <a:rPr lang="en-IN" sz="2400" dirty="0" err="1" smtClean="0">
                <a:latin typeface="Times New Roman" pitchFamily="18" charset="0"/>
                <a:cs typeface="Times New Roman" pitchFamily="18" charset="0"/>
              </a:rPr>
              <a:t>autoboxing</a:t>
            </a:r>
            <a:r>
              <a:rPr lang="en-IN" sz="2400" dirty="0" smtClean="0">
                <a:latin typeface="Times New Roman" pitchFamily="18" charset="0"/>
                <a:cs typeface="Times New Roman" pitchFamily="18" charset="0"/>
              </a:rPr>
              <a:t> when a primitive value is:</a:t>
            </a:r>
          </a:p>
          <a:p>
            <a:pPr>
              <a:buNone/>
            </a:pPr>
            <a:r>
              <a:rPr lang="en-IN" sz="2400" dirty="0" smtClean="0">
                <a:latin typeface="Times New Roman" pitchFamily="18" charset="0"/>
                <a:cs typeface="Times New Roman" pitchFamily="18" charset="0"/>
              </a:rPr>
              <a:t>•	Passed as a parameter to a method that expects an object of the corresponding wrapper class.</a:t>
            </a:r>
          </a:p>
          <a:p>
            <a:pPr>
              <a:buNone/>
            </a:pPr>
            <a:r>
              <a:rPr lang="en-IN" sz="2400" dirty="0" smtClean="0">
                <a:latin typeface="Times New Roman" pitchFamily="18" charset="0"/>
                <a:cs typeface="Times New Roman" pitchFamily="18" charset="0"/>
              </a:rPr>
              <a:t>•	Assigned to a variable of the corresponding wrapper class.</a:t>
            </a:r>
          </a:p>
          <a:p>
            <a:pPr>
              <a:buNone/>
            </a:pPr>
            <a:r>
              <a:rPr lang="en-IN" sz="2400" b="1" dirty="0" err="1" smtClean="0">
                <a:latin typeface="Times New Roman" pitchFamily="18" charset="0"/>
                <a:cs typeface="Times New Roman" pitchFamily="18" charset="0"/>
              </a:rPr>
              <a:t>Unboxing</a:t>
            </a:r>
            <a:r>
              <a:rPr lang="en-IN" sz="2400" b="1" dirty="0" smtClean="0">
                <a:latin typeface="Times New Roman" pitchFamily="18" charset="0"/>
                <a:cs typeface="Times New Roman" pitchFamily="18" charset="0"/>
              </a:rPr>
              <a:t>:</a:t>
            </a:r>
            <a:r>
              <a:rPr lang="en-IN" sz="2400" dirty="0" smtClean="0">
                <a:latin typeface="Times New Roman" pitchFamily="18" charset="0"/>
                <a:cs typeface="Times New Roman" pitchFamily="18" charset="0"/>
              </a:rPr>
              <a:t> Converting an object of a wrapper type to its corresponding primitive value is called </a:t>
            </a:r>
            <a:r>
              <a:rPr lang="en-IN" sz="2400" dirty="0" err="1" smtClean="0">
                <a:latin typeface="Times New Roman" pitchFamily="18" charset="0"/>
                <a:cs typeface="Times New Roman" pitchFamily="18" charset="0"/>
              </a:rPr>
              <a:t>unboxing</a:t>
            </a:r>
            <a:r>
              <a:rPr lang="en-IN" sz="2400" dirty="0" smtClean="0">
                <a:latin typeface="Times New Roman" pitchFamily="18" charset="0"/>
                <a:cs typeface="Times New Roman" pitchFamily="18" charset="0"/>
              </a:rPr>
              <a:t>. For example conversion of Integer to int. The Java compiler applies </a:t>
            </a:r>
            <a:r>
              <a:rPr lang="en-IN" sz="2400" dirty="0" err="1" smtClean="0">
                <a:latin typeface="Times New Roman" pitchFamily="18" charset="0"/>
                <a:cs typeface="Times New Roman" pitchFamily="18" charset="0"/>
              </a:rPr>
              <a:t>unboxing</a:t>
            </a:r>
            <a:r>
              <a:rPr lang="en-IN" sz="2400" dirty="0" smtClean="0">
                <a:latin typeface="Times New Roman" pitchFamily="18" charset="0"/>
                <a:cs typeface="Times New Roman" pitchFamily="18" charset="0"/>
              </a:rPr>
              <a:t> when an object of a wrapper class is:</a:t>
            </a:r>
          </a:p>
          <a:p>
            <a:pPr>
              <a:buNone/>
            </a:pPr>
            <a:r>
              <a:rPr lang="en-IN" sz="2400" dirty="0" smtClean="0">
                <a:latin typeface="Times New Roman" pitchFamily="18" charset="0"/>
                <a:cs typeface="Times New Roman" pitchFamily="18" charset="0"/>
              </a:rPr>
              <a:t>•	Passed as a parameter to a method that expects a value of the corresponding primitive type.</a:t>
            </a:r>
          </a:p>
          <a:p>
            <a:pPr>
              <a:buNone/>
            </a:pPr>
            <a:r>
              <a:rPr lang="en-IN" sz="2400" dirty="0" smtClean="0">
                <a:latin typeface="Times New Roman" pitchFamily="18" charset="0"/>
                <a:cs typeface="Times New Roman" pitchFamily="18" charset="0"/>
              </a:rPr>
              <a:t>•	Assigned to a variable of the corresponding primitive type.</a:t>
            </a: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dirty="0" smtClean="0"/>
              <a:t>The following table lists the primitive types and their corresponding wrapper classes, which are used by the Java compiler for </a:t>
            </a:r>
            <a:r>
              <a:rPr lang="en-IN" sz="2400" dirty="0" err="1" smtClean="0"/>
              <a:t>autoboxing</a:t>
            </a:r>
            <a:r>
              <a:rPr lang="en-IN" sz="2400" dirty="0" smtClean="0"/>
              <a:t> and </a:t>
            </a:r>
            <a:r>
              <a:rPr lang="en-IN" sz="2400" dirty="0" err="1" smtClean="0"/>
              <a:t>unboxing</a:t>
            </a:r>
            <a:r>
              <a:rPr lang="en-IN" sz="2400" dirty="0" smtClean="0"/>
              <a:t>:</a:t>
            </a:r>
            <a:r>
              <a:rPr lang="en-IN" dirty="0" smtClean="0"/>
              <a:t/>
            </a:r>
            <a:br>
              <a:rPr lang="en-IN" dirty="0" smtClean="0"/>
            </a:br>
            <a:endParaRPr lang="en-IN" dirty="0"/>
          </a:p>
        </p:txBody>
      </p:sp>
      <p:pic>
        <p:nvPicPr>
          <p:cNvPr id="4" name="Picture 3" descr="auto_un_boxing">
            <a:hlinkClick r:id="rId2"/>
          </p:cNvPr>
          <p:cNvPicPr/>
          <p:nvPr/>
        </p:nvPicPr>
        <p:blipFill>
          <a:blip r:embed="rId3" cstate="print"/>
          <a:srcRect/>
          <a:stretch>
            <a:fillRect/>
          </a:stretch>
        </p:blipFill>
        <p:spPr bwMode="auto">
          <a:xfrm>
            <a:off x="1691680" y="2852936"/>
            <a:ext cx="5400600" cy="37444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Java program to illustrate the concept </a:t>
            </a:r>
            <a:br>
              <a:rPr lang="en-IN" dirty="0" smtClean="0"/>
            </a:br>
            <a:r>
              <a:rPr lang="en-IN" dirty="0" smtClean="0"/>
              <a:t>of </a:t>
            </a:r>
            <a:r>
              <a:rPr lang="en-IN" dirty="0" err="1" smtClean="0"/>
              <a:t>Autoboxing</a:t>
            </a:r>
            <a:r>
              <a:rPr lang="en-IN" dirty="0" smtClean="0"/>
              <a:t> and </a:t>
            </a:r>
            <a:r>
              <a:rPr lang="en-IN" dirty="0" err="1" smtClean="0"/>
              <a:t>Unboxing</a:t>
            </a:r>
            <a:r>
              <a:rPr lang="en-IN" dirty="0" smtClean="0"/>
              <a:t>- </a:t>
            </a:r>
            <a:r>
              <a:rPr lang="en-IN" dirty="0" err="1" smtClean="0"/>
              <a:t>autorun.java</a:t>
            </a:r>
            <a:endParaRPr lang="en-IN" dirty="0"/>
          </a:p>
        </p:txBody>
      </p:sp>
      <p:sp>
        <p:nvSpPr>
          <p:cNvPr id="3" name="Content Placeholder 2"/>
          <p:cNvSpPr>
            <a:spLocks noGrp="1"/>
          </p:cNvSpPr>
          <p:nvPr>
            <p:ph idx="1"/>
          </p:nvPr>
        </p:nvSpPr>
        <p:spPr>
          <a:xfrm>
            <a:off x="457200" y="1600200"/>
            <a:ext cx="6419056" cy="4997152"/>
          </a:xfrm>
        </p:spPr>
        <p:txBody>
          <a:bodyPr>
            <a:normAutofit fontScale="62500" lnSpcReduction="20000"/>
          </a:bodyPr>
          <a:lstStyle/>
          <a:p>
            <a:pPr>
              <a:buNone/>
            </a:pPr>
            <a:r>
              <a:rPr lang="en-IN" dirty="0" smtClean="0"/>
              <a:t>import </a:t>
            </a:r>
            <a:r>
              <a:rPr lang="en-IN" dirty="0" err="1" smtClean="0"/>
              <a:t>java.io</a:t>
            </a:r>
            <a:r>
              <a:rPr lang="en-IN" dirty="0" smtClean="0"/>
              <a:t>.*;</a:t>
            </a:r>
          </a:p>
          <a:p>
            <a:pPr>
              <a:buNone/>
            </a:pPr>
            <a:r>
              <a:rPr lang="en-IN" dirty="0" smtClean="0"/>
              <a:t>class </a:t>
            </a:r>
            <a:r>
              <a:rPr lang="en-IN" dirty="0" err="1" smtClean="0"/>
              <a:t>autoun</a:t>
            </a:r>
            <a:endParaRPr lang="en-IN" dirty="0" smtClean="0"/>
          </a:p>
          <a:p>
            <a:pPr>
              <a:buNone/>
            </a:pPr>
            <a:r>
              <a:rPr lang="en-IN" dirty="0" smtClean="0"/>
              <a:t>{</a:t>
            </a:r>
          </a:p>
          <a:p>
            <a:pPr>
              <a:buNone/>
            </a:pPr>
            <a:r>
              <a:rPr lang="en-IN" dirty="0" smtClean="0"/>
              <a:t>public static void main(String </a:t>
            </a:r>
            <a:r>
              <a:rPr lang="en-IN" dirty="0" err="1" smtClean="0"/>
              <a:t>ar</a:t>
            </a:r>
            <a:r>
              <a:rPr lang="en-IN" dirty="0" smtClean="0"/>
              <a:t>[])</a:t>
            </a:r>
          </a:p>
          <a:p>
            <a:pPr>
              <a:buNone/>
            </a:pPr>
            <a:r>
              <a:rPr lang="en-IN" dirty="0" smtClean="0"/>
              <a:t>{</a:t>
            </a:r>
          </a:p>
          <a:p>
            <a:pPr>
              <a:buNone/>
            </a:pPr>
            <a:r>
              <a:rPr lang="en-IN" dirty="0" smtClean="0"/>
              <a:t>Integer </a:t>
            </a:r>
            <a:r>
              <a:rPr lang="en-IN" dirty="0" err="1" smtClean="0"/>
              <a:t>i</a:t>
            </a:r>
            <a:r>
              <a:rPr lang="en-IN" dirty="0" smtClean="0"/>
              <a:t> =new Integer(10);</a:t>
            </a:r>
          </a:p>
          <a:p>
            <a:pPr>
              <a:buNone/>
            </a:pPr>
            <a:r>
              <a:rPr lang="en-IN" dirty="0" smtClean="0"/>
              <a:t>int j=</a:t>
            </a:r>
            <a:r>
              <a:rPr lang="en-IN" dirty="0" err="1" smtClean="0"/>
              <a:t>i</a:t>
            </a:r>
            <a:r>
              <a:rPr lang="en-IN" dirty="0" smtClean="0"/>
              <a:t>;</a:t>
            </a:r>
          </a:p>
          <a:p>
            <a:pPr>
              <a:buNone/>
            </a:pPr>
            <a:r>
              <a:rPr lang="en-IN" dirty="0" err="1" smtClean="0"/>
              <a:t>System.out.println</a:t>
            </a:r>
            <a:r>
              <a:rPr lang="en-IN" dirty="0" smtClean="0"/>
              <a:t>("Value of </a:t>
            </a:r>
            <a:r>
              <a:rPr lang="en-IN" dirty="0" err="1" smtClean="0"/>
              <a:t>i"+i</a:t>
            </a:r>
            <a:r>
              <a:rPr lang="en-IN" dirty="0" smtClean="0"/>
              <a:t>);</a:t>
            </a:r>
          </a:p>
          <a:p>
            <a:pPr>
              <a:buNone/>
            </a:pPr>
            <a:r>
              <a:rPr lang="en-IN" dirty="0" err="1" smtClean="0"/>
              <a:t>System.out.println</a:t>
            </a:r>
            <a:r>
              <a:rPr lang="en-IN" dirty="0" smtClean="0"/>
              <a:t>("Value of </a:t>
            </a:r>
            <a:r>
              <a:rPr lang="en-IN" dirty="0" err="1" smtClean="0"/>
              <a:t>j"+j</a:t>
            </a:r>
            <a:r>
              <a:rPr lang="en-IN" dirty="0" smtClean="0"/>
              <a:t>);</a:t>
            </a:r>
          </a:p>
          <a:p>
            <a:pPr>
              <a:buNone/>
            </a:pPr>
            <a:r>
              <a:rPr lang="en-IN" dirty="0" smtClean="0"/>
              <a:t>Character a = 'A';</a:t>
            </a:r>
          </a:p>
          <a:p>
            <a:pPr>
              <a:buNone/>
            </a:pPr>
            <a:r>
              <a:rPr lang="en-IN" dirty="0" smtClean="0"/>
              <a:t>char c = a;</a:t>
            </a:r>
          </a:p>
          <a:p>
            <a:pPr>
              <a:buNone/>
            </a:pPr>
            <a:r>
              <a:rPr lang="en-IN" dirty="0" err="1" smtClean="0"/>
              <a:t>System.out.println</a:t>
            </a:r>
            <a:r>
              <a:rPr lang="en-IN" dirty="0" smtClean="0"/>
              <a:t>("the value of a "+a);</a:t>
            </a:r>
          </a:p>
          <a:p>
            <a:pPr>
              <a:buNone/>
            </a:pPr>
            <a:r>
              <a:rPr lang="en-IN" dirty="0" err="1" smtClean="0"/>
              <a:t>System.out.println</a:t>
            </a:r>
            <a:r>
              <a:rPr lang="en-IN" dirty="0" smtClean="0"/>
              <a:t>("The value of c "+c);</a:t>
            </a:r>
          </a:p>
          <a:p>
            <a:pPr>
              <a:buNone/>
            </a:pPr>
            <a:r>
              <a:rPr lang="en-IN" dirty="0" smtClean="0"/>
              <a:t>}</a:t>
            </a:r>
          </a:p>
          <a:p>
            <a:pPr>
              <a:buNone/>
            </a:pPr>
            <a:r>
              <a:rPr lang="en-IN"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overriding</a:t>
            </a:r>
            <a:endParaRPr lang="en-IN" dirty="0"/>
          </a:p>
        </p:txBody>
      </p:sp>
      <p:sp>
        <p:nvSpPr>
          <p:cNvPr id="3" name="Content Placeholder 2"/>
          <p:cNvSpPr>
            <a:spLocks noGrp="1"/>
          </p:cNvSpPr>
          <p:nvPr>
            <p:ph idx="1"/>
          </p:nvPr>
        </p:nvSpPr>
        <p:spPr/>
        <p:txBody>
          <a:bodyPr>
            <a:normAutofit fontScale="77500" lnSpcReduction="20000"/>
          </a:bodyPr>
          <a:lstStyle/>
          <a:p>
            <a:pPr>
              <a:buNone/>
            </a:pPr>
            <a:r>
              <a:rPr lang="en-IN" dirty="0" smtClean="0"/>
              <a:t>If subclass (child class) has the same method as declared in the parent class, it is known as </a:t>
            </a:r>
            <a:r>
              <a:rPr lang="en-IN" b="1" dirty="0" smtClean="0"/>
              <a:t>method overriding in java</a:t>
            </a:r>
            <a:r>
              <a:rPr lang="en-IN" dirty="0" smtClean="0"/>
              <a:t>.</a:t>
            </a:r>
          </a:p>
          <a:p>
            <a:pPr>
              <a:buNone/>
            </a:pPr>
            <a:r>
              <a:rPr lang="en-IN" b="1" dirty="0" smtClean="0"/>
              <a:t>Usage of Java Method Overriding</a:t>
            </a:r>
          </a:p>
          <a:p>
            <a:r>
              <a:rPr lang="en-IN" dirty="0" smtClean="0"/>
              <a:t>Method overriding is used to provide specific implementation of a method that is already provided by its super class.</a:t>
            </a:r>
          </a:p>
          <a:p>
            <a:r>
              <a:rPr lang="en-IN" dirty="0" smtClean="0"/>
              <a:t>Method overriding is used for runtime polymorphism</a:t>
            </a:r>
          </a:p>
          <a:p>
            <a:pPr>
              <a:buNone/>
            </a:pPr>
            <a:r>
              <a:rPr lang="en-IN" b="1" dirty="0" smtClean="0"/>
              <a:t>Rules for Java Method Overriding</a:t>
            </a:r>
          </a:p>
          <a:p>
            <a:pPr>
              <a:buNone/>
            </a:pPr>
            <a:r>
              <a:rPr lang="en-IN" dirty="0" smtClean="0"/>
              <a:t>1. Method must have same name as in the parent class</a:t>
            </a:r>
          </a:p>
          <a:p>
            <a:pPr>
              <a:buNone/>
            </a:pPr>
            <a:r>
              <a:rPr lang="en-IN" dirty="0" smtClean="0"/>
              <a:t>2. Method must have same parameter as in the parent class.</a:t>
            </a:r>
          </a:p>
          <a:p>
            <a:pPr>
              <a:buNone/>
            </a:pPr>
            <a:r>
              <a:rPr lang="en-IN" dirty="0" smtClean="0"/>
              <a:t>3. Must be IS-A relationship (inheritance).</a:t>
            </a:r>
          </a:p>
          <a:p>
            <a:endParaRPr lang="en-I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This keyword</a:t>
            </a:r>
            <a:endParaRPr lang="en-IN" dirty="0"/>
          </a:p>
        </p:txBody>
      </p:sp>
      <p:sp>
        <p:nvSpPr>
          <p:cNvPr id="3" name="Content Placeholder 2"/>
          <p:cNvSpPr>
            <a:spLocks noGrp="1"/>
          </p:cNvSpPr>
          <p:nvPr>
            <p:ph idx="1"/>
          </p:nvPr>
        </p:nvSpPr>
        <p:spPr>
          <a:xfrm>
            <a:off x="457200" y="1196752"/>
            <a:ext cx="8229600" cy="5472608"/>
          </a:xfrm>
        </p:spPr>
        <p:txBody>
          <a:bodyPr>
            <a:noAutofit/>
          </a:bodyPr>
          <a:lstStyle/>
          <a:p>
            <a:pPr>
              <a:buNone/>
            </a:pPr>
            <a:r>
              <a:rPr lang="en-IN" sz="1100" dirty="0" smtClean="0"/>
              <a:t>class </a:t>
            </a:r>
            <a:r>
              <a:rPr lang="en-IN" sz="1100" dirty="0" err="1" smtClean="0"/>
              <a:t>thiskey</a:t>
            </a:r>
            <a:endParaRPr lang="en-IN" sz="1100" dirty="0" smtClean="0"/>
          </a:p>
          <a:p>
            <a:pPr>
              <a:buNone/>
            </a:pPr>
            <a:r>
              <a:rPr lang="en-IN" sz="1100" dirty="0" smtClean="0"/>
              <a:t>{ </a:t>
            </a:r>
          </a:p>
          <a:p>
            <a:pPr>
              <a:buNone/>
            </a:pPr>
            <a:r>
              <a:rPr lang="en-IN" sz="1100" dirty="0" smtClean="0"/>
              <a:t>    int a; </a:t>
            </a:r>
          </a:p>
          <a:p>
            <a:pPr>
              <a:buNone/>
            </a:pPr>
            <a:r>
              <a:rPr lang="en-IN" sz="1100" dirty="0" smtClean="0"/>
              <a:t>    int b; </a:t>
            </a:r>
          </a:p>
          <a:p>
            <a:pPr>
              <a:buNone/>
            </a:pPr>
            <a:r>
              <a:rPr lang="en-IN" sz="1100" dirty="0" smtClean="0"/>
              <a:t>      </a:t>
            </a:r>
          </a:p>
          <a:p>
            <a:pPr>
              <a:buNone/>
            </a:pPr>
            <a:r>
              <a:rPr lang="en-IN" sz="1100" dirty="0" smtClean="0"/>
              <a:t>    // Parameterized constructor </a:t>
            </a:r>
          </a:p>
          <a:p>
            <a:pPr>
              <a:buNone/>
            </a:pPr>
            <a:r>
              <a:rPr lang="en-IN" sz="1100" dirty="0" smtClean="0"/>
              <a:t>    </a:t>
            </a:r>
            <a:r>
              <a:rPr lang="en-IN" sz="1100" dirty="0" err="1" smtClean="0"/>
              <a:t>thiskey</a:t>
            </a:r>
            <a:r>
              <a:rPr lang="en-IN" sz="1100" dirty="0" smtClean="0"/>
              <a:t>(int a, int b) </a:t>
            </a:r>
          </a:p>
          <a:p>
            <a:pPr>
              <a:buNone/>
            </a:pPr>
            <a:r>
              <a:rPr lang="en-IN" sz="1100" dirty="0" smtClean="0"/>
              <a:t>    { </a:t>
            </a:r>
          </a:p>
          <a:p>
            <a:pPr>
              <a:buNone/>
            </a:pPr>
            <a:r>
              <a:rPr lang="en-IN" sz="1100" dirty="0" smtClean="0"/>
              <a:t>        </a:t>
            </a:r>
            <a:r>
              <a:rPr lang="en-IN" sz="1100" dirty="0" err="1" smtClean="0"/>
              <a:t>this.a</a:t>
            </a:r>
            <a:r>
              <a:rPr lang="en-IN" sz="1100" dirty="0" smtClean="0"/>
              <a:t> = a; </a:t>
            </a:r>
          </a:p>
          <a:p>
            <a:pPr>
              <a:buNone/>
            </a:pPr>
            <a:r>
              <a:rPr lang="en-IN" sz="1100" dirty="0" smtClean="0"/>
              <a:t>        </a:t>
            </a:r>
            <a:r>
              <a:rPr lang="en-IN" sz="1100" dirty="0" err="1" smtClean="0"/>
              <a:t>this.b</a:t>
            </a:r>
            <a:r>
              <a:rPr lang="en-IN" sz="1100" dirty="0" smtClean="0"/>
              <a:t> = b; </a:t>
            </a:r>
          </a:p>
          <a:p>
            <a:pPr>
              <a:buNone/>
            </a:pPr>
            <a:r>
              <a:rPr lang="en-IN" sz="1100" dirty="0" smtClean="0"/>
              <a:t>    } </a:t>
            </a:r>
          </a:p>
          <a:p>
            <a:pPr>
              <a:buNone/>
            </a:pPr>
            <a:r>
              <a:rPr lang="en-IN" sz="1100" dirty="0" smtClean="0"/>
              <a:t>  </a:t>
            </a:r>
          </a:p>
          <a:p>
            <a:pPr>
              <a:buNone/>
            </a:pPr>
            <a:r>
              <a:rPr lang="en-IN" sz="1100" dirty="0" smtClean="0"/>
              <a:t>    void display() </a:t>
            </a:r>
          </a:p>
          <a:p>
            <a:pPr>
              <a:buNone/>
            </a:pPr>
            <a:r>
              <a:rPr lang="en-IN" sz="1100" dirty="0" smtClean="0"/>
              <a:t>    { </a:t>
            </a:r>
          </a:p>
          <a:p>
            <a:pPr>
              <a:buNone/>
            </a:pPr>
            <a:r>
              <a:rPr lang="en-IN" sz="1100" dirty="0" smtClean="0"/>
              <a:t>        //Displaying value of variables a and b </a:t>
            </a:r>
          </a:p>
          <a:p>
            <a:pPr>
              <a:buNone/>
            </a:pPr>
            <a:r>
              <a:rPr lang="en-IN" sz="1100" dirty="0" smtClean="0"/>
              <a:t>        </a:t>
            </a:r>
            <a:r>
              <a:rPr lang="en-IN" sz="1100" dirty="0" err="1" smtClean="0"/>
              <a:t>System.out.println</a:t>
            </a:r>
            <a:r>
              <a:rPr lang="en-IN" sz="1100" dirty="0" smtClean="0"/>
              <a:t>("a = " + a + "  b = " + b); </a:t>
            </a:r>
          </a:p>
          <a:p>
            <a:pPr>
              <a:buNone/>
            </a:pPr>
            <a:r>
              <a:rPr lang="en-IN" sz="1100" dirty="0" smtClean="0"/>
              <a:t>    } </a:t>
            </a:r>
          </a:p>
          <a:p>
            <a:pPr>
              <a:buNone/>
            </a:pPr>
            <a:r>
              <a:rPr lang="en-IN" sz="1100" dirty="0" smtClean="0"/>
              <a:t>  </a:t>
            </a:r>
          </a:p>
          <a:p>
            <a:pPr>
              <a:buNone/>
            </a:pPr>
            <a:r>
              <a:rPr lang="en-IN" sz="1100" dirty="0" smtClean="0"/>
              <a:t>    public static void main(String[] </a:t>
            </a:r>
            <a:r>
              <a:rPr lang="en-IN" sz="1100" dirty="0" err="1" smtClean="0"/>
              <a:t>args</a:t>
            </a:r>
            <a:r>
              <a:rPr lang="en-IN" sz="1100" dirty="0" smtClean="0"/>
              <a:t>) </a:t>
            </a:r>
          </a:p>
          <a:p>
            <a:pPr>
              <a:buNone/>
            </a:pPr>
            <a:r>
              <a:rPr lang="en-IN" sz="1100" dirty="0" smtClean="0"/>
              <a:t>    { </a:t>
            </a:r>
          </a:p>
          <a:p>
            <a:pPr>
              <a:buNone/>
            </a:pPr>
            <a:r>
              <a:rPr lang="en-IN" sz="1100" dirty="0" smtClean="0"/>
              <a:t>        </a:t>
            </a:r>
            <a:r>
              <a:rPr lang="en-IN" sz="1100" dirty="0" err="1" smtClean="0"/>
              <a:t>thiskey</a:t>
            </a:r>
            <a:r>
              <a:rPr lang="en-IN" sz="1100" dirty="0" smtClean="0"/>
              <a:t> t= new </a:t>
            </a:r>
            <a:r>
              <a:rPr lang="en-IN" sz="1100" dirty="0" err="1" smtClean="0"/>
              <a:t>thiskey</a:t>
            </a:r>
            <a:r>
              <a:rPr lang="en-IN" sz="1100" dirty="0" smtClean="0"/>
              <a:t>(10, 20); </a:t>
            </a:r>
          </a:p>
          <a:p>
            <a:pPr>
              <a:buNone/>
            </a:pPr>
            <a:r>
              <a:rPr lang="en-IN" sz="1100" dirty="0" smtClean="0"/>
              <a:t>        </a:t>
            </a:r>
            <a:r>
              <a:rPr lang="en-IN" sz="1100" dirty="0" err="1" smtClean="0"/>
              <a:t>thiskey</a:t>
            </a:r>
            <a:r>
              <a:rPr lang="en-IN" sz="1100" dirty="0" smtClean="0"/>
              <a:t> u = new </a:t>
            </a:r>
            <a:r>
              <a:rPr lang="en-IN" sz="1100" dirty="0" err="1" smtClean="0"/>
              <a:t>thiskey</a:t>
            </a:r>
            <a:r>
              <a:rPr lang="en-IN" sz="1100" dirty="0" smtClean="0"/>
              <a:t>(100,200);</a:t>
            </a:r>
          </a:p>
          <a:p>
            <a:pPr>
              <a:buNone/>
            </a:pPr>
            <a:r>
              <a:rPr lang="en-IN" sz="1100" dirty="0" smtClean="0"/>
              <a:t>	</a:t>
            </a:r>
            <a:r>
              <a:rPr lang="en-IN" sz="1100" dirty="0" err="1" smtClean="0"/>
              <a:t>t.display</a:t>
            </a:r>
            <a:r>
              <a:rPr lang="en-IN" sz="1100" dirty="0" smtClean="0"/>
              <a:t>(); </a:t>
            </a:r>
          </a:p>
          <a:p>
            <a:pPr>
              <a:buNone/>
            </a:pPr>
            <a:r>
              <a:rPr lang="en-IN" sz="1100" dirty="0" smtClean="0"/>
              <a:t>                  </a:t>
            </a:r>
            <a:r>
              <a:rPr lang="en-IN" sz="1100" dirty="0" err="1" smtClean="0"/>
              <a:t>u.display</a:t>
            </a:r>
            <a:r>
              <a:rPr lang="en-IN" sz="1100" dirty="0" smtClean="0"/>
              <a:t>();</a:t>
            </a:r>
          </a:p>
          <a:p>
            <a:pPr>
              <a:buNone/>
            </a:pPr>
            <a:r>
              <a:rPr lang="en-IN" sz="1100" dirty="0" smtClean="0"/>
              <a:t>    } </a:t>
            </a:r>
          </a:p>
          <a:p>
            <a:pPr>
              <a:buNone/>
            </a:pPr>
            <a:r>
              <a:rPr lang="en-IN" sz="1100" dirty="0" smtClean="0"/>
              <a:t>} </a:t>
            </a:r>
            <a:endParaRPr lang="en-IN" sz="11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This()</a:t>
            </a:r>
            <a:endParaRPr lang="en-IN" dirty="0"/>
          </a:p>
        </p:txBody>
      </p:sp>
      <p:sp>
        <p:nvSpPr>
          <p:cNvPr id="3" name="Content Placeholder 2"/>
          <p:cNvSpPr>
            <a:spLocks noGrp="1"/>
          </p:cNvSpPr>
          <p:nvPr>
            <p:ph idx="1"/>
          </p:nvPr>
        </p:nvSpPr>
        <p:spPr>
          <a:xfrm>
            <a:off x="457200" y="1196752"/>
            <a:ext cx="8229600" cy="5472608"/>
          </a:xfrm>
        </p:spPr>
        <p:txBody>
          <a:bodyPr>
            <a:normAutofit fontScale="40000" lnSpcReduction="20000"/>
          </a:bodyPr>
          <a:lstStyle/>
          <a:p>
            <a:r>
              <a:rPr lang="en-IN" dirty="0" smtClean="0"/>
              <a:t>class thiskey1</a:t>
            </a:r>
          </a:p>
          <a:p>
            <a:r>
              <a:rPr lang="en-IN" dirty="0" smtClean="0"/>
              <a:t>{ </a:t>
            </a:r>
          </a:p>
          <a:p>
            <a:r>
              <a:rPr lang="en-IN" dirty="0" smtClean="0"/>
              <a:t>    int a; </a:t>
            </a:r>
          </a:p>
          <a:p>
            <a:r>
              <a:rPr lang="en-IN" dirty="0" smtClean="0"/>
              <a:t>    int b; </a:t>
            </a:r>
          </a:p>
          <a:p>
            <a:r>
              <a:rPr lang="en-IN" dirty="0" smtClean="0"/>
              <a:t>  </a:t>
            </a:r>
          </a:p>
          <a:p>
            <a:r>
              <a:rPr lang="en-IN" dirty="0" smtClean="0"/>
              <a:t>    thiskey1() </a:t>
            </a:r>
          </a:p>
          <a:p>
            <a:r>
              <a:rPr lang="en-IN" dirty="0" smtClean="0"/>
              <a:t>    {   </a:t>
            </a:r>
          </a:p>
          <a:p>
            <a:r>
              <a:rPr lang="en-IN" dirty="0" smtClean="0"/>
              <a:t>        this(10, 20); </a:t>
            </a:r>
          </a:p>
          <a:p>
            <a:r>
              <a:rPr lang="en-IN" dirty="0" smtClean="0"/>
              <a:t>        </a:t>
            </a:r>
            <a:r>
              <a:rPr lang="en-IN" dirty="0" err="1" smtClean="0"/>
              <a:t>System.out.println</a:t>
            </a:r>
            <a:r>
              <a:rPr lang="en-IN" dirty="0" smtClean="0"/>
              <a:t>("Inside  default constructor \n"); </a:t>
            </a:r>
          </a:p>
          <a:p>
            <a:r>
              <a:rPr lang="en-IN" dirty="0" smtClean="0"/>
              <a:t>    } </a:t>
            </a:r>
          </a:p>
          <a:p>
            <a:r>
              <a:rPr lang="en-IN" dirty="0" smtClean="0"/>
              <a:t>      </a:t>
            </a:r>
          </a:p>
          <a:p>
            <a:r>
              <a:rPr lang="en-IN" dirty="0" smtClean="0"/>
              <a:t>    thiskey1(int a, int b) </a:t>
            </a:r>
          </a:p>
          <a:p>
            <a:r>
              <a:rPr lang="en-IN" dirty="0" smtClean="0"/>
              <a:t>    { </a:t>
            </a:r>
          </a:p>
          <a:p>
            <a:r>
              <a:rPr lang="en-IN" dirty="0" smtClean="0"/>
              <a:t>        </a:t>
            </a:r>
            <a:r>
              <a:rPr lang="en-IN" dirty="0" err="1" smtClean="0"/>
              <a:t>this.a</a:t>
            </a:r>
            <a:r>
              <a:rPr lang="en-IN" dirty="0" smtClean="0"/>
              <a:t> = a; </a:t>
            </a:r>
          </a:p>
          <a:p>
            <a:r>
              <a:rPr lang="en-IN" dirty="0" smtClean="0"/>
              <a:t>        </a:t>
            </a:r>
            <a:r>
              <a:rPr lang="en-IN" dirty="0" err="1" smtClean="0"/>
              <a:t>this.b</a:t>
            </a:r>
            <a:r>
              <a:rPr lang="en-IN" dirty="0" smtClean="0"/>
              <a:t> = b; </a:t>
            </a:r>
          </a:p>
          <a:p>
            <a:r>
              <a:rPr lang="en-IN" dirty="0" smtClean="0"/>
              <a:t>        </a:t>
            </a:r>
            <a:r>
              <a:rPr lang="en-IN" dirty="0" err="1" smtClean="0"/>
              <a:t>System.out.println</a:t>
            </a:r>
            <a:r>
              <a:rPr lang="en-IN" dirty="0" smtClean="0"/>
              <a:t>(</a:t>
            </a:r>
            <a:r>
              <a:rPr lang="en-IN" dirty="0" err="1" smtClean="0"/>
              <a:t>a+b</a:t>
            </a:r>
            <a:r>
              <a:rPr lang="en-IN" dirty="0" smtClean="0"/>
              <a:t>);</a:t>
            </a:r>
          </a:p>
          <a:p>
            <a:r>
              <a:rPr lang="en-IN" dirty="0" smtClean="0"/>
              <a:t>        </a:t>
            </a:r>
            <a:r>
              <a:rPr lang="en-IN" dirty="0" err="1" smtClean="0"/>
              <a:t>System.out.println</a:t>
            </a:r>
            <a:r>
              <a:rPr lang="en-IN" dirty="0" smtClean="0"/>
              <a:t>("Inside parameterized constructor"); </a:t>
            </a:r>
          </a:p>
          <a:p>
            <a:r>
              <a:rPr lang="en-IN" dirty="0" smtClean="0"/>
              <a:t>    } </a:t>
            </a:r>
          </a:p>
          <a:p>
            <a:r>
              <a:rPr lang="en-IN" dirty="0" smtClean="0"/>
              <a:t>  </a:t>
            </a:r>
          </a:p>
          <a:p>
            <a:r>
              <a:rPr lang="en-IN" dirty="0" smtClean="0"/>
              <a:t>    public static void main(String[] </a:t>
            </a:r>
            <a:r>
              <a:rPr lang="en-IN" dirty="0" err="1" smtClean="0"/>
              <a:t>args</a:t>
            </a:r>
            <a:r>
              <a:rPr lang="en-IN" dirty="0" smtClean="0"/>
              <a:t>) </a:t>
            </a:r>
          </a:p>
          <a:p>
            <a:r>
              <a:rPr lang="en-IN" dirty="0" smtClean="0"/>
              <a:t>    { </a:t>
            </a:r>
          </a:p>
          <a:p>
            <a:r>
              <a:rPr lang="en-IN" dirty="0" smtClean="0"/>
              <a:t>        thiskey1 t  = new thiskey1(); </a:t>
            </a:r>
          </a:p>
          <a:p>
            <a:r>
              <a:rPr lang="en-IN" dirty="0" smtClean="0"/>
              <a:t>    } </a:t>
            </a:r>
          </a:p>
          <a:p>
            <a:r>
              <a:rPr lang="en-IN" dirty="0" smtClean="0"/>
              <a:t>} </a:t>
            </a:r>
            <a:endParaRPr lang="en-I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smtClean="0"/>
          </a:p>
          <a:p>
            <a:pPr algn="ctr">
              <a:buNone/>
            </a:pPr>
            <a:endParaRPr lang="en-IN" dirty="0" smtClean="0"/>
          </a:p>
          <a:p>
            <a:pPr algn="ctr">
              <a:buNone/>
            </a:pPr>
            <a:endParaRPr lang="en-IN" dirty="0" smtClean="0"/>
          </a:p>
          <a:p>
            <a:pPr algn="ctr">
              <a:buNone/>
            </a:pPr>
            <a:r>
              <a:rPr lang="en-IN" sz="4800" dirty="0" smtClean="0"/>
              <a:t>         ALL THE BEST</a:t>
            </a:r>
            <a:endParaRPr lang="en-IN" sz="4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Example program – overriding1.java</a:t>
            </a:r>
            <a:br>
              <a:rPr lang="en-IN" dirty="0" smtClean="0"/>
            </a:br>
            <a:endParaRPr lang="en-IN" dirty="0"/>
          </a:p>
        </p:txBody>
      </p:sp>
      <p:sp>
        <p:nvSpPr>
          <p:cNvPr id="3" name="Content Placeholder 2"/>
          <p:cNvSpPr>
            <a:spLocks noGrp="1"/>
          </p:cNvSpPr>
          <p:nvPr>
            <p:ph idx="1"/>
          </p:nvPr>
        </p:nvSpPr>
        <p:spPr>
          <a:xfrm>
            <a:off x="457200" y="1000108"/>
            <a:ext cx="3186106" cy="5126055"/>
          </a:xfrm>
          <a:ln>
            <a:solidFill>
              <a:schemeClr val="accent1"/>
            </a:solidFill>
          </a:ln>
        </p:spPr>
        <p:txBody>
          <a:bodyPr>
            <a:normAutofit fontScale="47500" lnSpcReduction="20000"/>
          </a:bodyPr>
          <a:lstStyle/>
          <a:p>
            <a:pPr>
              <a:buNone/>
            </a:pPr>
            <a:r>
              <a:rPr lang="en-IN" dirty="0" smtClean="0"/>
              <a:t>class square</a:t>
            </a:r>
          </a:p>
          <a:p>
            <a:pPr>
              <a:buNone/>
            </a:pPr>
            <a:r>
              <a:rPr lang="en-IN" dirty="0" smtClean="0"/>
              <a:t>{</a:t>
            </a:r>
          </a:p>
          <a:p>
            <a:pPr>
              <a:buNone/>
            </a:pPr>
            <a:r>
              <a:rPr lang="en-IN" dirty="0" smtClean="0"/>
              <a:t>int a = 3;</a:t>
            </a:r>
          </a:p>
          <a:p>
            <a:pPr>
              <a:buNone/>
            </a:pPr>
            <a:r>
              <a:rPr lang="en-IN" dirty="0" smtClean="0"/>
              <a:t>void area()</a:t>
            </a:r>
          </a:p>
          <a:p>
            <a:pPr>
              <a:buNone/>
            </a:pPr>
            <a:r>
              <a:rPr lang="en-IN" dirty="0" smtClean="0"/>
              <a:t>{</a:t>
            </a:r>
          </a:p>
          <a:p>
            <a:pPr>
              <a:buNone/>
            </a:pPr>
            <a:r>
              <a:rPr lang="en-IN" dirty="0" smtClean="0"/>
              <a:t>int area = a*</a:t>
            </a:r>
            <a:r>
              <a:rPr lang="en-IN" dirty="0" err="1" smtClean="0"/>
              <a:t>a</a:t>
            </a:r>
            <a:r>
              <a:rPr lang="en-IN" dirty="0" smtClean="0"/>
              <a:t>;</a:t>
            </a:r>
          </a:p>
          <a:p>
            <a:pPr>
              <a:buNone/>
            </a:pPr>
            <a:r>
              <a:rPr lang="en-IN" dirty="0" err="1" smtClean="0"/>
              <a:t>System.out.println</a:t>
            </a:r>
            <a:r>
              <a:rPr lang="en-IN" dirty="0" smtClean="0"/>
              <a:t>(area);</a:t>
            </a:r>
          </a:p>
          <a:p>
            <a:pPr>
              <a:buNone/>
            </a:pPr>
            <a:r>
              <a:rPr lang="en-IN" dirty="0" smtClean="0"/>
              <a:t>}</a:t>
            </a:r>
          </a:p>
          <a:p>
            <a:pPr>
              <a:buNone/>
            </a:pPr>
            <a:r>
              <a:rPr lang="en-IN" dirty="0" smtClean="0"/>
              <a:t>}</a:t>
            </a:r>
          </a:p>
          <a:p>
            <a:pPr>
              <a:buNone/>
            </a:pPr>
            <a:r>
              <a:rPr lang="en-IN" dirty="0" smtClean="0"/>
              <a:t>class cube extends square</a:t>
            </a:r>
          </a:p>
          <a:p>
            <a:pPr>
              <a:buNone/>
            </a:pPr>
            <a:r>
              <a:rPr lang="en-IN" dirty="0" smtClean="0"/>
              <a:t>{</a:t>
            </a:r>
          </a:p>
          <a:p>
            <a:pPr>
              <a:buNone/>
            </a:pPr>
            <a:r>
              <a:rPr lang="en-IN" dirty="0" smtClean="0"/>
              <a:t>int a = 5;</a:t>
            </a:r>
          </a:p>
          <a:p>
            <a:pPr>
              <a:buNone/>
            </a:pPr>
            <a:r>
              <a:rPr lang="en-IN" dirty="0" smtClean="0"/>
              <a:t>void area()</a:t>
            </a:r>
          </a:p>
          <a:p>
            <a:pPr>
              <a:buNone/>
            </a:pPr>
            <a:r>
              <a:rPr lang="en-IN" dirty="0" smtClean="0"/>
              <a:t>{</a:t>
            </a:r>
          </a:p>
          <a:p>
            <a:pPr>
              <a:buNone/>
            </a:pPr>
            <a:r>
              <a:rPr lang="en-IN" dirty="0" smtClean="0"/>
              <a:t>int area = 6*a*</a:t>
            </a:r>
            <a:r>
              <a:rPr lang="en-IN" dirty="0" err="1" smtClean="0"/>
              <a:t>a</a:t>
            </a:r>
            <a:r>
              <a:rPr lang="en-IN" dirty="0" smtClean="0"/>
              <a:t>;</a:t>
            </a:r>
          </a:p>
          <a:p>
            <a:pPr>
              <a:buNone/>
            </a:pPr>
            <a:r>
              <a:rPr lang="en-IN" dirty="0" err="1" smtClean="0"/>
              <a:t>super.area</a:t>
            </a:r>
            <a:r>
              <a:rPr lang="en-IN" dirty="0" smtClean="0"/>
              <a:t>();</a:t>
            </a:r>
          </a:p>
          <a:p>
            <a:pPr>
              <a:buNone/>
            </a:pPr>
            <a:r>
              <a:rPr lang="en-IN" dirty="0" err="1" smtClean="0"/>
              <a:t>System.out.println</a:t>
            </a:r>
            <a:r>
              <a:rPr lang="en-IN" dirty="0" smtClean="0"/>
              <a:t>(area);</a:t>
            </a:r>
          </a:p>
          <a:p>
            <a:pPr>
              <a:buNone/>
            </a:pPr>
            <a:r>
              <a:rPr lang="en-IN" dirty="0" smtClean="0"/>
              <a:t>}</a:t>
            </a:r>
          </a:p>
          <a:p>
            <a:pPr>
              <a:buNone/>
            </a:pPr>
            <a:r>
              <a:rPr lang="en-IN" dirty="0" smtClean="0"/>
              <a:t>}</a:t>
            </a:r>
          </a:p>
          <a:p>
            <a:pPr>
              <a:buNone/>
            </a:pPr>
            <a:endParaRPr lang="en-IN" dirty="0" smtClean="0"/>
          </a:p>
          <a:p>
            <a:pPr>
              <a:buNone/>
            </a:pPr>
            <a:endParaRPr lang="en-IN" dirty="0" smtClean="0"/>
          </a:p>
          <a:p>
            <a:pPr>
              <a:buNone/>
            </a:pPr>
            <a:endParaRPr lang="en-IN" dirty="0"/>
          </a:p>
        </p:txBody>
      </p:sp>
      <p:sp>
        <p:nvSpPr>
          <p:cNvPr id="4" name="Content Placeholder 2"/>
          <p:cNvSpPr txBox="1">
            <a:spLocks/>
          </p:cNvSpPr>
          <p:nvPr/>
        </p:nvSpPr>
        <p:spPr>
          <a:xfrm>
            <a:off x="4071934" y="1000108"/>
            <a:ext cx="3186106" cy="5126055"/>
          </a:xfrm>
          <a:prstGeom prst="rect">
            <a:avLst/>
          </a:prstGeom>
          <a:ln>
            <a:solidFill>
              <a:schemeClr val="accent1"/>
            </a:solidFill>
          </a:ln>
        </p:spPr>
        <p:txBody>
          <a:bodyPr vert="horz" lIns="91440" tIns="45720" rIns="91440" bIns="45720" rtlCol="0">
            <a:normAutofit/>
          </a:bodyPr>
          <a:lstStyle/>
          <a:p>
            <a:pPr>
              <a:buNone/>
            </a:pPr>
            <a:r>
              <a:rPr lang="en-IN" sz="3200" dirty="0" smtClean="0"/>
              <a:t>class overriding1</a:t>
            </a:r>
          </a:p>
          <a:p>
            <a:pPr>
              <a:buNone/>
            </a:pPr>
            <a:r>
              <a:rPr lang="en-IN" sz="3200" dirty="0" smtClean="0"/>
              <a:t>{</a:t>
            </a:r>
          </a:p>
          <a:p>
            <a:pPr>
              <a:buNone/>
            </a:pPr>
            <a:r>
              <a:rPr lang="en-IN" sz="3200" dirty="0" smtClean="0"/>
              <a:t>public static void main(String </a:t>
            </a:r>
            <a:r>
              <a:rPr lang="en-IN" sz="3200" dirty="0" err="1" smtClean="0"/>
              <a:t>ar</a:t>
            </a:r>
            <a:r>
              <a:rPr lang="en-IN" sz="3200" dirty="0" smtClean="0"/>
              <a:t>[])</a:t>
            </a:r>
          </a:p>
          <a:p>
            <a:pPr>
              <a:buNone/>
            </a:pPr>
            <a:r>
              <a:rPr lang="en-IN" sz="3200" dirty="0" smtClean="0"/>
              <a:t>{</a:t>
            </a:r>
          </a:p>
          <a:p>
            <a:pPr>
              <a:buNone/>
            </a:pPr>
            <a:r>
              <a:rPr lang="en-IN" sz="3200" dirty="0" smtClean="0"/>
              <a:t>cube c = new cube();</a:t>
            </a:r>
          </a:p>
          <a:p>
            <a:pPr>
              <a:buNone/>
            </a:pPr>
            <a:r>
              <a:rPr lang="en-IN" sz="3200" dirty="0" err="1" smtClean="0"/>
              <a:t>c.area</a:t>
            </a:r>
            <a:r>
              <a:rPr lang="en-IN" sz="3200" dirty="0" smtClean="0"/>
              <a:t>();</a:t>
            </a:r>
          </a:p>
          <a:p>
            <a:pPr>
              <a:buNone/>
            </a:pPr>
            <a:r>
              <a:rPr lang="en-IN" sz="3200" dirty="0" smtClean="0"/>
              <a:t>}</a:t>
            </a:r>
          </a:p>
          <a:p>
            <a:pPr>
              <a:buNone/>
            </a:pPr>
            <a:r>
              <a:rPr lang="en-IN" sz="3200" dirty="0" smtClean="0"/>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super keyword in java</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The </a:t>
            </a:r>
            <a:r>
              <a:rPr lang="en-IN" b="1" dirty="0" smtClean="0"/>
              <a:t>super</a:t>
            </a:r>
            <a:r>
              <a:rPr lang="en-IN" dirty="0" smtClean="0"/>
              <a:t> keyword in java is a reference variable which is used to refer immediate parent class object.</a:t>
            </a:r>
          </a:p>
          <a:p>
            <a:pPr>
              <a:buNone/>
            </a:pPr>
            <a:r>
              <a:rPr lang="en-IN" dirty="0" smtClean="0"/>
              <a:t>Whenever you create the instance of subclass, an instance of parent class is created implicitly which is referred by super reference variable.</a:t>
            </a:r>
          </a:p>
          <a:p>
            <a:pPr>
              <a:buNone/>
            </a:pPr>
            <a:r>
              <a:rPr lang="en-IN" b="1" dirty="0" smtClean="0"/>
              <a:t>Usage of java super Keyword: </a:t>
            </a:r>
          </a:p>
          <a:p>
            <a:pPr>
              <a:buNone/>
            </a:pPr>
            <a:r>
              <a:rPr lang="en-IN" dirty="0" smtClean="0"/>
              <a:t>1. super can be used to refer immediate parent class instance variable.</a:t>
            </a:r>
          </a:p>
          <a:p>
            <a:pPr>
              <a:buNone/>
            </a:pPr>
            <a:r>
              <a:rPr lang="en-IN" dirty="0" smtClean="0"/>
              <a:t>2. super can be used to invoke immediate parent class method.</a:t>
            </a:r>
          </a:p>
          <a:p>
            <a:pPr>
              <a:buNone/>
            </a:pPr>
            <a:r>
              <a:rPr lang="en-IN" dirty="0" smtClean="0"/>
              <a:t>3. super() can be used to invoke immediate parent class constructor.</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E508B3E152C444911F3CA7CA32C45E" ma:contentTypeVersion="0" ma:contentTypeDescription="Create a new document." ma:contentTypeScope="" ma:versionID="541252b793957b396b69a28cc851e5e9">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969738-927C-47FC-82EF-BB0D68BD33A4}"/>
</file>

<file path=customXml/itemProps2.xml><?xml version="1.0" encoding="utf-8"?>
<ds:datastoreItem xmlns:ds="http://schemas.openxmlformats.org/officeDocument/2006/customXml" ds:itemID="{8D63F82F-6E19-438F-8982-47FE6BD2064C}"/>
</file>

<file path=customXml/itemProps3.xml><?xml version="1.0" encoding="utf-8"?>
<ds:datastoreItem xmlns:ds="http://schemas.openxmlformats.org/officeDocument/2006/customXml" ds:itemID="{4E866310-05D8-4147-932F-22DF195DA4F2}"/>
</file>

<file path=docProps/app.xml><?xml version="1.0" encoding="utf-8"?>
<Properties xmlns="http://schemas.openxmlformats.org/officeDocument/2006/extended-properties" xmlns:vt="http://schemas.openxmlformats.org/officeDocument/2006/docPropsVTypes">
  <TotalTime>1554</TotalTime>
  <Words>3932</Words>
  <Application>Microsoft Office PowerPoint</Application>
  <PresentationFormat>On-screen Show (4:3)</PresentationFormat>
  <Paragraphs>795</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Unit - 2</vt:lpstr>
      <vt:lpstr>Inheritance</vt:lpstr>
      <vt:lpstr>Slide 3</vt:lpstr>
      <vt:lpstr>Types of inheritance in java </vt:lpstr>
      <vt:lpstr>Slide 5</vt:lpstr>
      <vt:lpstr>Slide 6</vt:lpstr>
      <vt:lpstr>Method overriding</vt:lpstr>
      <vt:lpstr>Example program – overriding1.java </vt:lpstr>
      <vt:lpstr>super keyword in java </vt:lpstr>
      <vt:lpstr>Slide 10</vt:lpstr>
      <vt:lpstr>Dynamic Method Dispatch</vt:lpstr>
      <vt:lpstr>Upcasting </vt:lpstr>
      <vt:lpstr>Slide 13</vt:lpstr>
      <vt:lpstr>Abstract class</vt:lpstr>
      <vt:lpstr>Slide 15</vt:lpstr>
      <vt:lpstr>abstract class</vt:lpstr>
      <vt:lpstr>abstract method </vt:lpstr>
      <vt:lpstr>Slide 18</vt:lpstr>
      <vt:lpstr>Slide 19</vt:lpstr>
      <vt:lpstr>Slide 20</vt:lpstr>
      <vt:lpstr>Interface in JAVA</vt:lpstr>
      <vt:lpstr>Slide 22</vt:lpstr>
      <vt:lpstr>How the compiler takes the interface</vt:lpstr>
      <vt:lpstr>Understanding relationship between classes and interface </vt:lpstr>
      <vt:lpstr>Multiple inheritance in Java by interface (multiinher.java) </vt:lpstr>
      <vt:lpstr>Slide 26</vt:lpstr>
      <vt:lpstr>Questions</vt:lpstr>
      <vt:lpstr>Interface inheritance</vt:lpstr>
      <vt:lpstr>Program discussed in the classroom</vt:lpstr>
      <vt:lpstr>Solution for the program discussed in the classroom</vt:lpstr>
      <vt:lpstr>Garbage collector in JAVA</vt:lpstr>
      <vt:lpstr>Advantage of Garbage Collection </vt:lpstr>
      <vt:lpstr>Ways for objects to be unreferenced:  </vt:lpstr>
      <vt:lpstr>finalize() method</vt:lpstr>
      <vt:lpstr>gc() method</vt:lpstr>
      <vt:lpstr>Slide 36</vt:lpstr>
      <vt:lpstr>JAVA inner classes</vt:lpstr>
      <vt:lpstr>Slide 38</vt:lpstr>
      <vt:lpstr>Advantage of java inner classes</vt:lpstr>
      <vt:lpstr>Slide 40</vt:lpstr>
      <vt:lpstr>Non-static nested class</vt:lpstr>
      <vt:lpstr>Member inner class</vt:lpstr>
      <vt:lpstr>Java Anonymous inner class </vt:lpstr>
      <vt:lpstr>Java anonymous inner class example using class </vt:lpstr>
      <vt:lpstr>Java anonymous inner class example using interface </vt:lpstr>
      <vt:lpstr>Java Local inner class</vt:lpstr>
      <vt:lpstr>Slide 47</vt:lpstr>
      <vt:lpstr>Rules for local inner classes</vt:lpstr>
      <vt:lpstr>Java static nested class </vt:lpstr>
      <vt:lpstr>Slide 50</vt:lpstr>
      <vt:lpstr>Nested interface</vt:lpstr>
      <vt:lpstr>Slide 52</vt:lpstr>
      <vt:lpstr>Food for though</vt:lpstr>
      <vt:lpstr>Slide 54</vt:lpstr>
      <vt:lpstr>Packages in JAVA</vt:lpstr>
      <vt:lpstr>Slide 56</vt:lpstr>
      <vt:lpstr>Our first package program</vt:lpstr>
      <vt:lpstr>How to compile java package </vt:lpstr>
      <vt:lpstr>How to run java package program </vt:lpstr>
      <vt:lpstr>How to access package from another package? </vt:lpstr>
      <vt:lpstr>Accessing package using Packagename.*</vt:lpstr>
      <vt:lpstr>Program for accessing using packagename.*</vt:lpstr>
      <vt:lpstr>Slide 63</vt:lpstr>
      <vt:lpstr>To run the package program</vt:lpstr>
      <vt:lpstr>Sub-packages</vt:lpstr>
      <vt:lpstr>Wrapper classes in java</vt:lpstr>
      <vt:lpstr>Autoboxing and Unboxing in Java </vt:lpstr>
      <vt:lpstr>Slide 68</vt:lpstr>
      <vt:lpstr>Java program to illustrate the concept  of Autoboxing and Unboxing- autorun.java</vt:lpstr>
      <vt:lpstr>This keyword</vt:lpstr>
      <vt:lpstr>This()</vt:lpstr>
      <vt:lpstr>Slide 72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dc:title>
  <dc:creator>admin</dc:creator>
  <cp:lastModifiedBy>admin</cp:lastModifiedBy>
  <cp:revision>93</cp:revision>
  <dcterms:created xsi:type="dcterms:W3CDTF">2017-07-27T06:47:03Z</dcterms:created>
  <dcterms:modified xsi:type="dcterms:W3CDTF">2021-02-16T06:21:18Z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0x010100DBE508B3E152C444911F3CA7CA32C45E</vt:lpwstr>
  </property>
</Properties>
</file>