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74.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1.xml" ContentType="application/vnd.openxmlformats-officedocument.presentationml.slide+xml"/>
  <Override PartName="/ppt/slides/slide75.xml" ContentType="application/vnd.openxmlformats-officedocument.presentationml.slide+xml"/>
  <Override PartName="/ppt/slides/slide110.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6.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76.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7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272" r:id="rId3"/>
    <p:sldId id="273" r:id="rId4"/>
    <p:sldId id="274" r:id="rId5"/>
    <p:sldId id="275" r:id="rId6"/>
    <p:sldId id="276" r:id="rId7"/>
    <p:sldId id="277" r:id="rId8"/>
    <p:sldId id="318" r:id="rId9"/>
    <p:sldId id="319" r:id="rId10"/>
    <p:sldId id="278" r:id="rId11"/>
    <p:sldId id="320" r:id="rId12"/>
    <p:sldId id="321"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322"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264" r:id="rId54"/>
    <p:sldId id="265" r:id="rId55"/>
    <p:sldId id="260" r:id="rId56"/>
    <p:sldId id="266" r:id="rId57"/>
    <p:sldId id="323" r:id="rId58"/>
    <p:sldId id="324" r:id="rId59"/>
    <p:sldId id="267" r:id="rId60"/>
    <p:sldId id="325" r:id="rId61"/>
    <p:sldId id="326" r:id="rId62"/>
    <p:sldId id="268" r:id="rId63"/>
    <p:sldId id="327" r:id="rId64"/>
    <p:sldId id="328" r:id="rId65"/>
    <p:sldId id="329" r:id="rId66"/>
    <p:sldId id="269" r:id="rId67"/>
    <p:sldId id="330" r:id="rId68"/>
    <p:sldId id="270" r:id="rId69"/>
    <p:sldId id="331" r:id="rId70"/>
    <p:sldId id="370" r:id="rId71"/>
    <p:sldId id="371" r:id="rId72"/>
    <p:sldId id="372" r:id="rId73"/>
    <p:sldId id="376" r:id="rId74"/>
    <p:sldId id="374" r:id="rId75"/>
    <p:sldId id="375" r:id="rId76"/>
    <p:sldId id="377" r:id="rId77"/>
    <p:sldId id="369"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52" r:id="rId93"/>
    <p:sldId id="353" r:id="rId94"/>
    <p:sldId id="354" r:id="rId95"/>
    <p:sldId id="355" r:id="rId96"/>
    <p:sldId id="346" r:id="rId97"/>
    <p:sldId id="347" r:id="rId98"/>
    <p:sldId id="356" r:id="rId99"/>
    <p:sldId id="357" r:id="rId100"/>
    <p:sldId id="358" r:id="rId101"/>
    <p:sldId id="359" r:id="rId102"/>
    <p:sldId id="360" r:id="rId103"/>
    <p:sldId id="362" r:id="rId104"/>
    <p:sldId id="361" r:id="rId105"/>
    <p:sldId id="363" r:id="rId106"/>
    <p:sldId id="364" r:id="rId107"/>
    <p:sldId id="365" r:id="rId108"/>
    <p:sldId id="366" r:id="rId109"/>
    <p:sldId id="378" r:id="rId110"/>
    <p:sldId id="379" r:id="rId111"/>
    <p:sldId id="380" r:id="rId112"/>
    <p:sldId id="381" r:id="rId113"/>
    <p:sldId id="383" r:id="rId114"/>
    <p:sldId id="382" r:id="rId115"/>
    <p:sldId id="367" r:id="rId116"/>
    <p:sldId id="368" r:id="rId117"/>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5" d="100"/>
          <a:sy n="65" d="100"/>
        </p:scale>
        <p:origin x="-144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customXml" Target="../customXml/item2.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125"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1731"/>
          </a:xfrm>
          <a:prstGeom prst="rect">
            <a:avLst/>
          </a:prstGeom>
        </p:spPr>
        <p:txBody>
          <a:bodyPr vert="horz" lIns="99066" tIns="49533" rIns="99066" bIns="49533" rtlCol="0"/>
          <a:lstStyle>
            <a:lvl1pPr algn="l">
              <a:defRPr sz="1300"/>
            </a:lvl1pPr>
          </a:lstStyle>
          <a:p>
            <a:endParaRPr lang="en-IN"/>
          </a:p>
        </p:txBody>
      </p:sp>
      <p:sp>
        <p:nvSpPr>
          <p:cNvPr id="3" name="Date Placeholder 2"/>
          <p:cNvSpPr>
            <a:spLocks noGrp="1"/>
          </p:cNvSpPr>
          <p:nvPr>
            <p:ph type="dt" idx="1"/>
          </p:nvPr>
        </p:nvSpPr>
        <p:spPr>
          <a:xfrm>
            <a:off x="4023092" y="0"/>
            <a:ext cx="3077739" cy="511731"/>
          </a:xfrm>
          <a:prstGeom prst="rect">
            <a:avLst/>
          </a:prstGeom>
        </p:spPr>
        <p:txBody>
          <a:bodyPr vert="horz" lIns="99066" tIns="49533" rIns="99066" bIns="49533" rtlCol="0"/>
          <a:lstStyle>
            <a:lvl1pPr algn="r">
              <a:defRPr sz="1300"/>
            </a:lvl1pPr>
          </a:lstStyle>
          <a:p>
            <a:fld id="{8C1C6F06-43DD-403F-BCB6-2BAA7FAF03DF}" type="datetimeFigureOut">
              <a:rPr lang="en-US" smtClean="0"/>
              <a:pPr/>
              <a:t>2/8/2021</a:t>
            </a:fld>
            <a:endParaRPr lang="en-IN"/>
          </a:p>
        </p:txBody>
      </p:sp>
      <p:sp>
        <p:nvSpPr>
          <p:cNvPr id="4" name="Slide Image Placeholder 3"/>
          <p:cNvSpPr>
            <a:spLocks noGrp="1" noRot="1" noChangeAspect="1"/>
          </p:cNvSpPr>
          <p:nvPr>
            <p:ph type="sldImg" idx="2"/>
          </p:nvPr>
        </p:nvSpPr>
        <p:spPr>
          <a:xfrm>
            <a:off x="993775" y="768350"/>
            <a:ext cx="5114925" cy="3836988"/>
          </a:xfrm>
          <a:prstGeom prst="rect">
            <a:avLst/>
          </a:prstGeom>
          <a:noFill/>
          <a:ln w="12700">
            <a:solidFill>
              <a:prstClr val="black"/>
            </a:solidFill>
          </a:ln>
        </p:spPr>
        <p:txBody>
          <a:bodyPr vert="horz" lIns="99066" tIns="49533" rIns="99066" bIns="49533" rtlCol="0" anchor="ctr"/>
          <a:lstStyle/>
          <a:p>
            <a:endParaRPr lang="en-IN"/>
          </a:p>
        </p:txBody>
      </p:sp>
      <p:sp>
        <p:nvSpPr>
          <p:cNvPr id="5" name="Notes Placeholder 4"/>
          <p:cNvSpPr>
            <a:spLocks noGrp="1"/>
          </p:cNvSpPr>
          <p:nvPr>
            <p:ph type="body" sz="quarter" idx="3"/>
          </p:nvPr>
        </p:nvSpPr>
        <p:spPr>
          <a:xfrm>
            <a:off x="710248" y="4861441"/>
            <a:ext cx="5681980" cy="4605576"/>
          </a:xfrm>
          <a:prstGeom prst="rect">
            <a:avLst/>
          </a:prstGeom>
        </p:spPr>
        <p:txBody>
          <a:bodyPr vert="horz" lIns="99066" tIns="49533" rIns="99066" bIns="495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6"/>
            <a:ext cx="3077739" cy="511731"/>
          </a:xfrm>
          <a:prstGeom prst="rect">
            <a:avLst/>
          </a:prstGeom>
        </p:spPr>
        <p:txBody>
          <a:bodyPr vert="horz" lIns="99066" tIns="49533" rIns="99066" bIns="49533" rtlCol="0" anchor="b"/>
          <a:lstStyle>
            <a:lvl1pPr algn="l">
              <a:defRPr sz="1300"/>
            </a:lvl1pPr>
          </a:lstStyle>
          <a:p>
            <a:endParaRPr lang="en-IN"/>
          </a:p>
        </p:txBody>
      </p:sp>
      <p:sp>
        <p:nvSpPr>
          <p:cNvPr id="7" name="Slide Number Placeholder 6"/>
          <p:cNvSpPr>
            <a:spLocks noGrp="1"/>
          </p:cNvSpPr>
          <p:nvPr>
            <p:ph type="sldNum" sz="quarter" idx="5"/>
          </p:nvPr>
        </p:nvSpPr>
        <p:spPr>
          <a:xfrm>
            <a:off x="4023092" y="9721106"/>
            <a:ext cx="3077739" cy="511731"/>
          </a:xfrm>
          <a:prstGeom prst="rect">
            <a:avLst/>
          </a:prstGeom>
        </p:spPr>
        <p:txBody>
          <a:bodyPr vert="horz" lIns="99066" tIns="49533" rIns="99066" bIns="49533" rtlCol="0" anchor="b"/>
          <a:lstStyle>
            <a:lvl1pPr algn="r">
              <a:defRPr sz="1300"/>
            </a:lvl1pPr>
          </a:lstStyle>
          <a:p>
            <a:fld id="{89BACF1C-EAF7-43E5-855F-A327E6D221D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993775" y="768350"/>
            <a:ext cx="5114925" cy="3836988"/>
          </a:xfrm>
          <a:ln/>
        </p:spPr>
      </p:sp>
      <p:sp>
        <p:nvSpPr>
          <p:cNvPr id="72707" name="Rectangle 3"/>
          <p:cNvSpPr>
            <a:spLocks noGrp="1" noChangeArrowheads="1"/>
          </p:cNvSpPr>
          <p:nvPr>
            <p:ph type="body" idx="1"/>
          </p:nvPr>
        </p:nvSpPr>
        <p:spPr>
          <a:xfrm>
            <a:off x="947319" y="4862141"/>
            <a:ext cx="5207839" cy="4605227"/>
          </a:xfrm>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993775" y="768350"/>
            <a:ext cx="5114925" cy="3836988"/>
          </a:xfrm>
          <a:ln/>
        </p:spPr>
      </p:sp>
      <p:sp>
        <p:nvSpPr>
          <p:cNvPr id="73731" name="Rectangle 3"/>
          <p:cNvSpPr>
            <a:spLocks noGrp="1" noChangeArrowheads="1"/>
          </p:cNvSpPr>
          <p:nvPr>
            <p:ph type="body" idx="1"/>
          </p:nvPr>
        </p:nvSpPr>
        <p:spPr>
          <a:xfrm>
            <a:off x="947319" y="4862141"/>
            <a:ext cx="5207839" cy="4605227"/>
          </a:xfrm>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993775" y="768350"/>
            <a:ext cx="5114925" cy="3836988"/>
          </a:xfrm>
          <a:ln/>
        </p:spPr>
      </p:sp>
      <p:sp>
        <p:nvSpPr>
          <p:cNvPr id="76803" name="Rectangle 3"/>
          <p:cNvSpPr>
            <a:spLocks noGrp="1" noChangeArrowheads="1"/>
          </p:cNvSpPr>
          <p:nvPr>
            <p:ph type="body" idx="1"/>
          </p:nvPr>
        </p:nvSpPr>
        <p:spPr>
          <a:xfrm>
            <a:off x="947319" y="4862141"/>
            <a:ext cx="5207839" cy="4605227"/>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1C81C7-E808-4DF2-9903-093140AA0EB0}" type="datetimeFigureOut">
              <a:rPr lang="en-US" smtClean="0"/>
              <a:pPr/>
              <a:t>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1C81C7-E808-4DF2-9903-093140AA0EB0}" type="datetimeFigureOut">
              <a:rPr lang="en-US" smtClean="0"/>
              <a:pPr/>
              <a:t>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1C81C7-E808-4DF2-9903-093140AA0EB0}" type="datetimeFigureOut">
              <a:rPr lang="en-US" smtClean="0"/>
              <a:pPr/>
              <a:t>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800" y="303213"/>
            <a:ext cx="8166100" cy="522287"/>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108075"/>
            <a:ext cx="4013200" cy="536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22800" y="1108075"/>
            <a:ext cx="4013200" cy="5368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1C81C7-E808-4DF2-9903-093140AA0EB0}" type="datetimeFigureOut">
              <a:rPr lang="en-US" smtClean="0"/>
              <a:pPr/>
              <a:t>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1C81C7-E808-4DF2-9903-093140AA0EB0}" type="datetimeFigureOut">
              <a:rPr lang="en-US" smtClean="0"/>
              <a:pPr/>
              <a:t>2/8/2021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1C81C7-E808-4DF2-9903-093140AA0EB0}" type="datetimeFigureOut">
              <a:rPr lang="en-US" smtClean="0"/>
              <a:pPr/>
              <a:t>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1C81C7-E808-4DF2-9903-093140AA0EB0}" type="datetimeFigureOut">
              <a:rPr lang="en-US" smtClean="0"/>
              <a:pPr/>
              <a:t>2/8/2021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1C81C7-E808-4DF2-9903-093140AA0EB0}" type="datetimeFigureOut">
              <a:rPr lang="en-US" smtClean="0"/>
              <a:pPr/>
              <a:t>2/8/2021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C81C7-E808-4DF2-9903-093140AA0EB0}" type="datetimeFigureOut">
              <a:rPr lang="en-US" smtClean="0"/>
              <a:pPr/>
              <a:t>2/8/2021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C81C7-E808-4DF2-9903-093140AA0EB0}" type="datetimeFigureOut">
              <a:rPr lang="en-US" smtClean="0"/>
              <a:pPr/>
              <a:t>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1C81C7-E808-4DF2-9903-093140AA0EB0}" type="datetimeFigureOut">
              <a:rPr lang="en-US" smtClean="0"/>
              <a:pPr/>
              <a:t>2/8/2021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553AB-AC4B-4849-AEAD-C6C47EF62FA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C81C7-E808-4DF2-9903-093140AA0EB0}" type="datetimeFigureOut">
              <a:rPr lang="en-US" smtClean="0"/>
              <a:pPr/>
              <a:t>2/8/2021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553AB-AC4B-4849-AEAD-C6C47EF62F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darkfish.com/checkers/index.html" TargetMode="External"/><Relationship Id="rId3" Type="http://schemas.openxmlformats.org/officeDocument/2006/relationships/image" Target="../media/image10.png"/><Relationship Id="rId7" Type="http://schemas.openxmlformats.org/officeDocument/2006/relationships/hyperlink" Target="http://www.bitstorm.org/gameoflif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hyperlink" Target="http://homepage.mac.com/aberfield/dmj/"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5400" dirty="0" smtClean="0">
                <a:latin typeface="Times New Roman" pitchFamily="18" charset="0"/>
                <a:cs typeface="Times New Roman" pitchFamily="18" charset="0"/>
              </a:rPr>
              <a:t>CSE 1007 – Java Programming</a:t>
            </a:r>
            <a:endParaRPr lang="en-IN" sz="54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85000" lnSpcReduction="20000"/>
          </a:bodyPr>
          <a:lstStyle/>
          <a:p>
            <a:pPr>
              <a:buFontTx/>
              <a:buChar char="-"/>
            </a:pPr>
            <a:r>
              <a:rPr lang="en-IN" dirty="0" smtClean="0">
                <a:solidFill>
                  <a:schemeClr val="tx1"/>
                </a:solidFill>
                <a:effectLst>
                  <a:outerShdw blurRad="38100" dist="38100" dir="2700000" algn="tl">
                    <a:srgbClr val="000000">
                      <a:alpha val="43137"/>
                    </a:srgbClr>
                  </a:outerShdw>
                </a:effectLst>
              </a:rPr>
              <a:t>Dr. A. Anitha</a:t>
            </a:r>
          </a:p>
          <a:p>
            <a:r>
              <a:rPr lang="en-IN" dirty="0" smtClean="0">
                <a:solidFill>
                  <a:schemeClr val="tx1"/>
                </a:solidFill>
                <a:effectLst>
                  <a:outerShdw blurRad="38100" dist="38100" dir="2700000" algn="tl">
                    <a:srgbClr val="000000">
                      <a:alpha val="43137"/>
                    </a:srgbClr>
                  </a:outerShdw>
                </a:effectLst>
              </a:rPr>
              <a:t>Associate Prof.</a:t>
            </a:r>
          </a:p>
          <a:p>
            <a:r>
              <a:rPr lang="en-IN" dirty="0" smtClean="0">
                <a:solidFill>
                  <a:schemeClr val="tx1"/>
                </a:solidFill>
                <a:effectLst>
                  <a:outerShdw blurRad="38100" dist="38100" dir="2700000" algn="tl">
                    <a:srgbClr val="000000">
                      <a:alpha val="43137"/>
                    </a:srgbClr>
                  </a:outerShdw>
                </a:effectLst>
              </a:rPr>
              <a:t>SITE</a:t>
            </a:r>
          </a:p>
          <a:p>
            <a:r>
              <a:rPr lang="en-IN" dirty="0" smtClean="0">
                <a:solidFill>
                  <a:schemeClr val="tx1"/>
                </a:solidFill>
                <a:effectLst>
                  <a:outerShdw blurRad="38100" dist="38100" dir="2700000" algn="tl">
                    <a:srgbClr val="000000">
                      <a:alpha val="43137"/>
                    </a:srgbClr>
                  </a:outerShdw>
                </a:effectLst>
              </a:rPr>
              <a:t>Win </a:t>
            </a:r>
            <a:r>
              <a:rPr lang="en-IN" dirty="0" err="1" smtClean="0">
                <a:solidFill>
                  <a:schemeClr val="tx1"/>
                </a:solidFill>
                <a:effectLst>
                  <a:outerShdw blurRad="38100" dist="38100" dir="2700000" algn="tl">
                    <a:srgbClr val="000000">
                      <a:alpha val="43137"/>
                    </a:srgbClr>
                  </a:outerShdw>
                </a:effectLst>
              </a:rPr>
              <a:t>Sem</a:t>
            </a:r>
            <a:r>
              <a:rPr lang="en-IN" dirty="0" smtClean="0">
                <a:solidFill>
                  <a:schemeClr val="tx1"/>
                </a:solidFill>
                <a:effectLst>
                  <a:outerShdw blurRad="38100" dist="38100" dir="2700000" algn="tl">
                    <a:srgbClr val="000000">
                      <a:alpha val="43137"/>
                    </a:srgbClr>
                  </a:outerShdw>
                </a:effectLst>
              </a:rPr>
              <a:t> 2020-2021</a:t>
            </a:r>
            <a:endParaRPr lang="en-IN" dirty="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4100" y="3281363"/>
            <a:ext cx="7515225" cy="2827337"/>
            <a:chOff x="664" y="2067"/>
            <a:chExt cx="4734" cy="1781"/>
          </a:xfrm>
        </p:grpSpPr>
        <p:grpSp>
          <p:nvGrpSpPr>
            <p:cNvPr id="3" name="Group 3"/>
            <p:cNvGrpSpPr>
              <a:grpSpLocks/>
            </p:cNvGrpSpPr>
            <p:nvPr/>
          </p:nvGrpSpPr>
          <p:grpSpPr bwMode="auto">
            <a:xfrm>
              <a:off x="664" y="2067"/>
              <a:ext cx="4734" cy="1781"/>
              <a:chOff x="664" y="2067"/>
              <a:chExt cx="4734" cy="1781"/>
            </a:xfrm>
          </p:grpSpPr>
          <p:grpSp>
            <p:nvGrpSpPr>
              <p:cNvPr id="4" name="Group 4"/>
              <p:cNvGrpSpPr>
                <a:grpSpLocks/>
              </p:cNvGrpSpPr>
              <p:nvPr/>
            </p:nvGrpSpPr>
            <p:grpSpPr bwMode="auto">
              <a:xfrm>
                <a:off x="664" y="2096"/>
                <a:ext cx="2112" cy="1752"/>
                <a:chOff x="664" y="2096"/>
                <a:chExt cx="2112" cy="1752"/>
              </a:xfrm>
            </p:grpSpPr>
            <p:sp>
              <p:nvSpPr>
                <p:cNvPr id="11287" name="Text Box 5"/>
                <p:cNvSpPr txBox="1">
                  <a:spLocks noChangeArrowheads="1"/>
                </p:cNvSpPr>
                <p:nvPr/>
              </p:nvSpPr>
              <p:spPr bwMode="auto">
                <a:xfrm>
                  <a:off x="664" y="2096"/>
                  <a:ext cx="1440" cy="308"/>
                </a:xfrm>
                <a:prstGeom prst="rect">
                  <a:avLst/>
                </a:prstGeom>
                <a:noFill/>
                <a:ln w="12700">
                  <a:noFill/>
                  <a:miter lim="800000"/>
                  <a:headEnd type="none" w="sm" len="sm"/>
                  <a:tailEnd type="none" w="sm" len="sm"/>
                </a:ln>
              </p:spPr>
              <p:txBody>
                <a:bodyPr lIns="0" tIns="0" rIns="0" bIns="0">
                  <a:spAutoFit/>
                </a:bodyPr>
                <a:lstStyle/>
                <a:p>
                  <a:pPr eaLnBrk="0" hangingPunct="0"/>
                  <a:r>
                    <a:rPr lang="en-CA" sz="1600" b="1"/>
                    <a:t>Your computer at home running a web browser</a:t>
                  </a:r>
                </a:p>
              </p:txBody>
            </p:sp>
            <p:grpSp>
              <p:nvGrpSpPr>
                <p:cNvPr id="5" name="Group 6"/>
                <p:cNvGrpSpPr>
                  <a:grpSpLocks/>
                </p:cNvGrpSpPr>
                <p:nvPr/>
              </p:nvGrpSpPr>
              <p:grpSpPr bwMode="auto">
                <a:xfrm>
                  <a:off x="664" y="2480"/>
                  <a:ext cx="2112" cy="1368"/>
                  <a:chOff x="528" y="2688"/>
                  <a:chExt cx="2112" cy="1368"/>
                </a:xfrm>
              </p:grpSpPr>
              <p:pic>
                <p:nvPicPr>
                  <p:cNvPr id="11289" name="Picture 7"/>
                  <p:cNvPicPr>
                    <a:picLocks noChangeAspect="1" noChangeArrowheads="1"/>
                  </p:cNvPicPr>
                  <p:nvPr/>
                </p:nvPicPr>
                <p:blipFill>
                  <a:blip r:embed="rId2" cstate="print"/>
                  <a:srcRect t="4555" b="6831"/>
                  <a:stretch>
                    <a:fillRect/>
                  </a:stretch>
                </p:blipFill>
                <p:spPr bwMode="auto">
                  <a:xfrm>
                    <a:off x="528" y="2688"/>
                    <a:ext cx="2112" cy="1368"/>
                  </a:xfrm>
                  <a:prstGeom prst="rect">
                    <a:avLst/>
                  </a:prstGeom>
                  <a:noFill/>
                  <a:ln w="12700">
                    <a:noFill/>
                    <a:miter lim="800000"/>
                    <a:headEnd type="none" w="sm" len="sm"/>
                    <a:tailEnd type="none" w="sm" len="sm"/>
                  </a:ln>
                </p:spPr>
              </p:pic>
              <p:pic>
                <p:nvPicPr>
                  <p:cNvPr id="11290" name="Picture 8"/>
                  <p:cNvPicPr>
                    <a:picLocks noChangeAspect="1" noChangeArrowheads="1"/>
                  </p:cNvPicPr>
                  <p:nvPr/>
                </p:nvPicPr>
                <p:blipFill>
                  <a:blip r:embed="rId3" cstate="print"/>
                  <a:srcRect/>
                  <a:stretch>
                    <a:fillRect/>
                  </a:stretch>
                </p:blipFill>
                <p:spPr bwMode="auto">
                  <a:xfrm>
                    <a:off x="1248" y="2880"/>
                    <a:ext cx="912" cy="670"/>
                  </a:xfrm>
                  <a:prstGeom prst="rect">
                    <a:avLst/>
                  </a:prstGeom>
                  <a:noFill/>
                  <a:ln w="9525">
                    <a:noFill/>
                    <a:miter lim="800000"/>
                    <a:headEnd/>
                    <a:tailEnd/>
                  </a:ln>
                </p:spPr>
              </p:pic>
            </p:grpSp>
          </p:grpSp>
          <p:grpSp>
            <p:nvGrpSpPr>
              <p:cNvPr id="6" name="Group 9"/>
              <p:cNvGrpSpPr>
                <a:grpSpLocks/>
              </p:cNvGrpSpPr>
              <p:nvPr/>
            </p:nvGrpSpPr>
            <p:grpSpPr bwMode="auto">
              <a:xfrm>
                <a:off x="4024" y="2067"/>
                <a:ext cx="1374" cy="1643"/>
                <a:chOff x="4024" y="2067"/>
                <a:chExt cx="1374" cy="1643"/>
              </a:xfrm>
            </p:grpSpPr>
            <p:pic>
              <p:nvPicPr>
                <p:cNvPr id="11285" name="Picture 10" descr="monitor"/>
                <p:cNvPicPr>
                  <a:picLocks noChangeAspect="1" noChangeArrowheads="1"/>
                </p:cNvPicPr>
                <p:nvPr/>
              </p:nvPicPr>
              <p:blipFill>
                <a:blip r:embed="rId4" cstate="print"/>
                <a:srcRect/>
                <a:stretch>
                  <a:fillRect/>
                </a:stretch>
              </p:blipFill>
              <p:spPr bwMode="auto">
                <a:xfrm>
                  <a:off x="4024" y="2336"/>
                  <a:ext cx="1374" cy="1374"/>
                </a:xfrm>
                <a:prstGeom prst="rect">
                  <a:avLst/>
                </a:prstGeom>
                <a:noFill/>
                <a:ln w="9525">
                  <a:noFill/>
                  <a:miter lim="800000"/>
                  <a:headEnd/>
                  <a:tailEnd/>
                </a:ln>
              </p:spPr>
            </p:pic>
            <p:sp>
              <p:nvSpPr>
                <p:cNvPr id="11286" name="Text Box 11"/>
                <p:cNvSpPr txBox="1">
                  <a:spLocks noChangeArrowheads="1"/>
                </p:cNvSpPr>
                <p:nvPr/>
              </p:nvSpPr>
              <p:spPr bwMode="auto">
                <a:xfrm>
                  <a:off x="4105" y="2067"/>
                  <a:ext cx="1146" cy="308"/>
                </a:xfrm>
                <a:prstGeom prst="rect">
                  <a:avLst/>
                </a:prstGeom>
                <a:noFill/>
                <a:ln w="12700">
                  <a:noFill/>
                  <a:miter lim="800000"/>
                  <a:headEnd type="none" w="sm" len="sm"/>
                  <a:tailEnd type="none" w="sm" len="sm"/>
                </a:ln>
              </p:spPr>
              <p:txBody>
                <a:bodyPr lIns="0" tIns="0" rIns="0" bIns="0">
                  <a:spAutoFit/>
                </a:bodyPr>
                <a:lstStyle/>
                <a:p>
                  <a:pPr eaLnBrk="0" hangingPunct="0"/>
                  <a:r>
                    <a:rPr lang="en-CA" sz="1600" b="1"/>
                    <a:t>Server containing a web page</a:t>
                  </a:r>
                </a:p>
              </p:txBody>
            </p:sp>
          </p:grpSp>
        </p:grpSp>
        <p:pic>
          <p:nvPicPr>
            <p:cNvPr id="11282" name="Picture 12"/>
            <p:cNvPicPr>
              <a:picLocks noChangeAspect="1" noChangeArrowheads="1"/>
            </p:cNvPicPr>
            <p:nvPr/>
          </p:nvPicPr>
          <p:blipFill>
            <a:blip r:embed="rId5" cstate="print"/>
            <a:srcRect b="3943"/>
            <a:stretch>
              <a:fillRect/>
            </a:stretch>
          </p:blipFill>
          <p:spPr bwMode="auto">
            <a:xfrm>
              <a:off x="4504" y="2528"/>
              <a:ext cx="816" cy="816"/>
            </a:xfrm>
            <a:prstGeom prst="rect">
              <a:avLst/>
            </a:prstGeom>
            <a:noFill/>
            <a:ln w="12700">
              <a:noFill/>
              <a:miter lim="800000"/>
              <a:headEnd/>
              <a:tailEnd/>
            </a:ln>
          </p:spPr>
        </p:pic>
      </p:grpSp>
      <p:sp>
        <p:nvSpPr>
          <p:cNvPr id="11267" name="Rectangle 13"/>
          <p:cNvSpPr>
            <a:spLocks noGrp="1" noChangeArrowheads="1"/>
          </p:cNvSpPr>
          <p:nvPr>
            <p:ph type="title"/>
          </p:nvPr>
        </p:nvSpPr>
        <p:spPr/>
        <p:txBody>
          <a:bodyPr/>
          <a:lstStyle/>
          <a:p>
            <a:r>
              <a:rPr lang="en-CA" dirty="0" smtClean="0">
                <a:solidFill>
                  <a:srgbClr val="C00000"/>
                </a:solidFill>
              </a:rPr>
              <a:t>Java: History</a:t>
            </a:r>
            <a:endParaRPr lang="en-US" dirty="0" smtClean="0">
              <a:solidFill>
                <a:srgbClr val="C00000"/>
              </a:solidFill>
            </a:endParaRPr>
          </a:p>
        </p:txBody>
      </p:sp>
      <p:sp>
        <p:nvSpPr>
          <p:cNvPr id="164878" name="Rectangle 14"/>
          <p:cNvSpPr>
            <a:spLocks noGrp="1" noChangeArrowheads="1"/>
          </p:cNvSpPr>
          <p:nvPr>
            <p:ph type="body" idx="1"/>
          </p:nvPr>
        </p:nvSpPr>
        <p:spPr>
          <a:xfrm>
            <a:off x="457200" y="1219200"/>
            <a:ext cx="8229600" cy="2286001"/>
          </a:xfrm>
        </p:spPr>
        <p:txBody>
          <a:bodyPr>
            <a:normAutofit fontScale="92500" lnSpcReduction="20000"/>
          </a:bodyPr>
          <a:lstStyle/>
          <a:p>
            <a:r>
              <a:rPr lang="en-US" dirty="0" smtClean="0"/>
              <a:t>Java </a:t>
            </a:r>
            <a:r>
              <a:rPr lang="en-CA" dirty="0" smtClean="0"/>
              <a:t>enabled web browsers allowed for the downloading of programs (Applets).</a:t>
            </a:r>
          </a:p>
          <a:p>
            <a:r>
              <a:rPr lang="en-CA" dirty="0" smtClean="0"/>
              <a:t>Java is still used in this context today:</a:t>
            </a:r>
          </a:p>
          <a:p>
            <a:pPr lvl="1"/>
            <a:r>
              <a:rPr lang="en-CA" dirty="0" err="1" smtClean="0"/>
              <a:t>Facebook</a:t>
            </a:r>
            <a:r>
              <a:rPr lang="en-CA" dirty="0" smtClean="0"/>
              <a:t> (older version)</a:t>
            </a:r>
          </a:p>
          <a:p>
            <a:pPr lvl="1"/>
            <a:r>
              <a:rPr lang="en-CA" dirty="0" smtClean="0"/>
              <a:t>Hotmail (older version)</a:t>
            </a:r>
          </a:p>
          <a:p>
            <a:endParaRPr lang="en-US" dirty="0" smtClean="0"/>
          </a:p>
        </p:txBody>
      </p:sp>
      <p:grpSp>
        <p:nvGrpSpPr>
          <p:cNvPr id="7" name="Group 15"/>
          <p:cNvGrpSpPr>
            <a:grpSpLocks/>
          </p:cNvGrpSpPr>
          <p:nvPr/>
        </p:nvGrpSpPr>
        <p:grpSpPr bwMode="auto">
          <a:xfrm>
            <a:off x="7894638" y="2787650"/>
            <a:ext cx="5180012" cy="0"/>
            <a:chOff x="0" y="0"/>
            <a:chExt cx="3263" cy="0"/>
          </a:xfrm>
        </p:grpSpPr>
        <p:sp>
          <p:nvSpPr>
            <p:cNvPr id="11279" name="Rectangle 16"/>
            <p:cNvSpPr>
              <a:spLocks noChangeArrowheads="1"/>
            </p:cNvSpPr>
            <p:nvPr/>
          </p:nvSpPr>
          <p:spPr bwMode="auto">
            <a:xfrm>
              <a:off x="0" y="0"/>
              <a:ext cx="3263" cy="0"/>
            </a:xfrm>
            <a:prstGeom prst="rect">
              <a:avLst/>
            </a:prstGeom>
            <a:noFill/>
            <a:ln w="9525">
              <a:noFill/>
              <a:miter lim="800000"/>
              <a:headEnd/>
              <a:tailEnd/>
            </a:ln>
          </p:spPr>
          <p:txBody>
            <a:bodyPr lIns="0" tIns="0" rIns="0" bIns="0">
              <a:spAutoFit/>
            </a:bodyPr>
            <a:lstStyle/>
            <a:p>
              <a:endParaRPr lang="en-US"/>
            </a:p>
          </p:txBody>
        </p:sp>
        <p:sp>
          <p:nvSpPr>
            <p:cNvPr id="11280" name="Rectangle 17"/>
            <p:cNvSpPr>
              <a:spLocks noChangeArrowheads="1"/>
            </p:cNvSpPr>
            <p:nvPr/>
          </p:nvSpPr>
          <p:spPr bwMode="auto">
            <a:xfrm>
              <a:off x="0" y="0"/>
              <a:ext cx="3263" cy="0"/>
            </a:xfrm>
            <a:prstGeom prst="rect">
              <a:avLst/>
            </a:prstGeom>
            <a:noFill/>
            <a:ln w="9525">
              <a:noFill/>
              <a:miter lim="800000"/>
              <a:headEnd/>
              <a:tailEnd/>
            </a:ln>
          </p:spPr>
          <p:txBody>
            <a:bodyPr lIns="0" tIns="0" rIns="0" bIns="0">
              <a:spAutoFit/>
            </a:bodyPr>
            <a:lstStyle/>
            <a:p>
              <a:endParaRPr lang="en-US"/>
            </a:p>
          </p:txBody>
        </p:sp>
      </p:grpSp>
      <p:grpSp>
        <p:nvGrpSpPr>
          <p:cNvPr id="8" name="Group 18"/>
          <p:cNvGrpSpPr>
            <a:grpSpLocks/>
          </p:cNvGrpSpPr>
          <p:nvPr/>
        </p:nvGrpSpPr>
        <p:grpSpPr bwMode="auto">
          <a:xfrm>
            <a:off x="3797300" y="4318000"/>
            <a:ext cx="2895600" cy="304800"/>
            <a:chOff x="2256" y="2496"/>
            <a:chExt cx="1824" cy="192"/>
          </a:xfrm>
        </p:grpSpPr>
        <p:sp>
          <p:nvSpPr>
            <p:cNvPr id="11277" name="Line 19"/>
            <p:cNvSpPr>
              <a:spLocks noChangeShapeType="1"/>
            </p:cNvSpPr>
            <p:nvPr/>
          </p:nvSpPr>
          <p:spPr bwMode="auto">
            <a:xfrm>
              <a:off x="2256" y="2688"/>
              <a:ext cx="1680" cy="0"/>
            </a:xfrm>
            <a:prstGeom prst="line">
              <a:avLst/>
            </a:prstGeom>
            <a:noFill/>
            <a:ln w="9525">
              <a:solidFill>
                <a:schemeClr val="tx1"/>
              </a:solidFill>
              <a:round/>
              <a:headEnd/>
              <a:tailEnd type="triangle" w="med" len="med"/>
            </a:ln>
          </p:spPr>
          <p:txBody>
            <a:bodyPr lIns="0" tIns="0" rIns="0" bIns="0">
              <a:spAutoFit/>
            </a:bodyPr>
            <a:lstStyle/>
            <a:p>
              <a:endParaRPr lang="en-US"/>
            </a:p>
          </p:txBody>
        </p:sp>
        <p:sp>
          <p:nvSpPr>
            <p:cNvPr id="11278" name="Text Box 20"/>
            <p:cNvSpPr txBox="1">
              <a:spLocks noChangeArrowheads="1"/>
            </p:cNvSpPr>
            <p:nvPr/>
          </p:nvSpPr>
          <p:spPr bwMode="auto">
            <a:xfrm>
              <a:off x="2256" y="2496"/>
              <a:ext cx="1824" cy="154"/>
            </a:xfrm>
            <a:prstGeom prst="rect">
              <a:avLst/>
            </a:prstGeom>
            <a:noFill/>
            <a:ln w="9525">
              <a:noFill/>
              <a:miter lim="800000"/>
              <a:headEnd/>
              <a:tailEnd/>
            </a:ln>
          </p:spPr>
          <p:txBody>
            <a:bodyPr lIns="0" tIns="0" rIns="0" bIns="0">
              <a:spAutoFit/>
            </a:bodyPr>
            <a:lstStyle/>
            <a:p>
              <a:pPr algn="ctr">
                <a:spcBef>
                  <a:spcPct val="50000"/>
                </a:spcBef>
              </a:pPr>
              <a:r>
                <a:rPr lang="en-CA" sz="1600"/>
                <a:t>User clicks on a link</a:t>
              </a:r>
            </a:p>
          </p:txBody>
        </p:sp>
      </p:grpSp>
      <p:grpSp>
        <p:nvGrpSpPr>
          <p:cNvPr id="9" name="Group 21"/>
          <p:cNvGrpSpPr>
            <a:grpSpLocks/>
          </p:cNvGrpSpPr>
          <p:nvPr/>
        </p:nvGrpSpPr>
        <p:grpSpPr bwMode="auto">
          <a:xfrm>
            <a:off x="2120900" y="4241800"/>
            <a:ext cx="4572000" cy="1103313"/>
            <a:chOff x="1200" y="2448"/>
            <a:chExt cx="2880" cy="695"/>
          </a:xfrm>
        </p:grpSpPr>
        <p:grpSp>
          <p:nvGrpSpPr>
            <p:cNvPr id="10" name="Group 22"/>
            <p:cNvGrpSpPr>
              <a:grpSpLocks/>
            </p:cNvGrpSpPr>
            <p:nvPr/>
          </p:nvGrpSpPr>
          <p:grpSpPr bwMode="auto">
            <a:xfrm>
              <a:off x="2256" y="2784"/>
              <a:ext cx="1824" cy="202"/>
              <a:chOff x="2256" y="2784"/>
              <a:chExt cx="1824" cy="202"/>
            </a:xfrm>
          </p:grpSpPr>
          <p:sp>
            <p:nvSpPr>
              <p:cNvPr id="11275" name="Line 23"/>
              <p:cNvSpPr>
                <a:spLocks noChangeShapeType="1"/>
              </p:cNvSpPr>
              <p:nvPr/>
            </p:nvSpPr>
            <p:spPr bwMode="auto">
              <a:xfrm flipH="1">
                <a:off x="2256" y="2784"/>
                <a:ext cx="1632" cy="0"/>
              </a:xfrm>
              <a:prstGeom prst="line">
                <a:avLst/>
              </a:prstGeom>
              <a:noFill/>
              <a:ln w="9525">
                <a:solidFill>
                  <a:schemeClr val="tx1"/>
                </a:solidFill>
                <a:round/>
                <a:headEnd/>
                <a:tailEnd type="triangle" w="med" len="med"/>
              </a:ln>
            </p:spPr>
            <p:txBody>
              <a:bodyPr lIns="0" tIns="0" rIns="0" bIns="0">
                <a:spAutoFit/>
              </a:bodyPr>
              <a:lstStyle/>
              <a:p>
                <a:endParaRPr lang="en-US"/>
              </a:p>
            </p:txBody>
          </p:sp>
          <p:sp>
            <p:nvSpPr>
              <p:cNvPr id="11276" name="Text Box 24"/>
              <p:cNvSpPr txBox="1">
                <a:spLocks noChangeArrowheads="1"/>
              </p:cNvSpPr>
              <p:nvPr/>
            </p:nvSpPr>
            <p:spPr bwMode="auto">
              <a:xfrm>
                <a:off x="2256" y="2832"/>
                <a:ext cx="1824" cy="154"/>
              </a:xfrm>
              <a:prstGeom prst="rect">
                <a:avLst/>
              </a:prstGeom>
              <a:noFill/>
              <a:ln w="9525">
                <a:noFill/>
                <a:miter lim="800000"/>
                <a:headEnd/>
                <a:tailEnd/>
              </a:ln>
            </p:spPr>
            <p:txBody>
              <a:bodyPr lIns="0" tIns="0" rIns="0" bIns="0">
                <a:spAutoFit/>
              </a:bodyPr>
              <a:lstStyle/>
              <a:p>
                <a:pPr algn="ctr">
                  <a:spcBef>
                    <a:spcPct val="50000"/>
                  </a:spcBef>
                </a:pPr>
                <a:r>
                  <a:rPr lang="en-CA" sz="1600"/>
                  <a:t>Java Applet downloaded</a:t>
                </a:r>
              </a:p>
            </p:txBody>
          </p:sp>
        </p:grpSp>
        <p:pic>
          <p:nvPicPr>
            <p:cNvPr id="11274" name="Picture 25"/>
            <p:cNvPicPr>
              <a:picLocks noChangeAspect="1" noChangeArrowheads="1"/>
            </p:cNvPicPr>
            <p:nvPr/>
          </p:nvPicPr>
          <p:blipFill>
            <a:blip r:embed="rId6" cstate="print"/>
            <a:srcRect r="781" b="4167"/>
            <a:stretch>
              <a:fillRect/>
            </a:stretch>
          </p:blipFill>
          <p:spPr bwMode="auto">
            <a:xfrm>
              <a:off x="1200" y="2448"/>
              <a:ext cx="960" cy="695"/>
            </a:xfrm>
            <a:prstGeom prst="rect">
              <a:avLst/>
            </a:prstGeom>
            <a:noFill/>
            <a:ln w="9525">
              <a:noFill/>
              <a:miter lim="800000"/>
              <a:headEnd/>
              <a:tailEnd/>
            </a:ln>
          </p:spPr>
        </p:pic>
      </p:grpSp>
      <p:sp>
        <p:nvSpPr>
          <p:cNvPr id="164890" name="Text Box 26"/>
          <p:cNvSpPr txBox="1">
            <a:spLocks noChangeArrowheads="1"/>
          </p:cNvSpPr>
          <p:nvPr/>
        </p:nvSpPr>
        <p:spPr bwMode="auto">
          <a:xfrm>
            <a:off x="0" y="6142038"/>
            <a:ext cx="7777163" cy="715962"/>
          </a:xfrm>
          <a:prstGeom prst="rect">
            <a:avLst/>
          </a:prstGeom>
          <a:noFill/>
          <a:ln w="9525">
            <a:noFill/>
            <a:miter lim="800000"/>
            <a:headEnd/>
            <a:tailEnd/>
          </a:ln>
        </p:spPr>
        <p:txBody>
          <a:bodyPr tIns="91440" bIns="91440">
            <a:spAutoFit/>
          </a:bodyPr>
          <a:lstStyle/>
          <a:p>
            <a:pPr>
              <a:spcBef>
                <a:spcPct val="50000"/>
              </a:spcBef>
            </a:pPr>
            <a:r>
              <a:rPr lang="en-CA" dirty="0"/>
              <a:t>Java version of the Game of Life: </a:t>
            </a:r>
            <a:r>
              <a:rPr lang="en-CA" b="1" i="1" dirty="0">
                <a:solidFill>
                  <a:schemeClr val="accent2"/>
                </a:solidFill>
              </a:rPr>
              <a:t> </a:t>
            </a:r>
            <a:r>
              <a:rPr lang="en-CA" dirty="0">
                <a:hlinkClick r:id="rId7"/>
              </a:rPr>
              <a:t>http://www.bitstorm.org/gameoflife/</a:t>
            </a:r>
            <a:endParaRPr lang="en-CA" dirty="0"/>
          </a:p>
          <a:p>
            <a:pPr>
              <a:spcBef>
                <a:spcPct val="50000"/>
              </a:spcBef>
            </a:pPr>
            <a:r>
              <a:rPr lang="en-CA" dirty="0"/>
              <a:t>Online checkers:                            </a:t>
            </a:r>
            <a:r>
              <a:rPr lang="en-CA" dirty="0">
                <a:hlinkClick r:id="rId8"/>
              </a:rPr>
              <a:t>http://www.darkfish.com/checkers/index.html</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8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487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87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8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8" grpId="0" build="p"/>
      <p:bldP spid="16489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dirty="0" smtClean="0"/>
              <a:t>import </a:t>
            </a:r>
            <a:r>
              <a:rPr lang="en-IN" dirty="0" err="1" smtClean="0"/>
              <a:t>java.util</a:t>
            </a:r>
            <a:r>
              <a:rPr lang="en-IN" dirty="0" smtClean="0"/>
              <a:t>.*;</a:t>
            </a:r>
          </a:p>
          <a:p>
            <a:r>
              <a:rPr lang="en-IN" dirty="0" smtClean="0"/>
              <a:t> class </a:t>
            </a:r>
            <a:r>
              <a:rPr lang="en-IN" dirty="0" err="1" smtClean="0"/>
              <a:t>tokenizer</a:t>
            </a:r>
            <a:endParaRPr lang="en-IN" dirty="0" smtClean="0"/>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smtClean="0"/>
              <a:t>   </a:t>
            </a:r>
            <a:r>
              <a:rPr lang="en-IN" dirty="0" err="1" smtClean="0"/>
              <a:t>StringTokenizer</a:t>
            </a:r>
            <a:r>
              <a:rPr lang="en-IN" dirty="0" smtClean="0"/>
              <a:t> </a:t>
            </a:r>
            <a:r>
              <a:rPr lang="en-IN" dirty="0" err="1" smtClean="0"/>
              <a:t>st</a:t>
            </a:r>
            <a:r>
              <a:rPr lang="en-IN" dirty="0" smtClean="0"/>
              <a:t> = new </a:t>
            </a:r>
            <a:r>
              <a:rPr lang="en-IN" dirty="0" err="1" smtClean="0"/>
              <a:t>StringTokenizer</a:t>
            </a:r>
            <a:r>
              <a:rPr lang="en-IN" dirty="0" smtClean="0"/>
              <a:t>("This is a </a:t>
            </a:r>
            <a:r>
              <a:rPr lang="en-IN" dirty="0" err="1" smtClean="0"/>
              <a:t>tokenizerr</a:t>
            </a:r>
            <a:r>
              <a:rPr lang="en-IN" dirty="0" smtClean="0"/>
              <a:t> </a:t>
            </a:r>
          </a:p>
          <a:p>
            <a:endParaRPr lang="en-IN" dirty="0" smtClean="0"/>
          </a:p>
          <a:p>
            <a:r>
              <a:rPr lang="en-IN" dirty="0" smtClean="0"/>
              <a:t>program"," ");  </a:t>
            </a:r>
          </a:p>
          <a:p>
            <a:r>
              <a:rPr lang="en-IN" dirty="0" smtClean="0"/>
              <a:t>     while (</a:t>
            </a:r>
            <a:r>
              <a:rPr lang="en-IN" dirty="0" err="1" smtClean="0"/>
              <a:t>st.hasMoreTokens</a:t>
            </a:r>
            <a:r>
              <a:rPr lang="en-IN" dirty="0" smtClean="0"/>
              <a:t>())</a:t>
            </a:r>
          </a:p>
          <a:p>
            <a:r>
              <a:rPr lang="en-IN" dirty="0" smtClean="0"/>
              <a:t> {  </a:t>
            </a:r>
          </a:p>
          <a:p>
            <a:r>
              <a:rPr lang="en-IN" dirty="0" smtClean="0"/>
              <a:t>         </a:t>
            </a:r>
            <a:r>
              <a:rPr lang="en-IN" dirty="0" err="1" smtClean="0"/>
              <a:t>System.out.println</a:t>
            </a:r>
            <a:r>
              <a:rPr lang="en-IN" dirty="0" smtClean="0"/>
              <a:t>(</a:t>
            </a:r>
            <a:r>
              <a:rPr lang="en-IN" dirty="0" err="1" smtClean="0"/>
              <a:t>st.nextToken</a:t>
            </a:r>
            <a:r>
              <a:rPr lang="en-IN" dirty="0" smtClean="0"/>
              <a:t>());  </a:t>
            </a:r>
          </a:p>
          <a:p>
            <a:r>
              <a:rPr lang="en-IN" dirty="0" smtClean="0"/>
              <a:t>     }  </a:t>
            </a:r>
          </a:p>
          <a:p>
            <a:r>
              <a:rPr lang="en-IN" dirty="0" smtClean="0"/>
              <a:t>   }  </a:t>
            </a:r>
          </a:p>
          <a:p>
            <a:r>
              <a:rPr lang="en-IN" dirty="0" smtClean="0"/>
              <a:t>} </a:t>
            </a:r>
            <a:endParaRPr lang="en-I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Builder</a:t>
            </a:r>
            <a:endParaRPr lang="en-IN" dirty="0"/>
          </a:p>
        </p:txBody>
      </p:sp>
      <p:sp>
        <p:nvSpPr>
          <p:cNvPr id="3" name="Content Placeholder 2"/>
          <p:cNvSpPr>
            <a:spLocks noGrp="1"/>
          </p:cNvSpPr>
          <p:nvPr>
            <p:ph idx="1"/>
          </p:nvPr>
        </p:nvSpPr>
        <p:spPr>
          <a:xfrm>
            <a:off x="457200" y="1268760"/>
            <a:ext cx="8229600" cy="4857403"/>
          </a:xfrm>
        </p:spPr>
        <p:txBody>
          <a:bodyPr/>
          <a:lstStyle/>
          <a:p>
            <a:r>
              <a:rPr lang="en-IN" dirty="0" smtClean="0"/>
              <a:t>The </a:t>
            </a:r>
            <a:r>
              <a:rPr lang="en-IN" b="1" dirty="0" err="1" smtClean="0"/>
              <a:t>java.lang.StringBuilder</a:t>
            </a:r>
            <a:r>
              <a:rPr lang="en-IN" dirty="0" smtClean="0"/>
              <a:t> class is mutable sequence of characters. This provides an API compatible with </a:t>
            </a:r>
            <a:r>
              <a:rPr lang="en-IN" dirty="0" err="1" smtClean="0"/>
              <a:t>StringBuffer</a:t>
            </a:r>
            <a:r>
              <a:rPr lang="en-IN" dirty="0" smtClean="0"/>
              <a:t>, but with no guarantee of synchronization.</a:t>
            </a:r>
          </a:p>
          <a:p>
            <a:r>
              <a:rPr lang="en-IN" dirty="0" smtClean="0"/>
              <a:t>Constructors:</a:t>
            </a:r>
          </a:p>
          <a:p>
            <a:endParaRPr lang="en-IN" dirty="0"/>
          </a:p>
        </p:txBody>
      </p:sp>
      <p:graphicFrame>
        <p:nvGraphicFramePr>
          <p:cNvPr id="4" name="Table 3"/>
          <p:cNvGraphicFramePr>
            <a:graphicFrameLocks noGrp="1"/>
          </p:cNvGraphicFramePr>
          <p:nvPr/>
        </p:nvGraphicFramePr>
        <p:xfrm>
          <a:off x="755576" y="4082152"/>
          <a:ext cx="7776864" cy="2286000"/>
        </p:xfrm>
        <a:graphic>
          <a:graphicData uri="http://schemas.openxmlformats.org/drawingml/2006/table">
            <a:tbl>
              <a:tblPr firstRow="1" bandRow="1">
                <a:tableStyleId>{5C22544A-7EE6-4342-B048-85BDC9FD1C3A}</a:tableStyleId>
              </a:tblPr>
              <a:tblGrid>
                <a:gridCol w="3888432"/>
                <a:gridCol w="3888432"/>
              </a:tblGrid>
              <a:tr h="324218">
                <a:tc>
                  <a:txBody>
                    <a:bodyPr/>
                    <a:lstStyle/>
                    <a:p>
                      <a:r>
                        <a:rPr lang="en-IN" dirty="0"/>
                        <a:t>Constructor</a:t>
                      </a:r>
                    </a:p>
                  </a:txBody>
                  <a:tcPr anchor="ctr"/>
                </a:tc>
                <a:tc>
                  <a:txBody>
                    <a:bodyPr/>
                    <a:lstStyle/>
                    <a:p>
                      <a:r>
                        <a:rPr lang="en-IN" dirty="0"/>
                        <a:t>Description</a:t>
                      </a:r>
                    </a:p>
                  </a:txBody>
                  <a:tcPr anchor="ctr"/>
                </a:tc>
              </a:tr>
              <a:tr h="559610">
                <a:tc>
                  <a:txBody>
                    <a:bodyPr/>
                    <a:lstStyle/>
                    <a:p>
                      <a:r>
                        <a:rPr lang="en-IN" dirty="0" err="1"/>
                        <a:t>StringBuilder</a:t>
                      </a:r>
                      <a:r>
                        <a:rPr lang="en-IN" dirty="0"/>
                        <a:t>()</a:t>
                      </a:r>
                    </a:p>
                  </a:txBody>
                  <a:tcPr anchor="ctr"/>
                </a:tc>
                <a:tc>
                  <a:txBody>
                    <a:bodyPr/>
                    <a:lstStyle/>
                    <a:p>
                      <a:r>
                        <a:rPr lang="en-IN"/>
                        <a:t>creates an empty string Builder with the initial capacity of 16.</a:t>
                      </a:r>
                    </a:p>
                  </a:txBody>
                  <a:tcPr anchor="ctr"/>
                </a:tc>
              </a:tr>
              <a:tr h="559610">
                <a:tc>
                  <a:txBody>
                    <a:bodyPr/>
                    <a:lstStyle/>
                    <a:p>
                      <a:r>
                        <a:rPr lang="en-IN"/>
                        <a:t>StringBuilder(String str)</a:t>
                      </a:r>
                    </a:p>
                  </a:txBody>
                  <a:tcPr anchor="ctr"/>
                </a:tc>
                <a:tc>
                  <a:txBody>
                    <a:bodyPr/>
                    <a:lstStyle/>
                    <a:p>
                      <a:r>
                        <a:rPr lang="en-IN"/>
                        <a:t>creates a string Builder with the specified string.</a:t>
                      </a:r>
                    </a:p>
                  </a:txBody>
                  <a:tcPr anchor="ctr"/>
                </a:tc>
              </a:tr>
              <a:tr h="559610">
                <a:tc>
                  <a:txBody>
                    <a:bodyPr/>
                    <a:lstStyle/>
                    <a:p>
                      <a:r>
                        <a:rPr lang="en-IN"/>
                        <a:t>StringBuilder(int length)</a:t>
                      </a:r>
                    </a:p>
                  </a:txBody>
                  <a:tcPr anchor="ctr"/>
                </a:tc>
                <a:tc>
                  <a:txBody>
                    <a:bodyPr/>
                    <a:lstStyle/>
                    <a:p>
                      <a:r>
                        <a:rPr lang="en-IN" dirty="0"/>
                        <a:t>creates an empty string Builder with the specified capacity as length.</a:t>
                      </a:r>
                    </a:p>
                  </a:txBody>
                  <a:tcPr anchor="ctr"/>
                </a:tc>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23528" y="188640"/>
          <a:ext cx="8568952" cy="5958840"/>
        </p:xfrm>
        <a:graphic>
          <a:graphicData uri="http://schemas.openxmlformats.org/drawingml/2006/table">
            <a:tbl>
              <a:tblPr firstRow="1" bandRow="1">
                <a:tableStyleId>{5C22544A-7EE6-4342-B048-85BDC9FD1C3A}</a:tableStyleId>
              </a:tblPr>
              <a:tblGrid>
                <a:gridCol w="4284476"/>
                <a:gridCol w="4284476"/>
              </a:tblGrid>
              <a:tr h="370840">
                <a:tc>
                  <a:txBody>
                    <a:bodyPr/>
                    <a:lstStyle/>
                    <a:p>
                      <a:r>
                        <a:rPr lang="en-IN" dirty="0"/>
                        <a:t>Method</a:t>
                      </a:r>
                    </a:p>
                  </a:txBody>
                  <a:tcPr anchor="ctr"/>
                </a:tc>
                <a:tc>
                  <a:txBody>
                    <a:bodyPr/>
                    <a:lstStyle/>
                    <a:p>
                      <a:r>
                        <a:rPr lang="en-IN" dirty="0"/>
                        <a:t>Description</a:t>
                      </a:r>
                    </a:p>
                  </a:txBody>
                  <a:tcPr anchor="ctr"/>
                </a:tc>
              </a:tr>
              <a:tr h="370840">
                <a:tc>
                  <a:txBody>
                    <a:bodyPr/>
                    <a:lstStyle/>
                    <a:p>
                      <a:r>
                        <a:rPr lang="en-IN" dirty="0"/>
                        <a:t>public </a:t>
                      </a:r>
                      <a:r>
                        <a:rPr lang="en-IN" dirty="0" err="1"/>
                        <a:t>StringBuilder</a:t>
                      </a:r>
                      <a:r>
                        <a:rPr lang="en-IN" dirty="0"/>
                        <a:t> append(String s)</a:t>
                      </a:r>
                    </a:p>
                  </a:txBody>
                  <a:tcPr anchor="ctr"/>
                </a:tc>
                <a:tc>
                  <a:txBody>
                    <a:bodyPr/>
                    <a:lstStyle/>
                    <a:p>
                      <a:r>
                        <a:rPr lang="en-IN" dirty="0"/>
                        <a:t>is used to append the specified string with this string. The append() method is overloaded like append(char), append(</a:t>
                      </a:r>
                      <a:r>
                        <a:rPr lang="en-IN" dirty="0" err="1"/>
                        <a:t>boolean</a:t>
                      </a:r>
                      <a:r>
                        <a:rPr lang="en-IN" dirty="0"/>
                        <a:t>), append(int), append(float), append(double) etc.</a:t>
                      </a:r>
                    </a:p>
                  </a:txBody>
                  <a:tcPr anchor="ctr"/>
                </a:tc>
              </a:tr>
              <a:tr h="370840">
                <a:tc>
                  <a:txBody>
                    <a:bodyPr/>
                    <a:lstStyle/>
                    <a:p>
                      <a:r>
                        <a:rPr lang="en-IN"/>
                        <a:t>public StringBuilder insert(int offset, String s)</a:t>
                      </a:r>
                    </a:p>
                  </a:txBody>
                  <a:tcPr anchor="ctr"/>
                </a:tc>
                <a:tc>
                  <a:txBody>
                    <a:bodyPr/>
                    <a:lstStyle/>
                    <a:p>
                      <a:r>
                        <a:rPr lang="en-IN"/>
                        <a:t>is used to insert the specified string with this string at the specified position. The insert() method is overloaded like insert(int, char), insert(int, boolean), insert(int, int), insert(int, float), insert(int, double) etc.</a:t>
                      </a:r>
                    </a:p>
                  </a:txBody>
                  <a:tcPr anchor="ctr"/>
                </a:tc>
              </a:tr>
              <a:tr h="370840">
                <a:tc>
                  <a:txBody>
                    <a:bodyPr/>
                    <a:lstStyle/>
                    <a:p>
                      <a:r>
                        <a:rPr lang="en-IN"/>
                        <a:t>public StringBuilder replace(int startIndex, int endIndex, String str)</a:t>
                      </a:r>
                    </a:p>
                  </a:txBody>
                  <a:tcPr anchor="ctr"/>
                </a:tc>
                <a:tc>
                  <a:txBody>
                    <a:bodyPr/>
                    <a:lstStyle/>
                    <a:p>
                      <a:r>
                        <a:rPr lang="en-IN"/>
                        <a:t>is used to replace the string from specified startIndex and endIndex.</a:t>
                      </a:r>
                    </a:p>
                  </a:txBody>
                  <a:tcPr anchor="ctr"/>
                </a:tc>
              </a:tr>
              <a:tr h="370840">
                <a:tc>
                  <a:txBody>
                    <a:bodyPr/>
                    <a:lstStyle/>
                    <a:p>
                      <a:r>
                        <a:rPr lang="en-IN"/>
                        <a:t>public StringBuilder delete(int startIndex, int endIndex)</a:t>
                      </a:r>
                    </a:p>
                  </a:txBody>
                  <a:tcPr anchor="ctr"/>
                </a:tc>
                <a:tc>
                  <a:txBody>
                    <a:bodyPr/>
                    <a:lstStyle/>
                    <a:p>
                      <a:r>
                        <a:rPr lang="en-IN"/>
                        <a:t>is used to delete the string from specified startIndex and endIndex.</a:t>
                      </a:r>
                    </a:p>
                  </a:txBody>
                  <a:tcPr anchor="ctr"/>
                </a:tc>
              </a:tr>
              <a:tr h="370840">
                <a:tc>
                  <a:txBody>
                    <a:bodyPr/>
                    <a:lstStyle/>
                    <a:p>
                      <a:r>
                        <a:rPr lang="en-IN"/>
                        <a:t>public StringBuilder reverse()</a:t>
                      </a:r>
                    </a:p>
                  </a:txBody>
                  <a:tcPr anchor="ctr"/>
                </a:tc>
                <a:tc>
                  <a:txBody>
                    <a:bodyPr/>
                    <a:lstStyle/>
                    <a:p>
                      <a:r>
                        <a:rPr lang="en-IN"/>
                        <a:t>is used to reverse the string.</a:t>
                      </a:r>
                    </a:p>
                  </a:txBody>
                  <a:tcPr anchor="ctr"/>
                </a:tc>
              </a:tr>
              <a:tr h="370840">
                <a:tc>
                  <a:txBody>
                    <a:bodyPr/>
                    <a:lstStyle/>
                    <a:p>
                      <a:r>
                        <a:rPr lang="en-IN"/>
                        <a:t>public int capacity()</a:t>
                      </a:r>
                    </a:p>
                  </a:txBody>
                  <a:tcPr anchor="ctr"/>
                </a:tc>
                <a:tc>
                  <a:txBody>
                    <a:bodyPr/>
                    <a:lstStyle/>
                    <a:p>
                      <a:r>
                        <a:rPr lang="en-IN"/>
                        <a:t>is used to return the current capacity.</a:t>
                      </a:r>
                    </a:p>
                  </a:txBody>
                  <a:tcPr anchor="ctr"/>
                </a:tc>
              </a:tr>
              <a:tr h="370840">
                <a:tc>
                  <a:txBody>
                    <a:bodyPr/>
                    <a:lstStyle/>
                    <a:p>
                      <a:r>
                        <a:rPr lang="en-IN"/>
                        <a:t>public void ensureCapacity(int minimumCapacity)</a:t>
                      </a:r>
                    </a:p>
                  </a:txBody>
                  <a:tcPr anchor="ctr"/>
                </a:tc>
                <a:tc>
                  <a:txBody>
                    <a:bodyPr/>
                    <a:lstStyle/>
                    <a:p>
                      <a:r>
                        <a:rPr lang="en-IN" dirty="0"/>
                        <a:t>is used to ensure the capacity at least equal to the given minimum.</a:t>
                      </a:r>
                    </a:p>
                  </a:txBody>
                  <a:tcPr anchor="ctr"/>
                </a:tc>
              </a:tr>
            </a:tbl>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continues…..</a:t>
            </a:r>
            <a:endParaRPr lang="en-IN" dirty="0"/>
          </a:p>
        </p:txBody>
      </p:sp>
      <p:graphicFrame>
        <p:nvGraphicFramePr>
          <p:cNvPr id="4" name="Content Placeholder 3"/>
          <p:cNvGraphicFramePr>
            <a:graphicFrameLocks noGrp="1"/>
          </p:cNvGraphicFramePr>
          <p:nvPr>
            <p:ph idx="1"/>
          </p:nvPr>
        </p:nvGraphicFramePr>
        <p:xfrm>
          <a:off x="457200" y="1600200"/>
          <a:ext cx="8229600" cy="25603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IN" dirty="0" smtClean="0"/>
                        <a:t>public char </a:t>
                      </a:r>
                      <a:r>
                        <a:rPr lang="en-IN" dirty="0" err="1" smtClean="0"/>
                        <a:t>charAt</a:t>
                      </a:r>
                      <a:r>
                        <a:rPr lang="en-IN" dirty="0" smtClean="0"/>
                        <a:t>(int index)</a:t>
                      </a:r>
                      <a:endParaRPr lang="en-IN" dirty="0"/>
                    </a:p>
                  </a:txBody>
                  <a:tcPr anchor="ctr"/>
                </a:tc>
                <a:tc>
                  <a:txBody>
                    <a:bodyPr/>
                    <a:lstStyle/>
                    <a:p>
                      <a:r>
                        <a:rPr lang="en-IN" dirty="0" smtClean="0"/>
                        <a:t>is used to return the character at the </a:t>
                      </a:r>
                    </a:p>
                    <a:p>
                      <a:r>
                        <a:rPr lang="en-IN" dirty="0" smtClean="0"/>
                        <a:t>specified position.</a:t>
                      </a:r>
                      <a:endParaRPr lang="en-IN" dirty="0"/>
                    </a:p>
                  </a:txBody>
                  <a:tcPr anchor="ctr"/>
                </a:tc>
              </a:tr>
              <a:tr h="370840">
                <a:tc>
                  <a:txBody>
                    <a:bodyPr/>
                    <a:lstStyle/>
                    <a:p>
                      <a:r>
                        <a:rPr lang="en-IN"/>
                        <a:t>public int length()</a:t>
                      </a:r>
                    </a:p>
                  </a:txBody>
                  <a:tcPr anchor="ctr"/>
                </a:tc>
                <a:tc>
                  <a:txBody>
                    <a:bodyPr/>
                    <a:lstStyle/>
                    <a:p>
                      <a:r>
                        <a:rPr lang="en-IN" dirty="0"/>
                        <a:t>is used to return the length of the string i.e. total number of characters.</a:t>
                      </a:r>
                    </a:p>
                  </a:txBody>
                  <a:tcPr anchor="ctr"/>
                </a:tc>
              </a:tr>
              <a:tr h="370840">
                <a:tc>
                  <a:txBody>
                    <a:bodyPr/>
                    <a:lstStyle/>
                    <a:p>
                      <a:r>
                        <a:rPr lang="en-IN"/>
                        <a:t>public String substring(int beginIndex)</a:t>
                      </a:r>
                    </a:p>
                  </a:txBody>
                  <a:tcPr anchor="ctr"/>
                </a:tc>
                <a:tc>
                  <a:txBody>
                    <a:bodyPr/>
                    <a:lstStyle/>
                    <a:p>
                      <a:r>
                        <a:rPr lang="en-IN" dirty="0"/>
                        <a:t>is used to return the substring from the specified </a:t>
                      </a:r>
                      <a:r>
                        <a:rPr lang="en-IN" dirty="0" err="1"/>
                        <a:t>beginIndex</a:t>
                      </a:r>
                      <a:r>
                        <a:rPr lang="en-IN" dirty="0"/>
                        <a:t>.</a:t>
                      </a:r>
                    </a:p>
                  </a:txBody>
                  <a:tcPr anchor="ctr"/>
                </a:tc>
              </a:tr>
              <a:tr h="370840">
                <a:tc>
                  <a:txBody>
                    <a:bodyPr/>
                    <a:lstStyle/>
                    <a:p>
                      <a:r>
                        <a:rPr lang="en-IN"/>
                        <a:t>public String substring(int beginIndex, int endIndex)</a:t>
                      </a:r>
                    </a:p>
                  </a:txBody>
                  <a:tcPr anchor="ctr"/>
                </a:tc>
                <a:tc>
                  <a:txBody>
                    <a:bodyPr/>
                    <a:lstStyle/>
                    <a:p>
                      <a:r>
                        <a:rPr lang="en-IN" dirty="0"/>
                        <a:t>is used to return the substring from the specified </a:t>
                      </a:r>
                      <a:r>
                        <a:rPr lang="en-IN" dirty="0" err="1"/>
                        <a:t>beginIndex</a:t>
                      </a:r>
                      <a:r>
                        <a:rPr lang="en-IN" dirty="0"/>
                        <a:t> and </a:t>
                      </a:r>
                      <a:r>
                        <a:rPr lang="en-IN" dirty="0" err="1"/>
                        <a:t>endIndex</a:t>
                      </a:r>
                      <a:r>
                        <a:rPr lang="en-IN" dirty="0"/>
                        <a:t>.</a:t>
                      </a:r>
                    </a:p>
                  </a:txBody>
                  <a:tcPr anchor="ctr"/>
                </a:tc>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programs</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import </a:t>
            </a:r>
            <a:r>
              <a:rPr lang="en-IN" dirty="0" err="1" smtClean="0"/>
              <a:t>java.util</a:t>
            </a:r>
            <a:r>
              <a:rPr lang="en-IN" dirty="0" smtClean="0"/>
              <a:t>.*;</a:t>
            </a:r>
          </a:p>
          <a:p>
            <a:r>
              <a:rPr lang="en-IN" dirty="0" smtClean="0"/>
              <a:t>    class </a:t>
            </a:r>
            <a:r>
              <a:rPr lang="en-IN" dirty="0" err="1" smtClean="0"/>
              <a:t>strbuild</a:t>
            </a:r>
            <a:endParaRPr lang="en-IN" dirty="0" smtClean="0"/>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smtClean="0"/>
              <a:t>    </a:t>
            </a:r>
            <a:r>
              <a:rPr lang="en-IN" dirty="0" err="1" smtClean="0"/>
              <a:t>StringBuilder</a:t>
            </a:r>
            <a:r>
              <a:rPr lang="en-IN" dirty="0" smtClean="0"/>
              <a:t> </a:t>
            </a:r>
            <a:r>
              <a:rPr lang="en-IN" dirty="0" err="1" smtClean="0"/>
              <a:t>sb</a:t>
            </a:r>
            <a:r>
              <a:rPr lang="en-IN" dirty="0" smtClean="0"/>
              <a:t>=new </a:t>
            </a:r>
            <a:r>
              <a:rPr lang="en-IN" dirty="0" err="1" smtClean="0"/>
              <a:t>StringBuilder</a:t>
            </a:r>
            <a:r>
              <a:rPr lang="en-IN" dirty="0" smtClean="0"/>
              <a:t>("Welcome ");  </a:t>
            </a:r>
          </a:p>
          <a:p>
            <a:r>
              <a:rPr lang="en-IN" dirty="0" smtClean="0"/>
              <a:t>    </a:t>
            </a:r>
            <a:r>
              <a:rPr lang="en-IN" dirty="0" err="1" smtClean="0"/>
              <a:t>sb.append</a:t>
            </a:r>
            <a:r>
              <a:rPr lang="en-IN" dirty="0" smtClean="0"/>
              <a:t>("to JAVA Programming");//now original string is changed  </a:t>
            </a:r>
          </a:p>
          <a:p>
            <a:r>
              <a:rPr lang="en-IN" dirty="0" smtClean="0"/>
              <a:t>    </a:t>
            </a:r>
            <a:r>
              <a:rPr lang="en-IN" dirty="0" err="1" smtClean="0"/>
              <a:t>System.out.println</a:t>
            </a:r>
            <a:r>
              <a:rPr lang="en-IN" dirty="0" smtClean="0"/>
              <a:t>(</a:t>
            </a:r>
            <a:r>
              <a:rPr lang="en-IN" dirty="0" err="1" smtClean="0"/>
              <a:t>sb</a:t>
            </a:r>
            <a:r>
              <a:rPr lang="en-IN" dirty="0" smtClean="0"/>
              <a:t>);</a:t>
            </a:r>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 class </a:t>
            </a:r>
            <a:r>
              <a:rPr lang="en-IN" dirty="0" err="1" smtClean="0"/>
              <a:t>strbuild</a:t>
            </a:r>
            <a:endParaRPr lang="en-IN" dirty="0" smtClean="0"/>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smtClean="0"/>
              <a:t>    </a:t>
            </a:r>
            <a:r>
              <a:rPr lang="en-IN" dirty="0" err="1" smtClean="0"/>
              <a:t>StringBuilder</a:t>
            </a:r>
            <a:r>
              <a:rPr lang="en-IN" dirty="0" smtClean="0"/>
              <a:t> </a:t>
            </a:r>
            <a:r>
              <a:rPr lang="en-IN" dirty="0" err="1" smtClean="0"/>
              <a:t>sb</a:t>
            </a:r>
            <a:r>
              <a:rPr lang="en-IN" dirty="0" smtClean="0"/>
              <a:t>=new </a:t>
            </a:r>
            <a:r>
              <a:rPr lang="en-IN" dirty="0" err="1" smtClean="0"/>
              <a:t>StringBuilder</a:t>
            </a:r>
            <a:r>
              <a:rPr lang="en-IN" dirty="0" smtClean="0"/>
              <a:t>("Welcome");  </a:t>
            </a:r>
          </a:p>
          <a:p>
            <a:r>
              <a:rPr lang="en-IN" dirty="0" smtClean="0"/>
              <a:t>    </a:t>
            </a:r>
            <a:r>
              <a:rPr lang="en-IN" dirty="0" err="1" smtClean="0"/>
              <a:t>sb.insert</a:t>
            </a:r>
            <a:r>
              <a:rPr lang="en-IN" dirty="0" smtClean="0"/>
              <a:t>(1,"Java");//now original string is changed  </a:t>
            </a:r>
          </a:p>
          <a:p>
            <a:r>
              <a:rPr lang="en-IN" dirty="0" smtClean="0"/>
              <a:t>    </a:t>
            </a:r>
            <a:r>
              <a:rPr lang="en-IN" dirty="0" err="1" smtClean="0"/>
              <a:t>System.out.println</a:t>
            </a:r>
            <a:r>
              <a:rPr lang="en-IN" dirty="0" smtClean="0"/>
              <a:t>(</a:t>
            </a:r>
            <a:r>
              <a:rPr lang="en-IN" dirty="0" err="1" smtClean="0"/>
              <a:t>sb</a:t>
            </a:r>
            <a:r>
              <a:rPr lang="en-IN" dirty="0" smtClean="0"/>
              <a:t>);</a:t>
            </a:r>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Replace()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 class </a:t>
            </a:r>
            <a:r>
              <a:rPr lang="en-IN" dirty="0" err="1" smtClean="0"/>
              <a:t>strbuild</a:t>
            </a:r>
            <a:endParaRPr lang="en-IN" dirty="0" smtClean="0"/>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err="1" smtClean="0"/>
              <a:t>StringBuilder</a:t>
            </a:r>
            <a:r>
              <a:rPr lang="en-IN" dirty="0" smtClean="0"/>
              <a:t> </a:t>
            </a:r>
            <a:r>
              <a:rPr lang="en-IN" dirty="0" err="1" smtClean="0"/>
              <a:t>sb</a:t>
            </a:r>
            <a:r>
              <a:rPr lang="en-IN" dirty="0" smtClean="0"/>
              <a:t>=new </a:t>
            </a:r>
            <a:r>
              <a:rPr lang="en-IN" dirty="0" err="1" smtClean="0"/>
              <a:t>StringBuilder</a:t>
            </a:r>
            <a:r>
              <a:rPr lang="en-IN" dirty="0" smtClean="0"/>
              <a:t>("Welcome");  </a:t>
            </a:r>
          </a:p>
          <a:p>
            <a:r>
              <a:rPr lang="en-IN" dirty="0" err="1" smtClean="0"/>
              <a:t>sb.replace</a:t>
            </a:r>
            <a:r>
              <a:rPr lang="en-IN" dirty="0" smtClean="0"/>
              <a:t>(1,3,"Java");  </a:t>
            </a:r>
          </a:p>
          <a:p>
            <a:r>
              <a:rPr lang="en-IN" dirty="0" err="1" smtClean="0"/>
              <a:t>System.out.println</a:t>
            </a:r>
            <a:r>
              <a:rPr lang="en-IN" dirty="0" smtClean="0"/>
              <a:t>(</a:t>
            </a:r>
            <a:r>
              <a:rPr lang="en-IN" dirty="0" err="1" smtClean="0"/>
              <a:t>sb</a:t>
            </a:r>
            <a:r>
              <a:rPr lang="en-IN" dirty="0" smtClean="0"/>
              <a:t>);    </a:t>
            </a:r>
          </a:p>
          <a:p>
            <a:endParaRPr lang="en-IN" dirty="0" smtClean="0"/>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 class </a:t>
            </a:r>
            <a:r>
              <a:rPr lang="en-IN" dirty="0" err="1" smtClean="0"/>
              <a:t>strbuild</a:t>
            </a:r>
            <a:endParaRPr lang="en-IN" dirty="0" smtClean="0"/>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err="1" smtClean="0"/>
              <a:t>StringBuilder</a:t>
            </a:r>
            <a:r>
              <a:rPr lang="en-IN" dirty="0" smtClean="0"/>
              <a:t> </a:t>
            </a:r>
            <a:r>
              <a:rPr lang="en-IN" dirty="0" err="1" smtClean="0"/>
              <a:t>sb</a:t>
            </a:r>
            <a:r>
              <a:rPr lang="en-IN" dirty="0" smtClean="0"/>
              <a:t>=new </a:t>
            </a:r>
            <a:r>
              <a:rPr lang="en-IN" dirty="0" err="1" smtClean="0"/>
              <a:t>StringBuilder</a:t>
            </a:r>
            <a:r>
              <a:rPr lang="en-IN" dirty="0" smtClean="0"/>
              <a:t>("Welcome");  </a:t>
            </a:r>
          </a:p>
          <a:p>
            <a:r>
              <a:rPr lang="en-IN" dirty="0" smtClean="0"/>
              <a:t>//</a:t>
            </a:r>
            <a:r>
              <a:rPr lang="en-IN" dirty="0" err="1" smtClean="0"/>
              <a:t>sb.replace</a:t>
            </a:r>
            <a:r>
              <a:rPr lang="en-IN" dirty="0" smtClean="0"/>
              <a:t>(1,3,"Java");  </a:t>
            </a:r>
          </a:p>
          <a:p>
            <a:r>
              <a:rPr lang="en-IN" dirty="0" err="1" smtClean="0"/>
              <a:t>sb.delete</a:t>
            </a:r>
            <a:r>
              <a:rPr lang="en-IN" dirty="0" smtClean="0"/>
              <a:t>(1,3);  </a:t>
            </a:r>
          </a:p>
          <a:p>
            <a:r>
              <a:rPr lang="en-IN" dirty="0" err="1" smtClean="0"/>
              <a:t>System.out.println</a:t>
            </a:r>
            <a:r>
              <a:rPr lang="en-IN" dirty="0" smtClean="0"/>
              <a:t>(</a:t>
            </a:r>
            <a:r>
              <a:rPr lang="en-IN" dirty="0" err="1" smtClean="0"/>
              <a:t>sb</a:t>
            </a:r>
            <a:r>
              <a:rPr lang="en-IN" dirty="0" smtClean="0"/>
              <a:t>);    </a:t>
            </a:r>
          </a:p>
          <a:p>
            <a:endParaRPr lang="en-IN" dirty="0" smtClean="0"/>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smtClean="0"/>
              <a:t> class </a:t>
            </a:r>
            <a:r>
              <a:rPr lang="en-IN" dirty="0" err="1" smtClean="0"/>
              <a:t>strbuild</a:t>
            </a:r>
            <a:endParaRPr lang="en-IN" dirty="0" smtClean="0"/>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err="1" smtClean="0"/>
              <a:t>StringBuilder</a:t>
            </a:r>
            <a:r>
              <a:rPr lang="en-IN" dirty="0" smtClean="0"/>
              <a:t> </a:t>
            </a:r>
            <a:r>
              <a:rPr lang="en-IN" dirty="0" err="1" smtClean="0"/>
              <a:t>sb</a:t>
            </a:r>
            <a:r>
              <a:rPr lang="en-IN" dirty="0" smtClean="0"/>
              <a:t>=new </a:t>
            </a:r>
            <a:r>
              <a:rPr lang="en-IN" dirty="0" err="1" smtClean="0"/>
              <a:t>StringBuilder</a:t>
            </a:r>
            <a:r>
              <a:rPr lang="en-IN" dirty="0" smtClean="0"/>
              <a:t>("Welcome");  </a:t>
            </a:r>
          </a:p>
          <a:p>
            <a:r>
              <a:rPr lang="en-IN" dirty="0" smtClean="0"/>
              <a:t>//</a:t>
            </a:r>
            <a:r>
              <a:rPr lang="en-IN" dirty="0" err="1" smtClean="0"/>
              <a:t>sb.replace</a:t>
            </a:r>
            <a:r>
              <a:rPr lang="en-IN" dirty="0" smtClean="0"/>
              <a:t>(1,3,"Java");  </a:t>
            </a:r>
          </a:p>
          <a:p>
            <a:r>
              <a:rPr lang="en-IN" dirty="0" smtClean="0"/>
              <a:t>//</a:t>
            </a:r>
            <a:r>
              <a:rPr lang="en-IN" dirty="0" err="1" smtClean="0"/>
              <a:t>sb.delete</a:t>
            </a:r>
            <a:r>
              <a:rPr lang="en-IN" dirty="0" smtClean="0"/>
              <a:t>(1,3);  </a:t>
            </a:r>
          </a:p>
          <a:p>
            <a:r>
              <a:rPr lang="en-IN" dirty="0" err="1" smtClean="0"/>
              <a:t>sb.reverse</a:t>
            </a:r>
            <a:r>
              <a:rPr lang="en-IN" dirty="0" smtClean="0"/>
              <a:t>();  </a:t>
            </a:r>
          </a:p>
          <a:p>
            <a:r>
              <a:rPr lang="en-IN" dirty="0" err="1" smtClean="0"/>
              <a:t>System.out.println</a:t>
            </a:r>
            <a:r>
              <a:rPr lang="en-IN" dirty="0" smtClean="0"/>
              <a:t>(</a:t>
            </a:r>
            <a:r>
              <a:rPr lang="en-IN" dirty="0" err="1" smtClean="0"/>
              <a:t>sb</a:t>
            </a:r>
            <a:r>
              <a:rPr lang="en-IN" dirty="0" smtClean="0"/>
              <a:t>);    </a:t>
            </a:r>
          </a:p>
          <a:p>
            <a:endParaRPr lang="en-IN" dirty="0" smtClean="0"/>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Buffer</a:t>
            </a:r>
            <a:endParaRPr lang="en-IN" dirty="0"/>
          </a:p>
        </p:txBody>
      </p:sp>
      <p:sp>
        <p:nvSpPr>
          <p:cNvPr id="3" name="Content Placeholder 2"/>
          <p:cNvSpPr>
            <a:spLocks noGrp="1"/>
          </p:cNvSpPr>
          <p:nvPr>
            <p:ph idx="1"/>
          </p:nvPr>
        </p:nvSpPr>
        <p:spPr>
          <a:xfrm>
            <a:off x="457200" y="1340768"/>
            <a:ext cx="8229600" cy="4785395"/>
          </a:xfrm>
        </p:spPr>
        <p:txBody>
          <a:bodyPr>
            <a:normAutofit fontScale="85000" lnSpcReduction="10000"/>
          </a:bodyPr>
          <a:lstStyle/>
          <a:p>
            <a:r>
              <a:rPr lang="en-IN" dirty="0" smtClean="0"/>
              <a:t>The </a:t>
            </a:r>
            <a:r>
              <a:rPr lang="en-IN" b="1" dirty="0" err="1" smtClean="0"/>
              <a:t>java.lang.StringBuffer</a:t>
            </a:r>
            <a:r>
              <a:rPr lang="en-IN" dirty="0" smtClean="0"/>
              <a:t> class is a thread-safe, mutable sequence of characters. </a:t>
            </a:r>
          </a:p>
          <a:p>
            <a:pPr>
              <a:buNone/>
            </a:pPr>
            <a:r>
              <a:rPr lang="en-IN" dirty="0" smtClean="0"/>
              <a:t>Following are the important points about </a:t>
            </a:r>
            <a:r>
              <a:rPr lang="en-IN" dirty="0" err="1" smtClean="0"/>
              <a:t>StringBuffer</a:t>
            </a:r>
            <a:r>
              <a:rPr lang="en-IN" dirty="0" smtClean="0"/>
              <a:t> </a:t>
            </a:r>
          </a:p>
          <a:p>
            <a:r>
              <a:rPr lang="en-IN" dirty="0" smtClean="0"/>
              <a:t>A string buffer is like a String, but can be modified.</a:t>
            </a:r>
          </a:p>
          <a:p>
            <a:r>
              <a:rPr lang="en-IN" dirty="0" smtClean="0"/>
              <a:t>It contains some particular sequence of characters, but the length and content of the sequence can be changed through certain method calls.</a:t>
            </a:r>
          </a:p>
          <a:p>
            <a:r>
              <a:rPr lang="en-IN" dirty="0" smtClean="0"/>
              <a:t>They are safe for use by multiple threads.</a:t>
            </a:r>
          </a:p>
          <a:p>
            <a:r>
              <a:rPr lang="en-IN" dirty="0" smtClean="0"/>
              <a:t>Every string buffer has a capacity.</a:t>
            </a:r>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and C	</a:t>
            </a:r>
            <a:endParaRPr lang="en-IN" dirty="0"/>
          </a:p>
        </p:txBody>
      </p:sp>
      <p:sp>
        <p:nvSpPr>
          <p:cNvPr id="3" name="Content Placeholder 2"/>
          <p:cNvSpPr>
            <a:spLocks noGrp="1"/>
          </p:cNvSpPr>
          <p:nvPr>
            <p:ph idx="1"/>
          </p:nvPr>
        </p:nvSpPr>
        <p:spPr>
          <a:xfrm>
            <a:off x="457200" y="1214422"/>
            <a:ext cx="8229600" cy="4911741"/>
          </a:xfrm>
        </p:spPr>
        <p:txBody>
          <a:bodyPr/>
          <a:lstStyle/>
          <a:p>
            <a:r>
              <a:rPr lang="en-IN" dirty="0" smtClean="0"/>
              <a:t>Java does not have </a:t>
            </a:r>
            <a:r>
              <a:rPr lang="en-IN" dirty="0" err="1" smtClean="0"/>
              <a:t>struct</a:t>
            </a:r>
            <a:r>
              <a:rPr lang="en-IN" dirty="0" smtClean="0"/>
              <a:t> and union</a:t>
            </a:r>
          </a:p>
          <a:p>
            <a:r>
              <a:rPr lang="en-IN" dirty="0" smtClean="0"/>
              <a:t>Java does not support pointer</a:t>
            </a:r>
          </a:p>
          <a:p>
            <a:r>
              <a:rPr lang="en-IN" dirty="0" smtClean="0"/>
              <a:t>Keywords such as </a:t>
            </a:r>
            <a:r>
              <a:rPr lang="en-IN" dirty="0" err="1" smtClean="0"/>
              <a:t>sizeof</a:t>
            </a:r>
            <a:r>
              <a:rPr lang="en-IN" dirty="0" smtClean="0"/>
              <a:t> and </a:t>
            </a:r>
            <a:r>
              <a:rPr lang="en-IN" dirty="0" err="1" smtClean="0"/>
              <a:t>typedef</a:t>
            </a:r>
            <a:r>
              <a:rPr lang="en-IN" dirty="0" smtClean="0"/>
              <a:t> are avoided</a:t>
            </a:r>
          </a:p>
          <a:p>
            <a:r>
              <a:rPr lang="en-IN" dirty="0" smtClean="0"/>
              <a:t>Type modifiers – auto , register, extern, integers (signed and unsigned) are not defined</a:t>
            </a:r>
          </a:p>
          <a:p>
            <a:r>
              <a:rPr lang="en-IN" dirty="0" smtClean="0"/>
              <a:t>Void is not necessary as in C</a:t>
            </a:r>
          </a:p>
          <a:p>
            <a:r>
              <a:rPr lang="en-IN" dirty="0" err="1" smtClean="0"/>
              <a:t>Instanceof</a:t>
            </a:r>
            <a:r>
              <a:rPr lang="en-IN" dirty="0" smtClean="0"/>
              <a:t> and &gt;&gt;&gt; - new operators</a:t>
            </a:r>
          </a:p>
          <a:p>
            <a:endParaRPr lang="en-IN" dirty="0" smtClean="0"/>
          </a:p>
          <a:p>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Constructors</a:t>
            </a:r>
            <a:endParaRPr lang="en-IN" dirty="0"/>
          </a:p>
        </p:txBody>
      </p:sp>
      <p:graphicFrame>
        <p:nvGraphicFramePr>
          <p:cNvPr id="4" name="Content Placeholder 3"/>
          <p:cNvGraphicFramePr>
            <a:graphicFrameLocks noGrp="1"/>
          </p:cNvGraphicFramePr>
          <p:nvPr>
            <p:ph idx="1"/>
          </p:nvPr>
        </p:nvGraphicFramePr>
        <p:xfrm>
          <a:off x="457200" y="1600200"/>
          <a:ext cx="8229600" cy="4394200"/>
        </p:xfrm>
        <a:graphic>
          <a:graphicData uri="http://schemas.openxmlformats.org/drawingml/2006/table">
            <a:tbl>
              <a:tblPr firstRow="1" bandRow="1">
                <a:tableStyleId>{5C22544A-7EE6-4342-B048-85BDC9FD1C3A}</a:tableStyleId>
              </a:tblPr>
              <a:tblGrid>
                <a:gridCol w="730424"/>
                <a:gridCol w="7499176"/>
              </a:tblGrid>
              <a:tr h="370840">
                <a:tc>
                  <a:txBody>
                    <a:bodyPr/>
                    <a:lstStyle/>
                    <a:p>
                      <a:r>
                        <a:rPr lang="en-IN" dirty="0" err="1"/>
                        <a:t>Sr.No</a:t>
                      </a:r>
                      <a:r>
                        <a:rPr lang="en-IN" dirty="0"/>
                        <a:t>.</a:t>
                      </a:r>
                    </a:p>
                  </a:txBody>
                  <a:tcPr anchor="ctr"/>
                </a:tc>
                <a:tc>
                  <a:txBody>
                    <a:bodyPr/>
                    <a:lstStyle/>
                    <a:p>
                      <a:pPr algn="ctr"/>
                      <a:r>
                        <a:rPr lang="en-IN"/>
                        <a:t>Constructor &amp; Description</a:t>
                      </a:r>
                    </a:p>
                  </a:txBody>
                  <a:tcPr anchor="ctr"/>
                </a:tc>
              </a:tr>
              <a:tr h="370840">
                <a:tc>
                  <a:txBody>
                    <a:bodyPr/>
                    <a:lstStyle/>
                    <a:p>
                      <a:r>
                        <a:rPr lang="en-IN"/>
                        <a:t>1</a:t>
                      </a:r>
                    </a:p>
                  </a:txBody>
                  <a:tcPr anchor="ctr"/>
                </a:tc>
                <a:tc>
                  <a:txBody>
                    <a:bodyPr/>
                    <a:lstStyle/>
                    <a:p>
                      <a:r>
                        <a:rPr lang="en-IN" b="1"/>
                        <a:t>StringBuffer()</a:t>
                      </a:r>
                      <a:endParaRPr lang="en-IN"/>
                    </a:p>
                    <a:p>
                      <a:r>
                        <a:rPr lang="en-IN"/>
                        <a:t>This constructs a string buffer with no characters in it and an initial capacity of 16 characters.</a:t>
                      </a:r>
                    </a:p>
                  </a:txBody>
                  <a:tcPr anchor="ctr"/>
                </a:tc>
              </a:tr>
              <a:tr h="370840">
                <a:tc>
                  <a:txBody>
                    <a:bodyPr/>
                    <a:lstStyle/>
                    <a:p>
                      <a:r>
                        <a:rPr lang="en-IN"/>
                        <a:t>2</a:t>
                      </a:r>
                    </a:p>
                  </a:txBody>
                  <a:tcPr anchor="ctr"/>
                </a:tc>
                <a:tc>
                  <a:txBody>
                    <a:bodyPr/>
                    <a:lstStyle/>
                    <a:p>
                      <a:r>
                        <a:rPr lang="en-IN" b="1"/>
                        <a:t>StringBuffer(CharSequence seq)</a:t>
                      </a:r>
                      <a:endParaRPr lang="en-IN"/>
                    </a:p>
                    <a:p>
                      <a:r>
                        <a:rPr lang="en-IN"/>
                        <a:t>This constructs a string buffer that contains the same characters as the specified CharSequence.</a:t>
                      </a:r>
                    </a:p>
                  </a:txBody>
                  <a:tcPr anchor="ctr"/>
                </a:tc>
              </a:tr>
              <a:tr h="370840">
                <a:tc>
                  <a:txBody>
                    <a:bodyPr/>
                    <a:lstStyle/>
                    <a:p>
                      <a:r>
                        <a:rPr lang="en-IN"/>
                        <a:t>3</a:t>
                      </a:r>
                    </a:p>
                  </a:txBody>
                  <a:tcPr anchor="ctr"/>
                </a:tc>
                <a:tc>
                  <a:txBody>
                    <a:bodyPr/>
                    <a:lstStyle/>
                    <a:p>
                      <a:r>
                        <a:rPr lang="en-IN" b="1"/>
                        <a:t>StringBuffer(int capacity)</a:t>
                      </a:r>
                      <a:endParaRPr lang="en-IN"/>
                    </a:p>
                    <a:p>
                      <a:r>
                        <a:rPr lang="en-IN"/>
                        <a:t>This constructs a string buffer with no characters in it and the specified initial capacity.</a:t>
                      </a:r>
                    </a:p>
                  </a:txBody>
                  <a:tcPr anchor="ctr"/>
                </a:tc>
              </a:tr>
              <a:tr h="370840">
                <a:tc>
                  <a:txBody>
                    <a:bodyPr/>
                    <a:lstStyle/>
                    <a:p>
                      <a:r>
                        <a:rPr lang="en-IN"/>
                        <a:t>4</a:t>
                      </a:r>
                    </a:p>
                  </a:txBody>
                  <a:tcPr anchor="ctr"/>
                </a:tc>
                <a:tc>
                  <a:txBody>
                    <a:bodyPr/>
                    <a:lstStyle/>
                    <a:p>
                      <a:r>
                        <a:rPr lang="en-IN" b="1" dirty="0" err="1"/>
                        <a:t>StringBuffer</a:t>
                      </a:r>
                      <a:r>
                        <a:rPr lang="en-IN" b="1" dirty="0"/>
                        <a:t>(String </a:t>
                      </a:r>
                      <a:r>
                        <a:rPr lang="en-IN" b="1" dirty="0" err="1"/>
                        <a:t>str</a:t>
                      </a:r>
                      <a:r>
                        <a:rPr lang="en-IN" b="1" dirty="0"/>
                        <a:t>)</a:t>
                      </a:r>
                      <a:endParaRPr lang="en-IN" dirty="0"/>
                    </a:p>
                    <a:p>
                      <a:r>
                        <a:rPr lang="en-IN" dirty="0"/>
                        <a:t>This constructs a string buffer initialized to the contents of the specified string.</a:t>
                      </a:r>
                    </a:p>
                  </a:txBody>
                  <a:tcPr anchor="ctr"/>
                </a:tc>
              </a:tr>
              <a:tr h="370840">
                <a:tc>
                  <a:txBody>
                    <a:bodyPr/>
                    <a:lstStyle/>
                    <a:p>
                      <a:endParaRPr lang="en-IN"/>
                    </a:p>
                  </a:txBody>
                  <a:tcPr/>
                </a:tc>
                <a:tc>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95536" y="764704"/>
          <a:ext cx="8229600" cy="52171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a:t>Modifier and Type</a:t>
                      </a:r>
                    </a:p>
                  </a:txBody>
                  <a:tcPr anchor="ctr"/>
                </a:tc>
                <a:tc>
                  <a:txBody>
                    <a:bodyPr/>
                    <a:lstStyle/>
                    <a:p>
                      <a:r>
                        <a:rPr lang="en-IN"/>
                        <a:t>Method</a:t>
                      </a:r>
                    </a:p>
                  </a:txBody>
                  <a:tcPr anchor="ctr"/>
                </a:tc>
                <a:tc>
                  <a:txBody>
                    <a:bodyPr/>
                    <a:lstStyle/>
                    <a:p>
                      <a:r>
                        <a:rPr lang="en-IN"/>
                        <a:t>Description</a:t>
                      </a:r>
                    </a:p>
                  </a:txBody>
                  <a:tcPr anchor="ctr"/>
                </a:tc>
              </a:tr>
              <a:tr h="370840">
                <a:tc>
                  <a:txBody>
                    <a:bodyPr/>
                    <a:lstStyle/>
                    <a:p>
                      <a:r>
                        <a:rPr lang="en-IN"/>
                        <a:t>public synchronized StringBuffer</a:t>
                      </a:r>
                    </a:p>
                  </a:txBody>
                  <a:tcPr anchor="ctr"/>
                </a:tc>
                <a:tc>
                  <a:txBody>
                    <a:bodyPr/>
                    <a:lstStyle/>
                    <a:p>
                      <a:r>
                        <a:rPr lang="en-IN"/>
                        <a:t>append(String s)</a:t>
                      </a:r>
                    </a:p>
                  </a:txBody>
                  <a:tcPr anchor="ctr"/>
                </a:tc>
                <a:tc>
                  <a:txBody>
                    <a:bodyPr/>
                    <a:lstStyle/>
                    <a:p>
                      <a:r>
                        <a:rPr lang="en-IN"/>
                        <a:t>is used to append the specified string with this string. The append() method is overloaded like append(char), append(boolean), append(int), append(float), append(double) etc.</a:t>
                      </a:r>
                    </a:p>
                  </a:txBody>
                  <a:tcPr anchor="ctr"/>
                </a:tc>
              </a:tr>
              <a:tr h="370840">
                <a:tc>
                  <a:txBody>
                    <a:bodyPr/>
                    <a:lstStyle/>
                    <a:p>
                      <a:r>
                        <a:rPr lang="en-IN"/>
                        <a:t>public synchronized StringBuffer </a:t>
                      </a:r>
                    </a:p>
                  </a:txBody>
                  <a:tcPr anchor="ctr"/>
                </a:tc>
                <a:tc>
                  <a:txBody>
                    <a:bodyPr/>
                    <a:lstStyle/>
                    <a:p>
                      <a:r>
                        <a:rPr lang="en-IN"/>
                        <a:t>insert(int offset, String s)</a:t>
                      </a:r>
                    </a:p>
                  </a:txBody>
                  <a:tcPr anchor="ctr"/>
                </a:tc>
                <a:tc>
                  <a:txBody>
                    <a:bodyPr/>
                    <a:lstStyle/>
                    <a:p>
                      <a:r>
                        <a:rPr lang="en-IN" dirty="0"/>
                        <a:t>is used to insert the specified string with this string at the specified position. The insert() method is overloaded like insert(int, char), insert(int, </a:t>
                      </a:r>
                      <a:r>
                        <a:rPr lang="en-IN" dirty="0" err="1"/>
                        <a:t>boolean</a:t>
                      </a:r>
                      <a:r>
                        <a:rPr lang="en-IN" dirty="0"/>
                        <a:t>), insert(int, int), insert(int, float), insert(int, double) etc.</a:t>
                      </a:r>
                    </a:p>
                  </a:txBody>
                  <a:tcPr anchor="ctr"/>
                </a:tc>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48680"/>
          <a:ext cx="8229600" cy="6228262"/>
        </p:xfrm>
        <a:graphic>
          <a:graphicData uri="http://schemas.openxmlformats.org/drawingml/2006/table">
            <a:tbl>
              <a:tblPr firstRow="1" bandRow="1">
                <a:tableStyleId>{5C22544A-7EE6-4342-B048-85BDC9FD1C3A}</a:tableStyleId>
              </a:tblPr>
              <a:tblGrid>
                <a:gridCol w="2743200"/>
                <a:gridCol w="2743200"/>
                <a:gridCol w="2743200"/>
              </a:tblGrid>
              <a:tr h="1153382">
                <a:tc>
                  <a:txBody>
                    <a:bodyPr/>
                    <a:lstStyle/>
                    <a:p>
                      <a:r>
                        <a:rPr lang="en-IN" dirty="0"/>
                        <a:t>public synchronized </a:t>
                      </a:r>
                      <a:r>
                        <a:rPr lang="en-IN" dirty="0" err="1"/>
                        <a:t>StringBuffer</a:t>
                      </a:r>
                      <a:r>
                        <a:rPr lang="en-IN" dirty="0"/>
                        <a:t> </a:t>
                      </a:r>
                    </a:p>
                  </a:txBody>
                  <a:tcPr anchor="ctr"/>
                </a:tc>
                <a:tc>
                  <a:txBody>
                    <a:bodyPr/>
                    <a:lstStyle/>
                    <a:p>
                      <a:r>
                        <a:rPr lang="en-IN" dirty="0"/>
                        <a:t>replace(int </a:t>
                      </a:r>
                      <a:r>
                        <a:rPr lang="en-IN" dirty="0" err="1"/>
                        <a:t>startIndex</a:t>
                      </a:r>
                      <a:r>
                        <a:rPr lang="en-IN" dirty="0"/>
                        <a:t>, int </a:t>
                      </a:r>
                      <a:r>
                        <a:rPr lang="en-IN" dirty="0" err="1"/>
                        <a:t>endIndex</a:t>
                      </a:r>
                      <a:r>
                        <a:rPr lang="en-IN" dirty="0"/>
                        <a:t>, String </a:t>
                      </a:r>
                      <a:r>
                        <a:rPr lang="en-IN" dirty="0" err="1"/>
                        <a:t>str</a:t>
                      </a:r>
                      <a:r>
                        <a:rPr lang="en-IN" dirty="0"/>
                        <a:t>)</a:t>
                      </a:r>
                    </a:p>
                  </a:txBody>
                  <a:tcPr anchor="ctr"/>
                </a:tc>
                <a:tc>
                  <a:txBody>
                    <a:bodyPr/>
                    <a:lstStyle/>
                    <a:p>
                      <a:r>
                        <a:rPr lang="en-IN" dirty="0"/>
                        <a:t>is used to replace the string from specified </a:t>
                      </a:r>
                      <a:r>
                        <a:rPr lang="en-IN" dirty="0" err="1"/>
                        <a:t>startIndex</a:t>
                      </a:r>
                      <a:r>
                        <a:rPr lang="en-IN" dirty="0"/>
                        <a:t> and </a:t>
                      </a:r>
                      <a:r>
                        <a:rPr lang="en-IN" dirty="0" err="1"/>
                        <a:t>endIndex</a:t>
                      </a:r>
                      <a:r>
                        <a:rPr lang="en-IN" dirty="0"/>
                        <a:t>.</a:t>
                      </a:r>
                    </a:p>
                  </a:txBody>
                  <a:tcPr anchor="ctr"/>
                </a:tc>
              </a:tr>
              <a:tr h="1153382">
                <a:tc>
                  <a:txBody>
                    <a:bodyPr/>
                    <a:lstStyle/>
                    <a:p>
                      <a:r>
                        <a:rPr lang="en-IN"/>
                        <a:t>public synchronized StringBuffer </a:t>
                      </a:r>
                    </a:p>
                  </a:txBody>
                  <a:tcPr anchor="ctr"/>
                </a:tc>
                <a:tc>
                  <a:txBody>
                    <a:bodyPr/>
                    <a:lstStyle/>
                    <a:p>
                      <a:r>
                        <a:rPr lang="en-IN"/>
                        <a:t>delete(int startIndex, int endIndex)</a:t>
                      </a:r>
                    </a:p>
                  </a:txBody>
                  <a:tcPr anchor="ctr"/>
                </a:tc>
                <a:tc>
                  <a:txBody>
                    <a:bodyPr/>
                    <a:lstStyle/>
                    <a:p>
                      <a:r>
                        <a:rPr lang="en-IN" dirty="0"/>
                        <a:t>is used to delete the string from specified </a:t>
                      </a:r>
                      <a:r>
                        <a:rPr lang="en-IN" dirty="0" err="1"/>
                        <a:t>startIndex</a:t>
                      </a:r>
                      <a:r>
                        <a:rPr lang="en-IN" dirty="0"/>
                        <a:t> and </a:t>
                      </a:r>
                      <a:r>
                        <a:rPr lang="en-IN" dirty="0" err="1"/>
                        <a:t>endIndex</a:t>
                      </a:r>
                      <a:r>
                        <a:rPr lang="en-IN" dirty="0"/>
                        <a:t>.</a:t>
                      </a:r>
                    </a:p>
                  </a:txBody>
                  <a:tcPr anchor="ctr"/>
                </a:tc>
              </a:tr>
              <a:tr h="807367">
                <a:tc>
                  <a:txBody>
                    <a:bodyPr/>
                    <a:lstStyle/>
                    <a:p>
                      <a:r>
                        <a:rPr lang="en-IN"/>
                        <a:t>public synchronized StringBuffer </a:t>
                      </a:r>
                    </a:p>
                  </a:txBody>
                  <a:tcPr anchor="ctr"/>
                </a:tc>
                <a:tc>
                  <a:txBody>
                    <a:bodyPr/>
                    <a:lstStyle/>
                    <a:p>
                      <a:r>
                        <a:rPr lang="en-IN"/>
                        <a:t>reverse()</a:t>
                      </a:r>
                    </a:p>
                  </a:txBody>
                  <a:tcPr anchor="ctr"/>
                </a:tc>
                <a:tc>
                  <a:txBody>
                    <a:bodyPr/>
                    <a:lstStyle/>
                    <a:p>
                      <a:r>
                        <a:rPr lang="en-IN" dirty="0"/>
                        <a:t>is used to reverse the string.</a:t>
                      </a:r>
                    </a:p>
                  </a:txBody>
                  <a:tcPr anchor="ctr"/>
                </a:tc>
              </a:tr>
              <a:tr h="807367">
                <a:tc>
                  <a:txBody>
                    <a:bodyPr/>
                    <a:lstStyle/>
                    <a:p>
                      <a:r>
                        <a:rPr lang="en-IN"/>
                        <a:t>public int </a:t>
                      </a:r>
                    </a:p>
                  </a:txBody>
                  <a:tcPr anchor="ctr"/>
                </a:tc>
                <a:tc>
                  <a:txBody>
                    <a:bodyPr/>
                    <a:lstStyle/>
                    <a:p>
                      <a:r>
                        <a:rPr lang="en-IN"/>
                        <a:t>capacity()</a:t>
                      </a:r>
                    </a:p>
                  </a:txBody>
                  <a:tcPr anchor="ctr"/>
                </a:tc>
                <a:tc>
                  <a:txBody>
                    <a:bodyPr/>
                    <a:lstStyle/>
                    <a:p>
                      <a:r>
                        <a:rPr lang="en-IN" dirty="0"/>
                        <a:t>is used to return the current capacity.</a:t>
                      </a:r>
                    </a:p>
                  </a:txBody>
                  <a:tcPr anchor="ctr"/>
                </a:tc>
              </a:tr>
              <a:tr h="1153382">
                <a:tc>
                  <a:txBody>
                    <a:bodyPr/>
                    <a:lstStyle/>
                    <a:p>
                      <a:r>
                        <a:rPr lang="en-IN"/>
                        <a:t>public void </a:t>
                      </a:r>
                    </a:p>
                  </a:txBody>
                  <a:tcPr anchor="ctr"/>
                </a:tc>
                <a:tc>
                  <a:txBody>
                    <a:bodyPr/>
                    <a:lstStyle/>
                    <a:p>
                      <a:r>
                        <a:rPr lang="en-IN"/>
                        <a:t>ensureCapacity(int minimumCapacity)</a:t>
                      </a:r>
                    </a:p>
                  </a:txBody>
                  <a:tcPr anchor="ctr"/>
                </a:tc>
                <a:tc>
                  <a:txBody>
                    <a:bodyPr/>
                    <a:lstStyle/>
                    <a:p>
                      <a:r>
                        <a:rPr lang="en-IN" dirty="0"/>
                        <a:t>is used to ensure the capacity at least equal to the given minimum.</a:t>
                      </a:r>
                    </a:p>
                  </a:txBody>
                  <a:tcPr anchor="ctr"/>
                </a:tc>
              </a:tr>
              <a:tr h="1153382">
                <a:tc>
                  <a:txBody>
                    <a:bodyPr/>
                    <a:lstStyle/>
                    <a:p>
                      <a:r>
                        <a:rPr lang="en-IN" dirty="0"/>
                        <a:t>public char </a:t>
                      </a:r>
                    </a:p>
                  </a:txBody>
                  <a:tcPr anchor="ctr"/>
                </a:tc>
                <a:tc>
                  <a:txBody>
                    <a:bodyPr/>
                    <a:lstStyle/>
                    <a:p>
                      <a:r>
                        <a:rPr lang="en-IN" dirty="0" err="1"/>
                        <a:t>charAt</a:t>
                      </a:r>
                      <a:r>
                        <a:rPr lang="en-IN" dirty="0"/>
                        <a:t>(int index)</a:t>
                      </a:r>
                    </a:p>
                  </a:txBody>
                  <a:tcPr anchor="ctr"/>
                </a:tc>
                <a:tc>
                  <a:txBody>
                    <a:bodyPr/>
                    <a:lstStyle/>
                    <a:p>
                      <a:r>
                        <a:rPr lang="en-IN" dirty="0"/>
                        <a:t>is used to return the character at the specified position.</a:t>
                      </a:r>
                    </a:p>
                  </a:txBody>
                  <a:tcPr anchor="ctr"/>
                </a:tc>
              </a:tr>
            </a:tbl>
          </a:graphicData>
        </a:graphic>
      </p:graphicFrame>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ensureCapacity</a:t>
            </a:r>
            <a:r>
              <a:rPr lang="en-IN" dirty="0" smtClean="0"/>
              <a:t>()</a:t>
            </a:r>
            <a:endParaRPr lang="en-IN" dirty="0"/>
          </a:p>
        </p:txBody>
      </p:sp>
      <p:sp>
        <p:nvSpPr>
          <p:cNvPr id="3" name="Content Placeholder 2"/>
          <p:cNvSpPr>
            <a:spLocks noGrp="1"/>
          </p:cNvSpPr>
          <p:nvPr>
            <p:ph idx="1"/>
          </p:nvPr>
        </p:nvSpPr>
        <p:spPr/>
        <p:txBody>
          <a:bodyPr/>
          <a:lstStyle/>
          <a:p>
            <a:r>
              <a:rPr lang="en-IN" dirty="0" smtClean="0"/>
              <a:t>The </a:t>
            </a:r>
            <a:r>
              <a:rPr lang="en-IN" dirty="0" err="1" smtClean="0"/>
              <a:t>ensureCapacity</a:t>
            </a:r>
            <a:r>
              <a:rPr lang="en-IN" dirty="0" smtClean="0"/>
              <a:t>() method of </a:t>
            </a:r>
            <a:r>
              <a:rPr lang="en-IN" dirty="0" err="1" smtClean="0"/>
              <a:t>StringBuffer</a:t>
            </a:r>
            <a:r>
              <a:rPr lang="en-IN" dirty="0" smtClean="0"/>
              <a:t> class ensures that the given capacity is the minimum to the current capacity. If it is greater than the current capacity, it increases the capacity by (</a:t>
            </a:r>
            <a:r>
              <a:rPr lang="en-IN" dirty="0" err="1" smtClean="0"/>
              <a:t>oldcapacity</a:t>
            </a:r>
            <a:r>
              <a:rPr lang="en-IN" dirty="0" smtClean="0"/>
              <a:t>*2)+2. For example if your current capacity is 16, it will be (16*2)+2=34.</a:t>
            </a:r>
            <a:endParaRPr lang="en-I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457200" y="1600200"/>
          <a:ext cx="8229600" cy="36626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IN" dirty="0"/>
                        <a:t>public int </a:t>
                      </a:r>
                    </a:p>
                  </a:txBody>
                  <a:tcPr anchor="ctr"/>
                </a:tc>
                <a:tc>
                  <a:txBody>
                    <a:bodyPr/>
                    <a:lstStyle/>
                    <a:p>
                      <a:r>
                        <a:rPr lang="en-IN" dirty="0"/>
                        <a:t>length()</a:t>
                      </a:r>
                    </a:p>
                  </a:txBody>
                  <a:tcPr anchor="ctr"/>
                </a:tc>
                <a:tc>
                  <a:txBody>
                    <a:bodyPr/>
                    <a:lstStyle/>
                    <a:p>
                      <a:r>
                        <a:rPr lang="en-IN" dirty="0"/>
                        <a:t>is used to return the length of the string i.e. total number of characters.</a:t>
                      </a:r>
                    </a:p>
                  </a:txBody>
                  <a:tcPr anchor="ctr"/>
                </a:tc>
              </a:tr>
              <a:tr h="370840">
                <a:tc>
                  <a:txBody>
                    <a:bodyPr/>
                    <a:lstStyle/>
                    <a:p>
                      <a:r>
                        <a:rPr lang="en-IN"/>
                        <a:t>public String </a:t>
                      </a:r>
                    </a:p>
                  </a:txBody>
                  <a:tcPr anchor="ctr"/>
                </a:tc>
                <a:tc>
                  <a:txBody>
                    <a:bodyPr/>
                    <a:lstStyle/>
                    <a:p>
                      <a:r>
                        <a:rPr lang="en-IN"/>
                        <a:t>substring(int beginIndex)</a:t>
                      </a:r>
                    </a:p>
                  </a:txBody>
                  <a:tcPr anchor="ctr"/>
                </a:tc>
                <a:tc>
                  <a:txBody>
                    <a:bodyPr/>
                    <a:lstStyle/>
                    <a:p>
                      <a:r>
                        <a:rPr lang="en-IN" dirty="0"/>
                        <a:t>is used to return the substring from the specified </a:t>
                      </a:r>
                      <a:r>
                        <a:rPr lang="en-IN" dirty="0" err="1"/>
                        <a:t>beginIndex</a:t>
                      </a:r>
                      <a:r>
                        <a:rPr lang="en-IN" dirty="0"/>
                        <a:t>.</a:t>
                      </a:r>
                    </a:p>
                  </a:txBody>
                  <a:tcPr anchor="ctr"/>
                </a:tc>
              </a:tr>
              <a:tr h="370840">
                <a:tc>
                  <a:txBody>
                    <a:bodyPr/>
                    <a:lstStyle/>
                    <a:p>
                      <a:r>
                        <a:rPr lang="en-IN"/>
                        <a:t>public String </a:t>
                      </a:r>
                    </a:p>
                  </a:txBody>
                  <a:tcPr anchor="ctr"/>
                </a:tc>
                <a:tc>
                  <a:txBody>
                    <a:bodyPr/>
                    <a:lstStyle/>
                    <a:p>
                      <a:r>
                        <a:rPr lang="en-IN"/>
                        <a:t>substring(int beginIndex, int endIndex)</a:t>
                      </a:r>
                    </a:p>
                  </a:txBody>
                  <a:tcPr anchor="ctr"/>
                </a:tc>
                <a:tc>
                  <a:txBody>
                    <a:bodyPr/>
                    <a:lstStyle/>
                    <a:p>
                      <a:r>
                        <a:rPr lang="en-IN" dirty="0"/>
                        <a:t>is used to return the substring from the specified </a:t>
                      </a:r>
                      <a:r>
                        <a:rPr lang="en-IN" dirty="0" err="1"/>
                        <a:t>beginIndex</a:t>
                      </a:r>
                      <a:r>
                        <a:rPr lang="en-IN" dirty="0"/>
                        <a:t> and </a:t>
                      </a:r>
                      <a:r>
                        <a:rPr lang="en-IN" dirty="0" err="1"/>
                        <a:t>endIndex</a:t>
                      </a:r>
                      <a:r>
                        <a:rPr lang="en-IN" dirty="0"/>
                        <a:t>.</a:t>
                      </a:r>
                    </a:p>
                  </a:txBody>
                  <a:tcPr anchor="ctr"/>
                </a:tc>
              </a:tr>
              <a:tr h="370840">
                <a:tc>
                  <a:txBody>
                    <a:bodyPr/>
                    <a:lstStyle/>
                    <a:p>
                      <a:endParaRPr lang="en-IN"/>
                    </a:p>
                  </a:txBody>
                  <a:tcPr/>
                </a:tc>
                <a:tc>
                  <a:txBody>
                    <a:bodyPr/>
                    <a:lstStyle/>
                    <a:p>
                      <a:endParaRPr lang="en-IN"/>
                    </a:p>
                  </a:txBody>
                  <a:tcPr/>
                </a:tc>
                <a:tc>
                  <a:txBody>
                    <a:bodyPr/>
                    <a:lstStyle/>
                    <a:p>
                      <a:endParaRPr lang="en-IN"/>
                    </a:p>
                  </a:txBody>
                  <a:tcPr/>
                </a:tc>
              </a:tr>
            </a:tbl>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String and </a:t>
            </a:r>
            <a:r>
              <a:rPr lang="en-IN" dirty="0" err="1" smtClean="0"/>
              <a:t>StringBuffer</a:t>
            </a:r>
            <a:endParaRPr lang="en-IN" dirty="0"/>
          </a:p>
        </p:txBody>
      </p:sp>
      <p:graphicFrame>
        <p:nvGraphicFramePr>
          <p:cNvPr id="4" name="Content Placeholder 3"/>
          <p:cNvGraphicFramePr>
            <a:graphicFrameLocks noGrp="1"/>
          </p:cNvGraphicFramePr>
          <p:nvPr>
            <p:ph idx="1"/>
          </p:nvPr>
        </p:nvGraphicFramePr>
        <p:xfrm>
          <a:off x="457200" y="1600200"/>
          <a:ext cx="8229600" cy="2839720"/>
        </p:xfrm>
        <a:graphic>
          <a:graphicData uri="http://schemas.openxmlformats.org/drawingml/2006/table">
            <a:tbl>
              <a:tblPr firstRow="1" bandRow="1">
                <a:tableStyleId>{5C22544A-7EE6-4342-B048-85BDC9FD1C3A}</a:tableStyleId>
              </a:tblPr>
              <a:tblGrid>
                <a:gridCol w="730424"/>
                <a:gridCol w="4755976"/>
                <a:gridCol w="2743200"/>
              </a:tblGrid>
              <a:tr h="370840">
                <a:tc>
                  <a:txBody>
                    <a:bodyPr/>
                    <a:lstStyle/>
                    <a:p>
                      <a:endParaRPr lang="en-IN"/>
                    </a:p>
                  </a:txBody>
                  <a:tcPr anchor="ctr"/>
                </a:tc>
                <a:tc>
                  <a:txBody>
                    <a:bodyPr/>
                    <a:lstStyle/>
                    <a:p>
                      <a:r>
                        <a:rPr lang="en-IN" dirty="0"/>
                        <a:t>String</a:t>
                      </a:r>
                    </a:p>
                  </a:txBody>
                  <a:tcPr anchor="ctr"/>
                </a:tc>
                <a:tc>
                  <a:txBody>
                    <a:bodyPr/>
                    <a:lstStyle/>
                    <a:p>
                      <a:r>
                        <a:rPr lang="en-IN" dirty="0" err="1"/>
                        <a:t>StringBuffer</a:t>
                      </a:r>
                      <a:endParaRPr lang="en-IN" dirty="0"/>
                    </a:p>
                  </a:txBody>
                  <a:tcPr anchor="ctr"/>
                </a:tc>
              </a:tr>
              <a:tr h="370840">
                <a:tc>
                  <a:txBody>
                    <a:bodyPr/>
                    <a:lstStyle/>
                    <a:p>
                      <a:r>
                        <a:rPr lang="en-IN"/>
                        <a:t>1)</a:t>
                      </a:r>
                    </a:p>
                  </a:txBody>
                  <a:tcPr anchor="ctr"/>
                </a:tc>
                <a:tc>
                  <a:txBody>
                    <a:bodyPr/>
                    <a:lstStyle/>
                    <a:p>
                      <a:r>
                        <a:rPr lang="en-IN"/>
                        <a:t>String class is immutable.</a:t>
                      </a:r>
                    </a:p>
                  </a:txBody>
                  <a:tcPr anchor="ctr"/>
                </a:tc>
                <a:tc>
                  <a:txBody>
                    <a:bodyPr/>
                    <a:lstStyle/>
                    <a:p>
                      <a:r>
                        <a:rPr lang="en-IN"/>
                        <a:t>StringBuffer class is mutable.</a:t>
                      </a:r>
                    </a:p>
                  </a:txBody>
                  <a:tcPr anchor="ctr"/>
                </a:tc>
              </a:tr>
              <a:tr h="370840">
                <a:tc>
                  <a:txBody>
                    <a:bodyPr/>
                    <a:lstStyle/>
                    <a:p>
                      <a:r>
                        <a:rPr lang="en-IN"/>
                        <a:t>2)</a:t>
                      </a:r>
                    </a:p>
                  </a:txBody>
                  <a:tcPr anchor="ctr"/>
                </a:tc>
                <a:tc>
                  <a:txBody>
                    <a:bodyPr/>
                    <a:lstStyle/>
                    <a:p>
                      <a:r>
                        <a:rPr lang="en-IN"/>
                        <a:t>String is slow and consumes more memory when you concat too many strings because every time it creates new instance.</a:t>
                      </a:r>
                    </a:p>
                  </a:txBody>
                  <a:tcPr anchor="ctr"/>
                </a:tc>
                <a:tc>
                  <a:txBody>
                    <a:bodyPr/>
                    <a:lstStyle/>
                    <a:p>
                      <a:r>
                        <a:rPr lang="en-IN"/>
                        <a:t>StringBuffer is fast and consumes less memory when you cancat strings.</a:t>
                      </a:r>
                    </a:p>
                  </a:txBody>
                  <a:tcPr anchor="ctr"/>
                </a:tc>
              </a:tr>
              <a:tr h="370840">
                <a:tc>
                  <a:txBody>
                    <a:bodyPr/>
                    <a:lstStyle/>
                    <a:p>
                      <a:r>
                        <a:rPr lang="en-IN"/>
                        <a:t>3)</a:t>
                      </a:r>
                    </a:p>
                  </a:txBody>
                  <a:tcPr anchor="ctr"/>
                </a:tc>
                <a:tc>
                  <a:txBody>
                    <a:bodyPr/>
                    <a:lstStyle/>
                    <a:p>
                      <a:r>
                        <a:rPr lang="en-IN"/>
                        <a:t>String class overrides the equals() method of Object class. So you can compare the contents of two strings by equals() method.</a:t>
                      </a:r>
                    </a:p>
                  </a:txBody>
                  <a:tcPr anchor="ctr"/>
                </a:tc>
                <a:tc>
                  <a:txBody>
                    <a:bodyPr/>
                    <a:lstStyle/>
                    <a:p>
                      <a:r>
                        <a:rPr lang="en-IN" dirty="0" err="1"/>
                        <a:t>StringBuffer</a:t>
                      </a:r>
                      <a:r>
                        <a:rPr lang="en-IN" dirty="0"/>
                        <a:t> class doesn't override the equals() method of Object class.</a:t>
                      </a:r>
                    </a:p>
                  </a:txBody>
                  <a:tcPr anchor="ctr"/>
                </a:tc>
              </a:tr>
            </a:tbl>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Difference between </a:t>
            </a:r>
            <a:r>
              <a:rPr lang="en-IN" b="1" dirty="0" err="1" smtClean="0"/>
              <a:t>StringBuffer</a:t>
            </a:r>
            <a:r>
              <a:rPr lang="en-IN" b="1" dirty="0" smtClean="0"/>
              <a:t> and </a:t>
            </a:r>
            <a:r>
              <a:rPr lang="en-IN" b="1" dirty="0" err="1" smtClean="0"/>
              <a:t>StringBuilder</a:t>
            </a:r>
            <a:r>
              <a:rPr lang="en-IN" b="1" dirty="0" smtClean="0"/>
              <a:t/>
            </a:r>
            <a:br>
              <a:rPr lang="en-IN" b="1" dirty="0" smtClean="0"/>
            </a:br>
            <a:endParaRPr lang="en-IN" dirty="0"/>
          </a:p>
        </p:txBody>
      </p:sp>
      <p:graphicFrame>
        <p:nvGraphicFramePr>
          <p:cNvPr id="4" name="Content Placeholder 3"/>
          <p:cNvGraphicFramePr>
            <a:graphicFrameLocks noGrp="1"/>
          </p:cNvGraphicFramePr>
          <p:nvPr>
            <p:ph idx="1"/>
          </p:nvPr>
        </p:nvGraphicFramePr>
        <p:xfrm>
          <a:off x="457200" y="1600200"/>
          <a:ext cx="8229600" cy="3412976"/>
        </p:xfrm>
        <a:graphic>
          <a:graphicData uri="http://schemas.openxmlformats.org/drawingml/2006/table">
            <a:tbl>
              <a:tblPr firstRow="1" bandRow="1">
                <a:tableStyleId>{5C22544A-7EE6-4342-B048-85BDC9FD1C3A}</a:tableStyleId>
              </a:tblPr>
              <a:tblGrid>
                <a:gridCol w="730424"/>
                <a:gridCol w="3456384"/>
                <a:gridCol w="4042792"/>
              </a:tblGrid>
              <a:tr h="575398">
                <a:tc>
                  <a:txBody>
                    <a:bodyPr/>
                    <a:lstStyle/>
                    <a:p>
                      <a:r>
                        <a:rPr lang="en-IN" dirty="0"/>
                        <a:t>No.</a:t>
                      </a:r>
                    </a:p>
                  </a:txBody>
                  <a:tcPr anchor="ctr"/>
                </a:tc>
                <a:tc>
                  <a:txBody>
                    <a:bodyPr/>
                    <a:lstStyle/>
                    <a:p>
                      <a:r>
                        <a:rPr lang="en-IN"/>
                        <a:t>StringBuffer</a:t>
                      </a:r>
                    </a:p>
                  </a:txBody>
                  <a:tcPr anchor="ctr"/>
                </a:tc>
                <a:tc>
                  <a:txBody>
                    <a:bodyPr/>
                    <a:lstStyle/>
                    <a:p>
                      <a:r>
                        <a:rPr lang="en-IN"/>
                        <a:t>StringBuilder</a:t>
                      </a:r>
                    </a:p>
                  </a:txBody>
                  <a:tcPr anchor="ctr"/>
                </a:tc>
              </a:tr>
              <a:tr h="1844426">
                <a:tc>
                  <a:txBody>
                    <a:bodyPr/>
                    <a:lstStyle/>
                    <a:p>
                      <a:r>
                        <a:rPr lang="en-IN"/>
                        <a:t>1)</a:t>
                      </a:r>
                    </a:p>
                  </a:txBody>
                  <a:tcPr anchor="ctr"/>
                </a:tc>
                <a:tc>
                  <a:txBody>
                    <a:bodyPr/>
                    <a:lstStyle/>
                    <a:p>
                      <a:r>
                        <a:rPr lang="en-IN"/>
                        <a:t>StringBuffer is </a:t>
                      </a:r>
                      <a:r>
                        <a:rPr lang="en-IN" i="1"/>
                        <a:t>synchronized</a:t>
                      </a:r>
                      <a:r>
                        <a:rPr lang="en-IN"/>
                        <a:t> i.e. thread safe. It means two threads can't call the methods of StringBuffer simultaneously.</a:t>
                      </a:r>
                    </a:p>
                  </a:txBody>
                  <a:tcPr anchor="ctr"/>
                </a:tc>
                <a:tc>
                  <a:txBody>
                    <a:bodyPr/>
                    <a:lstStyle/>
                    <a:p>
                      <a:r>
                        <a:rPr lang="en-IN"/>
                        <a:t>StringBuilder is </a:t>
                      </a:r>
                      <a:r>
                        <a:rPr lang="en-IN" i="1"/>
                        <a:t>non-synchronized</a:t>
                      </a:r>
                      <a:r>
                        <a:rPr lang="en-IN"/>
                        <a:t> i.e. not thread safe. It means two threads can call the methods of StringBuilder simultaneously.</a:t>
                      </a:r>
                    </a:p>
                  </a:txBody>
                  <a:tcPr anchor="ctr"/>
                </a:tc>
              </a:tr>
              <a:tr h="993152">
                <a:tc>
                  <a:txBody>
                    <a:bodyPr/>
                    <a:lstStyle/>
                    <a:p>
                      <a:r>
                        <a:rPr lang="en-IN"/>
                        <a:t>2)</a:t>
                      </a:r>
                    </a:p>
                  </a:txBody>
                  <a:tcPr anchor="ctr"/>
                </a:tc>
                <a:tc>
                  <a:txBody>
                    <a:bodyPr/>
                    <a:lstStyle/>
                    <a:p>
                      <a:r>
                        <a:rPr lang="en-IN"/>
                        <a:t>StringBuffer is </a:t>
                      </a:r>
                      <a:r>
                        <a:rPr lang="en-IN" i="1"/>
                        <a:t>less efficient</a:t>
                      </a:r>
                      <a:r>
                        <a:rPr lang="en-IN"/>
                        <a:t> than StringBuilder.</a:t>
                      </a:r>
                    </a:p>
                  </a:txBody>
                  <a:tcPr anchor="ctr"/>
                </a:tc>
                <a:tc>
                  <a:txBody>
                    <a:bodyPr/>
                    <a:lstStyle/>
                    <a:p>
                      <a:r>
                        <a:rPr lang="en-IN" dirty="0" err="1"/>
                        <a:t>StringBuilder</a:t>
                      </a:r>
                      <a:r>
                        <a:rPr lang="en-IN" dirty="0"/>
                        <a:t> is </a:t>
                      </a:r>
                      <a:r>
                        <a:rPr lang="en-IN" i="1" dirty="0"/>
                        <a:t>more efficient</a:t>
                      </a:r>
                      <a:r>
                        <a:rPr lang="en-IN" dirty="0"/>
                        <a:t> than </a:t>
                      </a:r>
                      <a:r>
                        <a:rPr lang="en-IN" dirty="0" err="1"/>
                        <a:t>StringBuffer</a:t>
                      </a:r>
                      <a:r>
                        <a:rPr lang="en-IN" dirty="0"/>
                        <a:t>.</a:t>
                      </a: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and C++	</a:t>
            </a:r>
            <a:endParaRPr lang="en-IN" dirty="0"/>
          </a:p>
        </p:txBody>
      </p:sp>
      <p:sp>
        <p:nvSpPr>
          <p:cNvPr id="3" name="Content Placeholder 2"/>
          <p:cNvSpPr>
            <a:spLocks noGrp="1"/>
          </p:cNvSpPr>
          <p:nvPr>
            <p:ph idx="1"/>
          </p:nvPr>
        </p:nvSpPr>
        <p:spPr/>
        <p:txBody>
          <a:bodyPr/>
          <a:lstStyle/>
          <a:p>
            <a:r>
              <a:rPr lang="en-IN" dirty="0" smtClean="0"/>
              <a:t>Not supports	</a:t>
            </a:r>
          </a:p>
          <a:p>
            <a:pPr lvl="1"/>
            <a:r>
              <a:rPr lang="en-IN" dirty="0" smtClean="0"/>
              <a:t>Operator overloading, template class, multiple inheritance (replaced as interface), global variables, pointers, finalize ( destructor),</a:t>
            </a:r>
            <a:r>
              <a:rPr lang="en-IN" b="1" dirty="0" smtClean="0"/>
              <a:t> no header files in JAVA</a:t>
            </a:r>
            <a:endParaRPr lang="en-IN"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CA" dirty="0" smtClean="0">
                <a:solidFill>
                  <a:srgbClr val="C00000"/>
                </a:solidFill>
              </a:rPr>
              <a:t>Java: Write Once, Run Anywhere</a:t>
            </a:r>
          </a:p>
        </p:txBody>
      </p:sp>
      <p:sp>
        <p:nvSpPr>
          <p:cNvPr id="12291" name="Rectangle 3"/>
          <p:cNvSpPr>
            <a:spLocks noGrp="1" noChangeArrowheads="1"/>
          </p:cNvSpPr>
          <p:nvPr>
            <p:ph type="body" sz="half" idx="1"/>
          </p:nvPr>
        </p:nvSpPr>
        <p:spPr>
          <a:xfrm>
            <a:off x="457200" y="1108075"/>
            <a:ext cx="4008438" cy="5368925"/>
          </a:xfrm>
        </p:spPr>
        <p:txBody>
          <a:bodyPr/>
          <a:lstStyle/>
          <a:p>
            <a:pPr>
              <a:tabLst>
                <a:tab pos="476250" algn="l"/>
              </a:tabLst>
            </a:pPr>
            <a:r>
              <a:rPr lang="en-CA" sz="2000" smtClean="0"/>
              <a:t>Consequence of Java’s history: platform-independence</a:t>
            </a:r>
          </a:p>
          <a:p>
            <a:pPr>
              <a:tabLst>
                <a:tab pos="476250" algn="l"/>
              </a:tabLst>
            </a:pPr>
            <a:endParaRPr lang="en-CA" sz="2000" smtClean="0"/>
          </a:p>
          <a:p>
            <a:pPr>
              <a:tabLst>
                <a:tab pos="476250" algn="l"/>
              </a:tabLst>
            </a:pPr>
            <a:endParaRPr lang="en-CA" sz="2000" smtClean="0"/>
          </a:p>
          <a:p>
            <a:pPr>
              <a:tabLst>
                <a:tab pos="476250" algn="l"/>
              </a:tabLst>
            </a:pPr>
            <a:endParaRPr lang="en-CA" sz="2000" smtClean="0"/>
          </a:p>
          <a:p>
            <a:pPr>
              <a:tabLst>
                <a:tab pos="476250" algn="l"/>
              </a:tabLst>
            </a:pPr>
            <a:endParaRPr lang="en-CA" sz="2000" smtClean="0"/>
          </a:p>
          <a:p>
            <a:pPr>
              <a:tabLst>
                <a:tab pos="476250" algn="l"/>
              </a:tabLst>
            </a:pPr>
            <a:endParaRPr lang="en-CA" sz="2000" smtClean="0"/>
          </a:p>
          <a:p>
            <a:pPr>
              <a:tabLst>
                <a:tab pos="476250" algn="l"/>
              </a:tabLst>
            </a:pPr>
            <a:endParaRPr lang="en-CA" sz="2000" smtClean="0"/>
          </a:p>
        </p:txBody>
      </p:sp>
      <p:grpSp>
        <p:nvGrpSpPr>
          <p:cNvPr id="2" name="Group 4"/>
          <p:cNvGrpSpPr>
            <a:grpSpLocks/>
          </p:cNvGrpSpPr>
          <p:nvPr/>
        </p:nvGrpSpPr>
        <p:grpSpPr bwMode="auto">
          <a:xfrm>
            <a:off x="7678738" y="2571750"/>
            <a:ext cx="5180012" cy="0"/>
            <a:chOff x="0" y="0"/>
            <a:chExt cx="3263" cy="0"/>
          </a:xfrm>
        </p:grpSpPr>
        <p:sp>
          <p:nvSpPr>
            <p:cNvPr id="12308" name="Rectangle 5"/>
            <p:cNvSpPr>
              <a:spLocks noChangeArrowheads="1"/>
            </p:cNvSpPr>
            <p:nvPr/>
          </p:nvSpPr>
          <p:spPr bwMode="auto">
            <a:xfrm>
              <a:off x="0" y="0"/>
              <a:ext cx="3263" cy="0"/>
            </a:xfrm>
            <a:prstGeom prst="rect">
              <a:avLst/>
            </a:prstGeom>
            <a:noFill/>
            <a:ln w="9525">
              <a:noFill/>
              <a:miter lim="800000"/>
              <a:headEnd/>
              <a:tailEnd/>
            </a:ln>
          </p:spPr>
          <p:txBody>
            <a:bodyPr lIns="0" tIns="0" rIns="0" bIns="0">
              <a:spAutoFit/>
            </a:bodyPr>
            <a:lstStyle/>
            <a:p>
              <a:endParaRPr lang="en-US"/>
            </a:p>
          </p:txBody>
        </p:sp>
        <p:sp>
          <p:nvSpPr>
            <p:cNvPr id="12309" name="Rectangle 6"/>
            <p:cNvSpPr>
              <a:spLocks noChangeArrowheads="1"/>
            </p:cNvSpPr>
            <p:nvPr/>
          </p:nvSpPr>
          <p:spPr bwMode="auto">
            <a:xfrm>
              <a:off x="0" y="0"/>
              <a:ext cx="3263" cy="0"/>
            </a:xfrm>
            <a:prstGeom prst="rect">
              <a:avLst/>
            </a:prstGeom>
            <a:noFill/>
            <a:ln w="9525">
              <a:noFill/>
              <a:miter lim="800000"/>
              <a:headEnd/>
              <a:tailEnd/>
            </a:ln>
          </p:spPr>
          <p:txBody>
            <a:bodyPr lIns="0" tIns="0" rIns="0" bIns="0">
              <a:spAutoFit/>
            </a:bodyPr>
            <a:lstStyle/>
            <a:p>
              <a:endParaRPr lang="en-US"/>
            </a:p>
          </p:txBody>
        </p:sp>
      </p:grpSp>
      <p:pic>
        <p:nvPicPr>
          <p:cNvPr id="12293" name="Picture 7" descr="computerguy"/>
          <p:cNvPicPr>
            <a:picLocks noChangeAspect="1" noChangeArrowheads="1"/>
          </p:cNvPicPr>
          <p:nvPr/>
        </p:nvPicPr>
        <p:blipFill>
          <a:blip r:embed="rId2" cstate="print"/>
          <a:srcRect/>
          <a:stretch>
            <a:fillRect/>
          </a:stretch>
        </p:blipFill>
        <p:spPr bwMode="auto">
          <a:xfrm>
            <a:off x="838200" y="2590800"/>
            <a:ext cx="1143000" cy="973138"/>
          </a:xfrm>
          <a:prstGeom prst="rect">
            <a:avLst/>
          </a:prstGeom>
          <a:noFill/>
          <a:ln w="9525">
            <a:noFill/>
            <a:miter lim="800000"/>
            <a:headEnd/>
            <a:tailEnd/>
          </a:ln>
        </p:spPr>
      </p:pic>
      <p:pic>
        <p:nvPicPr>
          <p:cNvPr id="12294" name="Picture 8" descr="pe02032_1"/>
          <p:cNvPicPr>
            <a:picLocks noChangeAspect="1" noChangeArrowheads="1"/>
          </p:cNvPicPr>
          <p:nvPr/>
        </p:nvPicPr>
        <p:blipFill>
          <a:blip r:embed="rId3" cstate="print"/>
          <a:srcRect/>
          <a:stretch>
            <a:fillRect/>
          </a:stretch>
        </p:blipFill>
        <p:spPr bwMode="auto">
          <a:xfrm>
            <a:off x="838200" y="4800600"/>
            <a:ext cx="990600" cy="709613"/>
          </a:xfrm>
          <a:prstGeom prst="rect">
            <a:avLst/>
          </a:prstGeom>
          <a:noFill/>
          <a:ln w="9525">
            <a:noFill/>
            <a:miter lim="800000"/>
            <a:headEnd/>
            <a:tailEnd/>
          </a:ln>
        </p:spPr>
      </p:pic>
      <p:pic>
        <p:nvPicPr>
          <p:cNvPr id="12295" name="Picture 9" descr="sblade100-1sm"/>
          <p:cNvPicPr>
            <a:picLocks noChangeAspect="1" noChangeArrowheads="1"/>
          </p:cNvPicPr>
          <p:nvPr/>
        </p:nvPicPr>
        <p:blipFill>
          <a:blip r:embed="rId4" cstate="print"/>
          <a:srcRect/>
          <a:stretch>
            <a:fillRect/>
          </a:stretch>
        </p:blipFill>
        <p:spPr bwMode="auto">
          <a:xfrm>
            <a:off x="7239000" y="2667000"/>
            <a:ext cx="779463" cy="914400"/>
          </a:xfrm>
          <a:prstGeom prst="rect">
            <a:avLst/>
          </a:prstGeom>
          <a:noFill/>
          <a:ln w="9525">
            <a:noFill/>
            <a:miter lim="800000"/>
            <a:headEnd/>
            <a:tailEnd/>
          </a:ln>
        </p:spPr>
      </p:pic>
      <p:sp>
        <p:nvSpPr>
          <p:cNvPr id="12296" name="Text Box 10"/>
          <p:cNvSpPr txBox="1">
            <a:spLocks noChangeArrowheads="1"/>
          </p:cNvSpPr>
          <p:nvPr/>
        </p:nvSpPr>
        <p:spPr bwMode="auto">
          <a:xfrm>
            <a:off x="838200" y="3505200"/>
            <a:ext cx="2157413" cy="244475"/>
          </a:xfrm>
          <a:prstGeom prst="rect">
            <a:avLst/>
          </a:prstGeom>
          <a:noFill/>
          <a:ln w="12700">
            <a:noFill/>
            <a:miter lim="800000"/>
            <a:headEnd/>
            <a:tailEnd/>
          </a:ln>
        </p:spPr>
        <p:txBody>
          <a:bodyPr wrap="none" lIns="0" tIns="0" rIns="0" bIns="0">
            <a:spAutoFit/>
          </a:bodyPr>
          <a:lstStyle/>
          <a:p>
            <a:pPr>
              <a:spcBef>
                <a:spcPct val="50000"/>
              </a:spcBef>
            </a:pPr>
            <a:r>
              <a:rPr lang="en-CA" sz="1600"/>
              <a:t>Mac user running Safari</a:t>
            </a:r>
          </a:p>
        </p:txBody>
      </p:sp>
      <p:sp>
        <p:nvSpPr>
          <p:cNvPr id="12297" name="Text Box 11"/>
          <p:cNvSpPr txBox="1">
            <a:spLocks noChangeArrowheads="1"/>
          </p:cNvSpPr>
          <p:nvPr/>
        </p:nvSpPr>
        <p:spPr bwMode="auto">
          <a:xfrm>
            <a:off x="838200" y="5486400"/>
            <a:ext cx="3113088" cy="212725"/>
          </a:xfrm>
          <a:prstGeom prst="rect">
            <a:avLst/>
          </a:prstGeom>
          <a:noFill/>
          <a:ln w="12700">
            <a:noFill/>
            <a:miter lim="800000"/>
            <a:headEnd/>
            <a:tailEnd/>
          </a:ln>
        </p:spPr>
        <p:txBody>
          <a:bodyPr wrap="none" lIns="0" tIns="0" rIns="0" bIns="0">
            <a:spAutoFit/>
          </a:bodyPr>
          <a:lstStyle/>
          <a:p>
            <a:pPr>
              <a:spcBef>
                <a:spcPct val="50000"/>
              </a:spcBef>
            </a:pPr>
            <a:r>
              <a:rPr lang="en-CA"/>
              <a:t>Windows user running Internet Explorer</a:t>
            </a:r>
          </a:p>
        </p:txBody>
      </p:sp>
      <p:sp>
        <p:nvSpPr>
          <p:cNvPr id="12298" name="Text Box 12"/>
          <p:cNvSpPr txBox="1">
            <a:spLocks noChangeArrowheads="1"/>
          </p:cNvSpPr>
          <p:nvPr/>
        </p:nvSpPr>
        <p:spPr bwMode="auto">
          <a:xfrm>
            <a:off x="6372225" y="3644900"/>
            <a:ext cx="2541588" cy="212725"/>
          </a:xfrm>
          <a:prstGeom prst="rect">
            <a:avLst/>
          </a:prstGeom>
          <a:noFill/>
          <a:ln w="12700">
            <a:noFill/>
            <a:miter lim="800000"/>
            <a:headEnd/>
            <a:tailEnd/>
          </a:ln>
        </p:spPr>
        <p:txBody>
          <a:bodyPr wrap="none" lIns="0" tIns="0" rIns="0" bIns="0">
            <a:spAutoFit/>
          </a:bodyPr>
          <a:lstStyle/>
          <a:p>
            <a:pPr>
              <a:spcBef>
                <a:spcPct val="50000"/>
              </a:spcBef>
            </a:pPr>
            <a:r>
              <a:rPr lang="en-CA"/>
              <a:t>Web page stored on Unix server</a:t>
            </a:r>
          </a:p>
        </p:txBody>
      </p:sp>
      <p:grpSp>
        <p:nvGrpSpPr>
          <p:cNvPr id="3" name="Group 13"/>
          <p:cNvGrpSpPr>
            <a:grpSpLocks/>
          </p:cNvGrpSpPr>
          <p:nvPr/>
        </p:nvGrpSpPr>
        <p:grpSpPr bwMode="auto">
          <a:xfrm>
            <a:off x="1905000" y="2819400"/>
            <a:ext cx="4800600" cy="1219200"/>
            <a:chOff x="1200" y="1776"/>
            <a:chExt cx="3024" cy="768"/>
          </a:xfrm>
        </p:grpSpPr>
        <p:sp>
          <p:nvSpPr>
            <p:cNvPr id="12306" name="Line 14"/>
            <p:cNvSpPr>
              <a:spLocks noChangeShapeType="1"/>
            </p:cNvSpPr>
            <p:nvPr/>
          </p:nvSpPr>
          <p:spPr bwMode="auto">
            <a:xfrm>
              <a:off x="1200" y="1872"/>
              <a:ext cx="3024" cy="672"/>
            </a:xfrm>
            <a:prstGeom prst="line">
              <a:avLst/>
            </a:prstGeom>
            <a:noFill/>
            <a:ln w="12700">
              <a:solidFill>
                <a:schemeClr val="tx1"/>
              </a:solidFill>
              <a:round/>
              <a:headEnd/>
              <a:tailEnd type="triangle" w="med" len="med"/>
            </a:ln>
          </p:spPr>
          <p:txBody>
            <a:bodyPr lIns="0" tIns="0" rIns="0" bIns="0">
              <a:spAutoFit/>
            </a:bodyPr>
            <a:lstStyle/>
            <a:p>
              <a:endParaRPr lang="en-US"/>
            </a:p>
          </p:txBody>
        </p:sp>
        <p:sp>
          <p:nvSpPr>
            <p:cNvPr id="12307" name="Text Box 15"/>
            <p:cNvSpPr txBox="1">
              <a:spLocks noChangeArrowheads="1"/>
            </p:cNvSpPr>
            <p:nvPr/>
          </p:nvSpPr>
          <p:spPr bwMode="auto">
            <a:xfrm>
              <a:off x="1488" y="1776"/>
              <a:ext cx="1069" cy="134"/>
            </a:xfrm>
            <a:prstGeom prst="rect">
              <a:avLst/>
            </a:prstGeom>
            <a:noFill/>
            <a:ln w="12700">
              <a:noFill/>
              <a:miter lim="800000"/>
              <a:headEnd/>
              <a:tailEnd/>
            </a:ln>
          </p:spPr>
          <p:txBody>
            <a:bodyPr wrap="none" lIns="0" tIns="0" rIns="0" bIns="0">
              <a:spAutoFit/>
            </a:bodyPr>
            <a:lstStyle/>
            <a:p>
              <a:pPr>
                <a:spcBef>
                  <a:spcPct val="50000"/>
                </a:spcBef>
              </a:pPr>
              <a:r>
                <a:rPr lang="en-CA"/>
                <a:t>Click on link to Applet</a:t>
              </a:r>
            </a:p>
          </p:txBody>
        </p:sp>
      </p:grpSp>
      <p:grpSp>
        <p:nvGrpSpPr>
          <p:cNvPr id="4" name="Group 16"/>
          <p:cNvGrpSpPr>
            <a:grpSpLocks/>
          </p:cNvGrpSpPr>
          <p:nvPr/>
        </p:nvGrpSpPr>
        <p:grpSpPr bwMode="auto">
          <a:xfrm>
            <a:off x="1828800" y="3124200"/>
            <a:ext cx="4867275" cy="1279525"/>
            <a:chOff x="1152" y="1968"/>
            <a:chExt cx="3066" cy="806"/>
          </a:xfrm>
        </p:grpSpPr>
        <p:sp>
          <p:nvSpPr>
            <p:cNvPr id="12304" name="Line 17"/>
            <p:cNvSpPr>
              <a:spLocks noChangeShapeType="1"/>
            </p:cNvSpPr>
            <p:nvPr/>
          </p:nvSpPr>
          <p:spPr bwMode="auto">
            <a:xfrm flipH="1" flipV="1">
              <a:off x="1152" y="1968"/>
              <a:ext cx="3024" cy="672"/>
            </a:xfrm>
            <a:prstGeom prst="line">
              <a:avLst/>
            </a:prstGeom>
            <a:noFill/>
            <a:ln w="12700">
              <a:solidFill>
                <a:schemeClr val="tx1"/>
              </a:solidFill>
              <a:round/>
              <a:headEnd/>
              <a:tailEnd type="triangle" w="med" len="med"/>
            </a:ln>
          </p:spPr>
          <p:txBody>
            <a:bodyPr lIns="0" tIns="0" rIns="0" bIns="0">
              <a:spAutoFit/>
            </a:bodyPr>
            <a:lstStyle/>
            <a:p>
              <a:endParaRPr lang="en-US"/>
            </a:p>
          </p:txBody>
        </p:sp>
        <p:sp>
          <p:nvSpPr>
            <p:cNvPr id="12305" name="Text Box 18"/>
            <p:cNvSpPr txBox="1">
              <a:spLocks noChangeArrowheads="1"/>
            </p:cNvSpPr>
            <p:nvPr/>
          </p:nvSpPr>
          <p:spPr bwMode="auto">
            <a:xfrm>
              <a:off x="2976" y="2640"/>
              <a:ext cx="1242" cy="134"/>
            </a:xfrm>
            <a:prstGeom prst="rect">
              <a:avLst/>
            </a:prstGeom>
            <a:noFill/>
            <a:ln w="12700">
              <a:noFill/>
              <a:miter lim="800000"/>
              <a:headEnd/>
              <a:tailEnd/>
            </a:ln>
          </p:spPr>
          <p:txBody>
            <a:bodyPr wrap="none" lIns="0" tIns="0" rIns="0" bIns="0">
              <a:spAutoFit/>
            </a:bodyPr>
            <a:lstStyle/>
            <a:p>
              <a:pPr>
                <a:spcBef>
                  <a:spcPct val="50000"/>
                </a:spcBef>
              </a:pPr>
              <a:r>
                <a:rPr lang="en-CA"/>
                <a:t>Byte code is downloaded</a:t>
              </a:r>
            </a:p>
          </p:txBody>
        </p:sp>
      </p:grpSp>
      <p:sp>
        <p:nvSpPr>
          <p:cNvPr id="165907" name="Rectangle 19"/>
          <p:cNvSpPr>
            <a:spLocks noChangeArrowheads="1"/>
          </p:cNvSpPr>
          <p:nvPr/>
        </p:nvSpPr>
        <p:spPr bwMode="auto">
          <a:xfrm>
            <a:off x="838200" y="3733800"/>
            <a:ext cx="3200400" cy="838200"/>
          </a:xfrm>
          <a:prstGeom prst="rect">
            <a:avLst/>
          </a:prstGeom>
          <a:noFill/>
          <a:ln w="12700">
            <a:solidFill>
              <a:schemeClr val="tx1"/>
            </a:solidFill>
            <a:miter lim="800000"/>
            <a:headEnd/>
            <a:tailEnd/>
          </a:ln>
        </p:spPr>
        <p:txBody>
          <a:bodyPr wrap="none" lIns="72000" tIns="0" rIns="0" bIns="0" anchor="ctr"/>
          <a:lstStyle/>
          <a:p>
            <a:pPr>
              <a:spcBef>
                <a:spcPct val="50000"/>
              </a:spcBef>
            </a:pPr>
            <a:r>
              <a:rPr lang="en-CA"/>
              <a:t>Virtual machine translates byte code to </a:t>
            </a:r>
          </a:p>
          <a:p>
            <a:pPr>
              <a:spcBef>
                <a:spcPct val="50000"/>
              </a:spcBef>
            </a:pPr>
            <a:r>
              <a:rPr lang="en-CA"/>
              <a:t>native Mac code and the Applet is run</a:t>
            </a:r>
          </a:p>
        </p:txBody>
      </p:sp>
      <p:sp>
        <p:nvSpPr>
          <p:cNvPr id="12302" name="Text Box 20"/>
          <p:cNvSpPr txBox="1">
            <a:spLocks noChangeArrowheads="1"/>
          </p:cNvSpPr>
          <p:nvPr/>
        </p:nvSpPr>
        <p:spPr bwMode="auto">
          <a:xfrm>
            <a:off x="6732588" y="5661025"/>
            <a:ext cx="1366837" cy="730250"/>
          </a:xfrm>
          <a:prstGeom prst="rect">
            <a:avLst/>
          </a:prstGeom>
          <a:noFill/>
          <a:ln w="12700">
            <a:noFill/>
            <a:miter lim="800000"/>
            <a:headEnd/>
            <a:tailEnd/>
          </a:ln>
        </p:spPr>
        <p:txBody>
          <a:bodyPr lIns="93600" tIns="46800" rIns="93600" bIns="46800">
            <a:spAutoFit/>
          </a:bodyPr>
          <a:lstStyle/>
          <a:p>
            <a:pPr eaLnBrk="0" hangingPunct="0">
              <a:spcBef>
                <a:spcPct val="50000"/>
              </a:spcBef>
            </a:pPr>
            <a:r>
              <a:rPr lang="en-CA"/>
              <a:t>Byte code (part of web page)</a:t>
            </a:r>
            <a:endParaRPr lang="en-US"/>
          </a:p>
        </p:txBody>
      </p:sp>
      <p:pic>
        <p:nvPicPr>
          <p:cNvPr id="12303" name="Picture 21" descr="que-chan2"/>
          <p:cNvPicPr>
            <a:picLocks noGrp="1" noChangeAspect="1" noChangeArrowheads="1"/>
          </p:cNvPicPr>
          <p:nvPr>
            <p:ph sz="half" idx="2"/>
          </p:nvPr>
        </p:nvPicPr>
        <p:blipFill>
          <a:blip r:embed="rId5" cstate="print"/>
          <a:srcRect/>
          <a:stretch>
            <a:fillRect/>
          </a:stretch>
        </p:blipFill>
        <p:spPr>
          <a:xfrm>
            <a:off x="6804025" y="3933825"/>
            <a:ext cx="2160588" cy="1677988"/>
          </a:xfrm>
          <a:noFill/>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CA" dirty="0" smtClean="0">
                <a:solidFill>
                  <a:srgbClr val="C00000"/>
                </a:solidFill>
              </a:rPr>
              <a:t>Java: Write Once, Run Anywhere</a:t>
            </a:r>
          </a:p>
        </p:txBody>
      </p:sp>
      <p:sp>
        <p:nvSpPr>
          <p:cNvPr id="13315" name="Rectangle 3"/>
          <p:cNvSpPr>
            <a:spLocks noGrp="1" noChangeArrowheads="1"/>
          </p:cNvSpPr>
          <p:nvPr>
            <p:ph type="body" sz="half" idx="1"/>
          </p:nvPr>
        </p:nvSpPr>
        <p:spPr>
          <a:xfrm>
            <a:off x="457200" y="1108075"/>
            <a:ext cx="4008438" cy="5368925"/>
          </a:xfrm>
        </p:spPr>
        <p:txBody>
          <a:bodyPr/>
          <a:lstStyle/>
          <a:p>
            <a:pPr>
              <a:tabLst>
                <a:tab pos="476250" algn="l"/>
              </a:tabLst>
            </a:pPr>
            <a:r>
              <a:rPr lang="en-CA" sz="2000" smtClean="0"/>
              <a:t>Consequence of Java’s history: platform-independent</a:t>
            </a:r>
          </a:p>
          <a:p>
            <a:pPr>
              <a:tabLst>
                <a:tab pos="476250" algn="l"/>
              </a:tabLst>
            </a:pPr>
            <a:endParaRPr lang="en-CA" sz="2000" smtClean="0"/>
          </a:p>
          <a:p>
            <a:pPr>
              <a:tabLst>
                <a:tab pos="476250" algn="l"/>
              </a:tabLst>
            </a:pPr>
            <a:endParaRPr lang="en-CA" sz="2000" smtClean="0"/>
          </a:p>
          <a:p>
            <a:pPr>
              <a:tabLst>
                <a:tab pos="476250" algn="l"/>
              </a:tabLst>
            </a:pPr>
            <a:endParaRPr lang="en-CA" sz="2000" smtClean="0"/>
          </a:p>
          <a:p>
            <a:pPr>
              <a:tabLst>
                <a:tab pos="476250" algn="l"/>
              </a:tabLst>
            </a:pPr>
            <a:endParaRPr lang="en-CA" sz="2000" smtClean="0"/>
          </a:p>
          <a:p>
            <a:pPr>
              <a:tabLst>
                <a:tab pos="476250" algn="l"/>
              </a:tabLst>
            </a:pPr>
            <a:endParaRPr lang="en-CA" sz="2000" smtClean="0"/>
          </a:p>
          <a:p>
            <a:pPr>
              <a:tabLst>
                <a:tab pos="476250" algn="l"/>
              </a:tabLst>
            </a:pPr>
            <a:endParaRPr lang="en-CA" sz="2000" smtClean="0"/>
          </a:p>
        </p:txBody>
      </p:sp>
      <p:grpSp>
        <p:nvGrpSpPr>
          <p:cNvPr id="2" name="Group 4"/>
          <p:cNvGrpSpPr>
            <a:grpSpLocks/>
          </p:cNvGrpSpPr>
          <p:nvPr/>
        </p:nvGrpSpPr>
        <p:grpSpPr bwMode="auto">
          <a:xfrm>
            <a:off x="7678738" y="2571750"/>
            <a:ext cx="5180012" cy="0"/>
            <a:chOff x="0" y="0"/>
            <a:chExt cx="3263" cy="0"/>
          </a:xfrm>
        </p:grpSpPr>
        <p:sp>
          <p:nvSpPr>
            <p:cNvPr id="13331" name="Rectangle 5"/>
            <p:cNvSpPr>
              <a:spLocks noChangeArrowheads="1"/>
            </p:cNvSpPr>
            <p:nvPr/>
          </p:nvSpPr>
          <p:spPr bwMode="auto">
            <a:xfrm>
              <a:off x="0" y="0"/>
              <a:ext cx="3263" cy="0"/>
            </a:xfrm>
            <a:prstGeom prst="rect">
              <a:avLst/>
            </a:prstGeom>
            <a:noFill/>
            <a:ln w="9525">
              <a:noFill/>
              <a:miter lim="800000"/>
              <a:headEnd/>
              <a:tailEnd/>
            </a:ln>
          </p:spPr>
          <p:txBody>
            <a:bodyPr lIns="0" tIns="0" rIns="0" bIns="0">
              <a:spAutoFit/>
            </a:bodyPr>
            <a:lstStyle/>
            <a:p>
              <a:endParaRPr lang="en-US"/>
            </a:p>
          </p:txBody>
        </p:sp>
        <p:sp>
          <p:nvSpPr>
            <p:cNvPr id="13332" name="Rectangle 6"/>
            <p:cNvSpPr>
              <a:spLocks noChangeArrowheads="1"/>
            </p:cNvSpPr>
            <p:nvPr/>
          </p:nvSpPr>
          <p:spPr bwMode="auto">
            <a:xfrm>
              <a:off x="0" y="0"/>
              <a:ext cx="3263" cy="0"/>
            </a:xfrm>
            <a:prstGeom prst="rect">
              <a:avLst/>
            </a:prstGeom>
            <a:noFill/>
            <a:ln w="9525">
              <a:noFill/>
              <a:miter lim="800000"/>
              <a:headEnd/>
              <a:tailEnd/>
            </a:ln>
          </p:spPr>
          <p:txBody>
            <a:bodyPr lIns="0" tIns="0" rIns="0" bIns="0">
              <a:spAutoFit/>
            </a:bodyPr>
            <a:lstStyle/>
            <a:p>
              <a:endParaRPr lang="en-US"/>
            </a:p>
          </p:txBody>
        </p:sp>
      </p:grpSp>
      <p:pic>
        <p:nvPicPr>
          <p:cNvPr id="13317" name="Picture 7" descr="computerguy"/>
          <p:cNvPicPr>
            <a:picLocks noChangeAspect="1" noChangeArrowheads="1"/>
          </p:cNvPicPr>
          <p:nvPr/>
        </p:nvPicPr>
        <p:blipFill>
          <a:blip r:embed="rId2" cstate="print"/>
          <a:srcRect/>
          <a:stretch>
            <a:fillRect/>
          </a:stretch>
        </p:blipFill>
        <p:spPr bwMode="auto">
          <a:xfrm>
            <a:off x="838200" y="2590800"/>
            <a:ext cx="1143000" cy="973138"/>
          </a:xfrm>
          <a:prstGeom prst="rect">
            <a:avLst/>
          </a:prstGeom>
          <a:noFill/>
          <a:ln w="9525">
            <a:noFill/>
            <a:miter lim="800000"/>
            <a:headEnd/>
            <a:tailEnd/>
          </a:ln>
        </p:spPr>
      </p:pic>
      <p:pic>
        <p:nvPicPr>
          <p:cNvPr id="13318" name="Picture 8" descr="pe02032_1"/>
          <p:cNvPicPr>
            <a:picLocks noChangeAspect="1" noChangeArrowheads="1"/>
          </p:cNvPicPr>
          <p:nvPr/>
        </p:nvPicPr>
        <p:blipFill>
          <a:blip r:embed="rId3" cstate="print"/>
          <a:srcRect/>
          <a:stretch>
            <a:fillRect/>
          </a:stretch>
        </p:blipFill>
        <p:spPr bwMode="auto">
          <a:xfrm>
            <a:off x="838200" y="4800600"/>
            <a:ext cx="990600" cy="709613"/>
          </a:xfrm>
          <a:prstGeom prst="rect">
            <a:avLst/>
          </a:prstGeom>
          <a:noFill/>
          <a:ln w="9525">
            <a:noFill/>
            <a:miter lim="800000"/>
            <a:headEnd/>
            <a:tailEnd/>
          </a:ln>
        </p:spPr>
      </p:pic>
      <p:pic>
        <p:nvPicPr>
          <p:cNvPr id="13319" name="Picture 9" descr="sblade100-1sm"/>
          <p:cNvPicPr>
            <a:picLocks noChangeAspect="1" noChangeArrowheads="1"/>
          </p:cNvPicPr>
          <p:nvPr/>
        </p:nvPicPr>
        <p:blipFill>
          <a:blip r:embed="rId4" cstate="print"/>
          <a:srcRect/>
          <a:stretch>
            <a:fillRect/>
          </a:stretch>
        </p:blipFill>
        <p:spPr bwMode="auto">
          <a:xfrm>
            <a:off x="7239000" y="2667000"/>
            <a:ext cx="779463" cy="914400"/>
          </a:xfrm>
          <a:prstGeom prst="rect">
            <a:avLst/>
          </a:prstGeom>
          <a:noFill/>
          <a:ln w="9525">
            <a:noFill/>
            <a:miter lim="800000"/>
            <a:headEnd/>
            <a:tailEnd/>
          </a:ln>
        </p:spPr>
      </p:pic>
      <p:sp>
        <p:nvSpPr>
          <p:cNvPr id="13320" name="Text Box 10"/>
          <p:cNvSpPr txBox="1">
            <a:spLocks noChangeArrowheads="1"/>
          </p:cNvSpPr>
          <p:nvPr/>
        </p:nvSpPr>
        <p:spPr bwMode="auto">
          <a:xfrm>
            <a:off x="838200" y="3505200"/>
            <a:ext cx="2157413" cy="244475"/>
          </a:xfrm>
          <a:prstGeom prst="rect">
            <a:avLst/>
          </a:prstGeom>
          <a:noFill/>
          <a:ln w="12700">
            <a:noFill/>
            <a:miter lim="800000"/>
            <a:headEnd/>
            <a:tailEnd/>
          </a:ln>
        </p:spPr>
        <p:txBody>
          <a:bodyPr wrap="none" lIns="0" tIns="0" rIns="0" bIns="0">
            <a:spAutoFit/>
          </a:bodyPr>
          <a:lstStyle/>
          <a:p>
            <a:pPr>
              <a:spcBef>
                <a:spcPct val="50000"/>
              </a:spcBef>
            </a:pPr>
            <a:r>
              <a:rPr lang="en-CA" sz="1600"/>
              <a:t>Mac user running Safari</a:t>
            </a:r>
          </a:p>
        </p:txBody>
      </p:sp>
      <p:sp>
        <p:nvSpPr>
          <p:cNvPr id="13321" name="Text Box 11"/>
          <p:cNvSpPr txBox="1">
            <a:spLocks noChangeArrowheads="1"/>
          </p:cNvSpPr>
          <p:nvPr/>
        </p:nvSpPr>
        <p:spPr bwMode="auto">
          <a:xfrm>
            <a:off x="838200" y="5486400"/>
            <a:ext cx="3113088" cy="212725"/>
          </a:xfrm>
          <a:prstGeom prst="rect">
            <a:avLst/>
          </a:prstGeom>
          <a:noFill/>
          <a:ln w="12700">
            <a:noFill/>
            <a:miter lim="800000"/>
            <a:headEnd/>
            <a:tailEnd/>
          </a:ln>
        </p:spPr>
        <p:txBody>
          <a:bodyPr wrap="none" lIns="0" tIns="0" rIns="0" bIns="0">
            <a:spAutoFit/>
          </a:bodyPr>
          <a:lstStyle/>
          <a:p>
            <a:pPr>
              <a:spcBef>
                <a:spcPct val="50000"/>
              </a:spcBef>
            </a:pPr>
            <a:r>
              <a:rPr lang="en-CA"/>
              <a:t>Windows user running Internet Explorer</a:t>
            </a:r>
          </a:p>
        </p:txBody>
      </p:sp>
      <p:sp>
        <p:nvSpPr>
          <p:cNvPr id="13322" name="Text Box 12"/>
          <p:cNvSpPr txBox="1">
            <a:spLocks noChangeArrowheads="1"/>
          </p:cNvSpPr>
          <p:nvPr/>
        </p:nvSpPr>
        <p:spPr bwMode="auto">
          <a:xfrm>
            <a:off x="6372225" y="3644900"/>
            <a:ext cx="2541588" cy="212725"/>
          </a:xfrm>
          <a:prstGeom prst="rect">
            <a:avLst/>
          </a:prstGeom>
          <a:noFill/>
          <a:ln w="12700">
            <a:noFill/>
            <a:miter lim="800000"/>
            <a:headEnd/>
            <a:tailEnd/>
          </a:ln>
        </p:spPr>
        <p:txBody>
          <a:bodyPr wrap="none" lIns="0" tIns="0" rIns="0" bIns="0">
            <a:spAutoFit/>
          </a:bodyPr>
          <a:lstStyle/>
          <a:p>
            <a:pPr>
              <a:spcBef>
                <a:spcPct val="50000"/>
              </a:spcBef>
            </a:pPr>
            <a:r>
              <a:rPr lang="en-CA"/>
              <a:t>Web page stored on Unix server</a:t>
            </a:r>
          </a:p>
        </p:txBody>
      </p:sp>
      <p:grpSp>
        <p:nvGrpSpPr>
          <p:cNvPr id="3" name="Group 13"/>
          <p:cNvGrpSpPr>
            <a:grpSpLocks/>
          </p:cNvGrpSpPr>
          <p:nvPr/>
        </p:nvGrpSpPr>
        <p:grpSpPr bwMode="auto">
          <a:xfrm>
            <a:off x="1752600" y="4038600"/>
            <a:ext cx="4953000" cy="838200"/>
            <a:chOff x="1104" y="2544"/>
            <a:chExt cx="3120" cy="528"/>
          </a:xfrm>
        </p:grpSpPr>
        <p:sp>
          <p:nvSpPr>
            <p:cNvPr id="13329" name="Line 14"/>
            <p:cNvSpPr>
              <a:spLocks noChangeShapeType="1"/>
            </p:cNvSpPr>
            <p:nvPr/>
          </p:nvSpPr>
          <p:spPr bwMode="auto">
            <a:xfrm flipV="1">
              <a:off x="1248" y="2544"/>
              <a:ext cx="2976" cy="528"/>
            </a:xfrm>
            <a:prstGeom prst="line">
              <a:avLst/>
            </a:prstGeom>
            <a:noFill/>
            <a:ln w="12700">
              <a:solidFill>
                <a:schemeClr val="tx1"/>
              </a:solidFill>
              <a:round/>
              <a:headEnd/>
              <a:tailEnd type="triangle" w="med" len="med"/>
            </a:ln>
          </p:spPr>
          <p:txBody>
            <a:bodyPr lIns="0" tIns="0" rIns="0" bIns="0">
              <a:spAutoFit/>
            </a:bodyPr>
            <a:lstStyle/>
            <a:p>
              <a:endParaRPr lang="en-US"/>
            </a:p>
          </p:txBody>
        </p:sp>
        <p:sp>
          <p:nvSpPr>
            <p:cNvPr id="13330" name="Text Box 15"/>
            <p:cNvSpPr txBox="1">
              <a:spLocks noChangeArrowheads="1"/>
            </p:cNvSpPr>
            <p:nvPr/>
          </p:nvSpPr>
          <p:spPr bwMode="auto">
            <a:xfrm>
              <a:off x="1104" y="2784"/>
              <a:ext cx="1069" cy="134"/>
            </a:xfrm>
            <a:prstGeom prst="rect">
              <a:avLst/>
            </a:prstGeom>
            <a:noFill/>
            <a:ln w="12700">
              <a:noFill/>
              <a:miter lim="800000"/>
              <a:headEnd/>
              <a:tailEnd/>
            </a:ln>
          </p:spPr>
          <p:txBody>
            <a:bodyPr wrap="none" lIns="0" tIns="0" rIns="0" bIns="0">
              <a:spAutoFit/>
            </a:bodyPr>
            <a:lstStyle/>
            <a:p>
              <a:pPr>
                <a:spcBef>
                  <a:spcPct val="50000"/>
                </a:spcBef>
              </a:pPr>
              <a:r>
                <a:rPr lang="en-CA"/>
                <a:t>Click on link to Applet</a:t>
              </a:r>
            </a:p>
          </p:txBody>
        </p:sp>
      </p:grpSp>
      <p:grpSp>
        <p:nvGrpSpPr>
          <p:cNvPr id="4" name="Group 16"/>
          <p:cNvGrpSpPr>
            <a:grpSpLocks/>
          </p:cNvGrpSpPr>
          <p:nvPr/>
        </p:nvGrpSpPr>
        <p:grpSpPr bwMode="auto">
          <a:xfrm>
            <a:off x="1981200" y="4267200"/>
            <a:ext cx="4800600" cy="838200"/>
            <a:chOff x="1248" y="2688"/>
            <a:chExt cx="3024" cy="528"/>
          </a:xfrm>
        </p:grpSpPr>
        <p:sp>
          <p:nvSpPr>
            <p:cNvPr id="13327" name="Line 17"/>
            <p:cNvSpPr>
              <a:spLocks noChangeShapeType="1"/>
            </p:cNvSpPr>
            <p:nvPr/>
          </p:nvSpPr>
          <p:spPr bwMode="auto">
            <a:xfrm flipH="1">
              <a:off x="1248" y="2688"/>
              <a:ext cx="3024" cy="528"/>
            </a:xfrm>
            <a:prstGeom prst="line">
              <a:avLst/>
            </a:prstGeom>
            <a:noFill/>
            <a:ln w="12700">
              <a:solidFill>
                <a:schemeClr val="tx1"/>
              </a:solidFill>
              <a:round/>
              <a:headEnd/>
              <a:tailEnd type="triangle" w="med" len="med"/>
            </a:ln>
          </p:spPr>
          <p:txBody>
            <a:bodyPr lIns="0" tIns="0" rIns="0" bIns="0">
              <a:spAutoFit/>
            </a:bodyPr>
            <a:lstStyle/>
            <a:p>
              <a:endParaRPr lang="en-US"/>
            </a:p>
          </p:txBody>
        </p:sp>
        <p:sp>
          <p:nvSpPr>
            <p:cNvPr id="13328" name="Text Box 18"/>
            <p:cNvSpPr txBox="1">
              <a:spLocks noChangeArrowheads="1"/>
            </p:cNvSpPr>
            <p:nvPr/>
          </p:nvSpPr>
          <p:spPr bwMode="auto">
            <a:xfrm>
              <a:off x="3024" y="2928"/>
              <a:ext cx="1242" cy="134"/>
            </a:xfrm>
            <a:prstGeom prst="rect">
              <a:avLst/>
            </a:prstGeom>
            <a:noFill/>
            <a:ln w="12700">
              <a:noFill/>
              <a:miter lim="800000"/>
              <a:headEnd/>
              <a:tailEnd/>
            </a:ln>
          </p:spPr>
          <p:txBody>
            <a:bodyPr wrap="none" lIns="0" tIns="0" rIns="0" bIns="0">
              <a:spAutoFit/>
            </a:bodyPr>
            <a:lstStyle/>
            <a:p>
              <a:pPr>
                <a:spcBef>
                  <a:spcPct val="50000"/>
                </a:spcBef>
              </a:pPr>
              <a:r>
                <a:rPr lang="en-CA"/>
                <a:t>Byte code is downloaded</a:t>
              </a:r>
            </a:p>
          </p:txBody>
        </p:sp>
      </p:grpSp>
      <p:sp>
        <p:nvSpPr>
          <p:cNvPr id="166931" name="Rectangle 19"/>
          <p:cNvSpPr>
            <a:spLocks noChangeArrowheads="1"/>
          </p:cNvSpPr>
          <p:nvPr/>
        </p:nvSpPr>
        <p:spPr bwMode="auto">
          <a:xfrm>
            <a:off x="838200" y="5715000"/>
            <a:ext cx="3505200" cy="914400"/>
          </a:xfrm>
          <a:prstGeom prst="rect">
            <a:avLst/>
          </a:prstGeom>
          <a:noFill/>
          <a:ln w="12700">
            <a:solidFill>
              <a:schemeClr val="tx1"/>
            </a:solidFill>
            <a:miter lim="800000"/>
            <a:headEnd/>
            <a:tailEnd/>
          </a:ln>
        </p:spPr>
        <p:txBody>
          <a:bodyPr wrap="none" lIns="72000" tIns="0" rIns="0" bIns="0" anchor="ctr"/>
          <a:lstStyle/>
          <a:p>
            <a:pPr>
              <a:spcBef>
                <a:spcPct val="50000"/>
              </a:spcBef>
            </a:pPr>
            <a:r>
              <a:rPr lang="en-CA"/>
              <a:t>Virtual machine translates byte code to </a:t>
            </a:r>
          </a:p>
          <a:p>
            <a:pPr>
              <a:spcBef>
                <a:spcPct val="50000"/>
              </a:spcBef>
            </a:pPr>
            <a:r>
              <a:rPr lang="en-CA"/>
              <a:t>native Windows code and the Applet is run</a:t>
            </a:r>
          </a:p>
        </p:txBody>
      </p:sp>
      <p:pic>
        <p:nvPicPr>
          <p:cNvPr id="13326" name="Picture 20" descr="que-chan2"/>
          <p:cNvPicPr>
            <a:picLocks noGrp="1" noChangeAspect="1" noChangeArrowheads="1"/>
          </p:cNvPicPr>
          <p:nvPr>
            <p:ph sz="half" idx="2"/>
          </p:nvPr>
        </p:nvPicPr>
        <p:blipFill>
          <a:blip r:embed="rId5" cstate="print"/>
          <a:srcRect/>
          <a:stretch>
            <a:fillRect/>
          </a:stretch>
        </p:blipFill>
        <p:spPr>
          <a:xfrm>
            <a:off x="6804025" y="3933825"/>
            <a:ext cx="2155825" cy="1674813"/>
          </a:xfrm>
          <a:noFill/>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6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3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CA" dirty="0" smtClean="0">
                <a:solidFill>
                  <a:srgbClr val="C00000"/>
                </a:solidFill>
              </a:rPr>
              <a:t>Java: Write Once, Run Anywhere</a:t>
            </a:r>
          </a:p>
        </p:txBody>
      </p:sp>
      <p:sp>
        <p:nvSpPr>
          <p:cNvPr id="14339" name="Rectangle 3"/>
          <p:cNvSpPr>
            <a:spLocks noGrp="1" noChangeArrowheads="1"/>
          </p:cNvSpPr>
          <p:nvPr>
            <p:ph type="body" idx="1"/>
          </p:nvPr>
        </p:nvSpPr>
        <p:spPr/>
        <p:txBody>
          <a:bodyPr/>
          <a:lstStyle/>
          <a:p>
            <a:r>
              <a:rPr lang="en-CA" smtClean="0"/>
              <a:t>But Java can also create standard (non-web based) programs</a:t>
            </a:r>
          </a:p>
        </p:txBody>
      </p:sp>
      <p:grpSp>
        <p:nvGrpSpPr>
          <p:cNvPr id="2" name="Group 13"/>
          <p:cNvGrpSpPr>
            <a:grpSpLocks/>
          </p:cNvGrpSpPr>
          <p:nvPr/>
        </p:nvGrpSpPr>
        <p:grpSpPr bwMode="auto">
          <a:xfrm>
            <a:off x="647700" y="2667000"/>
            <a:ext cx="3413125" cy="2503488"/>
            <a:chOff x="416" y="1026"/>
            <a:chExt cx="2150" cy="2207"/>
          </a:xfrm>
        </p:grpSpPr>
        <p:pic>
          <p:nvPicPr>
            <p:cNvPr id="14340" name="Picture 4" descr="image1"/>
            <p:cNvPicPr>
              <a:picLocks noChangeAspect="1" noChangeArrowheads="1"/>
            </p:cNvPicPr>
            <p:nvPr/>
          </p:nvPicPr>
          <p:blipFill>
            <a:blip r:embed="rId2" cstate="print"/>
            <a:srcRect/>
            <a:stretch>
              <a:fillRect/>
            </a:stretch>
          </p:blipFill>
          <p:spPr bwMode="auto">
            <a:xfrm>
              <a:off x="428" y="1026"/>
              <a:ext cx="2138" cy="1879"/>
            </a:xfrm>
            <a:prstGeom prst="rect">
              <a:avLst/>
            </a:prstGeom>
            <a:noFill/>
            <a:ln w="9525">
              <a:noFill/>
              <a:miter lim="800000"/>
              <a:headEnd/>
              <a:tailEnd/>
            </a:ln>
          </p:spPr>
        </p:pic>
        <p:sp>
          <p:nvSpPr>
            <p:cNvPr id="14341" name="Rectangle 5"/>
            <p:cNvSpPr>
              <a:spLocks noChangeArrowheads="1"/>
            </p:cNvSpPr>
            <p:nvPr/>
          </p:nvSpPr>
          <p:spPr bwMode="auto">
            <a:xfrm>
              <a:off x="416" y="2933"/>
              <a:ext cx="2050" cy="300"/>
            </a:xfrm>
            <a:prstGeom prst="rect">
              <a:avLst/>
            </a:prstGeom>
            <a:noFill/>
            <a:ln w="12700">
              <a:noFill/>
              <a:miter lim="800000"/>
              <a:headEnd/>
              <a:tailEnd/>
            </a:ln>
          </p:spPr>
          <p:txBody>
            <a:bodyPr wrap="none" lIns="0" tIns="46800" rIns="93600" bIns="46800">
              <a:spAutoFit/>
            </a:bodyPr>
            <a:lstStyle/>
            <a:p>
              <a:pPr eaLnBrk="0" hangingPunct="0">
                <a:lnSpc>
                  <a:spcPct val="70000"/>
                </a:lnSpc>
                <a:spcBef>
                  <a:spcPct val="30000"/>
                </a:spcBef>
              </a:pPr>
              <a:r>
                <a:rPr lang="en-CA" sz="1600"/>
                <a:t>Dungeon Master (Java version) </a:t>
              </a:r>
            </a:p>
            <a:p>
              <a:pPr eaLnBrk="0" hangingPunct="0">
                <a:lnSpc>
                  <a:spcPct val="70000"/>
                </a:lnSpc>
                <a:spcBef>
                  <a:spcPct val="30000"/>
                </a:spcBef>
              </a:pPr>
              <a:r>
                <a:rPr lang="en-CA">
                  <a:hlinkClick r:id="rId3"/>
                </a:rPr>
                <a:t>http://homepage.mac.com/aberfield/dmj/</a:t>
              </a:r>
              <a:endParaRPr lang="en-CA"/>
            </a:p>
          </p:txBody>
        </p:sp>
      </p:grpSp>
      <p:sp>
        <p:nvSpPr>
          <p:cNvPr id="14347" name="Rectangle 11"/>
          <p:cNvSpPr>
            <a:spLocks noChangeArrowheads="1"/>
          </p:cNvSpPr>
          <p:nvPr/>
        </p:nvSpPr>
        <p:spPr bwMode="auto">
          <a:xfrm>
            <a:off x="0" y="6553200"/>
            <a:ext cx="5514975" cy="304800"/>
          </a:xfrm>
          <a:prstGeom prst="rect">
            <a:avLst/>
          </a:prstGeom>
          <a:noFill/>
          <a:ln w="9525">
            <a:noFill/>
            <a:miter lim="800000"/>
            <a:headEnd/>
            <a:tailEnd/>
          </a:ln>
          <a:effectLst/>
        </p:spPr>
        <p:txBody>
          <a:bodyPr wrap="none">
            <a:spAutoFit/>
          </a:bodyPr>
          <a:lstStyle/>
          <a:p>
            <a:r>
              <a:rPr lang="en-US"/>
              <a:t>Examples of mobile Java games: http://www.mobilegamesarena.net</a:t>
            </a:r>
          </a:p>
        </p:txBody>
      </p:sp>
      <p:grpSp>
        <p:nvGrpSpPr>
          <p:cNvPr id="3" name="Group 14"/>
          <p:cNvGrpSpPr>
            <a:grpSpLocks/>
          </p:cNvGrpSpPr>
          <p:nvPr/>
        </p:nvGrpSpPr>
        <p:grpSpPr bwMode="auto">
          <a:xfrm>
            <a:off x="5010150" y="2362200"/>
            <a:ext cx="3829050" cy="2573338"/>
            <a:chOff x="3148" y="1041"/>
            <a:chExt cx="1418" cy="2084"/>
          </a:xfrm>
        </p:grpSpPr>
        <p:pic>
          <p:nvPicPr>
            <p:cNvPr id="14346" name="Picture 10" descr="Kung Fu Panda 2: The Official Mobile Game"/>
            <p:cNvPicPr>
              <a:picLocks noChangeAspect="1" noChangeArrowheads="1"/>
            </p:cNvPicPr>
            <p:nvPr/>
          </p:nvPicPr>
          <p:blipFill>
            <a:blip r:embed="rId4" cstate="print"/>
            <a:srcRect/>
            <a:stretch>
              <a:fillRect/>
            </a:stretch>
          </p:blipFill>
          <p:spPr bwMode="auto">
            <a:xfrm>
              <a:off x="3148" y="1041"/>
              <a:ext cx="1418" cy="1886"/>
            </a:xfrm>
            <a:prstGeom prst="rect">
              <a:avLst/>
            </a:prstGeom>
            <a:noFill/>
          </p:spPr>
        </p:pic>
        <p:sp>
          <p:nvSpPr>
            <p:cNvPr id="14348" name="Rectangle 5"/>
            <p:cNvSpPr>
              <a:spLocks noChangeArrowheads="1"/>
            </p:cNvSpPr>
            <p:nvPr/>
          </p:nvSpPr>
          <p:spPr bwMode="auto">
            <a:xfrm>
              <a:off x="3160" y="2973"/>
              <a:ext cx="1226" cy="152"/>
            </a:xfrm>
            <a:prstGeom prst="rect">
              <a:avLst/>
            </a:prstGeom>
            <a:noFill/>
            <a:ln w="12700">
              <a:noFill/>
              <a:miter lim="800000"/>
              <a:headEnd/>
              <a:tailEnd/>
            </a:ln>
          </p:spPr>
          <p:txBody>
            <a:bodyPr wrap="none" lIns="0" tIns="46800" rIns="93600" bIns="46800">
              <a:spAutoFit/>
            </a:bodyPr>
            <a:lstStyle/>
            <a:p>
              <a:pPr eaLnBrk="0" hangingPunct="0">
                <a:lnSpc>
                  <a:spcPct val="70000"/>
                </a:lnSpc>
                <a:spcBef>
                  <a:spcPct val="30000"/>
                </a:spcBef>
              </a:pPr>
              <a:r>
                <a:rPr lang="en-CA"/>
                <a:t>Kung Fu Panda 2: THQ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dirty="0" smtClean="0">
                <a:solidFill>
                  <a:srgbClr val="C00000"/>
                </a:solidFill>
              </a:rPr>
              <a:t>How Java Works</a:t>
            </a:r>
          </a:p>
        </p:txBody>
      </p:sp>
      <p:sp>
        <p:nvSpPr>
          <p:cNvPr id="7174" name="Rectangle 3"/>
          <p:cNvSpPr>
            <a:spLocks noGrp="1" noChangeArrowheads="1"/>
          </p:cNvSpPr>
          <p:nvPr>
            <p:ph type="body" idx="1"/>
          </p:nvPr>
        </p:nvSpPr>
        <p:spPr/>
        <p:txBody>
          <a:bodyPr>
            <a:normAutofit fontScale="92500"/>
          </a:bodyPr>
          <a:lstStyle/>
          <a:p>
            <a:pPr eaLnBrk="1" hangingPunct="1">
              <a:lnSpc>
                <a:spcPct val="90000"/>
              </a:lnSpc>
            </a:pPr>
            <a:r>
              <a:rPr lang="en-US" sz="2800" dirty="0" smtClean="0"/>
              <a:t>Java's platform independence is achieved by the use of the </a:t>
            </a:r>
            <a:r>
              <a:rPr lang="en-US" sz="2800" i="1" dirty="0" smtClean="0">
                <a:solidFill>
                  <a:srgbClr val="C00000"/>
                </a:solidFill>
              </a:rPr>
              <a:t>Java Virtual Machine</a:t>
            </a:r>
          </a:p>
          <a:p>
            <a:pPr eaLnBrk="1" hangingPunct="1">
              <a:lnSpc>
                <a:spcPct val="90000"/>
              </a:lnSpc>
            </a:pPr>
            <a:r>
              <a:rPr lang="en-US" sz="2800" dirty="0" smtClean="0"/>
              <a:t>A Java program consists of one or more files with a .java extension</a:t>
            </a:r>
          </a:p>
          <a:p>
            <a:pPr lvl="1" eaLnBrk="1" hangingPunct="1">
              <a:lnSpc>
                <a:spcPct val="90000"/>
              </a:lnSpc>
            </a:pPr>
            <a:r>
              <a:rPr lang="en-US" sz="2400" dirty="0" smtClean="0"/>
              <a:t>these are plain old text files</a:t>
            </a:r>
          </a:p>
          <a:p>
            <a:pPr eaLnBrk="1" hangingPunct="1">
              <a:lnSpc>
                <a:spcPct val="90000"/>
              </a:lnSpc>
            </a:pPr>
            <a:r>
              <a:rPr lang="en-US" sz="2800" dirty="0" smtClean="0"/>
              <a:t>When a Java program is compiled the .java files are fed to a compiler which produces a .class file for each .java file</a:t>
            </a:r>
          </a:p>
          <a:p>
            <a:pPr eaLnBrk="1" hangingPunct="1">
              <a:lnSpc>
                <a:spcPct val="90000"/>
              </a:lnSpc>
            </a:pPr>
            <a:r>
              <a:rPr lang="en-US" sz="2800" dirty="0" smtClean="0"/>
              <a:t>The .class file contains </a:t>
            </a:r>
            <a:r>
              <a:rPr lang="en-US" sz="2800" dirty="0" smtClean="0">
                <a:solidFill>
                  <a:srgbClr val="C00000"/>
                </a:solidFill>
              </a:rPr>
              <a:t>Java </a:t>
            </a:r>
            <a:r>
              <a:rPr lang="en-US" sz="2800" dirty="0" err="1" smtClean="0">
                <a:solidFill>
                  <a:srgbClr val="C00000"/>
                </a:solidFill>
              </a:rPr>
              <a:t>bytecode</a:t>
            </a:r>
            <a:r>
              <a:rPr lang="en-US" sz="2800" dirty="0" smtClean="0"/>
              <a:t>.  </a:t>
            </a:r>
          </a:p>
          <a:p>
            <a:pPr eaLnBrk="1" hangingPunct="1">
              <a:lnSpc>
                <a:spcPct val="90000"/>
              </a:lnSpc>
            </a:pPr>
            <a:r>
              <a:rPr lang="en-US" sz="2800" dirty="0" err="1" smtClean="0">
                <a:solidFill>
                  <a:srgbClr val="C00000"/>
                </a:solidFill>
              </a:rPr>
              <a:t>Bytecode</a:t>
            </a:r>
            <a:r>
              <a:rPr lang="en-US" sz="2800" dirty="0" smtClean="0">
                <a:solidFill>
                  <a:srgbClr val="C00000"/>
                </a:solidFill>
              </a:rPr>
              <a:t> is like machine language, but it is intended for the Java Virtual Machine not a specific chip such as a Pentium or PowerPC chip</a:t>
            </a:r>
          </a:p>
          <a:p>
            <a:pPr lvl="1" eaLnBrk="1" hangingPunct="1">
              <a:lnSpc>
                <a:spcPct val="90000"/>
              </a:lnSpc>
            </a:pPr>
            <a:endParaRPr lang="en-US" sz="2400" dirty="0" smtClean="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dirty="0" smtClean="0">
                <a:solidFill>
                  <a:srgbClr val="C00000"/>
                </a:solidFill>
              </a:rPr>
              <a:t>More on How Java Works</a:t>
            </a:r>
          </a:p>
        </p:txBody>
      </p:sp>
      <p:sp>
        <p:nvSpPr>
          <p:cNvPr id="8198" name="Rectangle 3"/>
          <p:cNvSpPr>
            <a:spLocks noGrp="1" noChangeArrowheads="1"/>
          </p:cNvSpPr>
          <p:nvPr>
            <p:ph type="body" idx="1"/>
          </p:nvPr>
        </p:nvSpPr>
        <p:spPr/>
        <p:txBody>
          <a:bodyPr>
            <a:normAutofit fontScale="92500" lnSpcReduction="10000"/>
          </a:bodyPr>
          <a:lstStyle/>
          <a:p>
            <a:pPr eaLnBrk="1" hangingPunct="1"/>
            <a:r>
              <a:rPr lang="en-US" sz="2800" dirty="0" smtClean="0"/>
              <a:t>To run a Java program the </a:t>
            </a:r>
            <a:r>
              <a:rPr lang="en-US" sz="2800" dirty="0" err="1" smtClean="0"/>
              <a:t>bytecode</a:t>
            </a:r>
            <a:r>
              <a:rPr lang="en-US" sz="2800" dirty="0" smtClean="0"/>
              <a:t> in a .class file is fed to an interpreter which converts the byte code to machine code for a specific chip (IA-32, PowerPC) </a:t>
            </a:r>
          </a:p>
          <a:p>
            <a:pPr eaLnBrk="1" hangingPunct="1"/>
            <a:r>
              <a:rPr lang="en-US" sz="2800" dirty="0" smtClean="0"/>
              <a:t>Some people refer to the interpreter as "The Java Virtual Machine" (JVM) </a:t>
            </a:r>
          </a:p>
          <a:p>
            <a:pPr eaLnBrk="1" hangingPunct="1"/>
            <a:r>
              <a:rPr lang="en-US" sz="2800" dirty="0" smtClean="0">
                <a:solidFill>
                  <a:srgbClr val="C00000"/>
                </a:solidFill>
              </a:rPr>
              <a:t>The interpreter is platform specific because it takes the platform independent </a:t>
            </a:r>
            <a:r>
              <a:rPr lang="en-US" sz="2800" dirty="0" err="1" smtClean="0">
                <a:solidFill>
                  <a:srgbClr val="C00000"/>
                </a:solidFill>
              </a:rPr>
              <a:t>bytecode</a:t>
            </a:r>
            <a:r>
              <a:rPr lang="en-US" sz="2800" dirty="0" smtClean="0">
                <a:solidFill>
                  <a:srgbClr val="C00000"/>
                </a:solidFill>
              </a:rPr>
              <a:t> and produces machine language instructions for a particular chip</a:t>
            </a:r>
          </a:p>
          <a:p>
            <a:pPr eaLnBrk="1" hangingPunct="1"/>
            <a:r>
              <a:rPr lang="en-US" sz="2800" dirty="0" smtClean="0"/>
              <a:t>So a Java program could be run an any type of computer that has a JVM written for it.</a:t>
            </a:r>
          </a:p>
          <a:p>
            <a:pPr lvl="1" eaLnBrk="1" hangingPunct="1"/>
            <a:r>
              <a:rPr lang="en-US" sz="2400" dirty="0" smtClean="0"/>
              <a:t>PC, Mac, Unix, Linux, </a:t>
            </a:r>
            <a:r>
              <a:rPr lang="en-US" sz="2400" dirty="0" err="1" smtClean="0"/>
              <a:t>BeaOS</a:t>
            </a:r>
            <a:r>
              <a:rPr lang="en-US" sz="2400" dirty="0" smtClean="0"/>
              <a:t>, </a:t>
            </a:r>
            <a:r>
              <a:rPr lang="en-US" sz="2400" dirty="0" err="1" smtClean="0"/>
              <a:t>Sparc</a:t>
            </a:r>
            <a:r>
              <a:rPr lang="en-US" sz="2400" dirty="0" smtClean="0"/>
              <a:t> </a:t>
            </a:r>
          </a:p>
          <a:p>
            <a:pPr marL="457200" lvl="1" indent="0" eaLnBrk="1" hangingPunct="1">
              <a:buNone/>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IN" dirty="0" smtClean="0"/>
              <a:t>JVM</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145915360"/>
              </p:ext>
            </p:extLst>
          </p:nvPr>
        </p:nvGraphicFramePr>
        <p:xfrm>
          <a:off x="457200" y="573532"/>
          <a:ext cx="8229600" cy="3063494"/>
        </p:xfrm>
        <a:graphic>
          <a:graphicData uri="http://schemas.openxmlformats.org/drawingml/2006/table">
            <a:tbl>
              <a:tblPr firstRow="1" firstCol="1" bandRow="1">
                <a:tableStyleId>{5C22544A-7EE6-4342-B048-85BDC9FD1C3A}</a:tableStyleId>
              </a:tblPr>
              <a:tblGrid>
                <a:gridCol w="8229600"/>
              </a:tblGrid>
              <a:tr h="591879">
                <a:tc>
                  <a:txBody>
                    <a:bodyPr/>
                    <a:lstStyle/>
                    <a:p>
                      <a:pPr marL="190500">
                        <a:lnSpc>
                          <a:spcPct val="115000"/>
                        </a:lnSpc>
                        <a:spcAft>
                          <a:spcPts val="0"/>
                        </a:spcAft>
                      </a:pPr>
                      <a:r>
                        <a:rPr lang="en-IN" sz="1800" dirty="0">
                          <a:effectLst/>
                        </a:rPr>
                        <a:t>JVM (Java Virtual Machine) is an abstract machine. It is a specification that provides runtime environment in which java bytecode can be executed.</a:t>
                      </a:r>
                      <a:endParaRPr lang="en-IN" sz="1100" dirty="0">
                        <a:effectLst/>
                        <a:latin typeface="Calibri"/>
                        <a:ea typeface="Calibri"/>
                        <a:cs typeface="Times New Roman"/>
                      </a:endParaRPr>
                    </a:p>
                  </a:txBody>
                  <a:tcPr marL="9525" marR="9525" marT="9525" marB="9525" anchor="ctr"/>
                </a:tc>
              </a:tr>
              <a:tr h="296177">
                <a:tc>
                  <a:txBody>
                    <a:bodyPr/>
                    <a:lstStyle/>
                    <a:p>
                      <a:pPr marL="190500">
                        <a:lnSpc>
                          <a:spcPct val="115000"/>
                        </a:lnSpc>
                        <a:spcAft>
                          <a:spcPts val="0"/>
                        </a:spcAft>
                      </a:pPr>
                      <a:r>
                        <a:rPr lang="en-IN" sz="1800">
                          <a:effectLst/>
                        </a:rPr>
                        <a:t>JVMs are available for many hardware and software platforms. </a:t>
                      </a:r>
                      <a:endParaRPr lang="en-IN" sz="1100">
                        <a:effectLst/>
                        <a:latin typeface="Calibri"/>
                        <a:ea typeface="Calibri"/>
                        <a:cs typeface="Times New Roman"/>
                      </a:endParaRPr>
                    </a:p>
                  </a:txBody>
                  <a:tcPr marL="9525" marR="9525" marT="9525" marB="9525" anchor="ctr"/>
                </a:tc>
              </a:tr>
              <a:tr h="1931344">
                <a:tc>
                  <a:txBody>
                    <a:bodyPr/>
                    <a:lstStyle/>
                    <a:p>
                      <a:pPr marL="190500">
                        <a:lnSpc>
                          <a:spcPct val="115000"/>
                        </a:lnSpc>
                        <a:spcAft>
                          <a:spcPts val="0"/>
                        </a:spcAft>
                      </a:pPr>
                      <a:r>
                        <a:rPr lang="en-IN" sz="1800" dirty="0">
                          <a:effectLst/>
                        </a:rPr>
                        <a:t>The JVM performs following main tasks:</a:t>
                      </a:r>
                      <a:endParaRPr lang="en-IN" sz="1100" dirty="0">
                        <a:effectLst/>
                      </a:endParaRPr>
                    </a:p>
                    <a:p>
                      <a:pPr marL="342900" lvl="0" indent="-342900">
                        <a:lnSpc>
                          <a:spcPct val="115000"/>
                        </a:lnSpc>
                        <a:spcBef>
                          <a:spcPts val="225"/>
                        </a:spcBef>
                        <a:spcAft>
                          <a:spcPts val="1000"/>
                        </a:spcAft>
                        <a:buSzPts val="1000"/>
                        <a:buFont typeface="Symbol"/>
                        <a:buChar char=""/>
                        <a:tabLst>
                          <a:tab pos="457200" algn="l"/>
                        </a:tabLst>
                      </a:pPr>
                      <a:r>
                        <a:rPr lang="en-IN" sz="1800" dirty="0">
                          <a:effectLst/>
                        </a:rPr>
                        <a:t>Loads code</a:t>
                      </a:r>
                      <a:endParaRPr lang="en-IN" sz="1100" dirty="0">
                        <a:effectLst/>
                      </a:endParaRPr>
                    </a:p>
                    <a:p>
                      <a:pPr marL="342900" lvl="0" indent="-342900">
                        <a:lnSpc>
                          <a:spcPct val="115000"/>
                        </a:lnSpc>
                        <a:spcBef>
                          <a:spcPts val="225"/>
                        </a:spcBef>
                        <a:spcAft>
                          <a:spcPts val="1000"/>
                        </a:spcAft>
                        <a:buSzPts val="1000"/>
                        <a:buFont typeface="Symbol"/>
                        <a:buChar char=""/>
                        <a:tabLst>
                          <a:tab pos="457200" algn="l"/>
                        </a:tabLst>
                      </a:pPr>
                      <a:r>
                        <a:rPr lang="en-IN" sz="1800" dirty="0">
                          <a:effectLst/>
                        </a:rPr>
                        <a:t>Verifies code</a:t>
                      </a:r>
                      <a:endParaRPr lang="en-IN" sz="1100" dirty="0">
                        <a:effectLst/>
                      </a:endParaRPr>
                    </a:p>
                    <a:p>
                      <a:pPr marL="342900" lvl="0" indent="-342900">
                        <a:lnSpc>
                          <a:spcPct val="115000"/>
                        </a:lnSpc>
                        <a:spcBef>
                          <a:spcPts val="225"/>
                        </a:spcBef>
                        <a:spcAft>
                          <a:spcPts val="1000"/>
                        </a:spcAft>
                        <a:buSzPts val="1000"/>
                        <a:buFont typeface="Symbol"/>
                        <a:buChar char=""/>
                        <a:tabLst>
                          <a:tab pos="457200" algn="l"/>
                        </a:tabLst>
                      </a:pPr>
                      <a:r>
                        <a:rPr lang="en-IN" sz="1800" dirty="0">
                          <a:effectLst/>
                        </a:rPr>
                        <a:t>Executes code</a:t>
                      </a:r>
                      <a:endParaRPr lang="en-IN" sz="1100" dirty="0">
                        <a:effectLst/>
                      </a:endParaRPr>
                    </a:p>
                    <a:p>
                      <a:pPr marL="342900" lvl="0" indent="-342900">
                        <a:lnSpc>
                          <a:spcPct val="115000"/>
                        </a:lnSpc>
                        <a:spcBef>
                          <a:spcPts val="225"/>
                        </a:spcBef>
                        <a:spcAft>
                          <a:spcPts val="1000"/>
                        </a:spcAft>
                        <a:buSzPts val="1000"/>
                        <a:buFont typeface="Symbol"/>
                        <a:buChar char=""/>
                        <a:tabLst>
                          <a:tab pos="457200" algn="l"/>
                        </a:tabLst>
                      </a:pPr>
                      <a:r>
                        <a:rPr lang="en-IN" sz="1800" dirty="0">
                          <a:effectLst/>
                        </a:rPr>
                        <a:t>Provides runtime </a:t>
                      </a:r>
                      <a:r>
                        <a:rPr lang="en-IN" sz="1800" dirty="0" smtClean="0">
                          <a:effectLst/>
                        </a:rPr>
                        <a:t>environment</a:t>
                      </a:r>
                      <a:endParaRPr lang="en-IN" sz="1100" dirty="0">
                        <a:effectLst/>
                      </a:endParaRPr>
                    </a:p>
                  </a:txBody>
                  <a:tcPr marL="9525" marR="9525" marT="9525" marB="9525" anchor="ct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xmlns="" val="3387024618"/>
              </p:ext>
            </p:extLst>
          </p:nvPr>
        </p:nvGraphicFramePr>
        <p:xfrm>
          <a:off x="3200400" y="3733800"/>
          <a:ext cx="2362200" cy="334518"/>
        </p:xfrm>
        <a:graphic>
          <a:graphicData uri="http://schemas.openxmlformats.org/drawingml/2006/table">
            <a:tbl>
              <a:tblPr firstRow="1" firstCol="1" bandRow="1">
                <a:tableStyleId>{5C22544A-7EE6-4342-B048-85BDC9FD1C3A}</a:tableStyleId>
              </a:tblPr>
              <a:tblGrid>
                <a:gridCol w="2362200"/>
              </a:tblGrid>
              <a:tr h="0">
                <a:tc>
                  <a:txBody>
                    <a:bodyPr/>
                    <a:lstStyle/>
                    <a:p>
                      <a:pPr marL="190500">
                        <a:lnSpc>
                          <a:spcPct val="115000"/>
                        </a:lnSpc>
                        <a:spcAft>
                          <a:spcPts val="0"/>
                        </a:spcAft>
                      </a:pPr>
                      <a:r>
                        <a:rPr lang="en-IN" sz="1800" dirty="0" err="1" smtClean="0">
                          <a:effectLst/>
                        </a:rPr>
                        <a:t>Proces</a:t>
                      </a:r>
                      <a:r>
                        <a:rPr lang="en-IN" sz="1800" dirty="0" smtClean="0">
                          <a:effectLst/>
                        </a:rPr>
                        <a:t> of Compilation</a:t>
                      </a:r>
                      <a:endParaRPr lang="en-IN" sz="1100" dirty="0">
                        <a:effectLst/>
                      </a:endParaRPr>
                    </a:p>
                  </a:txBody>
                  <a:tcPr marL="9525" marR="9525" marT="9525" marB="9525" anchor="ctr"/>
                </a:tc>
              </a:tr>
            </a:tbl>
          </a:graphicData>
        </a:graphic>
      </p:graphicFrame>
      <p:pic>
        <p:nvPicPr>
          <p:cNvPr id="8" name="Picture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43087" y="4133850"/>
            <a:ext cx="5457825" cy="1123950"/>
          </a:xfrm>
          <a:prstGeom prst="rect">
            <a:avLst/>
          </a:prstGeom>
          <a:noFill/>
          <a:ln>
            <a:noFill/>
          </a:ln>
        </p:spPr>
      </p:pic>
      <p:graphicFrame>
        <p:nvGraphicFramePr>
          <p:cNvPr id="9" name="Content Placeholder 3"/>
          <p:cNvGraphicFramePr>
            <a:graphicFrameLocks/>
          </p:cNvGraphicFramePr>
          <p:nvPr>
            <p:extLst>
              <p:ext uri="{D42A27DB-BD31-4B8C-83A1-F6EECF244321}">
                <p14:modId xmlns:p14="http://schemas.microsoft.com/office/powerpoint/2010/main" xmlns="" val="3139463936"/>
              </p:ext>
            </p:extLst>
          </p:nvPr>
        </p:nvGraphicFramePr>
        <p:xfrm>
          <a:off x="1752600" y="5345430"/>
          <a:ext cx="5486400" cy="293370"/>
        </p:xfrm>
        <a:graphic>
          <a:graphicData uri="http://schemas.openxmlformats.org/drawingml/2006/table">
            <a:tbl>
              <a:tblPr firstRow="1" firstCol="1" bandRow="1">
                <a:tableStyleId>{5C22544A-7EE6-4342-B048-85BDC9FD1C3A}</a:tableStyleId>
              </a:tblPr>
              <a:tblGrid>
                <a:gridCol w="5486400"/>
              </a:tblGrid>
              <a:tr h="0">
                <a:tc>
                  <a:txBody>
                    <a:bodyPr/>
                    <a:lstStyle/>
                    <a:p>
                      <a:r>
                        <a:rPr lang="en-IN" sz="1800" b="1" kern="1200" dirty="0" smtClean="0">
                          <a:solidFill>
                            <a:schemeClr val="lt1"/>
                          </a:solidFill>
                          <a:effectLst/>
                          <a:latin typeface="+mn-lt"/>
                          <a:ea typeface="+mn-ea"/>
                          <a:cs typeface="+mn-cs"/>
                        </a:rPr>
                        <a:t>Process of converting byte code to machine code</a:t>
                      </a:r>
                      <a:endParaRPr lang="en-IN" sz="1800" b="1" kern="1200" dirty="0">
                        <a:solidFill>
                          <a:schemeClr val="lt1"/>
                        </a:solidFill>
                        <a:effectLst/>
                        <a:latin typeface="+mn-lt"/>
                        <a:ea typeface="+mn-ea"/>
                        <a:cs typeface="+mn-cs"/>
                      </a:endParaRPr>
                    </a:p>
                  </a:txBody>
                  <a:tcPr marL="9525" marR="9525" marT="9525" marB="9525" anchor="ctr"/>
                </a:tc>
              </a:tr>
            </a:tbl>
          </a:graphicData>
        </a:graphic>
      </p:graphicFrame>
      <p:pic>
        <p:nvPicPr>
          <p:cNvPr id="10" name="Picture 9"/>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00250" y="5753100"/>
            <a:ext cx="5543550" cy="1104900"/>
          </a:xfrm>
          <a:prstGeom prst="rect">
            <a:avLst/>
          </a:prstGeom>
          <a:noFill/>
          <a:ln>
            <a:noFill/>
          </a:ln>
        </p:spPr>
      </p:pic>
    </p:spTree>
    <p:extLst>
      <p:ext uri="{BB962C8B-B14F-4D97-AF65-F5344CB8AC3E}">
        <p14:creationId xmlns:p14="http://schemas.microsoft.com/office/powerpoint/2010/main" xmlns="" val="752115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487362"/>
          </a:xfrm>
        </p:spPr>
        <p:txBody>
          <a:bodyPr>
            <a:normAutofit fontScale="90000"/>
          </a:bodyPr>
          <a:lstStyle/>
          <a:p>
            <a:r>
              <a:rPr lang="en-CA" sz="3200" dirty="0" smtClean="0">
                <a:solidFill>
                  <a:srgbClr val="C00000"/>
                </a:solidFill>
              </a:rPr>
              <a:t>Creating, Compiling And Running Java Programs</a:t>
            </a:r>
            <a:endParaRPr lang="en-US" sz="3200" dirty="0"/>
          </a:p>
        </p:txBody>
      </p:sp>
      <p:sp>
        <p:nvSpPr>
          <p:cNvPr id="3" name="Content Placeholder 2"/>
          <p:cNvSpPr>
            <a:spLocks noGrp="1"/>
          </p:cNvSpPr>
          <p:nvPr>
            <p:ph idx="1"/>
          </p:nvPr>
        </p:nvSpPr>
        <p:spPr/>
        <p:txBody>
          <a:bodyPr/>
          <a:lstStyle/>
          <a:p>
            <a:endParaRPr lang="en-US"/>
          </a:p>
        </p:txBody>
      </p:sp>
      <p:pic>
        <p:nvPicPr>
          <p:cNvPr id="4" name="Picture 4" descr="helloWorld"/>
          <p:cNvPicPr>
            <a:picLocks noChangeAspect="1" noChangeArrowheads="1"/>
          </p:cNvPicPr>
          <p:nvPr/>
        </p:nvPicPr>
        <p:blipFill>
          <a:blip r:embed="rId2" cstate="print"/>
          <a:srcRect/>
          <a:stretch>
            <a:fillRect/>
          </a:stretch>
        </p:blipFill>
        <p:spPr bwMode="auto">
          <a:xfrm>
            <a:off x="533400" y="762000"/>
            <a:ext cx="8077200" cy="5181600"/>
          </a:xfrm>
          <a:prstGeom prst="rect">
            <a:avLst/>
          </a:prstGeom>
          <a:noFill/>
          <a:ln w="9525">
            <a:noFill/>
            <a:miter lim="800000"/>
            <a:headEnd/>
            <a:tailEnd/>
          </a:ln>
        </p:spPr>
      </p:pic>
      <p:sp>
        <p:nvSpPr>
          <p:cNvPr id="5" name="Text Box 5"/>
          <p:cNvSpPr txBox="1">
            <a:spLocks noChangeArrowheads="1"/>
          </p:cNvSpPr>
          <p:nvPr/>
        </p:nvSpPr>
        <p:spPr bwMode="auto">
          <a:xfrm>
            <a:off x="457200" y="6019800"/>
            <a:ext cx="8229600" cy="954107"/>
          </a:xfrm>
          <a:prstGeom prst="rect">
            <a:avLst/>
          </a:prstGeom>
          <a:noFill/>
          <a:ln w="9525">
            <a:noFill/>
            <a:miter lim="800000"/>
            <a:headEnd/>
            <a:tailEnd/>
          </a:ln>
        </p:spPr>
        <p:txBody>
          <a:bodyPr wrap="square">
            <a:spAutoFit/>
          </a:bodyPr>
          <a:lstStyle/>
          <a:p>
            <a:pPr>
              <a:spcBef>
                <a:spcPct val="50000"/>
              </a:spcBef>
              <a:buFontTx/>
              <a:buNone/>
            </a:pPr>
            <a:r>
              <a:rPr lang="en-US" sz="2400" dirty="0">
                <a:latin typeface="Times New Roman" pitchFamily="18" charset="0"/>
              </a:rPr>
              <a:t>The Interpreter's are sometimes referred to as the </a:t>
            </a:r>
            <a:r>
              <a:rPr lang="en-US" sz="2800" dirty="0">
                <a:solidFill>
                  <a:srgbClr val="C00000"/>
                </a:solidFill>
                <a:latin typeface="Times New Roman" pitchFamily="18" charset="0"/>
              </a:rPr>
              <a:t>Java Virtual Machines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304800" y="1981200"/>
            <a:ext cx="8686800" cy="4144963"/>
          </a:xfrm>
        </p:spPr>
        <p:txBody>
          <a:bodyPr>
            <a:normAutofit fontScale="92500"/>
          </a:bodyPr>
          <a:lstStyle/>
          <a:p>
            <a:pPr>
              <a:buFontTx/>
              <a:buNone/>
            </a:pPr>
            <a:r>
              <a:rPr lang="en-US" sz="2800" dirty="0" smtClean="0">
                <a:solidFill>
                  <a:srgbClr val="C00000"/>
                </a:solidFill>
              </a:rPr>
              <a:t>Java</a:t>
            </a:r>
          </a:p>
          <a:p>
            <a:pPr lvl="1"/>
            <a:r>
              <a:rPr lang="en-US" sz="3600" dirty="0" smtClean="0"/>
              <a:t>A complete programming language developed by </a:t>
            </a:r>
            <a:r>
              <a:rPr lang="en-US" sz="3600" dirty="0" smtClean="0">
                <a:solidFill>
                  <a:srgbClr val="C00000"/>
                </a:solidFill>
              </a:rPr>
              <a:t>Sun</a:t>
            </a:r>
          </a:p>
          <a:p>
            <a:pPr lvl="1"/>
            <a:r>
              <a:rPr lang="en-US" sz="3600" dirty="0" smtClean="0"/>
              <a:t>Can be used to develop either </a:t>
            </a:r>
            <a:r>
              <a:rPr lang="en-US" sz="3600" dirty="0" smtClean="0">
                <a:solidFill>
                  <a:srgbClr val="C00000"/>
                </a:solidFill>
              </a:rPr>
              <a:t>web based </a:t>
            </a:r>
            <a:r>
              <a:rPr lang="en-US" sz="3600" dirty="0" smtClean="0"/>
              <a:t>or </a:t>
            </a:r>
            <a:r>
              <a:rPr lang="en-US" sz="3600" dirty="0" smtClean="0">
                <a:solidFill>
                  <a:srgbClr val="C00000"/>
                </a:solidFill>
              </a:rPr>
              <a:t>stand-alone softw</a:t>
            </a:r>
            <a:r>
              <a:rPr lang="en-US" sz="3600" dirty="0" smtClean="0"/>
              <a:t>are</a:t>
            </a:r>
          </a:p>
          <a:p>
            <a:pPr lvl="1"/>
            <a:r>
              <a:rPr lang="en-US" sz="3600" dirty="0" smtClean="0"/>
              <a:t>Many </a:t>
            </a:r>
            <a:r>
              <a:rPr lang="en-US" sz="3600" dirty="0" smtClean="0">
                <a:solidFill>
                  <a:srgbClr val="C00000"/>
                </a:solidFill>
              </a:rPr>
              <a:t>pre-created code libraries </a:t>
            </a:r>
            <a:r>
              <a:rPr lang="en-US" sz="3600" dirty="0" smtClean="0"/>
              <a:t>available</a:t>
            </a:r>
          </a:p>
          <a:p>
            <a:pPr lvl="1"/>
            <a:r>
              <a:rPr lang="en-US" sz="3600" dirty="0" smtClean="0"/>
              <a:t>For more </a:t>
            </a:r>
            <a:r>
              <a:rPr lang="en-US" sz="3600" dirty="0" smtClean="0">
                <a:solidFill>
                  <a:srgbClr val="C00000"/>
                </a:solidFill>
              </a:rPr>
              <a:t>complex and powerful </a:t>
            </a:r>
            <a:r>
              <a:rPr lang="en-US" sz="3600" dirty="0" smtClean="0"/>
              <a:t>programs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CA" dirty="0" smtClean="0">
                <a:solidFill>
                  <a:srgbClr val="C00000"/>
                </a:solidFill>
              </a:rPr>
              <a:t>Creating, Compiling And Running Java Programs</a:t>
            </a:r>
          </a:p>
        </p:txBody>
      </p:sp>
      <p:grpSp>
        <p:nvGrpSpPr>
          <p:cNvPr id="2" name="Group 3"/>
          <p:cNvGrpSpPr>
            <a:grpSpLocks/>
          </p:cNvGrpSpPr>
          <p:nvPr/>
        </p:nvGrpSpPr>
        <p:grpSpPr bwMode="auto">
          <a:xfrm>
            <a:off x="1547813" y="2852738"/>
            <a:ext cx="2535237" cy="1150937"/>
            <a:chOff x="975" y="1797"/>
            <a:chExt cx="1597" cy="725"/>
          </a:xfrm>
        </p:grpSpPr>
        <p:sp>
          <p:nvSpPr>
            <p:cNvPr id="21529" name="AutoShape 4"/>
            <p:cNvSpPr>
              <a:spLocks noChangeArrowheads="1"/>
            </p:cNvSpPr>
            <p:nvPr/>
          </p:nvSpPr>
          <p:spPr bwMode="auto">
            <a:xfrm>
              <a:off x="1655" y="2114"/>
              <a:ext cx="862" cy="408"/>
            </a:xfrm>
            <a:prstGeom prst="irregularSeal1">
              <a:avLst/>
            </a:prstGeom>
            <a:noFill/>
            <a:ln w="9525">
              <a:solidFill>
                <a:schemeClr val="tx1"/>
              </a:solidFill>
              <a:miter lim="800000"/>
              <a:headEnd/>
              <a:tailEnd/>
            </a:ln>
          </p:spPr>
          <p:txBody>
            <a:bodyPr lIns="93600" tIns="46800" rIns="93600" bIns="46800" anchor="ctr">
              <a:spAutoFit/>
            </a:bodyPr>
            <a:lstStyle/>
            <a:p>
              <a:pPr algn="ctr" eaLnBrk="0" hangingPunct="0">
                <a:lnSpc>
                  <a:spcPct val="70000"/>
                </a:lnSpc>
                <a:spcBef>
                  <a:spcPct val="70000"/>
                </a:spcBef>
              </a:pPr>
              <a:r>
                <a:rPr lang="en-CA" sz="1800">
                  <a:latin typeface="Times New Roman" pitchFamily="18" charset="0"/>
                </a:rPr>
                <a:t>javac</a:t>
              </a:r>
            </a:p>
          </p:txBody>
        </p:sp>
        <p:sp>
          <p:nvSpPr>
            <p:cNvPr id="21530" name="Text Box 5"/>
            <p:cNvSpPr txBox="1">
              <a:spLocks noChangeArrowheads="1"/>
            </p:cNvSpPr>
            <p:nvPr/>
          </p:nvSpPr>
          <p:spPr bwMode="auto">
            <a:xfrm>
              <a:off x="1565" y="1933"/>
              <a:ext cx="1007" cy="179"/>
            </a:xfrm>
            <a:prstGeom prst="rect">
              <a:avLst/>
            </a:prstGeom>
            <a:noFill/>
            <a:ln w="9525">
              <a:noFill/>
              <a:miter lim="800000"/>
              <a:headEnd/>
              <a:tailEnd/>
            </a:ln>
          </p:spPr>
          <p:txBody>
            <a:bodyPr lIns="93600" tIns="46800" rIns="93600" bIns="46800">
              <a:spAutoFit/>
            </a:bodyPr>
            <a:lstStyle/>
            <a:p>
              <a:pPr algn="ctr" eaLnBrk="0" hangingPunct="0">
                <a:lnSpc>
                  <a:spcPct val="70000"/>
                </a:lnSpc>
                <a:spcBef>
                  <a:spcPct val="50000"/>
                </a:spcBef>
              </a:pPr>
              <a:r>
                <a:rPr lang="en-CA" sz="1800">
                  <a:latin typeface="Times New Roman" pitchFamily="18" charset="0"/>
                </a:rPr>
                <a:t>Java compiler</a:t>
              </a:r>
            </a:p>
          </p:txBody>
        </p:sp>
        <p:sp>
          <p:nvSpPr>
            <p:cNvPr id="21531" name="Line 6"/>
            <p:cNvSpPr>
              <a:spLocks noChangeShapeType="1"/>
            </p:cNvSpPr>
            <p:nvPr/>
          </p:nvSpPr>
          <p:spPr bwMode="auto">
            <a:xfrm>
              <a:off x="975" y="1797"/>
              <a:ext cx="680" cy="363"/>
            </a:xfrm>
            <a:prstGeom prst="line">
              <a:avLst/>
            </a:prstGeom>
            <a:noFill/>
            <a:ln w="9525">
              <a:solidFill>
                <a:schemeClr val="tx1"/>
              </a:solidFill>
              <a:round/>
              <a:headEnd/>
              <a:tailEnd type="triangle" w="med" len="med"/>
            </a:ln>
          </p:spPr>
          <p:txBody>
            <a:bodyPr lIns="93600" tIns="46800" rIns="93600" bIns="46800">
              <a:spAutoFit/>
            </a:bodyPr>
            <a:lstStyle/>
            <a:p>
              <a:endParaRPr lang="en-US"/>
            </a:p>
          </p:txBody>
        </p:sp>
      </p:grpSp>
      <p:grpSp>
        <p:nvGrpSpPr>
          <p:cNvPr id="3" name="Group 7"/>
          <p:cNvGrpSpPr>
            <a:grpSpLocks/>
          </p:cNvGrpSpPr>
          <p:nvPr/>
        </p:nvGrpSpPr>
        <p:grpSpPr bwMode="auto">
          <a:xfrm>
            <a:off x="3505200" y="3789363"/>
            <a:ext cx="2595563" cy="1074737"/>
            <a:chOff x="2208" y="2387"/>
            <a:chExt cx="1635" cy="677"/>
          </a:xfrm>
        </p:grpSpPr>
        <p:sp>
          <p:nvSpPr>
            <p:cNvPr id="21525" name="Line 8"/>
            <p:cNvSpPr>
              <a:spLocks noChangeShapeType="1"/>
            </p:cNvSpPr>
            <p:nvPr/>
          </p:nvSpPr>
          <p:spPr bwMode="auto">
            <a:xfrm>
              <a:off x="2208" y="2400"/>
              <a:ext cx="576" cy="336"/>
            </a:xfrm>
            <a:prstGeom prst="line">
              <a:avLst/>
            </a:prstGeom>
            <a:noFill/>
            <a:ln w="9525">
              <a:solidFill>
                <a:schemeClr val="tx1"/>
              </a:solidFill>
              <a:round/>
              <a:headEnd/>
              <a:tailEnd type="triangle" w="med" len="med"/>
            </a:ln>
          </p:spPr>
          <p:txBody>
            <a:bodyPr lIns="93600" tIns="46800" rIns="93600" bIns="46800">
              <a:spAutoFit/>
            </a:bodyPr>
            <a:lstStyle/>
            <a:p>
              <a:endParaRPr lang="en-US"/>
            </a:p>
          </p:txBody>
        </p:sp>
        <p:grpSp>
          <p:nvGrpSpPr>
            <p:cNvPr id="4" name="Group 9"/>
            <p:cNvGrpSpPr>
              <a:grpSpLocks/>
            </p:cNvGrpSpPr>
            <p:nvPr/>
          </p:nvGrpSpPr>
          <p:grpSpPr bwMode="auto">
            <a:xfrm>
              <a:off x="2777" y="2387"/>
              <a:ext cx="1066" cy="677"/>
              <a:chOff x="2777" y="2387"/>
              <a:chExt cx="1066" cy="677"/>
            </a:xfrm>
          </p:grpSpPr>
          <p:sp>
            <p:nvSpPr>
              <p:cNvPr id="21527" name="Text Box 10"/>
              <p:cNvSpPr txBox="1">
                <a:spLocks noChangeArrowheads="1"/>
              </p:cNvSpPr>
              <p:nvPr/>
            </p:nvSpPr>
            <p:spPr bwMode="auto">
              <a:xfrm>
                <a:off x="2789" y="2387"/>
                <a:ext cx="1054" cy="179"/>
              </a:xfrm>
              <a:prstGeom prst="rect">
                <a:avLst/>
              </a:prstGeom>
              <a:noFill/>
              <a:ln w="9525">
                <a:noFill/>
                <a:miter lim="800000"/>
                <a:headEnd/>
                <a:tailEnd/>
              </a:ln>
            </p:spPr>
            <p:txBody>
              <a:bodyPr lIns="0" tIns="46800" rIns="93600" bIns="46800">
                <a:spAutoFit/>
              </a:bodyPr>
              <a:lstStyle/>
              <a:p>
                <a:pPr eaLnBrk="0" hangingPunct="0">
                  <a:lnSpc>
                    <a:spcPct val="70000"/>
                  </a:lnSpc>
                  <a:spcBef>
                    <a:spcPct val="50000"/>
                  </a:spcBef>
                </a:pPr>
                <a:r>
                  <a:rPr lang="en-CA" sz="1800"/>
                  <a:t>Java byte code</a:t>
                </a:r>
              </a:p>
            </p:txBody>
          </p:sp>
          <p:sp>
            <p:nvSpPr>
              <p:cNvPr id="21528" name="Rectangle 11"/>
              <p:cNvSpPr>
                <a:spLocks noChangeArrowheads="1"/>
              </p:cNvSpPr>
              <p:nvPr/>
            </p:nvSpPr>
            <p:spPr bwMode="auto">
              <a:xfrm>
                <a:off x="2777" y="2556"/>
                <a:ext cx="958" cy="508"/>
              </a:xfrm>
              <a:prstGeom prst="rect">
                <a:avLst/>
              </a:prstGeom>
              <a:noFill/>
              <a:ln w="9525">
                <a:solidFill>
                  <a:schemeClr val="tx1"/>
                </a:solidFill>
                <a:miter lim="800000"/>
                <a:headEnd/>
                <a:tailEnd/>
              </a:ln>
            </p:spPr>
            <p:txBody>
              <a:bodyPr lIns="93600" tIns="46800" rIns="93600" bIns="46800" anchor="ctr"/>
              <a:lstStyle/>
              <a:p>
                <a:pPr algn="ctr" eaLnBrk="0" hangingPunct="0">
                  <a:lnSpc>
                    <a:spcPct val="75000"/>
                  </a:lnSpc>
                  <a:spcBef>
                    <a:spcPct val="75000"/>
                  </a:spcBef>
                </a:pPr>
                <a:r>
                  <a:rPr lang="en-CA" sz="1800" i="1">
                    <a:latin typeface="Times New Roman" pitchFamily="18" charset="0"/>
                  </a:rPr>
                  <a:t>filename.class </a:t>
                </a:r>
              </a:p>
              <a:p>
                <a:pPr algn="ctr" eaLnBrk="0" hangingPunct="0">
                  <a:lnSpc>
                    <a:spcPct val="75000"/>
                  </a:lnSpc>
                  <a:spcBef>
                    <a:spcPct val="75000"/>
                  </a:spcBef>
                </a:pPr>
                <a:r>
                  <a:rPr lang="en-CA" sz="1800" i="1">
                    <a:latin typeface="Times New Roman" pitchFamily="18" charset="0"/>
                  </a:rPr>
                  <a:t>(UNIX file)</a:t>
                </a:r>
              </a:p>
            </p:txBody>
          </p:sp>
        </p:grpSp>
      </p:grpSp>
      <p:grpSp>
        <p:nvGrpSpPr>
          <p:cNvPr id="5" name="Group 12"/>
          <p:cNvGrpSpPr>
            <a:grpSpLocks/>
          </p:cNvGrpSpPr>
          <p:nvPr/>
        </p:nvGrpSpPr>
        <p:grpSpPr bwMode="auto">
          <a:xfrm>
            <a:off x="468313" y="3789363"/>
            <a:ext cx="3149600" cy="1473200"/>
            <a:chOff x="295" y="2387"/>
            <a:chExt cx="1984" cy="928"/>
          </a:xfrm>
        </p:grpSpPr>
        <p:sp>
          <p:nvSpPr>
            <p:cNvPr id="21523" name="Text Box 13"/>
            <p:cNvSpPr txBox="1">
              <a:spLocks noChangeArrowheads="1"/>
            </p:cNvSpPr>
            <p:nvPr/>
          </p:nvSpPr>
          <p:spPr bwMode="auto">
            <a:xfrm>
              <a:off x="295" y="2795"/>
              <a:ext cx="1984" cy="520"/>
            </a:xfrm>
            <a:prstGeom prst="rect">
              <a:avLst/>
            </a:prstGeom>
            <a:noFill/>
            <a:ln w="12700">
              <a:noFill/>
              <a:miter lim="800000"/>
              <a:headEnd type="none" w="sm" len="sm"/>
              <a:tailEnd type="none" w="sm" len="sm"/>
            </a:ln>
          </p:spPr>
          <p:txBody>
            <a:bodyPr lIns="93600" tIns="46800" rIns="93600" bIns="46800">
              <a:spAutoFit/>
            </a:bodyPr>
            <a:lstStyle/>
            <a:p>
              <a:pPr eaLnBrk="0" hangingPunct="0">
                <a:spcBef>
                  <a:spcPct val="50000"/>
                </a:spcBef>
              </a:pPr>
              <a:r>
                <a:rPr lang="en-CA" sz="1600" b="1">
                  <a:solidFill>
                    <a:schemeClr val="accent2"/>
                  </a:solidFill>
                </a:rPr>
                <a:t>To compile the program at the command line type "javac filename.java"</a:t>
              </a:r>
            </a:p>
          </p:txBody>
        </p:sp>
        <p:sp>
          <p:nvSpPr>
            <p:cNvPr id="21524" name="Line 14"/>
            <p:cNvSpPr>
              <a:spLocks noChangeShapeType="1"/>
            </p:cNvSpPr>
            <p:nvPr/>
          </p:nvSpPr>
          <p:spPr bwMode="auto">
            <a:xfrm flipH="1">
              <a:off x="748" y="2387"/>
              <a:ext cx="1010" cy="453"/>
            </a:xfrm>
            <a:prstGeom prst="line">
              <a:avLst/>
            </a:prstGeom>
            <a:noFill/>
            <a:ln w="19050">
              <a:solidFill>
                <a:schemeClr val="accent2"/>
              </a:solidFill>
              <a:prstDash val="lgDash"/>
              <a:round/>
              <a:headEnd type="none" w="sm" len="sm"/>
              <a:tailEnd type="none" w="sm" len="sm"/>
            </a:ln>
          </p:spPr>
          <p:txBody>
            <a:bodyPr lIns="93600" tIns="46800" rIns="93600" bIns="46800">
              <a:spAutoFit/>
            </a:bodyPr>
            <a:lstStyle/>
            <a:p>
              <a:endParaRPr lang="en-US"/>
            </a:p>
          </p:txBody>
        </p:sp>
      </p:grpSp>
      <p:grpSp>
        <p:nvGrpSpPr>
          <p:cNvPr id="6" name="Group 15"/>
          <p:cNvGrpSpPr>
            <a:grpSpLocks/>
          </p:cNvGrpSpPr>
          <p:nvPr/>
        </p:nvGrpSpPr>
        <p:grpSpPr bwMode="auto">
          <a:xfrm>
            <a:off x="3276600" y="5876925"/>
            <a:ext cx="3671888" cy="1044575"/>
            <a:chOff x="2064" y="3702"/>
            <a:chExt cx="2313" cy="658"/>
          </a:xfrm>
        </p:grpSpPr>
        <p:sp>
          <p:nvSpPr>
            <p:cNvPr id="21521" name="Text Box 16"/>
            <p:cNvSpPr txBox="1">
              <a:spLocks noChangeArrowheads="1"/>
            </p:cNvSpPr>
            <p:nvPr/>
          </p:nvSpPr>
          <p:spPr bwMode="auto">
            <a:xfrm>
              <a:off x="2064" y="3840"/>
              <a:ext cx="1783" cy="520"/>
            </a:xfrm>
            <a:prstGeom prst="rect">
              <a:avLst/>
            </a:prstGeom>
            <a:noFill/>
            <a:ln w="12700">
              <a:noFill/>
              <a:miter lim="800000"/>
              <a:headEnd type="none" w="sm" len="sm"/>
              <a:tailEnd type="none" w="sm" len="sm"/>
            </a:ln>
          </p:spPr>
          <p:txBody>
            <a:bodyPr lIns="93600" tIns="46800" rIns="93600" bIns="46800">
              <a:spAutoFit/>
            </a:bodyPr>
            <a:lstStyle/>
            <a:p>
              <a:pPr eaLnBrk="0" hangingPunct="0">
                <a:spcBef>
                  <a:spcPct val="50000"/>
                </a:spcBef>
              </a:pPr>
              <a:r>
                <a:rPr lang="en-CA" sz="1600" b="1">
                  <a:solidFill>
                    <a:schemeClr val="accent2"/>
                  </a:solidFill>
                </a:rPr>
                <a:t>To run the interpreter, at the command line type "java filename"</a:t>
              </a:r>
            </a:p>
          </p:txBody>
        </p:sp>
        <p:sp>
          <p:nvSpPr>
            <p:cNvPr id="21522" name="Line 17"/>
            <p:cNvSpPr>
              <a:spLocks noChangeShapeType="1"/>
            </p:cNvSpPr>
            <p:nvPr/>
          </p:nvSpPr>
          <p:spPr bwMode="auto">
            <a:xfrm flipH="1">
              <a:off x="3696" y="3702"/>
              <a:ext cx="681" cy="272"/>
            </a:xfrm>
            <a:prstGeom prst="line">
              <a:avLst/>
            </a:prstGeom>
            <a:noFill/>
            <a:ln w="19050">
              <a:solidFill>
                <a:schemeClr val="accent2"/>
              </a:solidFill>
              <a:prstDash val="lgDash"/>
              <a:round/>
              <a:headEnd type="none" w="sm" len="sm"/>
              <a:tailEnd type="none" w="sm" len="sm"/>
            </a:ln>
          </p:spPr>
          <p:txBody>
            <a:bodyPr lIns="93600" tIns="46800" rIns="93600" bIns="46800">
              <a:spAutoFit/>
            </a:bodyPr>
            <a:lstStyle/>
            <a:p>
              <a:endParaRPr lang="en-US"/>
            </a:p>
          </p:txBody>
        </p:sp>
      </p:grpSp>
      <p:grpSp>
        <p:nvGrpSpPr>
          <p:cNvPr id="7" name="Group 18"/>
          <p:cNvGrpSpPr>
            <a:grpSpLocks/>
          </p:cNvGrpSpPr>
          <p:nvPr/>
        </p:nvGrpSpPr>
        <p:grpSpPr bwMode="auto">
          <a:xfrm>
            <a:off x="5292725" y="4868863"/>
            <a:ext cx="3343275" cy="1368425"/>
            <a:chOff x="3334" y="3067"/>
            <a:chExt cx="2106" cy="862"/>
          </a:xfrm>
        </p:grpSpPr>
        <p:sp>
          <p:nvSpPr>
            <p:cNvPr id="21518" name="AutoShape 19"/>
            <p:cNvSpPr>
              <a:spLocks noChangeArrowheads="1"/>
            </p:cNvSpPr>
            <p:nvPr/>
          </p:nvSpPr>
          <p:spPr bwMode="auto">
            <a:xfrm>
              <a:off x="4332" y="3521"/>
              <a:ext cx="637" cy="408"/>
            </a:xfrm>
            <a:prstGeom prst="irregularSeal1">
              <a:avLst/>
            </a:prstGeom>
            <a:noFill/>
            <a:ln w="9525">
              <a:solidFill>
                <a:schemeClr val="tx1"/>
              </a:solidFill>
              <a:miter lim="800000"/>
              <a:headEnd/>
              <a:tailEnd/>
            </a:ln>
          </p:spPr>
          <p:txBody>
            <a:bodyPr lIns="93600" tIns="46800" rIns="93600" bIns="46800" anchor="ctr">
              <a:spAutoFit/>
            </a:bodyPr>
            <a:lstStyle/>
            <a:p>
              <a:pPr algn="ctr" eaLnBrk="0" hangingPunct="0">
                <a:lnSpc>
                  <a:spcPct val="70000"/>
                </a:lnSpc>
                <a:spcBef>
                  <a:spcPct val="70000"/>
                </a:spcBef>
              </a:pPr>
              <a:r>
                <a:rPr lang="en-CA" sz="1800" dirty="0">
                  <a:latin typeface="Times New Roman" pitchFamily="18" charset="0"/>
                </a:rPr>
                <a:t>java</a:t>
              </a:r>
            </a:p>
          </p:txBody>
        </p:sp>
        <p:sp>
          <p:nvSpPr>
            <p:cNvPr id="21519" name="Text Box 20"/>
            <p:cNvSpPr txBox="1">
              <a:spLocks noChangeArrowheads="1"/>
            </p:cNvSpPr>
            <p:nvPr/>
          </p:nvSpPr>
          <p:spPr bwMode="auto">
            <a:xfrm>
              <a:off x="4332" y="3339"/>
              <a:ext cx="1108" cy="179"/>
            </a:xfrm>
            <a:prstGeom prst="rect">
              <a:avLst/>
            </a:prstGeom>
            <a:noFill/>
            <a:ln w="9525">
              <a:noFill/>
              <a:miter lim="800000"/>
              <a:headEnd/>
              <a:tailEnd/>
            </a:ln>
          </p:spPr>
          <p:txBody>
            <a:bodyPr lIns="0" tIns="46800" rIns="93600" bIns="46800">
              <a:spAutoFit/>
            </a:bodyPr>
            <a:lstStyle/>
            <a:p>
              <a:pPr eaLnBrk="0" hangingPunct="0">
                <a:lnSpc>
                  <a:spcPct val="70000"/>
                </a:lnSpc>
                <a:spcBef>
                  <a:spcPct val="50000"/>
                </a:spcBef>
              </a:pPr>
              <a:r>
                <a:rPr lang="en-CA" sz="1800"/>
                <a:t>Java Interpreter</a:t>
              </a:r>
            </a:p>
          </p:txBody>
        </p:sp>
        <p:sp>
          <p:nvSpPr>
            <p:cNvPr id="21520" name="Line 21"/>
            <p:cNvSpPr>
              <a:spLocks noChangeShapeType="1"/>
            </p:cNvSpPr>
            <p:nvPr/>
          </p:nvSpPr>
          <p:spPr bwMode="auto">
            <a:xfrm>
              <a:off x="3334" y="3067"/>
              <a:ext cx="1043" cy="488"/>
            </a:xfrm>
            <a:prstGeom prst="line">
              <a:avLst/>
            </a:prstGeom>
            <a:noFill/>
            <a:ln w="9525">
              <a:solidFill>
                <a:schemeClr val="tx1"/>
              </a:solidFill>
              <a:round/>
              <a:headEnd/>
              <a:tailEnd type="triangle" w="med" len="med"/>
            </a:ln>
          </p:spPr>
          <p:txBody>
            <a:bodyPr lIns="93600" tIns="46800" rIns="93600" bIns="46800">
              <a:spAutoFit/>
            </a:bodyPr>
            <a:lstStyle/>
            <a:p>
              <a:endParaRPr lang="en-US"/>
            </a:p>
          </p:txBody>
        </p:sp>
      </p:grpSp>
      <p:grpSp>
        <p:nvGrpSpPr>
          <p:cNvPr id="8" name="Group 22"/>
          <p:cNvGrpSpPr>
            <a:grpSpLocks/>
          </p:cNvGrpSpPr>
          <p:nvPr/>
        </p:nvGrpSpPr>
        <p:grpSpPr bwMode="auto">
          <a:xfrm>
            <a:off x="1954213" y="1628775"/>
            <a:ext cx="5497512" cy="831850"/>
            <a:chOff x="1231" y="1026"/>
            <a:chExt cx="3463" cy="524"/>
          </a:xfrm>
        </p:grpSpPr>
        <p:sp>
          <p:nvSpPr>
            <p:cNvPr id="21516" name="Text Box 23"/>
            <p:cNvSpPr txBox="1">
              <a:spLocks noChangeArrowheads="1"/>
            </p:cNvSpPr>
            <p:nvPr/>
          </p:nvSpPr>
          <p:spPr bwMode="auto">
            <a:xfrm>
              <a:off x="1970" y="1026"/>
              <a:ext cx="2724" cy="212"/>
            </a:xfrm>
            <a:prstGeom prst="rect">
              <a:avLst/>
            </a:prstGeom>
            <a:noFill/>
            <a:ln w="12700">
              <a:noFill/>
              <a:miter lim="800000"/>
              <a:headEnd type="none" w="sm" len="sm"/>
              <a:tailEnd type="none" w="sm" len="sm"/>
            </a:ln>
          </p:spPr>
          <p:txBody>
            <a:bodyPr lIns="0" tIns="46800" rIns="93600" bIns="46800">
              <a:spAutoFit/>
            </a:bodyPr>
            <a:lstStyle/>
            <a:p>
              <a:pPr eaLnBrk="0" hangingPunct="0">
                <a:spcBef>
                  <a:spcPct val="50000"/>
                </a:spcBef>
              </a:pPr>
              <a:r>
                <a:rPr lang="en-CA" sz="1600" b="1">
                  <a:solidFill>
                    <a:schemeClr val="accent2"/>
                  </a:solidFill>
                </a:rPr>
                <a:t>Type it in with the text editor of your choice</a:t>
              </a:r>
            </a:p>
          </p:txBody>
        </p:sp>
        <p:cxnSp>
          <p:nvCxnSpPr>
            <p:cNvPr id="21517" name="AutoShape 24"/>
            <p:cNvCxnSpPr>
              <a:cxnSpLocks noChangeShapeType="1"/>
              <a:stCxn id="21516" idx="1"/>
              <a:endCxn id="21514" idx="3"/>
            </p:cNvCxnSpPr>
            <p:nvPr/>
          </p:nvCxnSpPr>
          <p:spPr bwMode="auto">
            <a:xfrm flipH="1">
              <a:off x="1231" y="1132"/>
              <a:ext cx="739" cy="418"/>
            </a:xfrm>
            <a:prstGeom prst="straightConnector1">
              <a:avLst/>
            </a:prstGeom>
            <a:noFill/>
            <a:ln w="19050">
              <a:solidFill>
                <a:schemeClr val="accent2"/>
              </a:solidFill>
              <a:prstDash val="lgDash"/>
              <a:round/>
              <a:headEnd/>
              <a:tailEnd/>
            </a:ln>
          </p:spPr>
        </p:cxnSp>
      </p:grpSp>
      <p:grpSp>
        <p:nvGrpSpPr>
          <p:cNvPr id="9" name="Group 25"/>
          <p:cNvGrpSpPr>
            <a:grpSpLocks/>
          </p:cNvGrpSpPr>
          <p:nvPr/>
        </p:nvGrpSpPr>
        <p:grpSpPr bwMode="auto">
          <a:xfrm>
            <a:off x="228600" y="1773238"/>
            <a:ext cx="1725613" cy="1090612"/>
            <a:chOff x="144" y="1117"/>
            <a:chExt cx="1087" cy="687"/>
          </a:xfrm>
        </p:grpSpPr>
        <p:sp>
          <p:nvSpPr>
            <p:cNvPr id="21514" name="Rectangle 26"/>
            <p:cNvSpPr>
              <a:spLocks noChangeArrowheads="1"/>
            </p:cNvSpPr>
            <p:nvPr/>
          </p:nvSpPr>
          <p:spPr bwMode="auto">
            <a:xfrm>
              <a:off x="144" y="1296"/>
              <a:ext cx="1087" cy="508"/>
            </a:xfrm>
            <a:prstGeom prst="rect">
              <a:avLst/>
            </a:prstGeom>
            <a:noFill/>
            <a:ln w="9525">
              <a:solidFill>
                <a:schemeClr val="tx1"/>
              </a:solidFill>
              <a:miter lim="800000"/>
              <a:headEnd/>
              <a:tailEnd/>
            </a:ln>
          </p:spPr>
          <p:txBody>
            <a:bodyPr lIns="93600" tIns="46800" rIns="93600" bIns="46800" anchor="ctr"/>
            <a:lstStyle/>
            <a:p>
              <a:pPr algn="ctr" eaLnBrk="0" hangingPunct="0">
                <a:lnSpc>
                  <a:spcPct val="75000"/>
                </a:lnSpc>
                <a:spcBef>
                  <a:spcPct val="75000"/>
                </a:spcBef>
              </a:pPr>
              <a:r>
                <a:rPr lang="en-CA" sz="1800" i="1">
                  <a:latin typeface="Times New Roman" pitchFamily="18" charset="0"/>
                </a:rPr>
                <a:t>filename.java </a:t>
              </a:r>
            </a:p>
            <a:p>
              <a:pPr algn="ctr" eaLnBrk="0" hangingPunct="0">
                <a:lnSpc>
                  <a:spcPct val="75000"/>
                </a:lnSpc>
                <a:spcBef>
                  <a:spcPct val="75000"/>
                </a:spcBef>
              </a:pPr>
              <a:r>
                <a:rPr lang="en-CA" sz="1800" i="1">
                  <a:latin typeface="Times New Roman" pitchFamily="18" charset="0"/>
                </a:rPr>
                <a:t>(Unix file)</a:t>
              </a:r>
            </a:p>
          </p:txBody>
        </p:sp>
        <p:sp>
          <p:nvSpPr>
            <p:cNvPr id="21515" name="Text Box 27"/>
            <p:cNvSpPr txBox="1">
              <a:spLocks noChangeArrowheads="1"/>
            </p:cNvSpPr>
            <p:nvPr/>
          </p:nvSpPr>
          <p:spPr bwMode="auto">
            <a:xfrm>
              <a:off x="158" y="1117"/>
              <a:ext cx="959" cy="179"/>
            </a:xfrm>
            <a:prstGeom prst="rect">
              <a:avLst/>
            </a:prstGeom>
            <a:noFill/>
            <a:ln w="9525">
              <a:noFill/>
              <a:miter lim="800000"/>
              <a:headEnd/>
              <a:tailEnd/>
            </a:ln>
          </p:spPr>
          <p:txBody>
            <a:bodyPr lIns="0" tIns="46800" rIns="93600" bIns="46800">
              <a:spAutoFit/>
            </a:bodyPr>
            <a:lstStyle/>
            <a:p>
              <a:pPr eaLnBrk="0" hangingPunct="0">
                <a:lnSpc>
                  <a:spcPct val="70000"/>
                </a:lnSpc>
                <a:spcBef>
                  <a:spcPct val="50000"/>
                </a:spcBef>
              </a:pPr>
              <a:r>
                <a:rPr lang="en-CA" sz="1800"/>
                <a:t>Java program</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solidFill>
                  <a:srgbClr val="C00000"/>
                </a:solidFill>
              </a:rPr>
              <a:t>Compiling The Smallest Java Program</a:t>
            </a:r>
          </a:p>
        </p:txBody>
      </p:sp>
      <p:grpSp>
        <p:nvGrpSpPr>
          <p:cNvPr id="2" name="Group 3"/>
          <p:cNvGrpSpPr>
            <a:grpSpLocks/>
          </p:cNvGrpSpPr>
          <p:nvPr/>
        </p:nvGrpSpPr>
        <p:grpSpPr bwMode="auto">
          <a:xfrm>
            <a:off x="684213" y="1773238"/>
            <a:ext cx="3816350" cy="2201862"/>
            <a:chOff x="476" y="890"/>
            <a:chExt cx="2404" cy="1387"/>
          </a:xfrm>
        </p:grpSpPr>
        <p:sp>
          <p:nvSpPr>
            <p:cNvPr id="22543" name="Text Box 4"/>
            <p:cNvSpPr txBox="1">
              <a:spLocks noChangeArrowheads="1"/>
            </p:cNvSpPr>
            <p:nvPr/>
          </p:nvSpPr>
          <p:spPr bwMode="auto">
            <a:xfrm>
              <a:off x="476" y="1163"/>
              <a:ext cx="2404" cy="1114"/>
            </a:xfrm>
            <a:prstGeom prst="rect">
              <a:avLst/>
            </a:prstGeom>
            <a:noFill/>
            <a:ln w="12700">
              <a:solidFill>
                <a:schemeClr val="tx1"/>
              </a:solidFill>
              <a:miter lim="800000"/>
              <a:headEnd/>
              <a:tailEnd/>
            </a:ln>
          </p:spPr>
          <p:txBody>
            <a:bodyPr lIns="93600" tIns="46800" rIns="93600" bIns="46800">
              <a:spAutoFit/>
            </a:bodyPr>
            <a:lstStyle/>
            <a:p>
              <a:pPr eaLnBrk="0" hangingPunct="0">
                <a:lnSpc>
                  <a:spcPct val="80000"/>
                </a:lnSpc>
                <a:spcBef>
                  <a:spcPct val="60000"/>
                </a:spcBef>
              </a:pPr>
              <a:r>
                <a:rPr lang="en-CA" sz="1600"/>
                <a:t>public class </a:t>
              </a:r>
              <a:r>
                <a:rPr lang="en-CA" sz="1600" i="1"/>
                <a:t>Smallest</a:t>
              </a:r>
            </a:p>
            <a:p>
              <a:pPr eaLnBrk="0" hangingPunct="0">
                <a:lnSpc>
                  <a:spcPct val="70000"/>
                </a:lnSpc>
                <a:spcBef>
                  <a:spcPct val="50000"/>
                </a:spcBef>
              </a:pPr>
              <a:r>
                <a:rPr lang="en-CA" sz="1600"/>
                <a:t>{</a:t>
              </a:r>
            </a:p>
            <a:p>
              <a:pPr eaLnBrk="0" hangingPunct="0">
                <a:lnSpc>
                  <a:spcPct val="70000"/>
                </a:lnSpc>
                <a:spcBef>
                  <a:spcPct val="50000"/>
                </a:spcBef>
              </a:pPr>
              <a:r>
                <a:rPr lang="en-CA" sz="1600"/>
                <a:t>    public static void main (String[] args)</a:t>
              </a:r>
            </a:p>
            <a:p>
              <a:pPr eaLnBrk="0" hangingPunct="0">
                <a:lnSpc>
                  <a:spcPct val="70000"/>
                </a:lnSpc>
                <a:spcBef>
                  <a:spcPct val="50000"/>
                </a:spcBef>
              </a:pPr>
              <a:r>
                <a:rPr lang="en-CA" sz="1600"/>
                <a:t>    {</a:t>
              </a:r>
            </a:p>
            <a:p>
              <a:pPr eaLnBrk="0" hangingPunct="0">
                <a:lnSpc>
                  <a:spcPct val="70000"/>
                </a:lnSpc>
                <a:spcBef>
                  <a:spcPct val="50000"/>
                </a:spcBef>
              </a:pPr>
              <a:r>
                <a:rPr lang="en-CA" sz="1600"/>
                <a:t>    }</a:t>
              </a:r>
            </a:p>
            <a:p>
              <a:pPr eaLnBrk="0" hangingPunct="0">
                <a:lnSpc>
                  <a:spcPct val="70000"/>
                </a:lnSpc>
                <a:spcBef>
                  <a:spcPct val="50000"/>
                </a:spcBef>
              </a:pPr>
              <a:r>
                <a:rPr lang="en-CA" sz="1600"/>
                <a:t>}</a:t>
              </a:r>
              <a:endParaRPr lang="en-US" sz="1600"/>
            </a:p>
          </p:txBody>
        </p:sp>
        <p:sp>
          <p:nvSpPr>
            <p:cNvPr id="22544" name="Text Box 5"/>
            <p:cNvSpPr txBox="1">
              <a:spLocks noChangeArrowheads="1"/>
            </p:cNvSpPr>
            <p:nvPr/>
          </p:nvSpPr>
          <p:spPr bwMode="auto">
            <a:xfrm>
              <a:off x="476" y="890"/>
              <a:ext cx="998" cy="234"/>
            </a:xfrm>
            <a:prstGeom prst="rect">
              <a:avLst/>
            </a:prstGeom>
            <a:noFill/>
            <a:ln w="12700">
              <a:noFill/>
              <a:miter lim="800000"/>
              <a:headEnd/>
              <a:tailEnd/>
            </a:ln>
          </p:spPr>
          <p:txBody>
            <a:bodyPr lIns="0" tIns="46800" rIns="93600" bIns="46800">
              <a:spAutoFit/>
            </a:bodyPr>
            <a:lstStyle/>
            <a:p>
              <a:pPr eaLnBrk="0" hangingPunct="0">
                <a:spcBef>
                  <a:spcPct val="50000"/>
                </a:spcBef>
              </a:pPr>
              <a:r>
                <a:rPr lang="en-US" sz="1800" dirty="0"/>
                <a:t>Smallest.</a:t>
              </a:r>
              <a:r>
                <a:rPr lang="en-US" sz="1800" dirty="0">
                  <a:solidFill>
                    <a:srgbClr val="C00000"/>
                  </a:solidFill>
                </a:rPr>
                <a:t>java</a:t>
              </a:r>
            </a:p>
          </p:txBody>
        </p:sp>
      </p:grpSp>
      <p:grpSp>
        <p:nvGrpSpPr>
          <p:cNvPr id="3" name="Group 6"/>
          <p:cNvGrpSpPr>
            <a:grpSpLocks/>
          </p:cNvGrpSpPr>
          <p:nvPr/>
        </p:nvGrpSpPr>
        <p:grpSpPr bwMode="auto">
          <a:xfrm>
            <a:off x="4500563" y="4005263"/>
            <a:ext cx="1779587" cy="1020762"/>
            <a:chOff x="2835" y="2523"/>
            <a:chExt cx="1121" cy="643"/>
          </a:xfrm>
        </p:grpSpPr>
        <p:sp>
          <p:nvSpPr>
            <p:cNvPr id="22541" name="AutoShape 7"/>
            <p:cNvSpPr>
              <a:spLocks noChangeArrowheads="1"/>
            </p:cNvSpPr>
            <p:nvPr/>
          </p:nvSpPr>
          <p:spPr bwMode="auto">
            <a:xfrm>
              <a:off x="3083" y="2751"/>
              <a:ext cx="873" cy="415"/>
            </a:xfrm>
            <a:prstGeom prst="irregularSeal2">
              <a:avLst/>
            </a:prstGeom>
            <a:noFill/>
            <a:ln w="12700">
              <a:solidFill>
                <a:schemeClr val="tx1"/>
              </a:solidFill>
              <a:miter lim="800000"/>
              <a:headEnd/>
              <a:tailEnd/>
            </a:ln>
          </p:spPr>
          <p:txBody>
            <a:bodyPr wrap="none" lIns="93600" tIns="46800" rIns="93600" bIns="46800" anchor="ctr">
              <a:spAutoFit/>
            </a:bodyPr>
            <a:lstStyle/>
            <a:p>
              <a:pPr algn="ctr" eaLnBrk="0" hangingPunct="0">
                <a:spcBef>
                  <a:spcPct val="50000"/>
                </a:spcBef>
              </a:pPr>
              <a:r>
                <a:rPr lang="en-US" sz="1600" b="1"/>
                <a:t>javac</a:t>
              </a:r>
            </a:p>
          </p:txBody>
        </p:sp>
        <p:sp>
          <p:nvSpPr>
            <p:cNvPr id="22542" name="Line 8"/>
            <p:cNvSpPr>
              <a:spLocks noChangeShapeType="1"/>
            </p:cNvSpPr>
            <p:nvPr/>
          </p:nvSpPr>
          <p:spPr bwMode="auto">
            <a:xfrm>
              <a:off x="2835" y="2523"/>
              <a:ext cx="453" cy="317"/>
            </a:xfrm>
            <a:prstGeom prst="line">
              <a:avLst/>
            </a:prstGeom>
            <a:noFill/>
            <a:ln w="63500">
              <a:solidFill>
                <a:schemeClr val="tx1"/>
              </a:solidFill>
              <a:round/>
              <a:headEnd/>
              <a:tailEnd type="triangle" w="med" len="med"/>
            </a:ln>
          </p:spPr>
          <p:txBody>
            <a:bodyPr lIns="93600" tIns="46800" rIns="93600" bIns="46800">
              <a:spAutoFit/>
            </a:bodyPr>
            <a:lstStyle/>
            <a:p>
              <a:endParaRPr lang="en-US"/>
            </a:p>
          </p:txBody>
        </p:sp>
      </p:grpSp>
      <p:grpSp>
        <p:nvGrpSpPr>
          <p:cNvPr id="4" name="Group 9"/>
          <p:cNvGrpSpPr>
            <a:grpSpLocks/>
          </p:cNvGrpSpPr>
          <p:nvPr/>
        </p:nvGrpSpPr>
        <p:grpSpPr bwMode="auto">
          <a:xfrm>
            <a:off x="5795963" y="4868863"/>
            <a:ext cx="3097212" cy="1536700"/>
            <a:chOff x="3651" y="3067"/>
            <a:chExt cx="1951" cy="968"/>
          </a:xfrm>
        </p:grpSpPr>
        <p:grpSp>
          <p:nvGrpSpPr>
            <p:cNvPr id="5" name="Group 10"/>
            <p:cNvGrpSpPr>
              <a:grpSpLocks/>
            </p:cNvGrpSpPr>
            <p:nvPr/>
          </p:nvGrpSpPr>
          <p:grpSpPr bwMode="auto">
            <a:xfrm>
              <a:off x="4105" y="3067"/>
              <a:ext cx="1497" cy="968"/>
              <a:chOff x="4150" y="2750"/>
              <a:chExt cx="1497" cy="968"/>
            </a:xfrm>
          </p:grpSpPr>
          <p:sp>
            <p:nvSpPr>
              <p:cNvPr id="22539" name="Text Box 11"/>
              <p:cNvSpPr txBox="1">
                <a:spLocks noChangeArrowheads="1"/>
              </p:cNvSpPr>
              <p:nvPr/>
            </p:nvSpPr>
            <p:spPr bwMode="auto">
              <a:xfrm>
                <a:off x="4150" y="2976"/>
                <a:ext cx="1497" cy="742"/>
              </a:xfrm>
              <a:prstGeom prst="rect">
                <a:avLst/>
              </a:prstGeom>
              <a:noFill/>
              <a:ln w="12700">
                <a:solidFill>
                  <a:schemeClr val="tx1"/>
                </a:solidFill>
                <a:miter lim="800000"/>
                <a:headEnd/>
                <a:tailEnd/>
              </a:ln>
            </p:spPr>
            <p:txBody>
              <a:bodyPr lIns="93600" tIns="46800" rIns="93600" bIns="46800">
                <a:spAutoFit/>
              </a:bodyPr>
              <a:lstStyle/>
              <a:p>
                <a:pPr eaLnBrk="0" hangingPunct="0">
                  <a:lnSpc>
                    <a:spcPct val="80000"/>
                  </a:lnSpc>
                  <a:spcBef>
                    <a:spcPct val="60000"/>
                  </a:spcBef>
                </a:pPr>
                <a:r>
                  <a:rPr lang="en-US" sz="1600"/>
                  <a:t>(Java byte code)</a:t>
                </a:r>
              </a:p>
              <a:p>
                <a:pPr eaLnBrk="0" hangingPunct="0">
                  <a:lnSpc>
                    <a:spcPct val="80000"/>
                  </a:lnSpc>
                  <a:spcBef>
                    <a:spcPct val="60000"/>
                  </a:spcBef>
                </a:pPr>
                <a:r>
                  <a:rPr lang="en-US" sz="1600">
                    <a:latin typeface="Courier New" pitchFamily="49" charset="0"/>
                  </a:rPr>
                  <a:t>10000100000001000 00100100000001001</a:t>
                </a:r>
              </a:p>
              <a:p>
                <a:pPr eaLnBrk="0" hangingPunct="0">
                  <a:lnSpc>
                    <a:spcPct val="80000"/>
                  </a:lnSpc>
                  <a:spcBef>
                    <a:spcPct val="60000"/>
                  </a:spcBef>
                </a:pPr>
                <a:r>
                  <a:rPr lang="en-US" sz="1600"/>
                  <a:t>      :                :</a:t>
                </a:r>
              </a:p>
            </p:txBody>
          </p:sp>
          <p:sp>
            <p:nvSpPr>
              <p:cNvPr id="22540" name="Text Box 12"/>
              <p:cNvSpPr txBox="1">
                <a:spLocks noChangeArrowheads="1"/>
              </p:cNvSpPr>
              <p:nvPr/>
            </p:nvSpPr>
            <p:spPr bwMode="auto">
              <a:xfrm>
                <a:off x="4150" y="2750"/>
                <a:ext cx="998" cy="234"/>
              </a:xfrm>
              <a:prstGeom prst="rect">
                <a:avLst/>
              </a:prstGeom>
              <a:noFill/>
              <a:ln w="12700">
                <a:noFill/>
                <a:miter lim="800000"/>
                <a:headEnd/>
                <a:tailEnd/>
              </a:ln>
            </p:spPr>
            <p:txBody>
              <a:bodyPr lIns="0" tIns="46800" rIns="93600" bIns="46800">
                <a:spAutoFit/>
              </a:bodyPr>
              <a:lstStyle/>
              <a:p>
                <a:pPr eaLnBrk="0" hangingPunct="0">
                  <a:spcBef>
                    <a:spcPct val="50000"/>
                  </a:spcBef>
                </a:pPr>
                <a:r>
                  <a:rPr lang="en-US" sz="1800" dirty="0" err="1"/>
                  <a:t>Smallest.</a:t>
                </a:r>
                <a:r>
                  <a:rPr lang="en-US" sz="1800" dirty="0" err="1">
                    <a:solidFill>
                      <a:srgbClr val="C00000"/>
                    </a:solidFill>
                  </a:rPr>
                  <a:t>class</a:t>
                </a:r>
                <a:endParaRPr lang="en-US" sz="1800" dirty="0">
                  <a:solidFill>
                    <a:srgbClr val="C00000"/>
                  </a:solidFill>
                </a:endParaRPr>
              </a:p>
            </p:txBody>
          </p:sp>
        </p:grpSp>
        <p:sp>
          <p:nvSpPr>
            <p:cNvPr id="22538" name="Line 13"/>
            <p:cNvSpPr>
              <a:spLocks noChangeShapeType="1"/>
            </p:cNvSpPr>
            <p:nvPr/>
          </p:nvSpPr>
          <p:spPr bwMode="auto">
            <a:xfrm>
              <a:off x="3651" y="3113"/>
              <a:ext cx="453" cy="317"/>
            </a:xfrm>
            <a:prstGeom prst="line">
              <a:avLst/>
            </a:prstGeom>
            <a:noFill/>
            <a:ln w="63500">
              <a:solidFill>
                <a:schemeClr val="tx1"/>
              </a:solidFill>
              <a:round/>
              <a:headEnd/>
              <a:tailEnd type="triangle" w="med" len="med"/>
            </a:ln>
          </p:spPr>
          <p:txBody>
            <a:bodyPr lIns="93600" tIns="46800" rIns="93600" bIns="46800">
              <a:spAutoFit/>
            </a:bodyPr>
            <a:lstStyle/>
            <a:p>
              <a:endParaRPr lang="en-US"/>
            </a:p>
          </p:txBody>
        </p:sp>
      </p:grpSp>
      <p:grpSp>
        <p:nvGrpSpPr>
          <p:cNvPr id="6" name="Group 14"/>
          <p:cNvGrpSpPr>
            <a:grpSpLocks/>
          </p:cNvGrpSpPr>
          <p:nvPr/>
        </p:nvGrpSpPr>
        <p:grpSpPr bwMode="auto">
          <a:xfrm>
            <a:off x="5519738" y="2276475"/>
            <a:ext cx="3013075" cy="2146300"/>
            <a:chOff x="3477" y="1434"/>
            <a:chExt cx="1898" cy="1352"/>
          </a:xfrm>
        </p:grpSpPr>
        <p:sp>
          <p:nvSpPr>
            <p:cNvPr id="22535" name="Text Box 15"/>
            <p:cNvSpPr txBox="1">
              <a:spLocks noChangeArrowheads="1"/>
            </p:cNvSpPr>
            <p:nvPr/>
          </p:nvSpPr>
          <p:spPr bwMode="auto">
            <a:xfrm>
              <a:off x="4332" y="1434"/>
              <a:ext cx="1043" cy="366"/>
            </a:xfrm>
            <a:prstGeom prst="rect">
              <a:avLst/>
            </a:prstGeom>
            <a:noFill/>
            <a:ln w="12700">
              <a:noFill/>
              <a:miter lim="800000"/>
              <a:headEnd/>
              <a:tailEnd/>
            </a:ln>
          </p:spPr>
          <p:txBody>
            <a:bodyPr lIns="93600" tIns="46800" rIns="93600" bIns="46800">
              <a:spAutoFit/>
            </a:bodyPr>
            <a:lstStyle/>
            <a:p>
              <a:pPr eaLnBrk="0" hangingPunct="0">
                <a:spcBef>
                  <a:spcPct val="50000"/>
                </a:spcBef>
              </a:pPr>
              <a:r>
                <a:rPr lang="en-US" sz="1600" b="1">
                  <a:solidFill>
                    <a:schemeClr val="accent2"/>
                  </a:solidFill>
                </a:rPr>
                <a:t>Type “javac Smallest.java”</a:t>
              </a:r>
            </a:p>
          </p:txBody>
        </p:sp>
        <p:cxnSp>
          <p:nvCxnSpPr>
            <p:cNvPr id="22536" name="AutoShape 16"/>
            <p:cNvCxnSpPr>
              <a:cxnSpLocks noChangeShapeType="1"/>
              <a:stCxn id="22535" idx="1"/>
              <a:endCxn id="22541" idx="0"/>
            </p:cNvCxnSpPr>
            <p:nvPr/>
          </p:nvCxnSpPr>
          <p:spPr bwMode="auto">
            <a:xfrm flipH="1">
              <a:off x="3477" y="1617"/>
              <a:ext cx="855" cy="1169"/>
            </a:xfrm>
            <a:prstGeom prst="straightConnector1">
              <a:avLst/>
            </a:prstGeom>
            <a:noFill/>
            <a:ln w="19050">
              <a:solidFill>
                <a:schemeClr val="accent2"/>
              </a:solidFill>
              <a:prstDash val="dash"/>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solidFill>
                  <a:srgbClr val="C00000"/>
                </a:solidFill>
              </a:rPr>
              <a:t>Running The Smallest Java Program</a:t>
            </a:r>
          </a:p>
        </p:txBody>
      </p:sp>
      <p:grpSp>
        <p:nvGrpSpPr>
          <p:cNvPr id="2" name="Group 3"/>
          <p:cNvGrpSpPr>
            <a:grpSpLocks/>
          </p:cNvGrpSpPr>
          <p:nvPr/>
        </p:nvGrpSpPr>
        <p:grpSpPr bwMode="auto">
          <a:xfrm>
            <a:off x="755650" y="1628775"/>
            <a:ext cx="2376488" cy="1536700"/>
            <a:chOff x="4150" y="2750"/>
            <a:chExt cx="1497" cy="968"/>
          </a:xfrm>
        </p:grpSpPr>
        <p:sp>
          <p:nvSpPr>
            <p:cNvPr id="23562" name="Text Box 4"/>
            <p:cNvSpPr txBox="1">
              <a:spLocks noChangeArrowheads="1"/>
            </p:cNvSpPr>
            <p:nvPr/>
          </p:nvSpPr>
          <p:spPr bwMode="auto">
            <a:xfrm>
              <a:off x="4150" y="2976"/>
              <a:ext cx="1497" cy="742"/>
            </a:xfrm>
            <a:prstGeom prst="rect">
              <a:avLst/>
            </a:prstGeom>
            <a:noFill/>
            <a:ln w="12700">
              <a:solidFill>
                <a:schemeClr val="tx1"/>
              </a:solidFill>
              <a:miter lim="800000"/>
              <a:headEnd/>
              <a:tailEnd/>
            </a:ln>
          </p:spPr>
          <p:txBody>
            <a:bodyPr lIns="93600" tIns="46800" rIns="93600" bIns="46800">
              <a:spAutoFit/>
            </a:bodyPr>
            <a:lstStyle/>
            <a:p>
              <a:pPr eaLnBrk="0" hangingPunct="0">
                <a:lnSpc>
                  <a:spcPct val="80000"/>
                </a:lnSpc>
                <a:spcBef>
                  <a:spcPct val="60000"/>
                </a:spcBef>
              </a:pPr>
              <a:r>
                <a:rPr lang="en-US" sz="1600"/>
                <a:t>(Java byte code)</a:t>
              </a:r>
            </a:p>
            <a:p>
              <a:pPr eaLnBrk="0" hangingPunct="0">
                <a:lnSpc>
                  <a:spcPct val="80000"/>
                </a:lnSpc>
                <a:spcBef>
                  <a:spcPct val="60000"/>
                </a:spcBef>
              </a:pPr>
              <a:r>
                <a:rPr lang="en-US" sz="1600">
                  <a:latin typeface="Courier New" pitchFamily="49" charset="0"/>
                </a:rPr>
                <a:t>10000100000001000 00100100000001001</a:t>
              </a:r>
            </a:p>
            <a:p>
              <a:pPr eaLnBrk="0" hangingPunct="0">
                <a:lnSpc>
                  <a:spcPct val="80000"/>
                </a:lnSpc>
                <a:spcBef>
                  <a:spcPct val="60000"/>
                </a:spcBef>
              </a:pPr>
              <a:r>
                <a:rPr lang="en-US" sz="1600"/>
                <a:t>      :                :</a:t>
              </a:r>
            </a:p>
          </p:txBody>
        </p:sp>
        <p:sp>
          <p:nvSpPr>
            <p:cNvPr id="23563" name="Text Box 5"/>
            <p:cNvSpPr txBox="1">
              <a:spLocks noChangeArrowheads="1"/>
            </p:cNvSpPr>
            <p:nvPr/>
          </p:nvSpPr>
          <p:spPr bwMode="auto">
            <a:xfrm>
              <a:off x="4150" y="2750"/>
              <a:ext cx="998" cy="234"/>
            </a:xfrm>
            <a:prstGeom prst="rect">
              <a:avLst/>
            </a:prstGeom>
            <a:noFill/>
            <a:ln w="12700">
              <a:noFill/>
              <a:miter lim="800000"/>
              <a:headEnd/>
              <a:tailEnd/>
            </a:ln>
          </p:spPr>
          <p:txBody>
            <a:bodyPr lIns="0" tIns="46800" rIns="93600" bIns="46800">
              <a:spAutoFit/>
            </a:bodyPr>
            <a:lstStyle/>
            <a:p>
              <a:pPr eaLnBrk="0" hangingPunct="0">
                <a:spcBef>
                  <a:spcPct val="50000"/>
                </a:spcBef>
              </a:pPr>
              <a:r>
                <a:rPr lang="en-US" sz="1800" dirty="0" err="1"/>
                <a:t>Smallest.</a:t>
              </a:r>
              <a:r>
                <a:rPr lang="en-US" sz="1800" dirty="0" err="1">
                  <a:solidFill>
                    <a:srgbClr val="C00000"/>
                  </a:solidFill>
                </a:rPr>
                <a:t>class</a:t>
              </a:r>
              <a:endParaRPr lang="en-US" sz="1800" dirty="0">
                <a:solidFill>
                  <a:srgbClr val="C00000"/>
                </a:solidFill>
              </a:endParaRPr>
            </a:p>
          </p:txBody>
        </p:sp>
      </p:grpSp>
      <p:grpSp>
        <p:nvGrpSpPr>
          <p:cNvPr id="3" name="Group 6"/>
          <p:cNvGrpSpPr>
            <a:grpSpLocks/>
          </p:cNvGrpSpPr>
          <p:nvPr/>
        </p:nvGrpSpPr>
        <p:grpSpPr bwMode="auto">
          <a:xfrm>
            <a:off x="3132138" y="3213100"/>
            <a:ext cx="1638300" cy="1022350"/>
            <a:chOff x="1973" y="2024"/>
            <a:chExt cx="1032" cy="644"/>
          </a:xfrm>
        </p:grpSpPr>
        <p:sp>
          <p:nvSpPr>
            <p:cNvPr id="23560" name="AutoShape 7"/>
            <p:cNvSpPr>
              <a:spLocks noChangeArrowheads="1"/>
            </p:cNvSpPr>
            <p:nvPr/>
          </p:nvSpPr>
          <p:spPr bwMode="auto">
            <a:xfrm>
              <a:off x="2298" y="2253"/>
              <a:ext cx="707" cy="415"/>
            </a:xfrm>
            <a:prstGeom prst="irregularSeal2">
              <a:avLst/>
            </a:prstGeom>
            <a:noFill/>
            <a:ln w="12700">
              <a:solidFill>
                <a:schemeClr val="tx1"/>
              </a:solidFill>
              <a:miter lim="800000"/>
              <a:headEnd/>
              <a:tailEnd/>
            </a:ln>
          </p:spPr>
          <p:txBody>
            <a:bodyPr wrap="none" lIns="93600" tIns="46800" rIns="93600" bIns="46800" anchor="ctr">
              <a:spAutoFit/>
            </a:bodyPr>
            <a:lstStyle/>
            <a:p>
              <a:pPr algn="ctr" eaLnBrk="0" hangingPunct="0">
                <a:spcBef>
                  <a:spcPct val="50000"/>
                </a:spcBef>
              </a:pPr>
              <a:r>
                <a:rPr lang="en-US" sz="1600" b="1"/>
                <a:t>java</a:t>
              </a:r>
            </a:p>
          </p:txBody>
        </p:sp>
        <p:sp>
          <p:nvSpPr>
            <p:cNvPr id="23561" name="Line 8"/>
            <p:cNvSpPr>
              <a:spLocks noChangeShapeType="1"/>
            </p:cNvSpPr>
            <p:nvPr/>
          </p:nvSpPr>
          <p:spPr bwMode="auto">
            <a:xfrm>
              <a:off x="1973" y="2024"/>
              <a:ext cx="453" cy="317"/>
            </a:xfrm>
            <a:prstGeom prst="line">
              <a:avLst/>
            </a:prstGeom>
            <a:noFill/>
            <a:ln w="63500">
              <a:solidFill>
                <a:schemeClr val="tx1"/>
              </a:solidFill>
              <a:round/>
              <a:headEnd/>
              <a:tailEnd type="triangle" w="med" len="med"/>
            </a:ln>
          </p:spPr>
          <p:txBody>
            <a:bodyPr lIns="93600" tIns="46800" rIns="93600" bIns="46800">
              <a:spAutoFit/>
            </a:bodyPr>
            <a:lstStyle/>
            <a:p>
              <a:endParaRPr lang="en-US"/>
            </a:p>
          </p:txBody>
        </p:sp>
      </p:grpSp>
      <p:grpSp>
        <p:nvGrpSpPr>
          <p:cNvPr id="4" name="Group 9"/>
          <p:cNvGrpSpPr>
            <a:grpSpLocks/>
          </p:cNvGrpSpPr>
          <p:nvPr/>
        </p:nvGrpSpPr>
        <p:grpSpPr bwMode="auto">
          <a:xfrm>
            <a:off x="971550" y="4076700"/>
            <a:ext cx="2809875" cy="1336675"/>
            <a:chOff x="612" y="2499"/>
            <a:chExt cx="1770" cy="842"/>
          </a:xfrm>
        </p:grpSpPr>
        <p:sp>
          <p:nvSpPr>
            <p:cNvPr id="23558" name="Text Box 10"/>
            <p:cNvSpPr txBox="1">
              <a:spLocks noChangeArrowheads="1"/>
            </p:cNvSpPr>
            <p:nvPr/>
          </p:nvSpPr>
          <p:spPr bwMode="auto">
            <a:xfrm>
              <a:off x="612" y="3158"/>
              <a:ext cx="1452" cy="183"/>
            </a:xfrm>
            <a:prstGeom prst="rect">
              <a:avLst/>
            </a:prstGeom>
            <a:noFill/>
            <a:ln w="12700">
              <a:noFill/>
              <a:miter lim="800000"/>
              <a:headEnd/>
              <a:tailEnd/>
            </a:ln>
          </p:spPr>
          <p:txBody>
            <a:bodyPr lIns="93600" tIns="0" rIns="93600" bIns="46800">
              <a:spAutoFit/>
            </a:bodyPr>
            <a:lstStyle/>
            <a:p>
              <a:pPr eaLnBrk="0" hangingPunct="0">
                <a:spcBef>
                  <a:spcPct val="50000"/>
                </a:spcBef>
              </a:pPr>
              <a:r>
                <a:rPr lang="en-US" sz="1600" b="1">
                  <a:solidFill>
                    <a:schemeClr val="accent2"/>
                  </a:solidFill>
                </a:rPr>
                <a:t>Type “java Smallest”</a:t>
              </a:r>
            </a:p>
          </p:txBody>
        </p:sp>
        <p:cxnSp>
          <p:nvCxnSpPr>
            <p:cNvPr id="23559" name="AutoShape 11"/>
            <p:cNvCxnSpPr>
              <a:cxnSpLocks noChangeShapeType="1"/>
              <a:stCxn id="23558" idx="0"/>
            </p:cNvCxnSpPr>
            <p:nvPr/>
          </p:nvCxnSpPr>
          <p:spPr bwMode="auto">
            <a:xfrm flipV="1">
              <a:off x="1338" y="2499"/>
              <a:ext cx="1044" cy="659"/>
            </a:xfrm>
            <a:prstGeom prst="straightConnector1">
              <a:avLst/>
            </a:prstGeom>
            <a:noFill/>
            <a:ln w="19050">
              <a:solidFill>
                <a:schemeClr val="accent2"/>
              </a:solidFill>
              <a:prstDash val="lgDash"/>
              <a:round/>
              <a:headEnd/>
              <a:tailEnd/>
            </a:ln>
          </p:spPr>
        </p:cxnSp>
      </p:grpSp>
      <p:sp>
        <p:nvSpPr>
          <p:cNvPr id="23567" name="Text Box 4"/>
          <p:cNvSpPr txBox="1">
            <a:spLocks noChangeArrowheads="1"/>
          </p:cNvSpPr>
          <p:nvPr/>
        </p:nvSpPr>
        <p:spPr bwMode="auto">
          <a:xfrm>
            <a:off x="3168650" y="5035550"/>
            <a:ext cx="4192588" cy="1177925"/>
          </a:xfrm>
          <a:prstGeom prst="rect">
            <a:avLst/>
          </a:prstGeom>
          <a:noFill/>
          <a:ln w="12700">
            <a:solidFill>
              <a:schemeClr val="tx1"/>
            </a:solidFill>
            <a:miter lim="800000"/>
            <a:headEnd/>
            <a:tailEnd/>
          </a:ln>
        </p:spPr>
        <p:txBody>
          <a:bodyPr lIns="93600" tIns="46800" rIns="93600" bIns="46800">
            <a:spAutoFit/>
          </a:bodyPr>
          <a:lstStyle/>
          <a:p>
            <a:pPr eaLnBrk="0" hangingPunct="0">
              <a:lnSpc>
                <a:spcPct val="80000"/>
              </a:lnSpc>
              <a:spcBef>
                <a:spcPct val="60000"/>
              </a:spcBef>
            </a:pPr>
            <a:r>
              <a:rPr lang="en-US" sz="1600"/>
              <a:t>(Platform/Operating specific binary</a:t>
            </a:r>
          </a:p>
          <a:p>
            <a:pPr eaLnBrk="0" hangingPunct="0">
              <a:lnSpc>
                <a:spcPct val="80000"/>
              </a:lnSpc>
              <a:spcBef>
                <a:spcPct val="60000"/>
              </a:spcBef>
            </a:pPr>
            <a:r>
              <a:rPr lang="en-US" sz="1600">
                <a:latin typeface="Courier New" pitchFamily="49" charset="0"/>
              </a:rPr>
              <a:t>10100111000001000 00100111001111001</a:t>
            </a:r>
          </a:p>
          <a:p>
            <a:pPr eaLnBrk="0" hangingPunct="0">
              <a:lnSpc>
                <a:spcPct val="80000"/>
              </a:lnSpc>
              <a:spcBef>
                <a:spcPct val="60000"/>
              </a:spcBef>
            </a:pPr>
            <a:r>
              <a:rPr lang="en-US" sz="1600"/>
              <a:t>      :                :</a:t>
            </a:r>
          </a:p>
        </p:txBody>
      </p:sp>
      <p:pic>
        <p:nvPicPr>
          <p:cNvPr id="23570" name="Picture 18" descr="MP900341360[1]"/>
          <p:cNvPicPr>
            <a:picLocks noChangeAspect="1" noChangeArrowheads="1"/>
          </p:cNvPicPr>
          <p:nvPr/>
        </p:nvPicPr>
        <p:blipFill>
          <a:blip r:embed="rId2" cstate="print"/>
          <a:srcRect/>
          <a:stretch>
            <a:fillRect/>
          </a:stretch>
        </p:blipFill>
        <p:spPr bwMode="auto">
          <a:xfrm>
            <a:off x="6927850" y="4359275"/>
            <a:ext cx="677863" cy="949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570"/>
                                        </p:tgtEl>
                                        <p:attrNameLst>
                                          <p:attrName>style.visibility</p:attrName>
                                        </p:attrNameLst>
                                      </p:cBhvr>
                                      <p:to>
                                        <p:strVal val="visible"/>
                                      </p:to>
                                    </p:set>
                                    <p:animEffect transition="in" filter="blinds(horizontal)">
                                      <p:cBhvr>
                                        <p:cTn id="23"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10936266" cy="487362"/>
          </a:xfrm>
        </p:spPr>
        <p:txBody>
          <a:bodyPr>
            <a:normAutofit fontScale="90000"/>
          </a:bodyPr>
          <a:lstStyle/>
          <a:p>
            <a:r>
              <a:rPr lang="en-IN" sz="3400" dirty="0" smtClean="0">
                <a:latin typeface="Times New Roman" panose="02020603050405020304" pitchFamily="18" charset="0"/>
                <a:cs typeface="Times New Roman" panose="02020603050405020304" pitchFamily="18" charset="0"/>
              </a:rPr>
              <a:t>Why Java called as Platform Independent language?</a:t>
            </a:r>
            <a:endParaRPr lang="en-IN"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685800"/>
            <a:ext cx="9144000" cy="5440363"/>
          </a:xfrm>
        </p:spPr>
        <p:txBody>
          <a:bodyPr>
            <a:noAutofit/>
          </a:bodyPr>
          <a:lstStyle/>
          <a:p>
            <a:pPr>
              <a:lnSpc>
                <a:spcPct val="150000"/>
              </a:lnSpc>
            </a:pPr>
            <a:r>
              <a:rPr lang="en-IN" sz="1800" b="1" dirty="0" err="1" smtClean="0">
                <a:latin typeface="Times New Roman" panose="02020603050405020304" pitchFamily="18" charset="0"/>
                <a:cs typeface="Times New Roman" panose="02020603050405020304" pitchFamily="18" charset="0"/>
              </a:rPr>
              <a:t>Javac</a:t>
            </a:r>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 compiler that converts source code to byte code</a:t>
            </a:r>
            <a:r>
              <a:rPr lang="en-IN" sz="1800" b="1" dirty="0" smtClean="0">
                <a:latin typeface="Times New Roman" panose="02020603050405020304" pitchFamily="18" charset="0"/>
                <a:cs typeface="Times New Roman" panose="02020603050405020304" pitchFamily="18" charset="0"/>
              </a:rPr>
              <a:t>.</a:t>
            </a:r>
          </a:p>
          <a:p>
            <a:pPr>
              <a:lnSpc>
                <a:spcPct val="150000"/>
              </a:lnSpc>
            </a:pPr>
            <a:r>
              <a:rPr lang="en-IN" sz="1800" b="1" dirty="0" smtClean="0">
                <a:latin typeface="Times New Roman" panose="02020603050405020304" pitchFamily="18" charset="0"/>
                <a:cs typeface="Times New Roman" panose="02020603050405020304" pitchFamily="18" charset="0"/>
              </a:rPr>
              <a:t>JVM- </a:t>
            </a:r>
            <a:r>
              <a:rPr lang="en-IN" sz="1800" b="1" dirty="0">
                <a:latin typeface="Times New Roman" panose="02020603050405020304" pitchFamily="18" charset="0"/>
                <a:cs typeface="Times New Roman" panose="02020603050405020304" pitchFamily="18" charset="0"/>
              </a:rPr>
              <a:t>interpreter that converts byte code to machine language code.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Java is </a:t>
            </a:r>
            <a:r>
              <a:rPr lang="en-IN" sz="1800" b="1" dirty="0">
                <a:latin typeface="Times New Roman" panose="02020603050405020304" pitchFamily="18" charset="0"/>
                <a:cs typeface="Times New Roman" panose="02020603050405020304" pitchFamily="18" charset="0"/>
              </a:rPr>
              <a:t>both compiler &amp; interpreter based language. Once the java code also known as source code is compiled, it gets converted to native code known as BYTE CODE which is portable &amp; can be easily executed on all operating systems</a:t>
            </a:r>
            <a:r>
              <a:rPr lang="en-IN" sz="1800" b="1" dirty="0" smtClean="0">
                <a:latin typeface="Times New Roman" panose="02020603050405020304" pitchFamily="18" charset="0"/>
                <a:cs typeface="Times New Roman" panose="02020603050405020304" pitchFamily="18" charset="0"/>
              </a:rPr>
              <a:t>.</a:t>
            </a:r>
          </a:p>
          <a:p>
            <a:pPr>
              <a:lnSpc>
                <a:spcPct val="150000"/>
              </a:lnSpc>
            </a:pPr>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Byte code generated is basically represented in </a:t>
            </a:r>
            <a:r>
              <a:rPr lang="en-IN" sz="1800" b="1" dirty="0" err="1">
                <a:latin typeface="Times New Roman" panose="02020603050405020304" pitchFamily="18" charset="0"/>
                <a:cs typeface="Times New Roman" panose="02020603050405020304" pitchFamily="18" charset="0"/>
              </a:rPr>
              <a:t>hexa</a:t>
            </a:r>
            <a:r>
              <a:rPr lang="en-IN" sz="1800" b="1" dirty="0">
                <a:latin typeface="Times New Roman" panose="02020603050405020304" pitchFamily="18" charset="0"/>
                <a:cs typeface="Times New Roman" panose="02020603050405020304" pitchFamily="18" charset="0"/>
              </a:rPr>
              <a:t> decimal format. This format is same on every platform be it Solaris work station or Macintosh, windows or Linux</a:t>
            </a:r>
            <a:r>
              <a:rPr lang="en-IN" sz="1800" b="1" dirty="0" smtClean="0">
                <a:latin typeface="Times New Roman" panose="02020603050405020304" pitchFamily="18" charset="0"/>
                <a:cs typeface="Times New Roman" panose="02020603050405020304" pitchFamily="18" charset="0"/>
              </a:rPr>
              <a:t>.</a:t>
            </a:r>
          </a:p>
          <a:p>
            <a:pPr>
              <a:lnSpc>
                <a:spcPct val="150000"/>
              </a:lnSpc>
            </a:pPr>
            <a:r>
              <a:rPr lang="en-IN" sz="1800" b="1" dirty="0" smtClean="0">
                <a:latin typeface="Times New Roman" panose="02020603050405020304" pitchFamily="18" charset="0"/>
                <a:cs typeface="Times New Roman" panose="02020603050405020304" pitchFamily="18" charset="0"/>
              </a:rPr>
              <a:t>After </a:t>
            </a:r>
            <a:r>
              <a:rPr lang="en-IN" sz="1800" b="1" dirty="0">
                <a:latin typeface="Times New Roman" panose="02020603050405020304" pitchFamily="18" charset="0"/>
                <a:cs typeface="Times New Roman" panose="02020603050405020304" pitchFamily="18" charset="0"/>
              </a:rPr>
              <a:t>compilation, the interpreter reads the generated byte code &amp; translates it according to the host machine. </a:t>
            </a:r>
          </a:p>
          <a:p>
            <a:pPr>
              <a:lnSpc>
                <a:spcPct val="150000"/>
              </a:lnSpc>
            </a:pPr>
            <a:r>
              <a:rPr lang="en-IN" sz="1800" b="1" dirty="0" smtClean="0">
                <a:latin typeface="Times New Roman" panose="02020603050405020304" pitchFamily="18" charset="0"/>
                <a:cs typeface="Times New Roman" panose="02020603050405020304" pitchFamily="18" charset="0"/>
              </a:rPr>
              <a:t>Byte </a:t>
            </a:r>
            <a:r>
              <a:rPr lang="en-IN" sz="1800" b="1" dirty="0">
                <a:latin typeface="Times New Roman" panose="02020603050405020304" pitchFamily="18" charset="0"/>
                <a:cs typeface="Times New Roman" panose="02020603050405020304" pitchFamily="18" charset="0"/>
              </a:rPr>
              <a:t>code is interpreted by Java Virtual Machine which is available with all the operating systems we install. so to port Java programs to a new platform all that is required is to port the interpreter and some of the library routines.</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Source code -&gt; </a:t>
            </a:r>
            <a:r>
              <a:rPr lang="en-IN" sz="1800" b="1" dirty="0" err="1">
                <a:latin typeface="Times New Roman" panose="02020603050405020304" pitchFamily="18" charset="0"/>
                <a:cs typeface="Times New Roman" panose="02020603050405020304" pitchFamily="18" charset="0"/>
              </a:rPr>
              <a:t>javac</a:t>
            </a:r>
            <a:r>
              <a:rPr lang="en-IN" sz="1800" b="1" dirty="0">
                <a:latin typeface="Times New Roman" panose="02020603050405020304" pitchFamily="18" charset="0"/>
                <a:cs typeface="Times New Roman" panose="02020603050405020304" pitchFamily="18" charset="0"/>
              </a:rPr>
              <a:t> -&gt;Universal byte code</a:t>
            </a:r>
          </a:p>
          <a:p>
            <a:pPr>
              <a:lnSpc>
                <a:spcPct val="150000"/>
              </a:lnSpc>
            </a:pPr>
            <a:r>
              <a:rPr lang="en-IN" sz="1800" b="1" dirty="0">
                <a:latin typeface="Times New Roman" panose="02020603050405020304" pitchFamily="18" charset="0"/>
                <a:cs typeface="Times New Roman" panose="02020603050405020304" pitchFamily="18" charset="0"/>
              </a:rPr>
              <a:t>Universal byte -&gt;</a:t>
            </a:r>
            <a:r>
              <a:rPr lang="en-IN" sz="1800" b="1" dirty="0" err="1">
                <a:latin typeface="Times New Roman" panose="02020603050405020304" pitchFamily="18" charset="0"/>
                <a:cs typeface="Times New Roman" panose="02020603050405020304" pitchFamily="18" charset="0"/>
              </a:rPr>
              <a:t>jvm</a:t>
            </a:r>
            <a:r>
              <a:rPr lang="en-IN" sz="1800" b="1" dirty="0">
                <a:latin typeface="Times New Roman" panose="02020603050405020304" pitchFamily="18" charset="0"/>
                <a:cs typeface="Times New Roman" panose="02020603050405020304" pitchFamily="18" charset="0"/>
              </a:rPr>
              <a:t>/java -&gt; execute them on a particular machine.</a:t>
            </a:r>
          </a:p>
          <a:p>
            <a:pPr>
              <a:lnSpc>
                <a:spcPct val="150000"/>
              </a:lnSpc>
            </a:pPr>
            <a:r>
              <a:rPr lang="en-IN" sz="1800" b="1" dirty="0" smtClean="0">
                <a:latin typeface="Times New Roman" panose="02020603050405020304" pitchFamily="18" charset="0"/>
                <a:cs typeface="Times New Roman" panose="02020603050405020304" pitchFamily="18" charset="0"/>
              </a:rPr>
              <a:t>Another reason the makes Java a Platform independent language is the elimination of undefined or architecture dependent constructs.</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Therefore Java is called platform independent language.</a:t>
            </a:r>
          </a:p>
          <a:p>
            <a:pPr>
              <a:lnSpc>
                <a:spcPct val="150000"/>
              </a:lnSpc>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77830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Layers of interaction of Java Program</a:t>
            </a:r>
            <a:endParaRPr lang="en-IN" dirty="0"/>
          </a:p>
        </p:txBody>
      </p:sp>
      <p:pic>
        <p:nvPicPr>
          <p:cNvPr id="4" name="Content Placeholder 3"/>
          <p:cNvPicPr>
            <a:picLocks noGrp="1"/>
          </p:cNvPicPr>
          <p:nvPr>
            <p:ph idx="1"/>
          </p:nvPr>
        </p:nvPicPr>
        <p:blipFill>
          <a:blip r:embed="rId2" cstate="print">
            <a:extLst>
              <a:ext uri="{BEBA8EAE-BF5A-486C-A8C5-ECC9F3942E4B}">
                <a14:imgProps xmlns:a14="http://schemas.microsoft.com/office/drawing/2010/main" xmlns="">
                  <a14:imgLayer r:embed="rId3">
                    <a14:imgEffect>
                      <a14:brightnessContrast bright="-20000" contrast="20000"/>
                    </a14:imgEffect>
                  </a14:imgLayer>
                </a14:imgProps>
              </a:ext>
              <a:ext uri="{28A0092B-C50C-407E-A947-70E740481C1C}">
                <a14:useLocalDpi xmlns:a14="http://schemas.microsoft.com/office/drawing/2010/main" xmlns="" val="0"/>
              </a:ext>
            </a:extLst>
          </a:blip>
          <a:srcRect/>
          <a:stretch>
            <a:fillRect/>
          </a:stretch>
        </p:blipFill>
        <p:spPr bwMode="auto">
          <a:xfrm>
            <a:off x="685800" y="1143000"/>
            <a:ext cx="7848600" cy="4983163"/>
          </a:xfrm>
          <a:prstGeom prst="rect">
            <a:avLst/>
          </a:prstGeom>
          <a:noFill/>
          <a:ln>
            <a:noFill/>
          </a:ln>
        </p:spPr>
      </p:pic>
    </p:spTree>
    <p:extLst>
      <p:ext uri="{BB962C8B-B14F-4D97-AF65-F5344CB8AC3E}">
        <p14:creationId xmlns:p14="http://schemas.microsoft.com/office/powerpoint/2010/main" xmlns="" val="4179587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JRE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88319187"/>
              </p:ext>
            </p:extLst>
          </p:nvPr>
        </p:nvGraphicFramePr>
        <p:xfrm>
          <a:off x="457200" y="1371600"/>
          <a:ext cx="4724400" cy="4127416"/>
        </p:xfrm>
        <a:graphic>
          <a:graphicData uri="http://schemas.openxmlformats.org/drawingml/2006/table">
            <a:tbl>
              <a:tblPr firstRow="1" firstCol="1" bandRow="1">
                <a:tableStyleId>{5C22544A-7EE6-4342-B048-85BDC9FD1C3A}</a:tableStyleId>
              </a:tblPr>
              <a:tblGrid>
                <a:gridCol w="4724400"/>
              </a:tblGrid>
              <a:tr h="1707713">
                <a:tc>
                  <a:txBody>
                    <a:bodyPr/>
                    <a:lstStyle/>
                    <a:p>
                      <a:pPr marL="190500">
                        <a:lnSpc>
                          <a:spcPct val="115000"/>
                        </a:lnSpc>
                        <a:spcAft>
                          <a:spcPts val="0"/>
                        </a:spcAft>
                      </a:pPr>
                      <a:r>
                        <a:rPr lang="en-IN" sz="1800" dirty="0">
                          <a:effectLst/>
                        </a:rPr>
                        <a:t>JRE is an acronym for Java Runtime </a:t>
                      </a:r>
                      <a:r>
                        <a:rPr lang="en-IN" sz="1800" dirty="0" err="1">
                          <a:effectLst/>
                        </a:rPr>
                        <a:t>Environment.It</a:t>
                      </a:r>
                      <a:r>
                        <a:rPr lang="en-IN" sz="1800" dirty="0">
                          <a:effectLst/>
                        </a:rPr>
                        <a:t> is used to provide runtime </a:t>
                      </a:r>
                      <a:r>
                        <a:rPr lang="en-IN" sz="1800" dirty="0" err="1">
                          <a:effectLst/>
                        </a:rPr>
                        <a:t>environment.It</a:t>
                      </a:r>
                      <a:r>
                        <a:rPr lang="en-IN" sz="1800" dirty="0">
                          <a:effectLst/>
                        </a:rPr>
                        <a:t> is the implementation of </a:t>
                      </a:r>
                      <a:r>
                        <a:rPr lang="en-IN" sz="1800" dirty="0" err="1">
                          <a:effectLst/>
                        </a:rPr>
                        <a:t>JVM.It</a:t>
                      </a:r>
                      <a:r>
                        <a:rPr lang="en-IN" sz="1800" dirty="0">
                          <a:effectLst/>
                        </a:rPr>
                        <a:t> physically </a:t>
                      </a:r>
                      <a:r>
                        <a:rPr lang="en-IN" sz="1800" dirty="0" err="1">
                          <a:effectLst/>
                        </a:rPr>
                        <a:t>exists.It</a:t>
                      </a:r>
                      <a:r>
                        <a:rPr lang="en-IN" sz="1800" dirty="0">
                          <a:effectLst/>
                        </a:rPr>
                        <a:t> contains set of libraries + other files that JVM uses at runtime.</a:t>
                      </a:r>
                      <a:endParaRPr lang="en-IN" sz="1800" dirty="0">
                        <a:effectLst/>
                        <a:latin typeface="Calibri"/>
                        <a:ea typeface="Calibri"/>
                        <a:cs typeface="Times New Roman"/>
                      </a:endParaRPr>
                    </a:p>
                  </a:txBody>
                  <a:tcPr marL="9525" marR="9525" marT="9525" marB="9525" anchor="ctr"/>
                </a:tc>
              </a:tr>
              <a:tr h="1138781">
                <a:tc>
                  <a:txBody>
                    <a:bodyPr/>
                    <a:lstStyle/>
                    <a:p>
                      <a:pPr marL="190500">
                        <a:lnSpc>
                          <a:spcPct val="115000"/>
                        </a:lnSpc>
                        <a:spcAft>
                          <a:spcPts val="0"/>
                        </a:spcAft>
                      </a:pPr>
                      <a:r>
                        <a:rPr lang="en-IN" sz="1800" dirty="0">
                          <a:effectLst/>
                        </a:rPr>
                        <a:t>Implementation of JVMs are also actively released by other companies besides Sun Micro Systems.</a:t>
                      </a:r>
                      <a:endParaRPr lang="en-IN" sz="1800" dirty="0">
                        <a:effectLst/>
                        <a:latin typeface="Calibri"/>
                        <a:ea typeface="Calibri"/>
                        <a:cs typeface="Times New Roman"/>
                      </a:endParaRPr>
                    </a:p>
                  </a:txBody>
                  <a:tcPr marL="9525" marR="9525" marT="9525" marB="9525" anchor="ctr"/>
                </a:tc>
              </a:tr>
              <a:tr h="1138781">
                <a:tc>
                  <a:txBody>
                    <a:bodyPr/>
                    <a:lstStyle/>
                    <a:p>
                      <a:pPr marL="190500" marR="0" lvl="1" indent="0" algn="l" defTabSz="914400" rtl="0" eaLnBrk="1" fontAlgn="auto" latinLnBrk="0" hangingPunct="1">
                        <a:lnSpc>
                          <a:spcPct val="115000"/>
                        </a:lnSpc>
                        <a:spcBef>
                          <a:spcPts val="0"/>
                        </a:spcBef>
                        <a:spcAft>
                          <a:spcPts val="0"/>
                        </a:spcAft>
                        <a:buClrTx/>
                        <a:buSzTx/>
                        <a:buFontTx/>
                        <a:buNone/>
                        <a:tabLst/>
                        <a:defRPr/>
                      </a:pPr>
                      <a:r>
                        <a:rPr lang="en-IN" sz="1800" dirty="0" smtClean="0"/>
                        <a:t>JVM, JRE and JDK are platform dependent because configuration of each OS differs. But, Java is platform independent.</a:t>
                      </a:r>
                    </a:p>
                    <a:p>
                      <a:pPr marL="190500">
                        <a:lnSpc>
                          <a:spcPct val="115000"/>
                        </a:lnSpc>
                        <a:spcAft>
                          <a:spcPts val="0"/>
                        </a:spcAft>
                      </a:pPr>
                      <a:endParaRPr lang="en-IN" sz="1800" dirty="0">
                        <a:effectLst/>
                        <a:latin typeface="Calibri"/>
                        <a:ea typeface="Calibri"/>
                        <a:cs typeface="Times New Roman"/>
                      </a:endParaRPr>
                    </a:p>
                  </a:txBody>
                  <a:tcPr marL="9525" marR="9525" marT="9525" marB="9525" anchor="ctr"/>
                </a:tc>
              </a:tr>
            </a:tbl>
          </a:graphicData>
        </a:graphic>
      </p:graphicFrame>
      <p:pic>
        <p:nvPicPr>
          <p:cNvPr id="1025" name="Picture 2" descr="j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57800" y="1143000"/>
            <a:ext cx="3686175" cy="36004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03663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JDK</a:t>
            </a:r>
            <a:endParaRPr lang="en-IN" dirty="0"/>
          </a:p>
        </p:txBody>
      </p:sp>
      <p:pic>
        <p:nvPicPr>
          <p:cNvPr id="5" name="Picture 4" descr="jdk"/>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09950" y="1076325"/>
            <a:ext cx="5581650" cy="4705350"/>
          </a:xfrm>
          <a:prstGeom prst="rect">
            <a:avLst/>
          </a:prstGeom>
          <a:noFill/>
          <a:ln>
            <a:noFill/>
          </a:ln>
        </p:spPr>
      </p:pic>
      <p:graphicFrame>
        <p:nvGraphicFramePr>
          <p:cNvPr id="6" name="Content Placeholder 5"/>
          <p:cNvGraphicFramePr>
            <a:graphicFrameLocks noGrp="1"/>
          </p:cNvGraphicFramePr>
          <p:nvPr>
            <p:ph idx="1"/>
            <p:extLst>
              <p:ext uri="{D42A27DB-BD31-4B8C-83A1-F6EECF244321}">
                <p14:modId xmlns:p14="http://schemas.microsoft.com/office/powerpoint/2010/main" xmlns="" val="1449656052"/>
              </p:ext>
            </p:extLst>
          </p:nvPr>
        </p:nvGraphicFramePr>
        <p:xfrm>
          <a:off x="457200" y="1143000"/>
          <a:ext cx="2952750" cy="3676110"/>
        </p:xfrm>
        <a:graphic>
          <a:graphicData uri="http://schemas.openxmlformats.org/drawingml/2006/table">
            <a:tbl>
              <a:tblPr firstRow="1" firstCol="1" bandRow="1">
                <a:tableStyleId>{5C22544A-7EE6-4342-B048-85BDC9FD1C3A}</a:tableStyleId>
              </a:tblPr>
              <a:tblGrid>
                <a:gridCol w="2952750"/>
              </a:tblGrid>
              <a:tr h="3676110">
                <a:tc>
                  <a:txBody>
                    <a:bodyPr/>
                    <a:lstStyle/>
                    <a:p>
                      <a:pPr marL="190500">
                        <a:lnSpc>
                          <a:spcPct val="115000"/>
                        </a:lnSpc>
                        <a:spcAft>
                          <a:spcPts val="0"/>
                        </a:spcAft>
                      </a:pPr>
                      <a:r>
                        <a:rPr lang="en-IN" sz="1800" dirty="0">
                          <a:effectLst/>
                        </a:rPr>
                        <a:t>JDK is an acronym for Java Development </a:t>
                      </a:r>
                      <a:r>
                        <a:rPr lang="en-IN" sz="1800" dirty="0" err="1">
                          <a:effectLst/>
                        </a:rPr>
                        <a:t>Kit.It</a:t>
                      </a:r>
                      <a:r>
                        <a:rPr lang="en-IN" sz="1800" dirty="0">
                          <a:effectLst/>
                        </a:rPr>
                        <a:t> physically </a:t>
                      </a:r>
                      <a:r>
                        <a:rPr lang="en-IN" sz="1800" dirty="0" err="1">
                          <a:effectLst/>
                        </a:rPr>
                        <a:t>exists.It</a:t>
                      </a:r>
                      <a:r>
                        <a:rPr lang="en-IN" sz="1800" dirty="0">
                          <a:effectLst/>
                        </a:rPr>
                        <a:t> contains JRE + development tools.</a:t>
                      </a:r>
                      <a:endParaRPr lang="en-IN" sz="11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xmlns="" val="112453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0"/>
            <a:ext cx="7772400" cy="1428750"/>
          </a:xfrm>
        </p:spPr>
        <p:txBody>
          <a:bodyPr/>
          <a:lstStyle/>
          <a:p>
            <a:r>
              <a:rPr lang="en-US" dirty="0">
                <a:solidFill>
                  <a:srgbClr val="C00000"/>
                </a:solidFill>
              </a:rPr>
              <a:t>Characteristics of Java</a:t>
            </a:r>
          </a:p>
        </p:txBody>
      </p:sp>
      <p:sp>
        <p:nvSpPr>
          <p:cNvPr id="99331" name="Rectangle 3"/>
          <p:cNvSpPr>
            <a:spLocks noGrp="1" noChangeArrowheads="1"/>
          </p:cNvSpPr>
          <p:nvPr>
            <p:ph type="body" idx="1"/>
          </p:nvPr>
        </p:nvSpPr>
        <p:spPr>
          <a:xfrm>
            <a:off x="685800" y="1371600"/>
            <a:ext cx="7772400" cy="4114800"/>
          </a:xfrm>
        </p:spPr>
        <p:txBody>
          <a:bodyPr>
            <a:noAutofit/>
          </a:bodyPr>
          <a:lstStyle/>
          <a:p>
            <a:pPr>
              <a:lnSpc>
                <a:spcPct val="90000"/>
              </a:lnSpc>
            </a:pPr>
            <a:r>
              <a:rPr lang="en-US" sz="2400" dirty="0"/>
              <a:t>Java is simple</a:t>
            </a:r>
          </a:p>
          <a:p>
            <a:pPr>
              <a:lnSpc>
                <a:spcPct val="90000"/>
              </a:lnSpc>
              <a:spcBef>
                <a:spcPct val="50000"/>
              </a:spcBef>
            </a:pPr>
            <a:r>
              <a:rPr lang="en-US" sz="2400" dirty="0"/>
              <a:t>Java is object-oriented</a:t>
            </a:r>
          </a:p>
          <a:p>
            <a:pPr>
              <a:lnSpc>
                <a:spcPct val="90000"/>
              </a:lnSpc>
              <a:spcBef>
                <a:spcPct val="50000"/>
              </a:spcBef>
            </a:pPr>
            <a:r>
              <a:rPr lang="en-US" sz="2400" dirty="0"/>
              <a:t>Java is distributed</a:t>
            </a:r>
          </a:p>
          <a:p>
            <a:pPr>
              <a:lnSpc>
                <a:spcPct val="90000"/>
              </a:lnSpc>
              <a:spcBef>
                <a:spcPct val="50000"/>
              </a:spcBef>
            </a:pPr>
            <a:r>
              <a:rPr lang="en-US" sz="2400" dirty="0"/>
              <a:t>Java is interpreted</a:t>
            </a:r>
          </a:p>
          <a:p>
            <a:pPr>
              <a:lnSpc>
                <a:spcPct val="90000"/>
              </a:lnSpc>
              <a:spcBef>
                <a:spcPct val="50000"/>
              </a:spcBef>
            </a:pPr>
            <a:r>
              <a:rPr lang="en-US" sz="2400" dirty="0"/>
              <a:t>Java is robust</a:t>
            </a:r>
          </a:p>
          <a:p>
            <a:pPr>
              <a:lnSpc>
                <a:spcPct val="90000"/>
              </a:lnSpc>
              <a:spcBef>
                <a:spcPct val="50000"/>
              </a:spcBef>
            </a:pPr>
            <a:r>
              <a:rPr lang="en-US" sz="2400" dirty="0"/>
              <a:t>Java is secure</a:t>
            </a:r>
          </a:p>
          <a:p>
            <a:pPr>
              <a:lnSpc>
                <a:spcPct val="90000"/>
              </a:lnSpc>
              <a:spcBef>
                <a:spcPct val="50000"/>
              </a:spcBef>
            </a:pPr>
            <a:r>
              <a:rPr lang="en-US" sz="2400" dirty="0"/>
              <a:t>Java is architecture-neutral</a:t>
            </a:r>
          </a:p>
          <a:p>
            <a:pPr>
              <a:lnSpc>
                <a:spcPct val="90000"/>
              </a:lnSpc>
              <a:spcBef>
                <a:spcPct val="50000"/>
              </a:spcBef>
            </a:pPr>
            <a:r>
              <a:rPr lang="en-US" sz="2400" dirty="0"/>
              <a:t>Java is portable</a:t>
            </a:r>
          </a:p>
          <a:p>
            <a:pPr>
              <a:lnSpc>
                <a:spcPct val="90000"/>
              </a:lnSpc>
              <a:spcBef>
                <a:spcPct val="50000"/>
              </a:spcBef>
            </a:pPr>
            <a:r>
              <a:rPr lang="en-US" sz="2400" dirty="0"/>
              <a:t>Java’s performance</a:t>
            </a:r>
          </a:p>
          <a:p>
            <a:pPr>
              <a:lnSpc>
                <a:spcPct val="90000"/>
              </a:lnSpc>
              <a:spcBef>
                <a:spcPct val="50000"/>
              </a:spcBef>
            </a:pPr>
            <a:r>
              <a:rPr lang="en-US" sz="2400" dirty="0"/>
              <a:t>Java is multithreaded</a:t>
            </a:r>
          </a:p>
          <a:p>
            <a:pPr>
              <a:lnSpc>
                <a:spcPct val="90000"/>
              </a:lnSpc>
              <a:spcBef>
                <a:spcPct val="50000"/>
              </a:spcBef>
            </a:pPr>
            <a:r>
              <a:rPr lang="en-US" sz="2400" dirty="0"/>
              <a:t>Java is dynamic</a:t>
            </a:r>
          </a:p>
          <a:p>
            <a:pPr lvl="1">
              <a:lnSpc>
                <a:spcPct val="90000"/>
              </a:lnSpc>
              <a:buFontTx/>
              <a:buNone/>
            </a:pPr>
            <a:endParaRPr lang="en-US" sz="24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Building First Java application program</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Step1 : Open a Text editor</a:t>
            </a:r>
          </a:p>
          <a:p>
            <a:r>
              <a:rPr lang="en-IN" dirty="0" smtClean="0"/>
              <a:t>Step2:  write the source code with .java extension</a:t>
            </a:r>
          </a:p>
          <a:p>
            <a:r>
              <a:rPr lang="en-IN" dirty="0" smtClean="0"/>
              <a:t>Step 3: Save the file and note down the path</a:t>
            </a:r>
          </a:p>
          <a:p>
            <a:r>
              <a:rPr lang="en-IN" dirty="0" smtClean="0"/>
              <a:t>(if the source code was written in the path as </a:t>
            </a:r>
            <a:r>
              <a:rPr lang="en-IN" dirty="0" err="1" smtClean="0"/>
              <a:t>jdk</a:t>
            </a:r>
            <a:r>
              <a:rPr lang="en-IN" dirty="0" smtClean="0"/>
              <a:t> – well and good) else set the path</a:t>
            </a:r>
          </a:p>
          <a:p>
            <a:r>
              <a:rPr lang="en-IN" dirty="0" smtClean="0"/>
              <a:t>Step 4: compile using </a:t>
            </a:r>
            <a:r>
              <a:rPr lang="en-IN" dirty="0" err="1" smtClean="0"/>
              <a:t>javac</a:t>
            </a:r>
            <a:r>
              <a:rPr lang="en-IN" dirty="0" smtClean="0"/>
              <a:t> &lt; filename&gt;.java</a:t>
            </a:r>
          </a:p>
          <a:p>
            <a:r>
              <a:rPr lang="en-IN" dirty="0" smtClean="0"/>
              <a:t>Step 5: if any errors, identify and compile again.</a:t>
            </a:r>
          </a:p>
          <a:p>
            <a:r>
              <a:rPr lang="en-IN" dirty="0" smtClean="0"/>
              <a:t>Step 6: if no errors found, run the program using java &lt;</a:t>
            </a:r>
            <a:r>
              <a:rPr lang="en-IN" dirty="0" err="1" smtClean="0"/>
              <a:t>classname</a:t>
            </a:r>
            <a:r>
              <a:rPr lang="en-IN" dirty="0" smtClean="0"/>
              <a:t>&gt;.</a:t>
            </a:r>
          </a:p>
          <a:p>
            <a:r>
              <a:rPr lang="en-IN" dirty="0" smtClean="0"/>
              <a:t>You can see the output…..</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0"/>
            <a:ext cx="7772400" cy="1428750"/>
          </a:xfrm>
        </p:spPr>
        <p:txBody>
          <a:bodyPr/>
          <a:lstStyle/>
          <a:p>
            <a:r>
              <a:rPr lang="en-IN" b="1" u="sng" dirty="0"/>
              <a:t>Simple Java Program:</a:t>
            </a:r>
            <a:endParaRPr lang="en-IN" b="1" dirty="0"/>
          </a:p>
        </p:txBody>
      </p:sp>
      <p:sp>
        <p:nvSpPr>
          <p:cNvPr id="99331" name="Rectangle 3"/>
          <p:cNvSpPr>
            <a:spLocks noGrp="1" noChangeArrowheads="1"/>
          </p:cNvSpPr>
          <p:nvPr>
            <p:ph type="body" idx="1"/>
          </p:nvPr>
        </p:nvSpPr>
        <p:spPr>
          <a:xfrm>
            <a:off x="0" y="1066800"/>
            <a:ext cx="8915400" cy="5486400"/>
          </a:xfrm>
        </p:spPr>
        <p:txBody>
          <a:bodyPr>
            <a:noAutofit/>
          </a:bodyPr>
          <a:lstStyle/>
          <a:p>
            <a:pPr marL="0" indent="0">
              <a:buNone/>
            </a:pPr>
            <a:r>
              <a:rPr lang="en-IN" sz="2400" dirty="0" smtClean="0"/>
              <a:t>Class </a:t>
            </a:r>
            <a:r>
              <a:rPr lang="en-IN" sz="2400" dirty="0"/>
              <a:t>Sample</a:t>
            </a:r>
            <a:endParaRPr lang="en-IN" sz="2400" b="1" dirty="0"/>
          </a:p>
          <a:p>
            <a:pPr marL="0" indent="0">
              <a:buNone/>
            </a:pPr>
            <a:r>
              <a:rPr lang="en-IN" sz="2400" dirty="0"/>
              <a:t>{</a:t>
            </a:r>
            <a:endParaRPr lang="en-IN" sz="2400" b="1" dirty="0"/>
          </a:p>
          <a:p>
            <a:pPr marL="0" indent="0">
              <a:buNone/>
            </a:pPr>
            <a:r>
              <a:rPr lang="en-IN" sz="2400" dirty="0"/>
              <a:t>   public static void main(String </a:t>
            </a:r>
            <a:r>
              <a:rPr lang="en-IN" sz="2400" dirty="0" err="1"/>
              <a:t>args</a:t>
            </a:r>
            <a:r>
              <a:rPr lang="en-IN" sz="2400" dirty="0"/>
              <a:t>[])//</a:t>
            </a:r>
            <a:r>
              <a:rPr lang="en-IN" sz="2000" dirty="0"/>
              <a:t>starting point of interpreter to begin execution</a:t>
            </a:r>
            <a:endParaRPr lang="en-IN" sz="2000" b="1" dirty="0"/>
          </a:p>
          <a:p>
            <a:pPr marL="0" indent="0">
              <a:buNone/>
            </a:pPr>
            <a:r>
              <a:rPr lang="en-IN" sz="2400" dirty="0"/>
              <a:t>   {</a:t>
            </a:r>
            <a:endParaRPr lang="en-IN" sz="2400" b="1" dirty="0"/>
          </a:p>
          <a:p>
            <a:pPr marL="0" indent="0">
              <a:buNone/>
            </a:pPr>
            <a:r>
              <a:rPr lang="en-IN" sz="2400" dirty="0"/>
              <a:t>      </a:t>
            </a:r>
            <a:r>
              <a:rPr lang="en-IN" sz="2400" dirty="0" err="1"/>
              <a:t>System.out.println</a:t>
            </a:r>
            <a:r>
              <a:rPr lang="en-IN" sz="2400" dirty="0"/>
              <a:t>(“Hello”);</a:t>
            </a:r>
            <a:endParaRPr lang="en-IN" sz="2400" b="1" dirty="0"/>
          </a:p>
          <a:p>
            <a:pPr marL="0" indent="0">
              <a:buNone/>
            </a:pPr>
            <a:r>
              <a:rPr lang="en-IN" sz="2400" dirty="0"/>
              <a:t>    }</a:t>
            </a:r>
            <a:endParaRPr lang="en-IN" sz="2400" b="1" dirty="0"/>
          </a:p>
          <a:p>
            <a:pPr marL="0" indent="0">
              <a:buNone/>
            </a:pPr>
            <a:r>
              <a:rPr lang="en-IN" sz="2400" dirty="0"/>
              <a:t>}</a:t>
            </a:r>
            <a:endParaRPr lang="en-IN" sz="2400" b="1" dirty="0"/>
          </a:p>
          <a:p>
            <a:r>
              <a:rPr lang="en-IN" sz="2400" dirty="0" smtClean="0"/>
              <a:t>public –is an access </a:t>
            </a:r>
            <a:r>
              <a:rPr lang="en-IN" sz="2400" dirty="0" err="1" smtClean="0"/>
              <a:t>specifier</a:t>
            </a:r>
            <a:r>
              <a:rPr lang="en-IN" sz="2400" dirty="0" smtClean="0"/>
              <a:t>, making the main method accessible to all other classes</a:t>
            </a:r>
          </a:p>
          <a:p>
            <a:r>
              <a:rPr lang="en-IN" sz="2400" dirty="0" smtClean="0"/>
              <a:t>static-says </a:t>
            </a:r>
            <a:r>
              <a:rPr lang="en-IN" sz="2400" dirty="0"/>
              <a:t>that this method  belongs to entire class. </a:t>
            </a:r>
            <a:r>
              <a:rPr lang="en-IN" sz="2400" dirty="0" smtClean="0"/>
              <a:t>Interpreter uses  </a:t>
            </a:r>
            <a:r>
              <a:rPr lang="en-IN" sz="2400" dirty="0"/>
              <a:t>this method before any objects are created</a:t>
            </a:r>
            <a:r>
              <a:rPr lang="en-IN" sz="2400" dirty="0" smtClean="0"/>
              <a:t>.</a:t>
            </a:r>
          </a:p>
          <a:p>
            <a:r>
              <a:rPr lang="en-IN" sz="2400" dirty="0" smtClean="0"/>
              <a:t>Type modifier void –says that main method does not return any value</a:t>
            </a:r>
            <a:endParaRPr lang="en-IN" sz="2400" dirty="0"/>
          </a:p>
        </p:txBody>
      </p:sp>
    </p:spTree>
    <p:extLst>
      <p:ext uri="{BB962C8B-B14F-4D97-AF65-F5344CB8AC3E}">
        <p14:creationId xmlns:p14="http://schemas.microsoft.com/office/powerpoint/2010/main" xmlns="" val="112719226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ways of using Java</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1600200"/>
            <a:ext cx="6838950" cy="4743450"/>
          </a:xfrm>
          <a:prstGeom prst="rect">
            <a:avLst/>
          </a:prstGeom>
          <a:noFill/>
          <a:ln>
            <a:noFill/>
          </a:ln>
        </p:spPr>
      </p:pic>
    </p:spTree>
    <p:extLst>
      <p:ext uri="{BB962C8B-B14F-4D97-AF65-F5344CB8AC3E}">
        <p14:creationId xmlns:p14="http://schemas.microsoft.com/office/powerpoint/2010/main" xmlns="" val="4102812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0"/>
            <a:ext cx="7772400" cy="1066800"/>
          </a:xfrm>
        </p:spPr>
        <p:txBody>
          <a:bodyPr/>
          <a:lstStyle/>
          <a:p>
            <a:r>
              <a:rPr lang="en-IN" b="1" u="sng" dirty="0" smtClean="0"/>
              <a:t>Java Program Structure</a:t>
            </a:r>
            <a:endParaRPr lang="en-IN" b="1" dirty="0"/>
          </a:p>
        </p:txBody>
      </p:sp>
      <p:sp>
        <p:nvSpPr>
          <p:cNvPr id="99331" name="Rectangle 3"/>
          <p:cNvSpPr>
            <a:spLocks noGrp="1" noChangeArrowheads="1"/>
          </p:cNvSpPr>
          <p:nvPr>
            <p:ph type="body" idx="1"/>
          </p:nvPr>
        </p:nvSpPr>
        <p:spPr>
          <a:xfrm>
            <a:off x="0" y="1371600"/>
            <a:ext cx="10668000" cy="4114800"/>
          </a:xfrm>
        </p:spPr>
        <p:txBody>
          <a:bodyPr>
            <a:noAutofit/>
          </a:bodyPr>
          <a:lstStyle/>
          <a:p>
            <a:endParaRPr lang="en-IN" sz="2400" b="1" dirty="0"/>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47787" y="1333500"/>
            <a:ext cx="6448425" cy="4191000"/>
          </a:xfrm>
          <a:prstGeom prst="rect">
            <a:avLst/>
          </a:prstGeom>
          <a:noFill/>
          <a:ln>
            <a:noFill/>
          </a:ln>
        </p:spPr>
      </p:pic>
    </p:spTree>
    <p:extLst>
      <p:ext uri="{BB962C8B-B14F-4D97-AF65-F5344CB8AC3E}">
        <p14:creationId xmlns:p14="http://schemas.microsoft.com/office/powerpoint/2010/main" xmlns="" val="332676318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0"/>
            <a:ext cx="7772400" cy="1066800"/>
          </a:xfrm>
        </p:spPr>
        <p:txBody>
          <a:bodyPr/>
          <a:lstStyle/>
          <a:p>
            <a:r>
              <a:rPr lang="en-IN" b="1" u="sng" dirty="0" smtClean="0"/>
              <a:t>Java Program Structure</a:t>
            </a:r>
            <a:endParaRPr lang="en-IN" b="1" dirty="0"/>
          </a:p>
        </p:txBody>
      </p:sp>
      <p:sp>
        <p:nvSpPr>
          <p:cNvPr id="99331" name="Rectangle 3"/>
          <p:cNvSpPr>
            <a:spLocks noGrp="1" noChangeArrowheads="1"/>
          </p:cNvSpPr>
          <p:nvPr>
            <p:ph type="body" idx="1"/>
          </p:nvPr>
        </p:nvSpPr>
        <p:spPr>
          <a:xfrm>
            <a:off x="0" y="838200"/>
            <a:ext cx="9067800" cy="4114800"/>
          </a:xfrm>
        </p:spPr>
        <p:txBody>
          <a:bodyPr>
            <a:noAutofit/>
          </a:bodyPr>
          <a:lstStyle/>
          <a:p>
            <a:pPr marL="0" indent="0">
              <a:buNone/>
            </a:pPr>
            <a:r>
              <a:rPr lang="en-IN" sz="2000" b="1" dirty="0" smtClean="0"/>
              <a:t>    Package:</a:t>
            </a:r>
          </a:p>
          <a:p>
            <a:r>
              <a:rPr lang="en-IN" sz="2000" b="1" dirty="0"/>
              <a:t> </a:t>
            </a:r>
            <a:r>
              <a:rPr lang="en-IN" sz="2000" b="1" dirty="0" smtClean="0"/>
              <a:t> </a:t>
            </a:r>
            <a:r>
              <a:rPr lang="en-IN" sz="2000" dirty="0" smtClean="0"/>
              <a:t>The </a:t>
            </a:r>
            <a:r>
              <a:rPr lang="en-IN" sz="2000" dirty="0"/>
              <a:t>statement informs the  compiler that the classes defined here belongs to this package.</a:t>
            </a:r>
            <a:endParaRPr lang="en-IN" sz="2000" b="1" dirty="0"/>
          </a:p>
          <a:p>
            <a:pPr marL="0" indent="0">
              <a:buNone/>
            </a:pPr>
            <a:r>
              <a:rPr lang="en-IN" sz="2000" dirty="0" smtClean="0"/>
              <a:t>         </a:t>
            </a:r>
            <a:r>
              <a:rPr lang="en-IN" sz="2000" dirty="0" err="1" smtClean="0"/>
              <a:t>Eg</a:t>
            </a:r>
            <a:r>
              <a:rPr lang="en-IN" sz="2000" dirty="0"/>
              <a:t>:</a:t>
            </a:r>
            <a:r>
              <a:rPr lang="en-IN" sz="2000" dirty="0" smtClean="0"/>
              <a:t> </a:t>
            </a:r>
            <a:r>
              <a:rPr lang="en-IN" sz="2000" dirty="0"/>
              <a:t>package student;</a:t>
            </a:r>
            <a:endParaRPr lang="en-IN" sz="2000" b="1" dirty="0"/>
          </a:p>
          <a:p>
            <a:r>
              <a:rPr lang="en-IN" sz="2000" dirty="0"/>
              <a:t>A package is a namespace that organizes a set of related classes and interfaces. You can think of packages as being similar to different folders on your computer.</a:t>
            </a:r>
            <a:endParaRPr lang="en-IN" sz="2000" b="1" dirty="0"/>
          </a:p>
          <a:p>
            <a:pPr marL="0" indent="0">
              <a:buNone/>
            </a:pPr>
            <a:r>
              <a:rPr lang="en-IN" sz="2000" b="1" dirty="0" smtClean="0"/>
              <a:t>      Import:</a:t>
            </a:r>
            <a:endParaRPr lang="en-IN" sz="2000" b="1" dirty="0"/>
          </a:p>
          <a:p>
            <a:r>
              <a:rPr lang="en-IN" sz="2000" dirty="0" smtClean="0"/>
              <a:t>Import </a:t>
            </a:r>
            <a:r>
              <a:rPr lang="en-IN" sz="2000" dirty="0"/>
              <a:t>Statements: instructs the interpreter to load the test class contained in </a:t>
            </a:r>
            <a:r>
              <a:rPr lang="en-IN" sz="2000" dirty="0" smtClean="0"/>
              <a:t>the </a:t>
            </a:r>
            <a:r>
              <a:rPr lang="en-IN" sz="2000" dirty="0"/>
              <a:t>package </a:t>
            </a:r>
            <a:r>
              <a:rPr lang="en-IN" sz="2000" dirty="0" smtClean="0"/>
              <a:t>student. </a:t>
            </a:r>
            <a:r>
              <a:rPr lang="en-IN" sz="2000" dirty="0" err="1" smtClean="0"/>
              <a:t>Eg</a:t>
            </a:r>
            <a:r>
              <a:rPr lang="en-IN" sz="2000" dirty="0" smtClean="0"/>
              <a:t>. import </a:t>
            </a:r>
            <a:r>
              <a:rPr lang="en-IN" sz="2000" dirty="0" err="1"/>
              <a:t>student.test</a:t>
            </a:r>
            <a:r>
              <a:rPr lang="en-IN" sz="2000" dirty="0"/>
              <a:t>;</a:t>
            </a:r>
            <a:endParaRPr lang="en-IN" sz="2000" b="1" dirty="0"/>
          </a:p>
          <a:p>
            <a:pPr marL="0" indent="0">
              <a:buNone/>
            </a:pPr>
            <a:r>
              <a:rPr lang="en-IN" sz="2000" b="1" dirty="0" smtClean="0"/>
              <a:t>     Interface </a:t>
            </a:r>
            <a:r>
              <a:rPr lang="en-IN" sz="2000" b="1" dirty="0"/>
              <a:t>Statements:</a:t>
            </a:r>
          </a:p>
          <a:p>
            <a:r>
              <a:rPr lang="en-IN" sz="2000" dirty="0"/>
              <a:t>Like a class but includes a group of method declarations.</a:t>
            </a:r>
            <a:endParaRPr lang="en-IN" sz="2000" b="1" dirty="0"/>
          </a:p>
          <a:p>
            <a:pPr marL="0" indent="0">
              <a:buNone/>
            </a:pPr>
            <a:r>
              <a:rPr lang="en-IN" sz="2000" b="1" dirty="0" smtClean="0"/>
              <a:t>     Class </a:t>
            </a:r>
            <a:r>
              <a:rPr lang="en-IN" sz="2000" b="1" dirty="0"/>
              <a:t>definitions</a:t>
            </a:r>
            <a:r>
              <a:rPr lang="en-IN" sz="2000" dirty="0"/>
              <a:t>: Primary and essential element of a java program. </a:t>
            </a:r>
            <a:r>
              <a:rPr lang="en-IN" sz="2000" dirty="0" smtClean="0"/>
              <a:t>    Map </a:t>
            </a:r>
            <a:r>
              <a:rPr lang="en-IN" sz="2000" dirty="0"/>
              <a:t>the objects to real world problems.</a:t>
            </a:r>
            <a:endParaRPr lang="en-IN" sz="2000" b="1" dirty="0"/>
          </a:p>
          <a:p>
            <a:pPr marL="0" indent="0">
              <a:buNone/>
            </a:pPr>
            <a:r>
              <a:rPr lang="en-IN" sz="2000" b="1" dirty="0" smtClean="0"/>
              <a:t>      Main </a:t>
            </a:r>
            <a:r>
              <a:rPr lang="en-IN" sz="2000" b="1" dirty="0"/>
              <a:t>Method:</a:t>
            </a:r>
          </a:p>
          <a:p>
            <a:r>
              <a:rPr lang="en-IN" sz="2000" dirty="0"/>
              <a:t>Creates objects of various classes and </a:t>
            </a:r>
            <a:r>
              <a:rPr lang="en-IN" sz="2000" dirty="0" smtClean="0"/>
              <a:t>establishes </a:t>
            </a:r>
            <a:r>
              <a:rPr lang="en-IN" sz="2000" dirty="0"/>
              <a:t>communication between them</a:t>
            </a:r>
            <a:r>
              <a:rPr lang="en-IN" sz="2000" dirty="0" smtClean="0"/>
              <a:t>. On </a:t>
            </a:r>
            <a:r>
              <a:rPr lang="en-IN" sz="2000" dirty="0"/>
              <a:t>reaching the end of main, the program terminates and control passes back to the OS.</a:t>
            </a:r>
            <a:endParaRPr lang="en-IN" sz="2000" b="1" dirty="0"/>
          </a:p>
        </p:txBody>
      </p:sp>
    </p:spTree>
    <p:extLst>
      <p:ext uri="{BB962C8B-B14F-4D97-AF65-F5344CB8AC3E}">
        <p14:creationId xmlns:p14="http://schemas.microsoft.com/office/powerpoint/2010/main" xmlns="" val="141771250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TOKENS</a:t>
            </a:r>
            <a:endParaRPr lang="en-US" dirty="0"/>
          </a:p>
        </p:txBody>
      </p:sp>
      <p:sp>
        <p:nvSpPr>
          <p:cNvPr id="3075" name="Content Placeholder 3"/>
          <p:cNvSpPr>
            <a:spLocks noGrp="1"/>
          </p:cNvSpPr>
          <p:nvPr>
            <p:ph idx="1"/>
          </p:nvPr>
        </p:nvSpPr>
        <p:spPr>
          <a:xfrm>
            <a:off x="457200" y="1219200"/>
            <a:ext cx="3124200" cy="4906963"/>
          </a:xfrm>
        </p:spPr>
        <p:txBody>
          <a:bodyPr>
            <a:normAutofit/>
          </a:bodyPr>
          <a:lstStyle/>
          <a:p>
            <a:pPr eaLnBrk="1" hangingPunct="1"/>
            <a:r>
              <a:rPr lang="en-US" altLang="en-US" sz="2000" dirty="0" smtClean="0">
                <a:latin typeface="Times New Roman" panose="02020603050405020304" pitchFamily="18" charset="0"/>
                <a:cs typeface="Times New Roman" panose="02020603050405020304" pitchFamily="18" charset="0"/>
              </a:rPr>
              <a:t>In Java program, all characters are grouped into symbols called </a:t>
            </a:r>
            <a:r>
              <a:rPr lang="en-US" altLang="en-US" sz="2000" b="1" dirty="0" smtClean="0">
                <a:latin typeface="Times New Roman" panose="02020603050405020304" pitchFamily="18" charset="0"/>
                <a:cs typeface="Times New Roman" panose="02020603050405020304" pitchFamily="18" charset="0"/>
              </a:rPr>
              <a:t>tokens</a:t>
            </a:r>
            <a:r>
              <a:rPr lang="en-US" altLang="en-US" sz="2000" dirty="0" smtClean="0">
                <a:latin typeface="Times New Roman" panose="02020603050405020304" pitchFamily="18" charset="0"/>
                <a:cs typeface="Times New Roman" panose="02020603050405020304" pitchFamily="18" charset="0"/>
              </a:rPr>
              <a:t>.</a:t>
            </a:r>
          </a:p>
          <a:p>
            <a:pPr eaLnBrk="1" hangingPunct="1"/>
            <a:endParaRPr lang="en-US" altLang="en-US" sz="2000" dirty="0" smtClean="0">
              <a:latin typeface="Times New Roman" panose="02020603050405020304" pitchFamily="18" charset="0"/>
              <a:cs typeface="Times New Roman" panose="02020603050405020304" pitchFamily="18" charset="0"/>
            </a:endParaRPr>
          </a:p>
          <a:p>
            <a:pPr eaLnBrk="1" hangingPunct="1"/>
            <a:r>
              <a:rPr lang="en-US" altLang="en-US" sz="2000" dirty="0" smtClean="0">
                <a:latin typeface="Times New Roman" panose="02020603050405020304" pitchFamily="18" charset="0"/>
                <a:cs typeface="Times New Roman" panose="02020603050405020304" pitchFamily="18" charset="0"/>
              </a:rPr>
              <a:t>Tokens are- identifier, keyword, separator, operator, literal and comment.</a:t>
            </a: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24200" y="1219200"/>
            <a:ext cx="5867400" cy="5132070"/>
          </a:xfrm>
          <a:prstGeom prst="rect">
            <a:avLst/>
          </a:prstGeom>
          <a:noFill/>
          <a:ln>
            <a:noFill/>
          </a:ln>
        </p:spPr>
      </p:pic>
    </p:spTree>
    <p:extLst>
      <p:ext uri="{BB962C8B-B14F-4D97-AF65-F5344CB8AC3E}">
        <p14:creationId xmlns:p14="http://schemas.microsoft.com/office/powerpoint/2010/main" xmlns="" val="1261659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IDENTIFIER</a:t>
            </a:r>
            <a:endParaRPr lang="en-US" dirty="0"/>
          </a:p>
        </p:txBody>
      </p:sp>
      <p:sp>
        <p:nvSpPr>
          <p:cNvPr id="3" name="Content Placeholder 2"/>
          <p:cNvSpPr>
            <a:spLocks noGrp="1"/>
          </p:cNvSpPr>
          <p:nvPr>
            <p:ph idx="1"/>
          </p:nvPr>
        </p:nvSpPr>
        <p:spPr/>
        <p:txBody>
          <a:bodyPr>
            <a:normAutofit fontScale="85000" lnSpcReduction="10000"/>
          </a:bodyPr>
          <a:lstStyle/>
          <a:p>
            <a:pPr marL="548640" indent="-411480" eaLnBrk="1" fontAlgn="auto" hangingPunct="1">
              <a:spcAft>
                <a:spcPts val="0"/>
              </a:spcAft>
              <a:buClr>
                <a:schemeClr val="tx1">
                  <a:shade val="95000"/>
                </a:schemeClr>
              </a:buClr>
              <a:buFont typeface="Wingdings 2"/>
              <a:buChar char=""/>
              <a:defRPr/>
            </a:pPr>
            <a:r>
              <a:rPr lang="en-US" dirty="0" smtClean="0"/>
              <a:t>The first category of token is an </a:t>
            </a:r>
            <a:r>
              <a:rPr lang="en-US" b="1" dirty="0" smtClean="0"/>
              <a:t>Identifier</a:t>
            </a:r>
            <a:r>
              <a:rPr lang="en-US" dirty="0" smtClean="0"/>
              <a:t>. </a:t>
            </a:r>
          </a:p>
          <a:p>
            <a:pPr marL="548640" indent="-411480" eaLnBrk="1" fontAlgn="auto" hangingPunct="1">
              <a:spcAft>
                <a:spcPts val="0"/>
              </a:spcAft>
              <a:buClr>
                <a:schemeClr val="tx1">
                  <a:shade val="95000"/>
                </a:schemeClr>
              </a:buClr>
              <a:buFont typeface="Wingdings 2"/>
              <a:buChar char=""/>
              <a:defRPr/>
            </a:pPr>
            <a:endParaRPr lang="en-US" dirty="0" smtClean="0"/>
          </a:p>
          <a:p>
            <a:pPr marL="548640" indent="-411480" eaLnBrk="1" fontAlgn="auto" hangingPunct="1">
              <a:spcAft>
                <a:spcPts val="0"/>
              </a:spcAft>
              <a:buClr>
                <a:schemeClr val="tx1">
                  <a:shade val="95000"/>
                </a:schemeClr>
              </a:buClr>
              <a:buFont typeface="Wingdings 2"/>
              <a:buChar char=""/>
              <a:defRPr/>
            </a:pPr>
            <a:r>
              <a:rPr lang="en-US" dirty="0" smtClean="0"/>
              <a:t>Identifiers are used by programmers to name things in Java such as variables, methods, fields, classes, interfaces, exceptions, packages, etc. </a:t>
            </a:r>
          </a:p>
          <a:p>
            <a:pPr marL="548640" indent="-411480" eaLnBrk="1" fontAlgn="auto" hangingPunct="1">
              <a:spcAft>
                <a:spcPts val="0"/>
              </a:spcAft>
              <a:buClr>
                <a:schemeClr val="tx1">
                  <a:shade val="95000"/>
                </a:schemeClr>
              </a:buClr>
              <a:buFont typeface="Wingdings 2"/>
              <a:buChar char=""/>
              <a:defRPr/>
            </a:pPr>
            <a:endParaRPr lang="en-US" dirty="0" smtClean="0"/>
          </a:p>
          <a:p>
            <a:pPr marL="548640" indent="-411480" eaLnBrk="1" fontAlgn="auto" hangingPunct="1">
              <a:spcAft>
                <a:spcPts val="0"/>
              </a:spcAft>
              <a:buClr>
                <a:schemeClr val="tx1">
                  <a:shade val="95000"/>
                </a:schemeClr>
              </a:buClr>
              <a:buFont typeface="Wingdings 2"/>
              <a:buChar char=""/>
              <a:defRPr/>
            </a:pPr>
            <a:r>
              <a:rPr lang="en-US" dirty="0" smtClean="0"/>
              <a:t>All </a:t>
            </a:r>
            <a:r>
              <a:rPr lang="en-US" dirty="0"/>
              <a:t>characters in an identifier are significant, including the case (upper/lower) of the alphabetic characters</a:t>
            </a:r>
            <a:r>
              <a:rPr lang="en-US" dirty="0" smtClean="0"/>
              <a:t>.</a:t>
            </a:r>
          </a:p>
          <a:p>
            <a:pPr marL="548640" indent="-411480" eaLnBrk="1" fontAlgn="auto" hangingPunct="1">
              <a:spcAft>
                <a:spcPts val="0"/>
              </a:spcAft>
              <a:buClr>
                <a:schemeClr val="tx1">
                  <a:shade val="95000"/>
                </a:schemeClr>
              </a:buClr>
              <a:buFont typeface="Wingdings 2"/>
              <a:buNone/>
              <a:defRPr/>
            </a:pPr>
            <a:r>
              <a:rPr lang="en-US" dirty="0"/>
              <a:t> </a:t>
            </a:r>
            <a:r>
              <a:rPr lang="en-US" dirty="0" smtClean="0"/>
              <a:t>   </a:t>
            </a:r>
            <a:r>
              <a:rPr lang="en-US" dirty="0" err="1" smtClean="0"/>
              <a:t>Eg</a:t>
            </a:r>
            <a:r>
              <a:rPr lang="en-US" dirty="0" smtClean="0"/>
              <a:t>: The </a:t>
            </a:r>
            <a:r>
              <a:rPr lang="en-US" dirty="0"/>
              <a:t>identifier </a:t>
            </a:r>
            <a:r>
              <a:rPr lang="en-US" b="1" dirty="0"/>
              <a:t>Count</a:t>
            </a:r>
            <a:r>
              <a:rPr lang="en-US" dirty="0"/>
              <a:t> and </a:t>
            </a:r>
            <a:r>
              <a:rPr lang="en-US" b="1" dirty="0"/>
              <a:t>count</a:t>
            </a:r>
            <a:r>
              <a:rPr lang="en-US" dirty="0"/>
              <a:t> denote different names in Java</a:t>
            </a:r>
          </a:p>
          <a:p>
            <a:pPr marL="548640" indent="-411480" eaLnBrk="1" fontAlgn="auto" hangingPunct="1">
              <a:spcAft>
                <a:spcPts val="0"/>
              </a:spcAft>
              <a:buClr>
                <a:schemeClr val="tx1">
                  <a:shade val="95000"/>
                </a:schemeClr>
              </a:buClr>
              <a:buFont typeface="Wingdings 2"/>
              <a:buChar char=""/>
              <a:defRPr/>
            </a:pPr>
            <a:endParaRPr lang="en-US" dirty="0"/>
          </a:p>
          <a:p>
            <a:pPr marL="548640" indent="-411480" eaLnBrk="1" fontAlgn="auto" hangingPunct="1">
              <a:spcAft>
                <a:spcPts val="0"/>
              </a:spcAft>
              <a:buClr>
                <a:schemeClr val="tx1">
                  <a:shade val="95000"/>
                </a:schemeClr>
              </a:buClr>
              <a:buFont typeface="Wingdings 2"/>
              <a:buChar char=""/>
              <a:defRPr/>
            </a:pPr>
            <a:endParaRPr lang="en-US" dirty="0" smtClean="0"/>
          </a:p>
          <a:p>
            <a:pPr marL="548640" indent="-411480" eaLnBrk="1" fontAlgn="auto" hangingPunct="1">
              <a:spcAft>
                <a:spcPts val="0"/>
              </a:spcAft>
              <a:buClr>
                <a:schemeClr val="tx1">
                  <a:shade val="95000"/>
                </a:schemeClr>
              </a:buClr>
              <a:buFont typeface="Wingdings 2"/>
              <a:buChar char=""/>
              <a:defRPr/>
            </a:pPr>
            <a:endParaRPr lang="en-US" dirty="0"/>
          </a:p>
        </p:txBody>
      </p:sp>
    </p:spTree>
    <p:extLst>
      <p:ext uri="{BB962C8B-B14F-4D97-AF65-F5344CB8AC3E}">
        <p14:creationId xmlns:p14="http://schemas.microsoft.com/office/powerpoint/2010/main" xmlns="" val="224670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Keywords</a:t>
            </a:r>
            <a:endParaRPr lang="en-US" dirty="0"/>
          </a:p>
        </p:txBody>
      </p:sp>
      <p:sp>
        <p:nvSpPr>
          <p:cNvPr id="5123" name="Content Placeholder 2"/>
          <p:cNvSpPr>
            <a:spLocks noGrp="1"/>
          </p:cNvSpPr>
          <p:nvPr>
            <p:ph idx="1"/>
          </p:nvPr>
        </p:nvSpPr>
        <p:spPr/>
        <p:txBody>
          <a:bodyPr/>
          <a:lstStyle/>
          <a:p>
            <a:pPr eaLnBrk="1" hangingPunct="1"/>
            <a:r>
              <a:rPr lang="en-US" altLang="en-US" smtClean="0"/>
              <a:t>Keywords are the second category of tokens in Java.</a:t>
            </a:r>
          </a:p>
          <a:p>
            <a:pPr eaLnBrk="1" hangingPunct="1"/>
            <a:r>
              <a:rPr lang="en-US" altLang="en-US" smtClean="0"/>
              <a:t>Keyword sometimes also called as reserved word.</a:t>
            </a:r>
          </a:p>
          <a:p>
            <a:pPr eaLnBrk="1" hangingPunct="1"/>
            <a:r>
              <a:rPr lang="en-US" altLang="en-US" smtClean="0"/>
              <a:t>Keywords have inbuilt meaning and the programmers cannot use for other things.</a:t>
            </a:r>
          </a:p>
          <a:p>
            <a:pPr eaLnBrk="1" hangingPunct="1"/>
            <a:r>
              <a:rPr lang="en-US" altLang="en-US" smtClean="0"/>
              <a:t>Below are the list of all keywords in Java.</a:t>
            </a:r>
          </a:p>
          <a:p>
            <a:pPr eaLnBrk="1" hangingPunct="1">
              <a:buFont typeface="Wingdings 2" pitchFamily="18" charset="2"/>
              <a:buNone/>
            </a:pPr>
            <a:endParaRPr lang="en-US" altLang="en-US" smtClean="0"/>
          </a:p>
        </p:txBody>
      </p:sp>
    </p:spTree>
    <p:extLst>
      <p:ext uri="{BB962C8B-B14F-4D97-AF65-F5344CB8AC3E}">
        <p14:creationId xmlns:p14="http://schemas.microsoft.com/office/powerpoint/2010/main" xmlns="" val="38201815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KEYWORDS</a:t>
            </a:r>
            <a:endParaRPr lang="en-US" dirty="0"/>
          </a:p>
        </p:txBody>
      </p:sp>
      <p:pic>
        <p:nvPicPr>
          <p:cNvPr id="6147" name="Content Placeholder 3" descr="Reservedwords.JP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600200" y="1447800"/>
            <a:ext cx="6172200" cy="4764088"/>
          </a:xfrm>
        </p:spPr>
      </p:pic>
    </p:spTree>
    <p:extLst>
      <p:ext uri="{BB962C8B-B14F-4D97-AF65-F5344CB8AC3E}">
        <p14:creationId xmlns:p14="http://schemas.microsoft.com/office/powerpoint/2010/main" xmlns="" val="10281037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SEPARATORS</a:t>
            </a:r>
            <a:endParaRPr lang="en-US" dirty="0"/>
          </a:p>
        </p:txBody>
      </p:sp>
      <p:sp>
        <p:nvSpPr>
          <p:cNvPr id="7171" name="Content Placeholder 2"/>
          <p:cNvSpPr>
            <a:spLocks noGrp="1"/>
          </p:cNvSpPr>
          <p:nvPr>
            <p:ph idx="1"/>
          </p:nvPr>
        </p:nvSpPr>
        <p:spPr/>
        <p:txBody>
          <a:bodyPr/>
          <a:lstStyle/>
          <a:p>
            <a:pPr eaLnBrk="1" hangingPunct="1"/>
            <a:r>
              <a:rPr lang="en-US" altLang="en-US" smtClean="0"/>
              <a:t>The third category of token is a </a:t>
            </a:r>
            <a:r>
              <a:rPr lang="en-US" altLang="en-US" b="1" smtClean="0"/>
              <a:t>Separator.</a:t>
            </a:r>
          </a:p>
          <a:p>
            <a:pPr eaLnBrk="1" hangingPunct="1"/>
            <a:r>
              <a:rPr lang="en-US" altLang="en-US" b="1" smtClean="0"/>
              <a:t>;  ,  .  (  )  {  }  [  ]</a:t>
            </a:r>
          </a:p>
          <a:p>
            <a:pPr eaLnBrk="1" hangingPunct="1"/>
            <a:r>
              <a:rPr lang="en-US" altLang="en-US" smtClean="0"/>
              <a:t>Eg: Math.max(count,limit);</a:t>
            </a:r>
          </a:p>
          <a:p>
            <a:pPr eaLnBrk="1" hangingPunct="1"/>
            <a:r>
              <a:rPr lang="en-US" altLang="en-US" smtClean="0"/>
              <a:t>In the above segment the identifiers are Math, max, count, limit.</a:t>
            </a:r>
          </a:p>
          <a:p>
            <a:pPr eaLnBrk="1" hangingPunct="1"/>
            <a:r>
              <a:rPr lang="en-US" altLang="en-US" smtClean="0"/>
              <a:t>And the separators are  .  (  ,  )  ;</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xmlns="" val="39444432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OPERATORS</a:t>
            </a:r>
            <a:endParaRPr lang="en-US" dirty="0"/>
          </a:p>
        </p:txBody>
      </p:sp>
      <p:sp>
        <p:nvSpPr>
          <p:cNvPr id="8195" name="Content Placeholder 2"/>
          <p:cNvSpPr>
            <a:spLocks noGrp="1"/>
          </p:cNvSpPr>
          <p:nvPr>
            <p:ph idx="1"/>
          </p:nvPr>
        </p:nvSpPr>
        <p:spPr/>
        <p:txBody>
          <a:bodyPr/>
          <a:lstStyle/>
          <a:p>
            <a:pPr eaLnBrk="1" hangingPunct="1"/>
            <a:r>
              <a:rPr lang="en-US" altLang="en-US" smtClean="0"/>
              <a:t>The fourth category of token is operator.</a:t>
            </a:r>
          </a:p>
          <a:p>
            <a:pPr eaLnBrk="1" hangingPunct="1"/>
            <a:endParaRPr lang="en-US" altLang="en-US" smtClean="0"/>
          </a:p>
          <a:p>
            <a:pPr eaLnBrk="1" hangingPunct="1"/>
            <a:r>
              <a:rPr lang="en-US" altLang="en-US" smtClean="0"/>
              <a:t>The keywords instanceof and new are the part of operators.</a:t>
            </a:r>
          </a:p>
          <a:p>
            <a:pPr eaLnBrk="1" hangingPunct="1"/>
            <a:endParaRPr lang="en-US" altLang="en-US" smtClean="0"/>
          </a:p>
          <a:p>
            <a:pPr eaLnBrk="1" hangingPunct="1"/>
            <a:r>
              <a:rPr lang="en-US" altLang="en-US" smtClean="0"/>
              <a:t>Below is the list of the operators in Java.</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xmlns="" val="20271965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OPERATORS</a:t>
            </a:r>
            <a:endParaRPr lang="en-US" dirty="0"/>
          </a:p>
        </p:txBody>
      </p:sp>
      <p:pic>
        <p:nvPicPr>
          <p:cNvPr id="9219" name="Content Placeholder 3" descr="Operators.JPG"/>
          <p:cNvPicPr>
            <a:picLocks noGrp="1" noChangeAspect="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a:xfrm>
            <a:off x="1143000" y="1828800"/>
            <a:ext cx="6858000" cy="3200400"/>
          </a:xfrm>
        </p:spPr>
      </p:pic>
    </p:spTree>
    <p:extLst>
      <p:ext uri="{BB962C8B-B14F-4D97-AF65-F5344CB8AC3E}">
        <p14:creationId xmlns:p14="http://schemas.microsoft.com/office/powerpoint/2010/main" xmlns="" val="26996018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LITERALS</a:t>
            </a:r>
            <a:endParaRPr lang="en-US" dirty="0"/>
          </a:p>
        </p:txBody>
      </p:sp>
      <p:sp>
        <p:nvSpPr>
          <p:cNvPr id="10243" name="Content Placeholder 2"/>
          <p:cNvSpPr>
            <a:spLocks noGrp="1"/>
          </p:cNvSpPr>
          <p:nvPr>
            <p:ph idx="1"/>
          </p:nvPr>
        </p:nvSpPr>
        <p:spPr>
          <a:xfrm>
            <a:off x="457200" y="1600200"/>
            <a:ext cx="8186766" cy="4525963"/>
          </a:xfrm>
        </p:spPr>
        <p:txBody>
          <a:bodyPr>
            <a:normAutofit/>
          </a:bodyPr>
          <a:lstStyle/>
          <a:p>
            <a:pPr eaLnBrk="1" hangingPunct="1"/>
            <a:r>
              <a:rPr lang="en-US" altLang="en-US" sz="2100" dirty="0" smtClean="0">
                <a:latin typeface="Times New Roman" panose="02020603050405020304" pitchFamily="18" charset="0"/>
                <a:cs typeface="Times New Roman" panose="02020603050405020304" pitchFamily="18" charset="0"/>
              </a:rPr>
              <a:t>The fifth category of tokens is literals.</a:t>
            </a:r>
          </a:p>
          <a:p>
            <a:r>
              <a:rPr lang="en-IN" sz="2100" dirty="0">
                <a:latin typeface="Times New Roman" panose="02020603050405020304" pitchFamily="18" charset="0"/>
                <a:cs typeface="Times New Roman" panose="02020603050405020304" pitchFamily="18" charset="0"/>
              </a:rPr>
              <a:t>A constant value in a program is denoted by a literal. Literals represent numerical (integer or floating-point), character, </a:t>
            </a:r>
            <a:r>
              <a:rPr lang="en-IN" sz="2100" dirty="0" err="1">
                <a:latin typeface="Times New Roman" panose="02020603050405020304" pitchFamily="18" charset="0"/>
                <a:cs typeface="Times New Roman" panose="02020603050405020304" pitchFamily="18" charset="0"/>
              </a:rPr>
              <a:t>boolean</a:t>
            </a:r>
            <a:r>
              <a:rPr lang="en-IN" sz="2100" dirty="0">
                <a:latin typeface="Times New Roman" panose="02020603050405020304" pitchFamily="18" charset="0"/>
                <a:cs typeface="Times New Roman" panose="02020603050405020304" pitchFamily="18" charset="0"/>
              </a:rPr>
              <a:t> or string values.</a:t>
            </a:r>
            <a:r>
              <a:rPr lang="en-IN" sz="2100" b="1" dirty="0" smtClean="0">
                <a:latin typeface="Times New Roman" panose="02020603050405020304" pitchFamily="18" charset="0"/>
                <a:cs typeface="Times New Roman" panose="02020603050405020304" pitchFamily="18" charset="0"/>
              </a:rPr>
              <a:t>   </a:t>
            </a:r>
          </a:p>
          <a:p>
            <a:r>
              <a:rPr lang="en-IN" sz="2100" b="1" dirty="0" smtClean="0">
                <a:latin typeface="Times New Roman" panose="02020603050405020304" pitchFamily="18" charset="0"/>
                <a:cs typeface="Times New Roman" panose="02020603050405020304" pitchFamily="18" charset="0"/>
              </a:rPr>
              <a:t>          Integer </a:t>
            </a:r>
            <a:r>
              <a:rPr lang="en-IN" sz="2100" b="1" dirty="0">
                <a:latin typeface="Times New Roman" panose="02020603050405020304" pitchFamily="18" charset="0"/>
                <a:cs typeface="Times New Roman" panose="02020603050405020304" pitchFamily="18" charset="0"/>
              </a:rPr>
              <a:t>literals:</a:t>
            </a:r>
            <a:r>
              <a:rPr lang="en-IN" sz="2100" dirty="0">
                <a:latin typeface="Times New Roman" panose="02020603050405020304" pitchFamily="18" charset="0"/>
                <a:cs typeface="Times New Roman" panose="02020603050405020304" pitchFamily="18" charset="0"/>
              </a:rPr>
              <a:t> 33 0 -9</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Floating-point literals:</a:t>
            </a:r>
            <a:r>
              <a:rPr lang="en-IN" sz="2100" dirty="0">
                <a:latin typeface="Times New Roman" panose="02020603050405020304" pitchFamily="18" charset="0"/>
                <a:cs typeface="Times New Roman" panose="02020603050405020304" pitchFamily="18" charset="0"/>
              </a:rPr>
              <a:t> .3 </a:t>
            </a:r>
            <a:r>
              <a:rPr lang="en-IN" sz="2100">
                <a:latin typeface="Times New Roman" panose="02020603050405020304" pitchFamily="18" charset="0"/>
                <a:cs typeface="Times New Roman" panose="02020603050405020304" pitchFamily="18" charset="0"/>
              </a:rPr>
              <a:t>0.3 </a:t>
            </a:r>
            <a:r>
              <a:rPr lang="en-IN" sz="2100" smtClean="0">
                <a:latin typeface="Times New Roman" panose="02020603050405020304" pitchFamily="18" charset="0"/>
                <a:cs typeface="Times New Roman" panose="02020603050405020304" pitchFamily="18" charset="0"/>
              </a:rPr>
              <a:t>3.14f</a:t>
            </a:r>
            <a:r>
              <a:rPr lang="en-IN" sz="2100" dirty="0">
                <a:latin typeface="Times New Roman" panose="02020603050405020304" pitchFamily="18" charset="0"/>
                <a:cs typeface="Times New Roman" panose="02020603050405020304" pitchFamily="18" charset="0"/>
              </a:rPr>
              <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Character literals: </a:t>
            </a:r>
            <a:r>
              <a:rPr lang="en-IN" sz="2100" dirty="0">
                <a:latin typeface="Times New Roman" panose="02020603050405020304" pitchFamily="18" charset="0"/>
                <a:cs typeface="Times New Roman" panose="02020603050405020304" pitchFamily="18" charset="0"/>
              </a:rPr>
              <a:t>'(' 'R' 'r' '{'</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Boolean literals:</a:t>
            </a:r>
            <a:r>
              <a:rPr lang="en-IN" sz="2100" dirty="0">
                <a:latin typeface="Times New Roman" panose="02020603050405020304" pitchFamily="18" charset="0"/>
                <a:cs typeface="Times New Roman" panose="02020603050405020304" pitchFamily="18" charset="0"/>
              </a:rPr>
              <a:t> (predefined values)true false</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a:t>
            </a:r>
            <a:r>
              <a:rPr lang="en-IN" sz="2100" b="1" dirty="0">
                <a:latin typeface="Times New Roman" panose="02020603050405020304" pitchFamily="18" charset="0"/>
                <a:cs typeface="Times New Roman" panose="02020603050405020304" pitchFamily="18" charset="0"/>
              </a:rPr>
              <a:t>  String literals:</a:t>
            </a:r>
            <a:r>
              <a:rPr lang="en-IN" sz="2100" dirty="0">
                <a:latin typeface="Times New Roman" panose="02020603050405020304" pitchFamily="18" charset="0"/>
                <a:cs typeface="Times New Roman" panose="02020603050405020304" pitchFamily="18" charset="0"/>
              </a:rPr>
              <a:t> "language" "0.2" "r" ""</a:t>
            </a:r>
            <a:endParaRPr lang="en-US" altLang="en-US"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664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Nokia Smart Home"/>
          <p:cNvPicPr>
            <a:picLocks noGrp="1" noChangeAspect="1" noChangeArrowheads="1"/>
          </p:cNvPicPr>
          <p:nvPr>
            <p:ph idx="1"/>
          </p:nvPr>
        </p:nvPicPr>
        <p:blipFill>
          <a:blip r:embed="rId2" cstate="print"/>
          <a:srcRect t="1233" r="870" b="-1721"/>
          <a:stretch>
            <a:fillRect/>
          </a:stretch>
        </p:blipFill>
        <p:spPr bwMode="auto">
          <a:xfrm>
            <a:off x="533400" y="457200"/>
            <a:ext cx="8153399" cy="617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Literals</a:t>
            </a:r>
          </a:p>
        </p:txBody>
      </p:sp>
      <p:sp>
        <p:nvSpPr>
          <p:cNvPr id="82947" name="Rectangle 3"/>
          <p:cNvSpPr>
            <a:spLocks noGrp="1" noChangeArrowheads="1"/>
          </p:cNvSpPr>
          <p:nvPr>
            <p:ph type="body" idx="1"/>
          </p:nvPr>
        </p:nvSpPr>
        <p:spPr>
          <a:xfrm>
            <a:off x="685800" y="1143000"/>
            <a:ext cx="7772400" cy="5334000"/>
          </a:xfrm>
        </p:spPr>
        <p:txBody>
          <a:bodyPr/>
          <a:lstStyle/>
          <a:p>
            <a:r>
              <a:rPr lang="en-US" altLang="en-US" i="1">
                <a:cs typeface="Times New Roman" charset="0"/>
              </a:rPr>
              <a:t>int, short, byte</a:t>
            </a:r>
            <a:endParaRPr lang="en-US" altLang="en-US">
              <a:cs typeface="Times New Roman" charset="0"/>
            </a:endParaRPr>
          </a:p>
          <a:p>
            <a:pPr>
              <a:buFontTx/>
              <a:buNone/>
            </a:pPr>
            <a:r>
              <a:rPr lang="en-US" altLang="en-US">
                <a:cs typeface="Times New Roman" charset="0"/>
              </a:rPr>
              <a:t>Optional initial sign (+ or -) followed by digits 0 – 9 in any combination. </a:t>
            </a:r>
          </a:p>
          <a:p>
            <a:r>
              <a:rPr lang="en-US" altLang="en-US" i="1">
                <a:cs typeface="Times New Roman" charset="0"/>
              </a:rPr>
              <a:t>long</a:t>
            </a:r>
            <a:endParaRPr lang="en-US" altLang="en-US">
              <a:cs typeface="Times New Roman" charset="0"/>
            </a:endParaRPr>
          </a:p>
          <a:p>
            <a:pPr>
              <a:buFontTx/>
              <a:buNone/>
            </a:pPr>
            <a:r>
              <a:rPr lang="en-US" altLang="en-US">
                <a:cs typeface="Times New Roman" charset="0"/>
              </a:rPr>
              <a:t>Optional initial sign (+ or -) followed by digits 0–9 in any combination, terminated with an </a:t>
            </a:r>
            <a:r>
              <a:rPr lang="en-US" altLang="en-US" i="1">
                <a:cs typeface="Times New Roman" charset="0"/>
              </a:rPr>
              <a:t>L</a:t>
            </a:r>
            <a:r>
              <a:rPr lang="en-US" altLang="en-US">
                <a:cs typeface="Times New Roman" charset="0"/>
              </a:rPr>
              <a:t> or </a:t>
            </a:r>
            <a:r>
              <a:rPr lang="en-US" altLang="en-US" i="1">
                <a:cs typeface="Times New Roman" charset="0"/>
              </a:rPr>
              <a:t>l</a:t>
            </a:r>
            <a:r>
              <a:rPr lang="en-US" altLang="en-US">
                <a:cs typeface="Times New Roman" charset="0"/>
              </a:rPr>
              <a:t>.  </a:t>
            </a:r>
          </a:p>
          <a:p>
            <a:pPr>
              <a:buFontTx/>
              <a:buNone/>
            </a:pPr>
            <a:r>
              <a:rPr lang="en-US" altLang="en-US">
                <a:cs typeface="Times New Roman" charset="0"/>
              </a:rPr>
              <a:t>***Use the capital </a:t>
            </a:r>
            <a:r>
              <a:rPr lang="en-US" altLang="en-US" i="1">
                <a:cs typeface="Times New Roman" charset="0"/>
              </a:rPr>
              <a:t>L</a:t>
            </a:r>
            <a:r>
              <a:rPr lang="en-US" altLang="en-US">
                <a:cs typeface="Times New Roman" charset="0"/>
              </a:rPr>
              <a:t> because the lowercase </a:t>
            </a:r>
            <a:r>
              <a:rPr lang="en-US" altLang="en-US" i="1">
                <a:cs typeface="Times New Roman" charset="0"/>
              </a:rPr>
              <a:t>l </a:t>
            </a:r>
            <a:r>
              <a:rPr lang="en-US" altLang="en-US">
                <a:cs typeface="Times New Roman" charset="0"/>
              </a:rPr>
              <a:t>can be confused with the number </a:t>
            </a:r>
            <a:r>
              <a:rPr lang="en-US" altLang="en-US" i="1">
                <a:cs typeface="Times New Roman" charset="0"/>
              </a:rPr>
              <a:t>1</a:t>
            </a:r>
            <a:r>
              <a:rPr lang="en-US" altLang="en-US">
                <a:cs typeface="Times New Roman" charset="0"/>
              </a:rPr>
              <a:t>.</a:t>
            </a:r>
            <a:endParaRPr lang="en-US" altLang="en-US"/>
          </a:p>
        </p:txBody>
      </p:sp>
    </p:spTree>
    <p:extLst>
      <p:ext uri="{BB962C8B-B14F-4D97-AF65-F5344CB8AC3E}">
        <p14:creationId xmlns:p14="http://schemas.microsoft.com/office/powerpoint/2010/main" xmlns="" val="475690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Floating-Point Literals</a:t>
            </a:r>
          </a:p>
        </p:txBody>
      </p:sp>
      <p:sp>
        <p:nvSpPr>
          <p:cNvPr id="83971" name="Rectangle 3"/>
          <p:cNvSpPr>
            <a:spLocks noGrp="1" noChangeArrowheads="1"/>
          </p:cNvSpPr>
          <p:nvPr>
            <p:ph type="body" idx="1"/>
          </p:nvPr>
        </p:nvSpPr>
        <p:spPr/>
        <p:txBody>
          <a:bodyPr/>
          <a:lstStyle/>
          <a:p>
            <a:r>
              <a:rPr lang="en-US" altLang="en-US" i="1">
                <a:cs typeface="Times New Roman" charset="0"/>
              </a:rPr>
              <a:t>float</a:t>
            </a:r>
            <a:endParaRPr lang="en-US" altLang="en-US">
              <a:cs typeface="Times New Roman" charset="0"/>
            </a:endParaRPr>
          </a:p>
          <a:p>
            <a:pPr>
              <a:buFontTx/>
              <a:buNone/>
            </a:pPr>
            <a:r>
              <a:rPr lang="en-US" altLang="en-US">
                <a:cs typeface="Times New Roman" charset="0"/>
              </a:rPr>
              <a:t>Optional initial sign (+ or -) followed by a floating-point number in fixed or scientific format, terminated by an </a:t>
            </a:r>
            <a:r>
              <a:rPr lang="en-US" altLang="en-US" i="1">
                <a:cs typeface="Times New Roman" charset="0"/>
              </a:rPr>
              <a:t>F</a:t>
            </a:r>
            <a:r>
              <a:rPr lang="en-US" altLang="en-US">
                <a:cs typeface="Times New Roman" charset="0"/>
              </a:rPr>
              <a:t> or </a:t>
            </a:r>
            <a:r>
              <a:rPr lang="en-US" altLang="en-US" i="1">
                <a:cs typeface="Times New Roman" charset="0"/>
              </a:rPr>
              <a:t>f</a:t>
            </a:r>
            <a:r>
              <a:rPr lang="en-US" altLang="en-US">
                <a:cs typeface="Times New Roman" charset="0"/>
              </a:rPr>
              <a:t>.</a:t>
            </a:r>
          </a:p>
          <a:p>
            <a:r>
              <a:rPr lang="en-US" altLang="en-US" i="1">
                <a:cs typeface="Times New Roman" charset="0"/>
              </a:rPr>
              <a:t>double</a:t>
            </a:r>
            <a:endParaRPr lang="en-US" altLang="en-US">
              <a:cs typeface="Times New Roman" charset="0"/>
            </a:endParaRPr>
          </a:p>
          <a:p>
            <a:pPr>
              <a:buFontTx/>
              <a:buNone/>
            </a:pPr>
            <a:r>
              <a:rPr lang="en-US" altLang="en-US">
                <a:cs typeface="Times New Roman" charset="0"/>
              </a:rPr>
              <a:t>Optional initial sign (+ or -) followed by a floating-point number in fixed or scientific format.</a:t>
            </a:r>
          </a:p>
          <a:p>
            <a:endParaRPr lang="en-US" altLang="en-US"/>
          </a:p>
        </p:txBody>
      </p:sp>
    </p:spTree>
    <p:extLst>
      <p:ext uri="{BB962C8B-B14F-4D97-AF65-F5344CB8AC3E}">
        <p14:creationId xmlns:p14="http://schemas.microsoft.com/office/powerpoint/2010/main" xmlns="" val="2337334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i="1"/>
              <a:t>char</a:t>
            </a:r>
            <a:r>
              <a:rPr lang="en-US" altLang="en-US"/>
              <a:t> and </a:t>
            </a:r>
            <a:r>
              <a:rPr lang="en-US" altLang="en-US" i="1"/>
              <a:t>boolean</a:t>
            </a:r>
            <a:r>
              <a:rPr lang="en-US" altLang="en-US"/>
              <a:t> Literals</a:t>
            </a:r>
          </a:p>
        </p:txBody>
      </p:sp>
      <p:sp>
        <p:nvSpPr>
          <p:cNvPr id="84995" name="Rectangle 3"/>
          <p:cNvSpPr>
            <a:spLocks noGrp="1" noChangeArrowheads="1"/>
          </p:cNvSpPr>
          <p:nvPr>
            <p:ph type="body" idx="1"/>
          </p:nvPr>
        </p:nvSpPr>
        <p:spPr/>
        <p:txBody>
          <a:bodyPr>
            <a:normAutofit/>
          </a:bodyPr>
          <a:lstStyle/>
          <a:p>
            <a:r>
              <a:rPr lang="en-US" altLang="en-US" i="1" dirty="0">
                <a:cs typeface="Times New Roman" charset="0"/>
              </a:rPr>
              <a:t>char</a:t>
            </a:r>
            <a:endParaRPr lang="en-US" altLang="en-US" dirty="0">
              <a:cs typeface="Times New Roman" charset="0"/>
            </a:endParaRPr>
          </a:p>
          <a:p>
            <a:pPr lvl="1"/>
            <a:r>
              <a:rPr lang="en-US" altLang="en-US" dirty="0">
                <a:cs typeface="Times New Roman" charset="0"/>
              </a:rPr>
              <a:t>Any printable character enclosed in single quotes</a:t>
            </a:r>
          </a:p>
          <a:p>
            <a:pPr lvl="1"/>
            <a:r>
              <a:rPr lang="en-US" altLang="en-US" dirty="0">
                <a:cs typeface="Times New Roman" charset="0"/>
              </a:rPr>
              <a:t>A decimal value from 0 – 65535</a:t>
            </a:r>
          </a:p>
          <a:p>
            <a:pPr lvl="1"/>
            <a:r>
              <a:rPr lang="en-US" altLang="en-US" dirty="0">
                <a:cs typeface="Times New Roman" charset="0"/>
              </a:rPr>
              <a:t> '\m' , where \m is an escape sequence. For example, </a:t>
            </a:r>
            <a:r>
              <a:rPr lang="en-US" altLang="en-US" i="1" dirty="0">
                <a:cs typeface="Times New Roman" charset="0"/>
              </a:rPr>
              <a:t>'\n'</a:t>
            </a:r>
            <a:r>
              <a:rPr lang="en-US" altLang="en-US" dirty="0">
                <a:cs typeface="Times New Roman" charset="0"/>
              </a:rPr>
              <a:t> represents a newline, and '</a:t>
            </a:r>
            <a:r>
              <a:rPr lang="en-US" altLang="en-US" i="1" dirty="0">
                <a:cs typeface="Times New Roman" charset="0"/>
              </a:rPr>
              <a:t>\t'</a:t>
            </a:r>
            <a:r>
              <a:rPr lang="en-US" altLang="en-US" dirty="0">
                <a:cs typeface="Times New Roman" charset="0"/>
              </a:rPr>
              <a:t> represents a tab character.</a:t>
            </a:r>
          </a:p>
          <a:p>
            <a:r>
              <a:rPr lang="en-US" altLang="en-US" i="1" dirty="0" err="1">
                <a:cs typeface="Times New Roman" charset="0"/>
              </a:rPr>
              <a:t>boolean</a:t>
            </a:r>
            <a:endParaRPr lang="en-US" altLang="en-US" dirty="0">
              <a:cs typeface="Times New Roman" charset="0"/>
            </a:endParaRPr>
          </a:p>
          <a:p>
            <a:pPr>
              <a:buFontTx/>
              <a:buNone/>
            </a:pPr>
            <a:r>
              <a:rPr lang="en-US" altLang="en-US" i="1" dirty="0">
                <a:cs typeface="Times New Roman" charset="0"/>
              </a:rPr>
              <a:t>    </a:t>
            </a:r>
            <a:r>
              <a:rPr lang="en-US" altLang="en-US" sz="2800" dirty="0">
                <a:latin typeface="Courier New" pitchFamily="49" charset="0"/>
                <a:cs typeface="Times New Roman" charset="0"/>
              </a:rPr>
              <a:t>true</a:t>
            </a:r>
            <a:r>
              <a:rPr lang="en-US" altLang="en-US" sz="2800" dirty="0">
                <a:cs typeface="Times New Roman" charset="0"/>
              </a:rPr>
              <a:t> or</a:t>
            </a:r>
            <a:r>
              <a:rPr lang="en-US" altLang="en-US" sz="2800" i="1" dirty="0">
                <a:cs typeface="Times New Roman" charset="0"/>
              </a:rPr>
              <a:t> </a:t>
            </a:r>
            <a:r>
              <a:rPr lang="en-US" altLang="en-US" sz="2800" dirty="0" smtClean="0">
                <a:latin typeface="Courier New" pitchFamily="49" charset="0"/>
                <a:cs typeface="Times New Roman" charset="0"/>
              </a:rPr>
              <a:t>false</a:t>
            </a:r>
            <a:endParaRPr lang="en-US" altLang="en-US" sz="2800" dirty="0">
              <a:latin typeface="Courier New" pitchFamily="49" charset="0"/>
              <a:cs typeface="Times New Roman" charset="0"/>
            </a:endParaRPr>
          </a:p>
        </p:txBody>
      </p:sp>
    </p:spTree>
    <p:extLst>
      <p:ext uri="{BB962C8B-B14F-4D97-AF65-F5344CB8AC3E}">
        <p14:creationId xmlns:p14="http://schemas.microsoft.com/office/powerpoint/2010/main" xmlns="" val="1206895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ESCAPE SEQUENCES</a:t>
            </a:r>
            <a:endParaRPr lang="en-US" dirty="0"/>
          </a:p>
        </p:txBody>
      </p:sp>
      <p:sp>
        <p:nvSpPr>
          <p:cNvPr id="15363" name="Content Placeholder 4"/>
          <p:cNvSpPr>
            <a:spLocks noGrp="1"/>
          </p:cNvSpPr>
          <p:nvPr>
            <p:ph idx="1"/>
          </p:nvPr>
        </p:nvSpPr>
        <p:spPr/>
        <p:txBody>
          <a:bodyPr>
            <a:normAutofit fontScale="85000" lnSpcReduction="20000"/>
          </a:bodyPr>
          <a:lstStyle/>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marL="0" indent="0" eaLnBrk="1" hangingPunct="1">
              <a:buNone/>
            </a:pPr>
            <a:endParaRPr lang="en-US" altLang="en-US" dirty="0" smtClean="0"/>
          </a:p>
          <a:p>
            <a:pPr marL="0" indent="0" eaLnBrk="1" hangingPunct="1">
              <a:buNone/>
            </a:pPr>
            <a:endParaRPr lang="en-US" altLang="en-US" dirty="0" smtClean="0"/>
          </a:p>
          <a:p>
            <a:pPr marL="0" indent="0" eaLnBrk="1" hangingPunct="1">
              <a:buNone/>
            </a:pPr>
            <a:r>
              <a:rPr lang="en-US" altLang="en-US" dirty="0" err="1" smtClean="0"/>
              <a:t>Eg</a:t>
            </a:r>
            <a:r>
              <a:rPr lang="en-US" altLang="en-US" dirty="0" smtClean="0"/>
              <a:t>:</a:t>
            </a:r>
          </a:p>
          <a:p>
            <a:pPr eaLnBrk="1" hangingPunct="1"/>
            <a:r>
              <a:rPr lang="en-US" altLang="en-US" dirty="0" smtClean="0"/>
              <a:t>If we output </a:t>
            </a:r>
            <a:r>
              <a:rPr lang="en-US" altLang="en-US" b="1" dirty="0" smtClean="0"/>
              <a:t>"Pack\age"</a:t>
            </a:r>
            <a:r>
              <a:rPr lang="en-US" altLang="en-US" dirty="0" smtClean="0"/>
              <a:t>, Java would print on the console</a:t>
            </a:r>
          </a:p>
          <a:p>
            <a:pPr eaLnBrk="1" hangingPunct="1"/>
            <a:r>
              <a:rPr lang="en-US" altLang="en-US" dirty="0" smtClean="0"/>
              <a:t>Pack </a:t>
            </a:r>
          </a:p>
          <a:p>
            <a:pPr eaLnBrk="1" hangingPunct="1">
              <a:buFont typeface="Wingdings 2" pitchFamily="18" charset="2"/>
              <a:buNone/>
            </a:pPr>
            <a:r>
              <a:rPr lang="en-US" altLang="en-US" dirty="0" smtClean="0"/>
              <a:t>    age</a:t>
            </a:r>
          </a:p>
        </p:txBody>
      </p:sp>
      <p:pic>
        <p:nvPicPr>
          <p:cNvPr id="4" name="Picture 3"/>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85852" y="1142984"/>
            <a:ext cx="4352932" cy="3124208"/>
          </a:xfrm>
          <a:prstGeom prst="rect">
            <a:avLst/>
          </a:prstGeom>
          <a:noFill/>
          <a:ln>
            <a:noFill/>
          </a:ln>
        </p:spPr>
      </p:pic>
    </p:spTree>
    <p:extLst>
      <p:ext uri="{BB962C8B-B14F-4D97-AF65-F5344CB8AC3E}">
        <p14:creationId xmlns:p14="http://schemas.microsoft.com/office/powerpoint/2010/main" xmlns="" val="22465112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i="1"/>
              <a:t>String</a:t>
            </a:r>
            <a:r>
              <a:rPr lang="en-US" altLang="en-US"/>
              <a:t> Literals</a:t>
            </a:r>
          </a:p>
        </p:txBody>
      </p:sp>
      <p:sp>
        <p:nvSpPr>
          <p:cNvPr id="88067" name="Rectangle 3"/>
          <p:cNvSpPr>
            <a:spLocks noGrp="1" noChangeArrowheads="1"/>
          </p:cNvSpPr>
          <p:nvPr>
            <p:ph type="body" idx="1"/>
          </p:nvPr>
        </p:nvSpPr>
        <p:spPr/>
        <p:txBody>
          <a:bodyPr/>
          <a:lstStyle/>
          <a:p>
            <a:r>
              <a:rPr lang="en-US" altLang="en-US" i="1"/>
              <a:t>String</a:t>
            </a:r>
            <a:r>
              <a:rPr lang="en-US" altLang="en-US"/>
              <a:t> is </a:t>
            </a:r>
            <a:r>
              <a:rPr lang="en-US" altLang="en-US">
                <a:solidFill>
                  <a:srgbClr val="000000"/>
                </a:solidFill>
                <a:cs typeface="Times New Roman" charset="0"/>
              </a:rPr>
              <a:t>actually a class, not a basic data type</a:t>
            </a:r>
            <a:r>
              <a:rPr lang="en-US" altLang="en-US"/>
              <a:t>; </a:t>
            </a:r>
            <a:r>
              <a:rPr lang="en-US" altLang="en-US" i="1"/>
              <a:t>String</a:t>
            </a:r>
            <a:r>
              <a:rPr lang="en-US" altLang="en-US"/>
              <a:t> variables are objects</a:t>
            </a:r>
          </a:p>
          <a:p>
            <a:r>
              <a:rPr lang="en-US" altLang="en-US" i="1"/>
              <a:t>String</a:t>
            </a:r>
            <a:r>
              <a:rPr lang="en-US" altLang="en-US"/>
              <a:t> literal: text contained within double quotes.</a:t>
            </a:r>
          </a:p>
          <a:p>
            <a:r>
              <a:rPr lang="en-US" altLang="en-US"/>
              <a:t>Example of </a:t>
            </a:r>
            <a:r>
              <a:rPr lang="en-US" altLang="en-US" i="1"/>
              <a:t>String</a:t>
            </a:r>
            <a:r>
              <a:rPr lang="en-US" altLang="en-US"/>
              <a:t> literals:</a:t>
            </a:r>
          </a:p>
          <a:p>
            <a:pPr>
              <a:buFontTx/>
              <a:buNone/>
            </a:pPr>
            <a:r>
              <a:rPr lang="en-US" altLang="en-US" sz="2400">
                <a:latin typeface="Courier New" pitchFamily="49" charset="0"/>
              </a:rPr>
              <a:t>    </a:t>
            </a:r>
            <a:r>
              <a:rPr lang="en-US" altLang="en-US" sz="2400">
                <a:latin typeface="Courier New" pitchFamily="49" charset="0"/>
                <a:cs typeface="Courier New" pitchFamily="49" charset="0"/>
              </a:rPr>
              <a:t>"Hello" </a:t>
            </a:r>
            <a:endParaRPr lang="en-US" altLang="en-US" sz="2400">
              <a:latin typeface="Courier New" pitchFamily="49" charset="0"/>
              <a:cs typeface="Times New Roman" charset="0"/>
            </a:endParaRPr>
          </a:p>
          <a:p>
            <a:pPr>
              <a:buFontTx/>
              <a:buNone/>
            </a:pPr>
            <a:r>
              <a:rPr lang="en-US" altLang="en-US" sz="2400">
                <a:latin typeface="Courier New" pitchFamily="49" charset="0"/>
                <a:cs typeface="Courier New" pitchFamily="49" charset="0"/>
              </a:rPr>
              <a:t>    "Hello world"</a:t>
            </a:r>
          </a:p>
          <a:p>
            <a:pPr>
              <a:buFontTx/>
              <a:buNone/>
            </a:pPr>
            <a:r>
              <a:rPr lang="en-US" altLang="en-US" sz="2400">
                <a:latin typeface="Courier New" pitchFamily="49" charset="0"/>
                <a:cs typeface="Courier New" pitchFamily="49" charset="0"/>
              </a:rPr>
              <a:t>    "The value of x is "</a:t>
            </a:r>
          </a:p>
          <a:p>
            <a:pPr>
              <a:buFontTx/>
              <a:buNone/>
            </a:pPr>
            <a:endParaRPr lang="en-US" altLang="en-US"/>
          </a:p>
          <a:p>
            <a:pPr>
              <a:buFontTx/>
              <a:buNone/>
            </a:pPr>
            <a:endParaRPr lang="en-US" altLang="en-US"/>
          </a:p>
        </p:txBody>
      </p:sp>
    </p:spTree>
    <p:extLst>
      <p:ext uri="{BB962C8B-B14F-4D97-AF65-F5344CB8AC3E}">
        <p14:creationId xmlns:p14="http://schemas.microsoft.com/office/powerpoint/2010/main" xmlns="" val="1784629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sz="4000" i="1"/>
              <a:t>String</a:t>
            </a:r>
            <a:r>
              <a:rPr lang="en-US" altLang="en-US" sz="4000"/>
              <a:t> Concatenation Operator (+)</a:t>
            </a:r>
          </a:p>
        </p:txBody>
      </p:sp>
      <p:sp>
        <p:nvSpPr>
          <p:cNvPr id="89091" name="Rectangle 3"/>
          <p:cNvSpPr>
            <a:spLocks noGrp="1" noChangeArrowheads="1"/>
          </p:cNvSpPr>
          <p:nvPr>
            <p:ph type="body" idx="1"/>
          </p:nvPr>
        </p:nvSpPr>
        <p:spPr/>
        <p:txBody>
          <a:bodyPr>
            <a:normAutofit lnSpcReduction="10000"/>
          </a:bodyPr>
          <a:lstStyle/>
          <a:p>
            <a:r>
              <a:rPr lang="en-US" altLang="en-US"/>
              <a:t>Combines </a:t>
            </a:r>
            <a:r>
              <a:rPr lang="en-US" altLang="en-US" i="1"/>
              <a:t>String</a:t>
            </a:r>
            <a:r>
              <a:rPr lang="en-US" altLang="en-US"/>
              <a:t> literals with other data types for printing</a:t>
            </a:r>
          </a:p>
          <a:p>
            <a:pPr>
              <a:buFontTx/>
              <a:buNone/>
            </a:pPr>
            <a:endParaRPr lang="en-US" altLang="en-US"/>
          </a:p>
          <a:p>
            <a:r>
              <a:rPr lang="en-US" altLang="en-US"/>
              <a:t>Example:</a:t>
            </a:r>
          </a:p>
          <a:p>
            <a:pPr>
              <a:buFontTx/>
              <a:buNone/>
            </a:pPr>
            <a:r>
              <a:rPr lang="en-US" altLang="en-US" sz="2400">
                <a:latin typeface="Courier New" pitchFamily="49" charset="0"/>
              </a:rPr>
              <a:t>  String hello = "Hello";</a:t>
            </a:r>
          </a:p>
          <a:p>
            <a:pPr>
              <a:buFontTx/>
              <a:buNone/>
            </a:pPr>
            <a:r>
              <a:rPr lang="en-US" altLang="en-US" sz="2400">
                <a:latin typeface="Courier New" pitchFamily="49" charset="0"/>
              </a:rPr>
              <a:t>  String there = "there";</a:t>
            </a:r>
          </a:p>
          <a:p>
            <a:pPr>
              <a:buFontTx/>
              <a:buNone/>
            </a:pPr>
            <a:r>
              <a:rPr lang="en-US" altLang="en-US" sz="2400">
                <a:latin typeface="Courier New" pitchFamily="49" charset="0"/>
              </a:rPr>
              <a:t>  String greeting = hello + ' ' + there;</a:t>
            </a:r>
          </a:p>
          <a:p>
            <a:pPr>
              <a:buFontTx/>
              <a:buNone/>
            </a:pPr>
            <a:r>
              <a:rPr lang="en-US" altLang="en-US" sz="2400">
                <a:latin typeface="Courier New" pitchFamily="49" charset="0"/>
              </a:rPr>
              <a:t>  System.out.println( greeting );</a:t>
            </a:r>
          </a:p>
          <a:p>
            <a:pPr>
              <a:buFontTx/>
              <a:buNone/>
            </a:pPr>
            <a:r>
              <a:rPr lang="en-US" altLang="en-US" sz="2800"/>
              <a:t>Output is:</a:t>
            </a:r>
          </a:p>
          <a:p>
            <a:pPr>
              <a:buFontTx/>
              <a:buNone/>
            </a:pPr>
            <a:r>
              <a:rPr lang="en-US" altLang="en-US" sz="2400">
                <a:latin typeface="Courier New" pitchFamily="49" charset="0"/>
              </a:rPr>
              <a:t>   Hello there</a:t>
            </a:r>
          </a:p>
          <a:p>
            <a:pPr>
              <a:buFontTx/>
              <a:buNone/>
            </a:pPr>
            <a:endParaRPr lang="en-US" altLang="en-US" sz="2400">
              <a:latin typeface="Courier New" pitchFamily="49" charset="0"/>
            </a:endParaRPr>
          </a:p>
        </p:txBody>
      </p:sp>
    </p:spTree>
    <p:extLst>
      <p:ext uri="{BB962C8B-B14F-4D97-AF65-F5344CB8AC3E}">
        <p14:creationId xmlns:p14="http://schemas.microsoft.com/office/powerpoint/2010/main" xmlns="" val="5288432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LITERALS</a:t>
            </a:r>
            <a:endParaRPr lang="en-US" dirty="0"/>
          </a:p>
        </p:txBody>
      </p:sp>
      <p:sp>
        <p:nvSpPr>
          <p:cNvPr id="16387" name="Content Placeholder 2"/>
          <p:cNvSpPr>
            <a:spLocks noGrp="1"/>
          </p:cNvSpPr>
          <p:nvPr>
            <p:ph idx="1"/>
          </p:nvPr>
        </p:nvSpPr>
        <p:spPr/>
        <p:txBody>
          <a:bodyPr/>
          <a:lstStyle/>
          <a:p>
            <a:pPr eaLnBrk="1" hangingPunct="1"/>
            <a:r>
              <a:rPr lang="en-US" altLang="en-US" b="1" smtClean="0"/>
              <a:t>null</a:t>
            </a:r>
            <a:r>
              <a:rPr lang="en-US" altLang="en-US" smtClean="0"/>
              <a:t> literal: special kind of literal that is used to represent a special value.</a:t>
            </a:r>
          </a:p>
          <a:p>
            <a:pPr eaLnBrk="1" hangingPunct="1"/>
            <a:r>
              <a:rPr lang="en-US" altLang="en-US" b="1" smtClean="0"/>
              <a:t>Comments</a:t>
            </a:r>
            <a:r>
              <a:rPr lang="en-US" altLang="en-US" smtClean="0"/>
              <a:t>: The sixth and final category of tokens is the </a:t>
            </a:r>
            <a:r>
              <a:rPr lang="en-US" altLang="en-US" b="1" smtClean="0"/>
              <a:t>Comment.</a:t>
            </a:r>
          </a:p>
          <a:p>
            <a:pPr eaLnBrk="1" hangingPunct="1"/>
            <a:r>
              <a:rPr lang="en-US" altLang="en-US" smtClean="0"/>
              <a:t> Comments allow us to place any form of documentation inside our Java code. They can contain anything that we can type on the keyboard </a:t>
            </a:r>
            <a:r>
              <a:rPr lang="en-US" altLang="en-US" b="1" smtClean="0"/>
              <a:t>comment.</a:t>
            </a:r>
          </a:p>
          <a:p>
            <a:pPr eaLnBrk="1" hangingPunct="1"/>
            <a:endParaRPr lang="en-US" altLang="en-US" smtClean="0"/>
          </a:p>
        </p:txBody>
      </p:sp>
    </p:spTree>
    <p:extLst>
      <p:ext uri="{BB962C8B-B14F-4D97-AF65-F5344CB8AC3E}">
        <p14:creationId xmlns:p14="http://schemas.microsoft.com/office/powerpoint/2010/main" xmlns="" val="35577648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LITERALS</a:t>
            </a:r>
            <a:endParaRPr lang="en-US" dirty="0"/>
          </a:p>
        </p:txBody>
      </p:sp>
      <p:sp>
        <p:nvSpPr>
          <p:cNvPr id="17411" name="Content Placeholder 2"/>
          <p:cNvSpPr>
            <a:spLocks noGrp="1"/>
          </p:cNvSpPr>
          <p:nvPr>
            <p:ph idx="1"/>
          </p:nvPr>
        </p:nvSpPr>
        <p:spPr/>
        <p:txBody>
          <a:bodyPr/>
          <a:lstStyle/>
          <a:p>
            <a:pPr eaLnBrk="1" hangingPunct="1"/>
            <a:r>
              <a:rPr lang="en-US" altLang="en-US" b="1" smtClean="0"/>
              <a:t>Comments: </a:t>
            </a:r>
          </a:p>
          <a:p>
            <a:pPr eaLnBrk="1" hangingPunct="1"/>
            <a:r>
              <a:rPr lang="en-US" altLang="en-US" smtClean="0"/>
              <a:t>Comments are declared in two ways:</a:t>
            </a:r>
          </a:p>
          <a:p>
            <a:pPr eaLnBrk="1" hangingPunct="1"/>
            <a:r>
              <a:rPr lang="en-US" altLang="en-US" smtClean="0"/>
              <a:t>Line-Oriented: begins with </a:t>
            </a:r>
            <a:r>
              <a:rPr lang="en-US" altLang="en-US" b="1" smtClean="0"/>
              <a:t>//</a:t>
            </a:r>
            <a:r>
              <a:rPr lang="en-US" altLang="en-US" smtClean="0"/>
              <a:t> and continues until the end of the line.</a:t>
            </a:r>
          </a:p>
          <a:p>
            <a:pPr eaLnBrk="1" hangingPunct="1"/>
            <a:r>
              <a:rPr lang="en-US" altLang="en-US" smtClean="0"/>
              <a:t>Block-Oriented: begins with </a:t>
            </a:r>
            <a:r>
              <a:rPr lang="en-US" altLang="en-US" b="1" smtClean="0"/>
              <a:t>/*</a:t>
            </a:r>
            <a:r>
              <a:rPr lang="en-US" altLang="en-US" smtClean="0"/>
              <a:t> and continues (possibly over many lines) until </a:t>
            </a:r>
            <a:r>
              <a:rPr lang="en-US" altLang="en-US" b="1" smtClean="0"/>
              <a:t>*/</a:t>
            </a:r>
            <a:r>
              <a:rPr lang="en-US" altLang="en-US" smtClean="0"/>
              <a:t> is reached.</a:t>
            </a:r>
          </a:p>
          <a:p>
            <a:pPr eaLnBrk="1" hangingPunct="1"/>
            <a:endParaRPr lang="en-US" altLang="en-US" smtClean="0"/>
          </a:p>
        </p:txBody>
      </p:sp>
    </p:spTree>
    <p:extLst>
      <p:ext uri="{BB962C8B-B14F-4D97-AF65-F5344CB8AC3E}">
        <p14:creationId xmlns:p14="http://schemas.microsoft.com/office/powerpoint/2010/main" xmlns="" val="824074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Error Types</a:t>
            </a:r>
          </a:p>
        </p:txBody>
      </p:sp>
      <p:sp>
        <p:nvSpPr>
          <p:cNvPr id="10243" name="Rectangle 3"/>
          <p:cNvSpPr>
            <a:spLocks noGrp="1" noChangeArrowheads="1"/>
          </p:cNvSpPr>
          <p:nvPr>
            <p:ph type="body" idx="1"/>
          </p:nvPr>
        </p:nvSpPr>
        <p:spPr/>
        <p:txBody>
          <a:bodyPr>
            <a:normAutofit fontScale="92500" lnSpcReduction="10000"/>
          </a:bodyPr>
          <a:lstStyle/>
          <a:p>
            <a:pPr eaLnBrk="1" hangingPunct="1"/>
            <a:r>
              <a:rPr lang="en-US" altLang="en-US" smtClean="0"/>
              <a:t>Syntax error / Compile errors</a:t>
            </a:r>
          </a:p>
          <a:p>
            <a:pPr lvl="1" eaLnBrk="1" hangingPunct="1"/>
            <a:r>
              <a:rPr lang="en-US" altLang="en-US" smtClean="0"/>
              <a:t>caught at compile time.</a:t>
            </a:r>
          </a:p>
          <a:p>
            <a:pPr lvl="1" eaLnBrk="1" hangingPunct="1"/>
            <a:r>
              <a:rPr lang="en-US" altLang="en-US" smtClean="0"/>
              <a:t>compiler did not understand or compiler does not allow</a:t>
            </a:r>
          </a:p>
          <a:p>
            <a:pPr eaLnBrk="1" hangingPunct="1"/>
            <a:r>
              <a:rPr lang="en-US" altLang="en-US" smtClean="0"/>
              <a:t>Runtime error</a:t>
            </a:r>
          </a:p>
          <a:p>
            <a:pPr lvl="1" eaLnBrk="1" hangingPunct="1"/>
            <a:r>
              <a:rPr lang="en-US" altLang="en-US" smtClean="0"/>
              <a:t>something “Bad” happens at runtime. Java breaks these into Errors and Exceptions</a:t>
            </a:r>
          </a:p>
          <a:p>
            <a:pPr eaLnBrk="1" hangingPunct="1"/>
            <a:r>
              <a:rPr lang="en-US" altLang="en-US" smtClean="0"/>
              <a:t>Logic Error</a:t>
            </a:r>
          </a:p>
          <a:p>
            <a:pPr lvl="1" eaLnBrk="1" hangingPunct="1"/>
            <a:r>
              <a:rPr lang="en-US" altLang="en-US" smtClean="0"/>
              <a:t>program compiles and runs, but does not do what you intended or want</a:t>
            </a:r>
          </a:p>
        </p:txBody>
      </p:sp>
    </p:spTree>
    <p:extLst>
      <p:ext uri="{BB962C8B-B14F-4D97-AF65-F5344CB8AC3E}">
        <p14:creationId xmlns:p14="http://schemas.microsoft.com/office/powerpoint/2010/main" xmlns="" val="364249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How to get input from user?</a:t>
            </a:r>
          </a:p>
        </p:txBody>
      </p:sp>
      <p:sp>
        <p:nvSpPr>
          <p:cNvPr id="10243" name="Rectangle 3"/>
          <p:cNvSpPr>
            <a:spLocks noGrp="1" noChangeArrowheads="1"/>
          </p:cNvSpPr>
          <p:nvPr>
            <p:ph type="body" idx="1"/>
          </p:nvPr>
        </p:nvSpPr>
        <p:spPr/>
        <p:txBody>
          <a:bodyPr>
            <a:normAutofit fontScale="92500" lnSpcReduction="10000"/>
          </a:bodyPr>
          <a:lstStyle/>
          <a:p>
            <a:pPr eaLnBrk="1" hangingPunct="1">
              <a:defRPr/>
            </a:pPr>
            <a:r>
              <a:rPr lang="en-IN" sz="2100" dirty="0">
                <a:latin typeface="Times New Roman" panose="02020603050405020304" pitchFamily="18" charset="0"/>
                <a:cs typeface="Times New Roman" panose="02020603050405020304" pitchFamily="18" charset="0"/>
              </a:rPr>
              <a:t>Scanner class is present in </a:t>
            </a:r>
            <a:r>
              <a:rPr lang="en-IN" sz="2100" dirty="0" err="1">
                <a:latin typeface="Times New Roman" panose="02020603050405020304" pitchFamily="18" charset="0"/>
                <a:cs typeface="Times New Roman" panose="02020603050405020304" pitchFamily="18" charset="0"/>
              </a:rPr>
              <a:t>java.util</a:t>
            </a:r>
            <a:r>
              <a:rPr lang="en-IN" sz="2100" dirty="0">
                <a:latin typeface="Times New Roman" panose="02020603050405020304" pitchFamily="18" charset="0"/>
                <a:cs typeface="Times New Roman" panose="02020603050405020304" pitchFamily="18" charset="0"/>
              </a:rPr>
              <a:t> </a:t>
            </a:r>
            <a:r>
              <a:rPr lang="en-IN" sz="2100" dirty="0" smtClean="0">
                <a:latin typeface="Times New Roman" panose="02020603050405020304" pitchFamily="18" charset="0"/>
                <a:cs typeface="Times New Roman" panose="02020603050405020304" pitchFamily="18" charset="0"/>
              </a:rPr>
              <a:t>package</a:t>
            </a:r>
          </a:p>
          <a:p>
            <a:pPr eaLnBrk="1" hangingPunct="1">
              <a:defRPr/>
            </a:pPr>
            <a:r>
              <a:rPr lang="en-IN" sz="2100" dirty="0" smtClean="0">
                <a:latin typeface="Times New Roman" panose="02020603050405020304" pitchFamily="18" charset="0"/>
                <a:cs typeface="Times New Roman" panose="02020603050405020304" pitchFamily="18" charset="0"/>
              </a:rPr>
              <a:t>import </a:t>
            </a:r>
            <a:r>
              <a:rPr lang="en-IN" sz="2100" dirty="0">
                <a:latin typeface="Times New Roman" panose="02020603050405020304" pitchFamily="18" charset="0"/>
                <a:cs typeface="Times New Roman" panose="02020603050405020304" pitchFamily="18" charset="0"/>
              </a:rPr>
              <a:t>this package in our program</a:t>
            </a:r>
            <a:r>
              <a:rPr lang="en-IN" sz="2100" dirty="0" smtClean="0">
                <a:latin typeface="Times New Roman" panose="02020603050405020304" pitchFamily="18" charset="0"/>
                <a:cs typeface="Times New Roman" panose="02020603050405020304" pitchFamily="18" charset="0"/>
              </a:rPr>
              <a:t>.</a:t>
            </a:r>
          </a:p>
          <a:p>
            <a:pPr eaLnBrk="1" hangingPunct="1">
              <a:defRPr/>
            </a:pPr>
            <a:r>
              <a:rPr lang="en-IN" sz="2100" dirty="0" smtClean="0">
                <a:latin typeface="Times New Roman" panose="02020603050405020304" pitchFamily="18" charset="0"/>
                <a:cs typeface="Times New Roman" panose="02020603050405020304" pitchFamily="18" charset="0"/>
              </a:rPr>
              <a:t>create </a:t>
            </a:r>
            <a:r>
              <a:rPr lang="en-IN" sz="2100" dirty="0">
                <a:latin typeface="Times New Roman" panose="02020603050405020304" pitchFamily="18" charset="0"/>
                <a:cs typeface="Times New Roman" panose="02020603050405020304" pitchFamily="18" charset="0"/>
              </a:rPr>
              <a:t>an object of Scanner class and then </a:t>
            </a:r>
            <a:r>
              <a:rPr lang="en-IN" sz="2100" dirty="0" smtClean="0">
                <a:latin typeface="Times New Roman" panose="02020603050405020304" pitchFamily="18" charset="0"/>
                <a:cs typeface="Times New Roman" panose="02020603050405020304" pitchFamily="18" charset="0"/>
              </a:rPr>
              <a:t>use </a:t>
            </a:r>
            <a:r>
              <a:rPr lang="en-IN" sz="2100" dirty="0">
                <a:latin typeface="Times New Roman" panose="02020603050405020304" pitchFamily="18" charset="0"/>
                <a:cs typeface="Times New Roman" panose="02020603050405020304" pitchFamily="18" charset="0"/>
              </a:rPr>
              <a:t>the methods of Scanner class. </a:t>
            </a:r>
            <a:endParaRPr lang="en-IN" sz="2100" dirty="0" smtClean="0">
              <a:latin typeface="Times New Roman" panose="02020603050405020304" pitchFamily="18" charset="0"/>
              <a:cs typeface="Times New Roman" panose="02020603050405020304" pitchFamily="18" charset="0"/>
            </a:endParaRPr>
          </a:p>
          <a:p>
            <a:pPr lvl="4" eaLnBrk="1" hangingPunct="1">
              <a:buFont typeface="Wingdings" panose="05000000000000000000" pitchFamily="2" charset="2"/>
              <a:buChar char="q"/>
              <a:defRPr/>
            </a:pPr>
            <a:r>
              <a:rPr lang="en-IN" sz="2100" dirty="0" smtClean="0">
                <a:latin typeface="Times New Roman" panose="02020603050405020304" pitchFamily="18" charset="0"/>
                <a:cs typeface="Times New Roman" panose="02020603050405020304" pitchFamily="18" charset="0"/>
              </a:rPr>
              <a:t>Scanner a = new Scanner(System.in); </a:t>
            </a:r>
          </a:p>
          <a:p>
            <a:pPr lvl="4" eaLnBrk="1" hangingPunct="1">
              <a:buFont typeface="Wingdings" panose="05000000000000000000" pitchFamily="2" charset="2"/>
              <a:buChar char="q"/>
              <a:defRPr/>
            </a:pPr>
            <a:r>
              <a:rPr lang="en-IN" sz="2100" dirty="0" smtClean="0">
                <a:latin typeface="Times New Roman" panose="02020603050405020304" pitchFamily="18" charset="0"/>
                <a:cs typeface="Times New Roman" panose="02020603050405020304" pitchFamily="18" charset="0"/>
              </a:rPr>
              <a:t>Scanner </a:t>
            </a:r>
            <a:r>
              <a:rPr lang="en-IN" sz="2100" dirty="0">
                <a:latin typeface="Times New Roman" panose="02020603050405020304" pitchFamily="18" charset="0"/>
                <a:cs typeface="Times New Roman" panose="02020603050405020304" pitchFamily="18" charset="0"/>
              </a:rPr>
              <a:t>is the class name</a:t>
            </a:r>
            <a:r>
              <a:rPr lang="en-IN" sz="2100" dirty="0" smtClean="0">
                <a:latin typeface="Times New Roman" panose="02020603050405020304" pitchFamily="18" charset="0"/>
                <a:cs typeface="Times New Roman" panose="02020603050405020304" pitchFamily="18" charset="0"/>
              </a:rPr>
              <a:t>,</a:t>
            </a:r>
          </a:p>
          <a:p>
            <a:pPr lvl="4" eaLnBrk="1" hangingPunct="1">
              <a:buFont typeface="Wingdings" panose="05000000000000000000" pitchFamily="2" charset="2"/>
              <a:buChar char="q"/>
              <a:defRPr/>
            </a:pPr>
            <a:r>
              <a:rPr lang="en-IN" sz="2100" dirty="0" smtClean="0">
                <a:latin typeface="Times New Roman" panose="02020603050405020304" pitchFamily="18" charset="0"/>
                <a:cs typeface="Times New Roman" panose="02020603050405020304" pitchFamily="18" charset="0"/>
              </a:rPr>
              <a:t>a </a:t>
            </a:r>
            <a:r>
              <a:rPr lang="en-IN" sz="2100" dirty="0">
                <a:latin typeface="Times New Roman" panose="02020603050405020304" pitchFamily="18" charset="0"/>
                <a:cs typeface="Times New Roman" panose="02020603050405020304" pitchFamily="18" charset="0"/>
              </a:rPr>
              <a:t>is the name of object, </a:t>
            </a:r>
            <a:endParaRPr lang="en-IN" sz="2100" dirty="0" smtClean="0">
              <a:latin typeface="Times New Roman" panose="02020603050405020304" pitchFamily="18" charset="0"/>
              <a:cs typeface="Times New Roman" panose="02020603050405020304" pitchFamily="18" charset="0"/>
            </a:endParaRPr>
          </a:p>
          <a:p>
            <a:pPr lvl="4" eaLnBrk="1" hangingPunct="1">
              <a:buFont typeface="Wingdings" panose="05000000000000000000" pitchFamily="2" charset="2"/>
              <a:buChar char="q"/>
              <a:defRPr/>
            </a:pPr>
            <a:r>
              <a:rPr lang="en-IN" sz="2100" dirty="0" smtClean="0">
                <a:latin typeface="Times New Roman" panose="02020603050405020304" pitchFamily="18" charset="0"/>
                <a:cs typeface="Times New Roman" panose="02020603050405020304" pitchFamily="18" charset="0"/>
              </a:rPr>
              <a:t>new </a:t>
            </a:r>
            <a:r>
              <a:rPr lang="en-IN" sz="2100" dirty="0">
                <a:latin typeface="Times New Roman" panose="02020603050405020304" pitchFamily="18" charset="0"/>
                <a:cs typeface="Times New Roman" panose="02020603050405020304" pitchFamily="18" charset="0"/>
              </a:rPr>
              <a:t>keyword is used to allocate the memory </a:t>
            </a:r>
            <a:r>
              <a:rPr lang="en-IN" sz="2100" dirty="0" smtClean="0">
                <a:latin typeface="Times New Roman" panose="02020603050405020304" pitchFamily="18" charset="0"/>
                <a:cs typeface="Times New Roman" panose="02020603050405020304" pitchFamily="18" charset="0"/>
              </a:rPr>
              <a:t>System.in </a:t>
            </a:r>
            <a:r>
              <a:rPr lang="en-IN" sz="2100" dirty="0">
                <a:latin typeface="Times New Roman" panose="02020603050405020304" pitchFamily="18" charset="0"/>
                <a:cs typeface="Times New Roman" panose="02020603050405020304" pitchFamily="18" charset="0"/>
              </a:rPr>
              <a:t>is the input stream</a:t>
            </a:r>
            <a:r>
              <a:rPr lang="en-IN" sz="2100" dirty="0" smtClean="0">
                <a:latin typeface="Times New Roman" panose="02020603050405020304" pitchFamily="18" charset="0"/>
                <a:cs typeface="Times New Roman" panose="02020603050405020304" pitchFamily="18" charset="0"/>
              </a:rPr>
              <a:t>.</a:t>
            </a:r>
          </a:p>
          <a:p>
            <a:pPr lvl="4" eaLnBrk="1" hangingPunct="1">
              <a:buFont typeface="Wingdings" panose="05000000000000000000" pitchFamily="2" charset="2"/>
              <a:buChar char="q"/>
              <a:defRPr/>
            </a:pPr>
            <a:endParaRPr lang="en-IN" sz="2100" dirty="0" smtClean="0">
              <a:latin typeface="Times New Roman" panose="02020603050405020304" pitchFamily="18" charset="0"/>
              <a:cs typeface="Times New Roman" panose="02020603050405020304" pitchFamily="18" charset="0"/>
            </a:endParaRPr>
          </a:p>
          <a:p>
            <a:pPr marL="0" indent="0" eaLnBrk="1" hangingPunct="1">
              <a:buFont typeface="Marlett" pitchFamily="2" charset="2"/>
              <a:buNone/>
              <a:defRPr/>
            </a:pP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Following methods of Scanner class are used in the program below :-</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1) </a:t>
            </a:r>
            <a:r>
              <a:rPr lang="en-IN" sz="2100" dirty="0" err="1" smtClean="0">
                <a:latin typeface="Times New Roman" panose="02020603050405020304" pitchFamily="18" charset="0"/>
                <a:cs typeface="Times New Roman" panose="02020603050405020304" pitchFamily="18" charset="0"/>
              </a:rPr>
              <a:t>nextInt</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to input an integer</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2) </a:t>
            </a:r>
            <a:r>
              <a:rPr lang="en-IN" sz="2100" dirty="0" err="1" smtClean="0">
                <a:latin typeface="Times New Roman" panose="02020603050405020304" pitchFamily="18" charset="0"/>
                <a:cs typeface="Times New Roman" panose="02020603050405020304" pitchFamily="18" charset="0"/>
              </a:rPr>
              <a:t>nextFloat</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to input a float</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3) </a:t>
            </a:r>
            <a:r>
              <a:rPr lang="en-IN" sz="2100" dirty="0" err="1" smtClean="0">
                <a:latin typeface="Times New Roman" panose="02020603050405020304" pitchFamily="18" charset="0"/>
                <a:cs typeface="Times New Roman" panose="02020603050405020304" pitchFamily="18" charset="0"/>
              </a:rPr>
              <a:t>nextLine</a:t>
            </a:r>
            <a:r>
              <a:rPr lang="en-IN" sz="2100" dirty="0" smtClean="0">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to input a </a:t>
            </a:r>
            <a:r>
              <a:rPr lang="en-IN" sz="2100" dirty="0" smtClean="0">
                <a:latin typeface="Times New Roman" panose="02020603050405020304" pitchFamily="18" charset="0"/>
                <a:cs typeface="Times New Roman" panose="02020603050405020304" pitchFamily="18" charset="0"/>
              </a:rPr>
              <a:t>string</a:t>
            </a:r>
          </a:p>
          <a:p>
            <a:pPr marL="0" indent="0">
              <a:buNone/>
              <a:defRPr/>
            </a:pPr>
            <a:r>
              <a:rPr lang="en-IN" sz="2100" dirty="0" smtClean="0">
                <a:latin typeface="Times New Roman" panose="02020603050405020304" pitchFamily="18" charset="0"/>
                <a:cs typeface="Times New Roman" panose="02020603050405020304" pitchFamily="18" charset="0"/>
              </a:rPr>
              <a:t>4) next().</a:t>
            </a:r>
            <a:r>
              <a:rPr lang="en-IN" sz="2100" dirty="0" err="1" smtClean="0">
                <a:latin typeface="Times New Roman" panose="02020603050405020304" pitchFamily="18" charset="0"/>
                <a:cs typeface="Times New Roman" panose="02020603050405020304" pitchFamily="18" charset="0"/>
              </a:rPr>
              <a:t>charAt</a:t>
            </a:r>
            <a:r>
              <a:rPr lang="en-IN" sz="2100" dirty="0" smtClean="0">
                <a:latin typeface="Times New Roman" panose="02020603050405020304" pitchFamily="18" charset="0"/>
                <a:cs typeface="Times New Roman" panose="02020603050405020304" pitchFamily="18" charset="0"/>
              </a:rPr>
              <a:t>(0) </a:t>
            </a:r>
            <a:r>
              <a:rPr lang="en-IN" sz="2100" dirty="0">
                <a:latin typeface="Times New Roman" panose="02020603050405020304" pitchFamily="18" charset="0"/>
                <a:cs typeface="Times New Roman" panose="02020603050405020304" pitchFamily="18" charset="0"/>
              </a:rPr>
              <a:t>to input a </a:t>
            </a:r>
            <a:r>
              <a:rPr lang="en-IN" sz="2100" dirty="0" smtClean="0">
                <a:latin typeface="Times New Roman" panose="02020603050405020304" pitchFamily="18" charset="0"/>
                <a:cs typeface="Times New Roman" panose="02020603050405020304" pitchFamily="18" charset="0"/>
              </a:rPr>
              <a:t>char</a:t>
            </a:r>
            <a:endParaRPr lang="en-IN" sz="2100" dirty="0">
              <a:latin typeface="Times New Roman" panose="02020603050405020304" pitchFamily="18" charset="0"/>
              <a:cs typeface="Times New Roman" panose="02020603050405020304" pitchFamily="18" charset="0"/>
            </a:endParaRPr>
          </a:p>
          <a:p>
            <a:pPr marL="0" indent="0" eaLnBrk="1" hangingPunct="1">
              <a:buFont typeface="Marlett" pitchFamily="2" charset="2"/>
              <a:buNone/>
              <a:defRPr/>
            </a:pPr>
            <a:endParaRPr lang="en-US" altLang="en-US"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28601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334962"/>
          </a:xfrm>
        </p:spPr>
        <p:txBody>
          <a:bodyPr>
            <a:normAutofit fontScale="90000"/>
          </a:bodyPr>
          <a:lstStyle/>
          <a:p>
            <a:r>
              <a:rPr lang="en-US" dirty="0" smtClean="0"/>
              <a:t>Java History</a:t>
            </a:r>
          </a:p>
        </p:txBody>
      </p:sp>
      <p:sp>
        <p:nvSpPr>
          <p:cNvPr id="7171" name="Rectangle 3"/>
          <p:cNvSpPr>
            <a:spLocks noGrp="1" noChangeArrowheads="1"/>
          </p:cNvSpPr>
          <p:nvPr>
            <p:ph type="body" idx="1"/>
          </p:nvPr>
        </p:nvSpPr>
        <p:spPr>
          <a:xfrm>
            <a:off x="457200" y="685800"/>
            <a:ext cx="8229600" cy="5440363"/>
          </a:xfrm>
        </p:spPr>
        <p:txBody>
          <a:bodyPr/>
          <a:lstStyle/>
          <a:p>
            <a:pPr marL="0" indent="0">
              <a:tabLst>
                <a:tab pos="476250" algn="l"/>
              </a:tabLst>
            </a:pPr>
            <a:r>
              <a:rPr lang="en-US" dirty="0" smtClean="0"/>
              <a:t>Sun Microsystems funded an internal research project “</a:t>
            </a:r>
            <a:r>
              <a:rPr lang="en-US" dirty="0" smtClean="0">
                <a:solidFill>
                  <a:srgbClr val="00B050"/>
                </a:solidFill>
              </a:rPr>
              <a:t>Green</a:t>
            </a:r>
            <a:r>
              <a:rPr lang="en-US" dirty="0" smtClean="0"/>
              <a:t>” to investigate this opportunity.</a:t>
            </a:r>
          </a:p>
          <a:p>
            <a:pPr marL="482600" lvl="1" indent="-249238">
              <a:tabLst>
                <a:tab pos="476250" algn="l"/>
              </a:tabLst>
            </a:pPr>
            <a:r>
              <a:rPr lang="en-US" dirty="0" smtClean="0"/>
              <a:t>Result: A programming language called “</a:t>
            </a:r>
            <a:r>
              <a:rPr lang="en-US" dirty="0" smtClean="0">
                <a:solidFill>
                  <a:srgbClr val="C00000"/>
                </a:solidFill>
              </a:rPr>
              <a:t>Oak</a:t>
            </a:r>
            <a:r>
              <a:rPr lang="en-US" dirty="0" smtClean="0"/>
              <a:t>”</a:t>
            </a:r>
          </a:p>
        </p:txBody>
      </p:sp>
      <p:grpSp>
        <p:nvGrpSpPr>
          <p:cNvPr id="2" name="Group 5"/>
          <p:cNvGrpSpPr>
            <a:grpSpLocks/>
          </p:cNvGrpSpPr>
          <p:nvPr/>
        </p:nvGrpSpPr>
        <p:grpSpPr bwMode="auto">
          <a:xfrm>
            <a:off x="763588" y="2243138"/>
            <a:ext cx="5410200" cy="3373437"/>
            <a:chOff x="1008" y="1488"/>
            <a:chExt cx="3408" cy="2125"/>
          </a:xfrm>
        </p:grpSpPr>
        <p:pic>
          <p:nvPicPr>
            <p:cNvPr id="7175" name="Picture 6" descr="james1"/>
            <p:cNvPicPr>
              <a:picLocks noChangeAspect="1" noChangeArrowheads="1"/>
            </p:cNvPicPr>
            <p:nvPr/>
          </p:nvPicPr>
          <p:blipFill>
            <a:blip r:embed="rId3" cstate="print"/>
            <a:srcRect/>
            <a:stretch>
              <a:fillRect/>
            </a:stretch>
          </p:blipFill>
          <p:spPr bwMode="auto">
            <a:xfrm>
              <a:off x="1008" y="1488"/>
              <a:ext cx="2208" cy="1726"/>
            </a:xfrm>
            <a:prstGeom prst="rect">
              <a:avLst/>
            </a:prstGeom>
            <a:noFill/>
            <a:ln w="9525">
              <a:noFill/>
              <a:miter lim="800000"/>
              <a:headEnd/>
              <a:tailEnd/>
            </a:ln>
          </p:spPr>
        </p:pic>
        <p:sp>
          <p:nvSpPr>
            <p:cNvPr id="7176" name="Text Box 7"/>
            <p:cNvSpPr txBox="1">
              <a:spLocks noChangeArrowheads="1"/>
            </p:cNvSpPr>
            <p:nvPr/>
          </p:nvSpPr>
          <p:spPr bwMode="auto">
            <a:xfrm>
              <a:off x="1008" y="3264"/>
              <a:ext cx="3408" cy="349"/>
            </a:xfrm>
            <a:prstGeom prst="rect">
              <a:avLst/>
            </a:prstGeom>
            <a:noFill/>
            <a:ln w="9525">
              <a:noFill/>
              <a:miter lim="800000"/>
              <a:headEnd/>
              <a:tailEnd/>
            </a:ln>
          </p:spPr>
          <p:txBody>
            <a:bodyPr lIns="0" tIns="0" rIns="0" bIns="0">
              <a:spAutoFit/>
            </a:bodyPr>
            <a:lstStyle/>
            <a:p>
              <a:pPr>
                <a:spcBef>
                  <a:spcPct val="50000"/>
                </a:spcBef>
              </a:pPr>
              <a:r>
                <a:rPr lang="en-CA" sz="1800" b="1" dirty="0">
                  <a:solidFill>
                    <a:schemeClr val="accent2"/>
                  </a:solidFill>
                </a:rPr>
                <a:t>Blatant advertisement: James Gosling was a graduate of </a:t>
              </a:r>
              <a:r>
                <a:rPr lang="en-CA" sz="1800" b="1" dirty="0" smtClean="0">
                  <a:solidFill>
                    <a:schemeClr val="accent2"/>
                  </a:solidFill>
                </a:rPr>
                <a:t>the  </a:t>
              </a:r>
              <a:r>
                <a:rPr lang="en-CA" sz="1800" b="1" dirty="0">
                  <a:solidFill>
                    <a:schemeClr val="accent2"/>
                  </a:solidFill>
                </a:rPr>
                <a:t>C Computer Science program.</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609600"/>
          </a:xfrm>
        </p:spPr>
        <p:txBody>
          <a:bodyPr>
            <a:normAutofit fontScale="90000"/>
          </a:bodyPr>
          <a:lstStyle/>
          <a:p>
            <a:pPr eaLnBrk="1" hangingPunct="1"/>
            <a:r>
              <a:rPr lang="en-US" altLang="en-US" smtClean="0"/>
              <a:t>How to get input from user?</a:t>
            </a:r>
          </a:p>
        </p:txBody>
      </p:sp>
      <p:sp>
        <p:nvSpPr>
          <p:cNvPr id="12291" name="Rectangle 3"/>
          <p:cNvSpPr>
            <a:spLocks noGrp="1" noChangeArrowheads="1"/>
          </p:cNvSpPr>
          <p:nvPr>
            <p:ph type="body" idx="1"/>
          </p:nvPr>
        </p:nvSpPr>
        <p:spPr>
          <a:xfrm>
            <a:off x="228600" y="685800"/>
            <a:ext cx="4800600" cy="6172200"/>
          </a:xfrm>
        </p:spPr>
        <p:txBody>
          <a:bodyPr/>
          <a:lstStyle/>
          <a:p>
            <a:pPr marL="0" indent="0" eaLnBrk="1" hangingPunct="1">
              <a:buFont typeface="Marlett" pitchFamily="2" charset="2"/>
              <a:buNone/>
            </a:pPr>
            <a:r>
              <a:rPr lang="en-IN" altLang="en-US" sz="1700" smtClean="0">
                <a:latin typeface="Times New Roman" pitchFamily="18" charset="0"/>
                <a:cs typeface="Times New Roman" pitchFamily="18" charset="0"/>
              </a:rPr>
              <a:t>import java.util.Scanner; </a:t>
            </a:r>
          </a:p>
          <a:p>
            <a:pPr marL="0" indent="0" eaLnBrk="1" hangingPunct="1">
              <a:buFont typeface="Marlett" pitchFamily="2" charset="2"/>
              <a:buNone/>
            </a:pPr>
            <a:r>
              <a:rPr lang="en-IN" altLang="en-US" sz="1700" smtClean="0">
                <a:latin typeface="Times New Roman" pitchFamily="18" charset="0"/>
                <a:cs typeface="Times New Roman" pitchFamily="18" charset="0"/>
              </a:rPr>
              <a:t>class GetInputFromUser</a:t>
            </a:r>
          </a:p>
          <a:p>
            <a:pPr marL="0" indent="0" eaLnBrk="1" hangingPunct="1">
              <a:buFont typeface="Marlett" pitchFamily="2" charset="2"/>
              <a:buNone/>
            </a:pPr>
            <a:r>
              <a:rPr lang="en-IN" altLang="en-US" sz="1700" smtClean="0">
                <a:latin typeface="Times New Roman" pitchFamily="18" charset="0"/>
                <a:cs typeface="Times New Roman" pitchFamily="18" charset="0"/>
              </a:rPr>
              <a:t>{</a:t>
            </a:r>
          </a:p>
          <a:p>
            <a:pPr marL="0" indent="0" eaLnBrk="1" hangingPunct="1">
              <a:buFont typeface="Marlett" pitchFamily="2" charset="2"/>
              <a:buNone/>
            </a:pPr>
            <a:r>
              <a:rPr lang="en-IN" altLang="en-US" sz="1700" smtClean="0">
                <a:latin typeface="Times New Roman" pitchFamily="18" charset="0"/>
                <a:cs typeface="Times New Roman" pitchFamily="18" charset="0"/>
              </a:rPr>
              <a:t>   public static void main(String args[])</a:t>
            </a:r>
          </a:p>
          <a:p>
            <a:pPr marL="0" indent="0" eaLnBrk="1" hangingPunct="1">
              <a:buFont typeface="Marlett" pitchFamily="2" charset="2"/>
              <a:buNone/>
            </a:pPr>
            <a:r>
              <a:rPr lang="en-IN" altLang="en-US" sz="1700" smtClean="0">
                <a:latin typeface="Times New Roman" pitchFamily="18" charset="0"/>
                <a:cs typeface="Times New Roman" pitchFamily="18" charset="0"/>
              </a:rPr>
              <a:t>   {</a:t>
            </a:r>
          </a:p>
          <a:p>
            <a:pPr marL="0" indent="0" eaLnBrk="1" hangingPunct="1">
              <a:buFont typeface="Marlett" pitchFamily="2" charset="2"/>
              <a:buNone/>
            </a:pPr>
            <a:r>
              <a:rPr lang="en-IN" altLang="en-US" sz="1700" smtClean="0">
                <a:latin typeface="Times New Roman" pitchFamily="18" charset="0"/>
                <a:cs typeface="Times New Roman" pitchFamily="18" charset="0"/>
              </a:rPr>
              <a:t>      int a;</a:t>
            </a:r>
          </a:p>
          <a:p>
            <a:pPr marL="0" indent="0" eaLnBrk="1" hangingPunct="1">
              <a:buFont typeface="Marlett" pitchFamily="2" charset="2"/>
              <a:buNone/>
            </a:pPr>
            <a:r>
              <a:rPr lang="en-IN" altLang="en-US" sz="1700" smtClean="0">
                <a:latin typeface="Times New Roman" pitchFamily="18" charset="0"/>
                <a:cs typeface="Times New Roman" pitchFamily="18" charset="0"/>
              </a:rPr>
              <a:t>      float b;</a:t>
            </a:r>
          </a:p>
          <a:p>
            <a:pPr marL="0" indent="0" eaLnBrk="1" hangingPunct="1">
              <a:buFont typeface="Marlett" pitchFamily="2" charset="2"/>
              <a:buNone/>
            </a:pPr>
            <a:r>
              <a:rPr lang="en-IN" altLang="en-US" sz="1700" smtClean="0">
                <a:latin typeface="Times New Roman" pitchFamily="18" charset="0"/>
                <a:cs typeface="Times New Roman" pitchFamily="18" charset="0"/>
              </a:rPr>
              <a:t>      String s;</a:t>
            </a:r>
          </a:p>
          <a:p>
            <a:pPr marL="0" indent="0" eaLnBrk="1" hangingPunct="1">
              <a:buFont typeface="Marlett" pitchFamily="2" charset="2"/>
              <a:buNone/>
            </a:pPr>
            <a:r>
              <a:rPr lang="en-IN" altLang="en-US" sz="1700" smtClean="0">
                <a:latin typeface="Times New Roman" pitchFamily="18" charset="0"/>
                <a:cs typeface="Times New Roman" pitchFamily="18" charset="0"/>
              </a:rPr>
              <a:t>      char ch;</a:t>
            </a:r>
          </a:p>
          <a:p>
            <a:pPr marL="0" indent="0" eaLnBrk="1" hangingPunct="1">
              <a:buFont typeface="Marlett" pitchFamily="2" charset="2"/>
              <a:buNone/>
            </a:pPr>
            <a:r>
              <a:rPr lang="en-IN" altLang="en-US" sz="1700" smtClean="0">
                <a:latin typeface="Times New Roman" pitchFamily="18" charset="0"/>
                <a:cs typeface="Times New Roman" pitchFamily="18" charset="0"/>
              </a:rPr>
              <a:t>       Scanner in = new Scanner(System.in);</a:t>
            </a:r>
          </a:p>
          <a:p>
            <a:pPr marL="0" indent="0" eaLnBrk="1" hangingPunct="1">
              <a:buFont typeface="Marlett" pitchFamily="2" charset="2"/>
              <a:buNone/>
            </a:pPr>
            <a:r>
              <a:rPr lang="en-IN" altLang="en-US" sz="1700" smtClean="0">
                <a:latin typeface="Times New Roman" pitchFamily="18" charset="0"/>
                <a:cs typeface="Times New Roman" pitchFamily="18" charset="0"/>
              </a:rPr>
              <a:t>       System.out.println("Enter a string");</a:t>
            </a:r>
          </a:p>
          <a:p>
            <a:pPr marL="0" indent="0" eaLnBrk="1" hangingPunct="1">
              <a:buFont typeface="Marlett" pitchFamily="2" charset="2"/>
              <a:buNone/>
            </a:pPr>
            <a:r>
              <a:rPr lang="en-IN" altLang="en-US" sz="1700" smtClean="0">
                <a:latin typeface="Times New Roman" pitchFamily="18" charset="0"/>
                <a:cs typeface="Times New Roman" pitchFamily="18" charset="0"/>
              </a:rPr>
              <a:t>       s = in.nextLine();</a:t>
            </a:r>
          </a:p>
          <a:p>
            <a:pPr marL="0" indent="0" eaLnBrk="1" hangingPunct="1">
              <a:buFont typeface="Marlett" pitchFamily="2" charset="2"/>
              <a:buNone/>
            </a:pPr>
            <a:r>
              <a:rPr lang="en-IN" altLang="en-US" sz="1700" smtClean="0">
                <a:latin typeface="Times New Roman" pitchFamily="18" charset="0"/>
                <a:cs typeface="Times New Roman" pitchFamily="18" charset="0"/>
              </a:rPr>
              <a:t>       System.out.println("You entered string "+s);</a:t>
            </a:r>
          </a:p>
          <a:p>
            <a:pPr marL="0" indent="0" eaLnBrk="1" hangingPunct="1">
              <a:buFont typeface="Marlett" pitchFamily="2" charset="2"/>
              <a:buNone/>
            </a:pPr>
            <a:endParaRPr lang="en-IN" altLang="en-US" sz="1700" smtClean="0">
              <a:latin typeface="Times New Roman" pitchFamily="18" charset="0"/>
              <a:cs typeface="Times New Roman" pitchFamily="18" charset="0"/>
            </a:endParaRPr>
          </a:p>
          <a:p>
            <a:pPr marL="0" indent="0" eaLnBrk="1" hangingPunct="1">
              <a:buFont typeface="Marlett" pitchFamily="2" charset="2"/>
              <a:buNone/>
            </a:pPr>
            <a:r>
              <a:rPr lang="en-IN" altLang="en-US" sz="1700" smtClean="0">
                <a:latin typeface="Times New Roman" pitchFamily="18" charset="0"/>
                <a:cs typeface="Times New Roman" pitchFamily="18" charset="0"/>
              </a:rPr>
              <a:t>       System.out.println("Enter an integer");</a:t>
            </a:r>
          </a:p>
          <a:p>
            <a:pPr marL="0" indent="0" eaLnBrk="1" hangingPunct="1">
              <a:buFont typeface="Marlett" pitchFamily="2" charset="2"/>
              <a:buNone/>
            </a:pPr>
            <a:r>
              <a:rPr lang="en-IN" altLang="en-US" sz="1700" smtClean="0">
                <a:latin typeface="Times New Roman" pitchFamily="18" charset="0"/>
                <a:cs typeface="Times New Roman" pitchFamily="18" charset="0"/>
              </a:rPr>
              <a:t>       a = in.nextInt();</a:t>
            </a:r>
          </a:p>
          <a:p>
            <a:pPr marL="0" indent="0" eaLnBrk="1" hangingPunct="1">
              <a:buFont typeface="Marlett" pitchFamily="2" charset="2"/>
              <a:buNone/>
            </a:pPr>
            <a:r>
              <a:rPr lang="en-IN" altLang="en-US" sz="1700" smtClean="0">
                <a:latin typeface="Times New Roman" pitchFamily="18" charset="0"/>
                <a:cs typeface="Times New Roman" pitchFamily="18" charset="0"/>
              </a:rPr>
              <a:t>       System.out.println("You entered integer "+a);</a:t>
            </a:r>
          </a:p>
          <a:p>
            <a:pPr marL="0" indent="0" eaLnBrk="1" hangingPunct="1">
              <a:buFont typeface="Marlett" pitchFamily="2" charset="2"/>
              <a:buNone/>
            </a:pPr>
            <a:endParaRPr lang="en-IN" altLang="en-US" sz="1700" smtClean="0">
              <a:latin typeface="Times New Roman" pitchFamily="18" charset="0"/>
              <a:cs typeface="Times New Roman" pitchFamily="18" charset="0"/>
            </a:endParaRPr>
          </a:p>
          <a:p>
            <a:pPr marL="0" indent="0" eaLnBrk="1" hangingPunct="1">
              <a:buFont typeface="Marlett" pitchFamily="2" charset="2"/>
              <a:buNone/>
            </a:pPr>
            <a:r>
              <a:rPr lang="en-IN" altLang="en-US" sz="1700" smtClean="0">
                <a:latin typeface="Times New Roman" pitchFamily="18" charset="0"/>
                <a:cs typeface="Times New Roman" pitchFamily="18" charset="0"/>
              </a:rPr>
              <a:t>       </a:t>
            </a:r>
            <a:endParaRPr lang="en-US" altLang="en-US" sz="1700" smtClean="0">
              <a:latin typeface="Times New Roman" pitchFamily="18" charset="0"/>
              <a:cs typeface="Times New Roman" pitchFamily="18" charset="0"/>
            </a:endParaRPr>
          </a:p>
        </p:txBody>
      </p:sp>
      <p:sp>
        <p:nvSpPr>
          <p:cNvPr id="4" name="Rectangle 3"/>
          <p:cNvSpPr txBox="1">
            <a:spLocks noChangeArrowheads="1"/>
          </p:cNvSpPr>
          <p:nvPr/>
        </p:nvSpPr>
        <p:spPr bwMode="auto">
          <a:xfrm>
            <a:off x="4572000" y="609600"/>
            <a:ext cx="4800600" cy="624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Marlett" pitchFamily="2" charset="2"/>
              <a:buChar char="8"/>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System.out.println</a:t>
            </a:r>
            <a:r>
              <a:rPr lang="en-IN" sz="1700" dirty="0" smtClean="0">
                <a:latin typeface="Times New Roman" panose="02020603050405020304" pitchFamily="18" charset="0"/>
                <a:cs typeface="Times New Roman" panose="02020603050405020304" pitchFamily="18" charset="0"/>
              </a:rPr>
              <a:t>("Enter a float");</a:t>
            </a: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b = </a:t>
            </a:r>
            <a:r>
              <a:rPr lang="en-IN" sz="1700" dirty="0" err="1" smtClean="0">
                <a:latin typeface="Times New Roman" panose="02020603050405020304" pitchFamily="18" charset="0"/>
                <a:cs typeface="Times New Roman" panose="02020603050405020304" pitchFamily="18" charset="0"/>
              </a:rPr>
              <a:t>in.nextFloat</a:t>
            </a:r>
            <a:r>
              <a:rPr lang="en-IN" sz="1700" dirty="0" smtClean="0">
                <a:latin typeface="Times New Roman" panose="02020603050405020304" pitchFamily="18" charset="0"/>
                <a:cs typeface="Times New Roman" panose="02020603050405020304" pitchFamily="18" charset="0"/>
              </a:rPr>
              <a:t>();</a:t>
            </a: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System.out.println</a:t>
            </a:r>
            <a:r>
              <a:rPr lang="en-IN" sz="1700" dirty="0" smtClean="0">
                <a:latin typeface="Times New Roman" panose="02020603050405020304" pitchFamily="18" charset="0"/>
                <a:cs typeface="Times New Roman" panose="02020603050405020304" pitchFamily="18" charset="0"/>
              </a:rPr>
              <a:t>("You entered float "+b); </a:t>
            </a:r>
          </a:p>
          <a:p>
            <a:pPr marL="0" indent="0" eaLnBrk="1" hangingPunct="1">
              <a:buFont typeface="Marlett" pitchFamily="2" charset="2"/>
              <a:buNone/>
              <a:defRPr/>
            </a:pPr>
            <a:endParaRPr lang="en-IN" sz="1700" dirty="0" smtClean="0">
              <a:latin typeface="Times New Roman" panose="02020603050405020304" pitchFamily="18" charset="0"/>
              <a:cs typeface="Times New Roman" panose="02020603050405020304" pitchFamily="18" charset="0"/>
            </a:endParaRP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System.out.println</a:t>
            </a:r>
            <a:r>
              <a:rPr lang="en-IN" sz="1700" dirty="0" smtClean="0">
                <a:latin typeface="Times New Roman" panose="02020603050405020304" pitchFamily="18" charset="0"/>
                <a:cs typeface="Times New Roman" panose="02020603050405020304" pitchFamily="18" charset="0"/>
              </a:rPr>
              <a:t>("Enter a character");</a:t>
            </a: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ch</a:t>
            </a:r>
            <a:r>
              <a:rPr lang="en-IN" sz="1700" dirty="0" smtClean="0">
                <a:latin typeface="Times New Roman" panose="02020603050405020304" pitchFamily="18" charset="0"/>
                <a:cs typeface="Times New Roman" panose="02020603050405020304" pitchFamily="18" charset="0"/>
              </a:rPr>
              <a:t> = </a:t>
            </a:r>
            <a:r>
              <a:rPr lang="en-IN" sz="1700" dirty="0" err="1" smtClean="0">
                <a:latin typeface="Times New Roman" panose="02020603050405020304" pitchFamily="18" charset="0"/>
                <a:cs typeface="Times New Roman" panose="02020603050405020304" pitchFamily="18" charset="0"/>
              </a:rPr>
              <a:t>in.next</a:t>
            </a:r>
            <a:r>
              <a:rPr lang="en-IN" sz="1700" dirty="0" smtClean="0">
                <a:latin typeface="Times New Roman" panose="02020603050405020304" pitchFamily="18" charset="0"/>
                <a:cs typeface="Times New Roman" panose="02020603050405020304" pitchFamily="18" charset="0"/>
              </a:rPr>
              <a:t>().</a:t>
            </a:r>
            <a:r>
              <a:rPr lang="en-IN" sz="1700" dirty="0" err="1" smtClean="0">
                <a:latin typeface="Times New Roman" panose="02020603050405020304" pitchFamily="18" charset="0"/>
                <a:cs typeface="Times New Roman" panose="02020603050405020304" pitchFamily="18" charset="0"/>
              </a:rPr>
              <a:t>charAt</a:t>
            </a:r>
            <a:r>
              <a:rPr lang="en-IN" sz="1700" dirty="0" smtClean="0">
                <a:latin typeface="Times New Roman" panose="02020603050405020304" pitchFamily="18" charset="0"/>
                <a:cs typeface="Times New Roman" panose="02020603050405020304" pitchFamily="18" charset="0"/>
              </a:rPr>
              <a:t>(0);</a:t>
            </a: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a:t>
            </a:r>
            <a:r>
              <a:rPr lang="en-IN" sz="1700" dirty="0" err="1" smtClean="0">
                <a:latin typeface="Times New Roman" panose="02020603050405020304" pitchFamily="18" charset="0"/>
                <a:cs typeface="Times New Roman" panose="02020603050405020304" pitchFamily="18" charset="0"/>
              </a:rPr>
              <a:t>System.out.println</a:t>
            </a:r>
            <a:r>
              <a:rPr lang="en-IN" sz="1700" dirty="0" smtClean="0">
                <a:latin typeface="Times New Roman" panose="02020603050405020304" pitchFamily="18" charset="0"/>
                <a:cs typeface="Times New Roman" panose="02020603050405020304" pitchFamily="18" charset="0"/>
              </a:rPr>
              <a:t>("You entered Character"+</a:t>
            </a:r>
            <a:r>
              <a:rPr lang="en-IN" sz="1700" dirty="0" err="1" smtClean="0">
                <a:latin typeface="Times New Roman" panose="02020603050405020304" pitchFamily="18" charset="0"/>
                <a:cs typeface="Times New Roman" panose="02020603050405020304" pitchFamily="18" charset="0"/>
              </a:rPr>
              <a:t>ch</a:t>
            </a:r>
            <a:r>
              <a:rPr lang="en-IN" sz="1700" dirty="0" smtClean="0">
                <a:latin typeface="Times New Roman" panose="02020603050405020304" pitchFamily="18" charset="0"/>
                <a:cs typeface="Times New Roman" panose="02020603050405020304" pitchFamily="18" charset="0"/>
              </a:rPr>
              <a:t>);   </a:t>
            </a: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   }</a:t>
            </a:r>
          </a:p>
          <a:p>
            <a:pPr marL="0" indent="0" eaLnBrk="1" hangingPunct="1">
              <a:buFont typeface="Marlett" pitchFamily="2" charset="2"/>
              <a:buNone/>
              <a:defRPr/>
            </a:pPr>
            <a:r>
              <a:rPr lang="en-IN" sz="1700" dirty="0" smtClean="0">
                <a:latin typeface="Times New Roman" panose="02020603050405020304" pitchFamily="18" charset="0"/>
                <a:cs typeface="Times New Roman" panose="02020603050405020304" pitchFamily="18" charset="0"/>
              </a:rPr>
              <a:t>}</a:t>
            </a:r>
            <a:endParaRPr lang="en-US" altLang="en-US" sz="1700" dirty="0" smtClean="0">
              <a:latin typeface="Times New Roman" panose="02020603050405020304" pitchFamily="18" charset="0"/>
              <a:cs typeface="Times New Roman" panose="02020603050405020304" pitchFamily="18" charset="0"/>
            </a:endParaRPr>
          </a:p>
          <a:p>
            <a:pPr marL="0" indent="0" eaLnBrk="1" hangingPunct="1">
              <a:buFont typeface="Marlett" pitchFamily="2" charset="2"/>
              <a:buNone/>
              <a:defRPr/>
            </a:pPr>
            <a:r>
              <a:rPr lang="en-IN" sz="1700" b="1" u="sng" kern="0" dirty="0" smtClean="0">
                <a:latin typeface="Times New Roman" panose="02020603050405020304" pitchFamily="18" charset="0"/>
                <a:cs typeface="Times New Roman" panose="02020603050405020304" pitchFamily="18" charset="0"/>
              </a:rPr>
              <a:t>Output:</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Enter a string</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 </a:t>
            </a:r>
            <a:r>
              <a:rPr lang="en-IN" sz="1400" kern="0" dirty="0" err="1" smtClean="0">
                <a:latin typeface="Times New Roman" panose="02020603050405020304" pitchFamily="18" charset="0"/>
                <a:cs typeface="Times New Roman" panose="02020603050405020304" pitchFamily="18" charset="0"/>
              </a:rPr>
              <a:t>hilda</a:t>
            </a:r>
            <a:endParaRPr lang="en-IN" sz="1400" kern="0" dirty="0" smtClean="0">
              <a:latin typeface="Times New Roman" panose="02020603050405020304" pitchFamily="18" charset="0"/>
              <a:cs typeface="Times New Roman" panose="02020603050405020304" pitchFamily="18" charset="0"/>
            </a:endParaRP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You entered string  </a:t>
            </a:r>
            <a:r>
              <a:rPr lang="en-IN" sz="1400" kern="0" dirty="0" err="1" smtClean="0">
                <a:latin typeface="Times New Roman" panose="02020603050405020304" pitchFamily="18" charset="0"/>
                <a:cs typeface="Times New Roman" panose="02020603050405020304" pitchFamily="18" charset="0"/>
              </a:rPr>
              <a:t>hilda</a:t>
            </a:r>
            <a:endParaRPr lang="en-IN" sz="1400" kern="0" dirty="0" smtClean="0">
              <a:latin typeface="Times New Roman" panose="02020603050405020304" pitchFamily="18" charset="0"/>
              <a:cs typeface="Times New Roman" panose="02020603050405020304" pitchFamily="18" charset="0"/>
            </a:endParaRP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Enter an integer</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 4</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You entered integer 4</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Enter a float</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 45.6</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You entered float 45.6</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Enter a character</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r</a:t>
            </a:r>
          </a:p>
          <a:p>
            <a:pPr marL="0" indent="0" eaLnBrk="1" hangingPunct="1">
              <a:buFont typeface="Marlett" pitchFamily="2" charset="2"/>
              <a:buNone/>
              <a:defRPr/>
            </a:pPr>
            <a:r>
              <a:rPr lang="en-IN" sz="1400" kern="0" dirty="0" smtClean="0">
                <a:latin typeface="Times New Roman" panose="02020603050405020304" pitchFamily="18" charset="0"/>
                <a:cs typeface="Times New Roman" panose="02020603050405020304" pitchFamily="18" charset="0"/>
              </a:rPr>
              <a:t>You entered Character   r</a:t>
            </a:r>
            <a:endParaRPr lang="en-US" altLang="en-US" sz="1400" kern="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289049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685800" y="76200"/>
            <a:ext cx="7772400" cy="533400"/>
          </a:xfrm>
        </p:spPr>
        <p:txBody>
          <a:bodyPr>
            <a:normAutofit fontScale="90000"/>
          </a:bodyPr>
          <a:lstStyle/>
          <a:p>
            <a:pPr eaLnBrk="1" hangingPunct="1"/>
            <a:r>
              <a:rPr lang="en-US" altLang="en-US" smtClean="0"/>
              <a:t>Command Line Arguments</a:t>
            </a:r>
          </a:p>
        </p:txBody>
      </p:sp>
      <p:sp>
        <p:nvSpPr>
          <p:cNvPr id="11267" name="Rectangle 5"/>
          <p:cNvSpPr>
            <a:spLocks noGrp="1" noChangeArrowheads="1"/>
          </p:cNvSpPr>
          <p:nvPr>
            <p:ph type="subTitle" idx="1"/>
          </p:nvPr>
        </p:nvSpPr>
        <p:spPr>
          <a:xfrm>
            <a:off x="228600" y="762000"/>
            <a:ext cx="8686800" cy="7620000"/>
          </a:xfrm>
        </p:spPr>
        <p:txBody>
          <a:bodyPr/>
          <a:lstStyle/>
          <a:p>
            <a:pPr marL="457200" indent="-457200" algn="l" eaLnBrk="1" hangingPunct="1">
              <a:buFont typeface="Arial" panose="020B0604020202020204" pitchFamily="34" charset="0"/>
              <a:buChar char="•"/>
              <a:defRPr/>
            </a:pPr>
            <a:r>
              <a:rPr lang="en-IN" sz="2100" dirty="0">
                <a:solidFill>
                  <a:schemeClr val="tx1"/>
                </a:solidFill>
                <a:latin typeface="Times New Roman" panose="02020603050405020304" pitchFamily="18" charset="0"/>
                <a:cs typeface="Times New Roman" panose="02020603050405020304" pitchFamily="18" charset="0"/>
              </a:rPr>
              <a:t>A Java application can accept any number of arguments from the command </a:t>
            </a:r>
            <a:r>
              <a:rPr lang="en-IN" sz="2100" dirty="0" smtClean="0">
                <a:solidFill>
                  <a:schemeClr val="tx1"/>
                </a:solidFill>
                <a:latin typeface="Times New Roman" panose="02020603050405020304" pitchFamily="18" charset="0"/>
                <a:cs typeface="Times New Roman" panose="02020603050405020304" pitchFamily="18" charset="0"/>
              </a:rPr>
              <a:t>line.</a:t>
            </a:r>
          </a:p>
          <a:p>
            <a:pPr algn="l" eaLnBrk="1" hangingPunct="1">
              <a:defRPr/>
            </a:pPr>
            <a:r>
              <a:rPr lang="en-IN" sz="2100" b="1" u="sng" dirty="0" err="1" smtClean="0">
                <a:solidFill>
                  <a:schemeClr val="tx1"/>
                </a:solidFill>
                <a:latin typeface="Times New Roman" panose="02020603050405020304" pitchFamily="18" charset="0"/>
                <a:cs typeface="Times New Roman" panose="02020603050405020304" pitchFamily="18" charset="0"/>
              </a:rPr>
              <a:t>Eg</a:t>
            </a:r>
            <a:r>
              <a:rPr lang="en-IN" sz="2100" b="1" u="sng" dirty="0" smtClean="0">
                <a:solidFill>
                  <a:schemeClr val="tx1"/>
                </a:solidFill>
                <a:latin typeface="Times New Roman" panose="02020603050405020304" pitchFamily="18" charset="0"/>
                <a:cs typeface="Times New Roman" panose="02020603050405020304" pitchFamily="18" charset="0"/>
              </a:rPr>
              <a:t>:</a:t>
            </a:r>
          </a:p>
          <a:p>
            <a:pPr algn="l" eaLnBrk="1" hangingPunct="1">
              <a:defRPr/>
            </a:pPr>
            <a:r>
              <a:rPr lang="en-IN" sz="2100" dirty="0" smtClean="0">
                <a:solidFill>
                  <a:schemeClr val="tx1"/>
                </a:solidFill>
                <a:latin typeface="Times New Roman" panose="02020603050405020304" pitchFamily="18" charset="0"/>
                <a:cs typeface="Times New Roman" panose="02020603050405020304" pitchFamily="18" charset="0"/>
              </a:rPr>
              <a:t>public </a:t>
            </a:r>
            <a:r>
              <a:rPr lang="en-IN" sz="2100" dirty="0">
                <a:solidFill>
                  <a:schemeClr val="tx1"/>
                </a:solidFill>
                <a:latin typeface="Times New Roman" panose="02020603050405020304" pitchFamily="18" charset="0"/>
                <a:cs typeface="Times New Roman" panose="02020603050405020304" pitchFamily="18" charset="0"/>
              </a:rPr>
              <a:t>class </a:t>
            </a:r>
            <a:r>
              <a:rPr lang="en-IN" sz="2100" dirty="0" err="1">
                <a:solidFill>
                  <a:schemeClr val="tx1"/>
                </a:solidFill>
                <a:latin typeface="Times New Roman" panose="02020603050405020304" pitchFamily="18" charset="0"/>
                <a:cs typeface="Times New Roman" panose="02020603050405020304" pitchFamily="18" charset="0"/>
              </a:rPr>
              <a:t>parseint</a:t>
            </a:r>
            <a:r>
              <a:rPr lang="en-IN" sz="2100" dirty="0">
                <a:solidFill>
                  <a:schemeClr val="tx1"/>
                </a:solidFill>
                <a:latin typeface="Times New Roman" panose="02020603050405020304" pitchFamily="18" charset="0"/>
                <a:cs typeface="Times New Roman" panose="02020603050405020304" pitchFamily="18" charset="0"/>
              </a:rPr>
              <a:t> {</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public static void main(String[] </a:t>
            </a:r>
            <a:r>
              <a:rPr lang="en-IN" sz="2100" dirty="0" err="1">
                <a:solidFill>
                  <a:schemeClr val="tx1"/>
                </a:solidFill>
                <a:latin typeface="Times New Roman" panose="02020603050405020304" pitchFamily="18" charset="0"/>
                <a:cs typeface="Times New Roman" panose="02020603050405020304" pitchFamily="18" charset="0"/>
              </a:rPr>
              <a:t>args</a:t>
            </a:r>
            <a:r>
              <a:rPr lang="en-IN" sz="2100" dirty="0">
                <a:solidFill>
                  <a:schemeClr val="tx1"/>
                </a:solidFill>
                <a:latin typeface="Times New Roman" panose="02020603050405020304" pitchFamily="18" charset="0"/>
                <a:cs typeface="Times New Roman" panose="02020603050405020304" pitchFamily="18" charset="0"/>
              </a:rPr>
              <a:t>) {</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int</a:t>
            </a:r>
            <a:r>
              <a:rPr lang="en-IN" sz="2100" dirty="0">
                <a:solidFill>
                  <a:schemeClr val="tx1"/>
                </a:solidFill>
                <a:latin typeface="Times New Roman" panose="02020603050405020304" pitchFamily="18" charset="0"/>
                <a:cs typeface="Times New Roman" panose="02020603050405020304" pitchFamily="18" charset="0"/>
              </a:rPr>
              <a:t> sum = 0;</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for (</a:t>
            </a:r>
            <a:r>
              <a:rPr lang="en-IN" sz="2100" dirty="0" err="1">
                <a:solidFill>
                  <a:schemeClr val="tx1"/>
                </a:solidFill>
                <a:latin typeface="Times New Roman" panose="02020603050405020304" pitchFamily="18" charset="0"/>
                <a:cs typeface="Times New Roman" panose="02020603050405020304" pitchFamily="18" charset="0"/>
              </a:rPr>
              <a:t>int</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i</a:t>
            </a:r>
            <a:r>
              <a:rPr lang="en-IN" sz="2100" dirty="0">
                <a:solidFill>
                  <a:schemeClr val="tx1"/>
                </a:solidFill>
                <a:latin typeface="Times New Roman" panose="02020603050405020304" pitchFamily="18" charset="0"/>
                <a:cs typeface="Times New Roman" panose="02020603050405020304" pitchFamily="18" charset="0"/>
              </a:rPr>
              <a:t> = 0; </a:t>
            </a:r>
            <a:r>
              <a:rPr lang="en-IN" sz="2100" dirty="0" err="1">
                <a:solidFill>
                  <a:schemeClr val="tx1"/>
                </a:solidFill>
                <a:latin typeface="Times New Roman" panose="02020603050405020304" pitchFamily="18" charset="0"/>
                <a:cs typeface="Times New Roman" panose="02020603050405020304" pitchFamily="18" charset="0"/>
              </a:rPr>
              <a:t>i</a:t>
            </a:r>
            <a:r>
              <a:rPr lang="en-IN" sz="2100" dirty="0">
                <a:solidFill>
                  <a:schemeClr val="tx1"/>
                </a:solidFill>
                <a:latin typeface="Times New Roman" panose="02020603050405020304" pitchFamily="18" charset="0"/>
                <a:cs typeface="Times New Roman" panose="02020603050405020304" pitchFamily="18" charset="0"/>
              </a:rPr>
              <a:t> &lt; </a:t>
            </a:r>
            <a:r>
              <a:rPr lang="en-IN" sz="2100" dirty="0" err="1">
                <a:solidFill>
                  <a:schemeClr val="tx1"/>
                </a:solidFill>
                <a:latin typeface="Times New Roman" panose="02020603050405020304" pitchFamily="18" charset="0"/>
                <a:cs typeface="Times New Roman" panose="02020603050405020304" pitchFamily="18" charset="0"/>
              </a:rPr>
              <a:t>args.length</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i</a:t>
            </a:r>
            <a:r>
              <a:rPr lang="en-IN" sz="2100" dirty="0">
                <a:solidFill>
                  <a:schemeClr val="tx1"/>
                </a:solidFill>
                <a:latin typeface="Times New Roman" panose="02020603050405020304" pitchFamily="18" charset="0"/>
                <a:cs typeface="Times New Roman" panose="02020603050405020304" pitchFamily="18" charset="0"/>
              </a:rPr>
              <a:t>++) {</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sum += </a:t>
            </a:r>
            <a:r>
              <a:rPr lang="en-IN" sz="2100" dirty="0" err="1">
                <a:solidFill>
                  <a:schemeClr val="tx1"/>
                </a:solidFill>
                <a:latin typeface="Times New Roman" panose="02020603050405020304" pitchFamily="18" charset="0"/>
                <a:cs typeface="Times New Roman" panose="02020603050405020304" pitchFamily="18" charset="0"/>
              </a:rPr>
              <a:t>Integer.parseInt</a:t>
            </a:r>
            <a:r>
              <a:rPr lang="en-IN" sz="2100" dirty="0">
                <a:solidFill>
                  <a:schemeClr val="tx1"/>
                </a:solidFill>
                <a:latin typeface="Times New Roman" panose="02020603050405020304" pitchFamily="18" charset="0"/>
                <a:cs typeface="Times New Roman" panose="02020603050405020304" pitchFamily="18" charset="0"/>
              </a:rPr>
              <a:t>(</a:t>
            </a:r>
            <a:r>
              <a:rPr lang="en-IN" sz="2100" dirty="0" err="1">
                <a:solidFill>
                  <a:schemeClr val="tx1"/>
                </a:solidFill>
                <a:latin typeface="Times New Roman" panose="02020603050405020304" pitchFamily="18" charset="0"/>
                <a:cs typeface="Times New Roman" panose="02020603050405020304" pitchFamily="18" charset="0"/>
              </a:rPr>
              <a:t>args</a:t>
            </a:r>
            <a:r>
              <a:rPr lang="en-IN" sz="2100" dirty="0">
                <a:solidFill>
                  <a:schemeClr val="tx1"/>
                </a:solidFill>
                <a:latin typeface="Times New Roman" panose="02020603050405020304" pitchFamily="18" charset="0"/>
                <a:cs typeface="Times New Roman" panose="02020603050405020304" pitchFamily="18" charset="0"/>
              </a:rPr>
              <a:t>[</a:t>
            </a:r>
            <a:r>
              <a:rPr lang="en-IN" sz="2100" dirty="0" err="1">
                <a:solidFill>
                  <a:schemeClr val="tx1"/>
                </a:solidFill>
                <a:latin typeface="Times New Roman" panose="02020603050405020304" pitchFamily="18" charset="0"/>
                <a:cs typeface="Times New Roman" panose="02020603050405020304" pitchFamily="18" charset="0"/>
              </a:rPr>
              <a:t>i</a:t>
            </a:r>
            <a:r>
              <a:rPr lang="en-IN" sz="2100" dirty="0">
                <a:solidFill>
                  <a:schemeClr val="tx1"/>
                </a:solidFill>
                <a:latin typeface="Times New Roman" panose="02020603050405020304" pitchFamily="18" charset="0"/>
                <a:cs typeface="Times New Roman" panose="02020603050405020304" pitchFamily="18" charset="0"/>
              </a:rPr>
              <a:t>]);</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System.out.println</a:t>
            </a:r>
            <a:r>
              <a:rPr lang="en-IN" sz="2100" dirty="0">
                <a:solidFill>
                  <a:schemeClr val="tx1"/>
                </a:solidFill>
                <a:latin typeface="Times New Roman" panose="02020603050405020304" pitchFamily="18" charset="0"/>
                <a:cs typeface="Times New Roman" panose="02020603050405020304" pitchFamily="18" charset="0"/>
              </a:rPr>
              <a:t>(sum);</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a:t>
            </a: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a:t>
            </a:r>
          </a:p>
          <a:p>
            <a:pPr algn="l" eaLnBrk="1" hangingPunct="1">
              <a:defRPr/>
            </a:pPr>
            <a:r>
              <a:rPr lang="en-IN" sz="2100" dirty="0" smtClean="0">
                <a:solidFill>
                  <a:schemeClr val="tx1"/>
                </a:solidFill>
                <a:latin typeface="Times New Roman" panose="02020603050405020304" pitchFamily="18" charset="0"/>
                <a:cs typeface="Times New Roman" panose="02020603050405020304" pitchFamily="18" charset="0"/>
              </a:rPr>
              <a:t>compile </a:t>
            </a:r>
            <a:r>
              <a:rPr lang="en-IN" sz="2100" dirty="0">
                <a:solidFill>
                  <a:schemeClr val="tx1"/>
                </a:solidFill>
                <a:latin typeface="Times New Roman" panose="02020603050405020304" pitchFamily="18" charset="0"/>
                <a:cs typeface="Times New Roman" panose="02020603050405020304" pitchFamily="18" charset="0"/>
              </a:rPr>
              <a:t>by &gt; </a:t>
            </a:r>
            <a:r>
              <a:rPr lang="en-IN" sz="2100" dirty="0" err="1">
                <a:solidFill>
                  <a:schemeClr val="tx1"/>
                </a:solidFill>
                <a:latin typeface="Times New Roman" panose="02020603050405020304" pitchFamily="18" charset="0"/>
                <a:cs typeface="Times New Roman" panose="02020603050405020304" pitchFamily="18" charset="0"/>
              </a:rPr>
              <a:t>javac</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smtClean="0">
                <a:solidFill>
                  <a:schemeClr val="tx1"/>
                </a:solidFill>
                <a:latin typeface="Times New Roman" panose="02020603050405020304" pitchFamily="18" charset="0"/>
                <a:cs typeface="Times New Roman" panose="02020603050405020304" pitchFamily="18" charset="0"/>
              </a:rPr>
              <a:t>parseint.java  </a:t>
            </a:r>
            <a:endParaRPr lang="en-IN" sz="2100" dirty="0">
              <a:solidFill>
                <a:schemeClr val="tx1"/>
              </a:solidFill>
              <a:latin typeface="Times New Roman" panose="02020603050405020304" pitchFamily="18" charset="0"/>
              <a:cs typeface="Times New Roman" panose="02020603050405020304" pitchFamily="18" charset="0"/>
            </a:endParaRP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run </a:t>
            </a:r>
            <a:r>
              <a:rPr lang="en-IN" sz="2100" dirty="0" smtClean="0">
                <a:solidFill>
                  <a:schemeClr val="tx1"/>
                </a:solidFill>
                <a:latin typeface="Times New Roman" panose="02020603050405020304" pitchFamily="18" charset="0"/>
                <a:cs typeface="Times New Roman" panose="02020603050405020304" pitchFamily="18" charset="0"/>
              </a:rPr>
              <a:t>by         </a:t>
            </a:r>
            <a:r>
              <a:rPr lang="en-IN" sz="2100" dirty="0">
                <a:solidFill>
                  <a:schemeClr val="tx1"/>
                </a:solidFill>
                <a:latin typeface="Times New Roman" panose="02020603050405020304" pitchFamily="18" charset="0"/>
                <a:cs typeface="Times New Roman" panose="02020603050405020304" pitchFamily="18" charset="0"/>
              </a:rPr>
              <a:t>&gt; java </a:t>
            </a:r>
            <a:r>
              <a:rPr lang="en-IN" sz="2100" dirty="0" err="1" smtClean="0">
                <a:solidFill>
                  <a:schemeClr val="tx1"/>
                </a:solidFill>
                <a:latin typeface="Times New Roman" panose="02020603050405020304" pitchFamily="18" charset="0"/>
                <a:cs typeface="Times New Roman" panose="02020603050405020304" pitchFamily="18" charset="0"/>
              </a:rPr>
              <a:t>parseint</a:t>
            </a:r>
            <a:r>
              <a:rPr lang="en-IN" sz="2100" dirty="0" smtClean="0">
                <a:solidFill>
                  <a:schemeClr val="tx1"/>
                </a:solidFill>
                <a:latin typeface="Times New Roman" panose="02020603050405020304" pitchFamily="18" charset="0"/>
                <a:cs typeface="Times New Roman" panose="02020603050405020304" pitchFamily="18" charset="0"/>
              </a:rPr>
              <a:t> 1 3 4</a:t>
            </a:r>
            <a:endParaRPr lang="en-IN" sz="2100" dirty="0">
              <a:solidFill>
                <a:schemeClr val="tx1"/>
              </a:solidFill>
              <a:latin typeface="Times New Roman" panose="02020603050405020304" pitchFamily="18" charset="0"/>
              <a:cs typeface="Times New Roman" panose="02020603050405020304" pitchFamily="18" charset="0"/>
            </a:endParaRPr>
          </a:p>
          <a:p>
            <a:pPr algn="l" eaLnBrk="1" hangingPunct="1">
              <a:defRPr/>
            </a:pPr>
            <a:r>
              <a:rPr lang="en-IN" sz="2100" b="1" u="sng" dirty="0">
                <a:solidFill>
                  <a:schemeClr val="tx1"/>
                </a:solidFill>
                <a:latin typeface="Times New Roman" panose="02020603050405020304" pitchFamily="18" charset="0"/>
                <a:cs typeface="Times New Roman" panose="02020603050405020304" pitchFamily="18" charset="0"/>
              </a:rPr>
              <a:t>Output</a:t>
            </a:r>
            <a:r>
              <a:rPr lang="en-IN" sz="2100" dirty="0" smtClean="0">
                <a:solidFill>
                  <a:schemeClr val="tx1"/>
                </a:solidFill>
                <a:latin typeface="Times New Roman" panose="02020603050405020304" pitchFamily="18" charset="0"/>
                <a:cs typeface="Times New Roman" panose="02020603050405020304" pitchFamily="18" charset="0"/>
              </a:rPr>
              <a:t>:</a:t>
            </a:r>
            <a:endParaRPr lang="en-IN" sz="2100" dirty="0">
              <a:solidFill>
                <a:schemeClr val="tx1"/>
              </a:solidFill>
              <a:latin typeface="Times New Roman" panose="02020603050405020304" pitchFamily="18" charset="0"/>
              <a:cs typeface="Times New Roman" panose="02020603050405020304" pitchFamily="18" charset="0"/>
            </a:endParaRPr>
          </a:p>
          <a:p>
            <a:pPr algn="l" eaLnBrk="1" hangingPunct="1">
              <a:defRPr/>
            </a:pPr>
            <a:r>
              <a:rPr lang="en-IN" sz="2100" dirty="0">
                <a:solidFill>
                  <a:schemeClr val="tx1"/>
                </a:solidFill>
                <a:latin typeface="Times New Roman" panose="02020603050405020304" pitchFamily="18" charset="0"/>
                <a:cs typeface="Times New Roman" panose="02020603050405020304" pitchFamily="18" charset="0"/>
              </a:rPr>
              <a:t>       </a:t>
            </a:r>
            <a:r>
              <a:rPr lang="en-IN" sz="2100" dirty="0" smtClean="0">
                <a:solidFill>
                  <a:schemeClr val="tx1"/>
                </a:solidFill>
                <a:latin typeface="Times New Roman" panose="02020603050405020304" pitchFamily="18" charset="0"/>
                <a:cs typeface="Times New Roman" panose="02020603050405020304" pitchFamily="18" charset="0"/>
              </a:rPr>
              <a:t>8</a:t>
            </a:r>
            <a:endParaRPr lang="en-US" altLang="en-US" sz="21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1232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685800" y="76200"/>
            <a:ext cx="7772400" cy="533400"/>
          </a:xfrm>
        </p:spPr>
        <p:txBody>
          <a:bodyPr>
            <a:normAutofit fontScale="90000"/>
          </a:bodyPr>
          <a:lstStyle/>
          <a:p>
            <a:pPr eaLnBrk="1" hangingPunct="1"/>
            <a:r>
              <a:rPr lang="en-US" altLang="en-US" smtClean="0"/>
              <a:t>Command Line Arguments</a:t>
            </a:r>
          </a:p>
        </p:txBody>
      </p:sp>
      <p:sp>
        <p:nvSpPr>
          <p:cNvPr id="14339" name="Rectangle 5"/>
          <p:cNvSpPr>
            <a:spLocks noGrp="1" noChangeArrowheads="1"/>
          </p:cNvSpPr>
          <p:nvPr>
            <p:ph type="subTitle" idx="1"/>
          </p:nvPr>
        </p:nvSpPr>
        <p:spPr>
          <a:xfrm>
            <a:off x="228600" y="762000"/>
            <a:ext cx="8686800" cy="7620000"/>
          </a:xfrm>
        </p:spPr>
        <p:txBody>
          <a:bodyPr>
            <a:normAutofit/>
          </a:bodyPr>
          <a:lstStyle/>
          <a:p>
            <a:pPr algn="l" eaLnBrk="1" hangingPunct="1"/>
            <a:r>
              <a:rPr lang="en-IN" altLang="en-US" sz="2400" dirty="0" err="1" smtClean="0">
                <a:solidFill>
                  <a:schemeClr val="tx1"/>
                </a:solidFill>
                <a:latin typeface="Times New Roman" pitchFamily="18" charset="0"/>
                <a:cs typeface="Times New Roman" pitchFamily="18" charset="0"/>
              </a:rPr>
              <a:t>Eg</a:t>
            </a:r>
            <a:r>
              <a:rPr lang="en-IN" altLang="en-US" sz="2400" dirty="0" smtClean="0">
                <a:solidFill>
                  <a:schemeClr val="tx1"/>
                </a:solidFill>
                <a:latin typeface="Times New Roman" pitchFamily="18" charset="0"/>
                <a:cs typeface="Times New Roman" pitchFamily="18" charset="0"/>
              </a:rPr>
              <a:t>:</a:t>
            </a:r>
          </a:p>
          <a:p>
            <a:pPr algn="l" eaLnBrk="1" hangingPunct="1"/>
            <a:r>
              <a:rPr lang="en-IN" altLang="en-US" sz="2400" dirty="0" smtClean="0">
                <a:solidFill>
                  <a:schemeClr val="tx1"/>
                </a:solidFill>
                <a:latin typeface="Times New Roman" pitchFamily="18" charset="0"/>
                <a:cs typeface="Times New Roman" pitchFamily="18" charset="0"/>
              </a:rPr>
              <a:t>public class Echo {</a:t>
            </a:r>
          </a:p>
          <a:p>
            <a:pPr algn="l" eaLnBrk="1" hangingPunct="1"/>
            <a:r>
              <a:rPr lang="en-IN" altLang="en-US" sz="2400" dirty="0" smtClean="0">
                <a:solidFill>
                  <a:schemeClr val="tx1"/>
                </a:solidFill>
                <a:latin typeface="Times New Roman" pitchFamily="18" charset="0"/>
                <a:cs typeface="Times New Roman" pitchFamily="18" charset="0"/>
              </a:rPr>
              <a:t>    public static void main (String[] </a:t>
            </a:r>
            <a:r>
              <a:rPr lang="en-IN" altLang="en-US" sz="2400" dirty="0" err="1" smtClean="0">
                <a:solidFill>
                  <a:schemeClr val="tx1"/>
                </a:solidFill>
                <a:latin typeface="Times New Roman" pitchFamily="18" charset="0"/>
                <a:cs typeface="Times New Roman" pitchFamily="18" charset="0"/>
              </a:rPr>
              <a:t>args</a:t>
            </a:r>
            <a:r>
              <a:rPr lang="en-IN" altLang="en-US" sz="2400" dirty="0" smtClean="0">
                <a:solidFill>
                  <a:schemeClr val="tx1"/>
                </a:solidFill>
                <a:latin typeface="Times New Roman" pitchFamily="18" charset="0"/>
                <a:cs typeface="Times New Roman" pitchFamily="18" charset="0"/>
              </a:rPr>
              <a:t>) {</a:t>
            </a:r>
          </a:p>
          <a:p>
            <a:pPr algn="l" eaLnBrk="1" hangingPunct="1"/>
            <a:r>
              <a:rPr lang="en-IN" altLang="en-US" sz="2400" dirty="0" smtClean="0">
                <a:solidFill>
                  <a:schemeClr val="tx1"/>
                </a:solidFill>
                <a:latin typeface="Times New Roman" pitchFamily="18" charset="0"/>
                <a:cs typeface="Times New Roman" pitchFamily="18" charset="0"/>
              </a:rPr>
              <a:t>        for (String s: </a:t>
            </a:r>
            <a:r>
              <a:rPr lang="en-IN" altLang="en-US" sz="2400" dirty="0" err="1" smtClean="0">
                <a:solidFill>
                  <a:schemeClr val="tx1"/>
                </a:solidFill>
                <a:latin typeface="Times New Roman" pitchFamily="18" charset="0"/>
                <a:cs typeface="Times New Roman" pitchFamily="18" charset="0"/>
              </a:rPr>
              <a:t>args</a:t>
            </a:r>
            <a:r>
              <a:rPr lang="en-IN" altLang="en-US" sz="2400" dirty="0" smtClean="0">
                <a:solidFill>
                  <a:schemeClr val="tx1"/>
                </a:solidFill>
                <a:latin typeface="Times New Roman" pitchFamily="18" charset="0"/>
                <a:cs typeface="Times New Roman" pitchFamily="18" charset="0"/>
              </a:rPr>
              <a:t>) {</a:t>
            </a:r>
          </a:p>
          <a:p>
            <a:pPr algn="l" eaLnBrk="1" hangingPunct="1"/>
            <a:r>
              <a:rPr lang="en-IN" altLang="en-US" sz="2400" dirty="0" smtClean="0">
                <a:solidFill>
                  <a:schemeClr val="tx1"/>
                </a:solidFill>
                <a:latin typeface="Times New Roman" pitchFamily="18" charset="0"/>
                <a:cs typeface="Times New Roman" pitchFamily="18" charset="0"/>
              </a:rPr>
              <a:t>            </a:t>
            </a:r>
            <a:r>
              <a:rPr lang="en-IN" altLang="en-US" sz="2400" dirty="0" err="1" smtClean="0">
                <a:solidFill>
                  <a:schemeClr val="tx1"/>
                </a:solidFill>
                <a:latin typeface="Times New Roman" pitchFamily="18" charset="0"/>
                <a:cs typeface="Times New Roman" pitchFamily="18" charset="0"/>
              </a:rPr>
              <a:t>System.out.println</a:t>
            </a:r>
            <a:r>
              <a:rPr lang="en-IN" altLang="en-US" sz="2400" dirty="0" smtClean="0">
                <a:solidFill>
                  <a:schemeClr val="tx1"/>
                </a:solidFill>
                <a:latin typeface="Times New Roman" pitchFamily="18" charset="0"/>
                <a:cs typeface="Times New Roman" pitchFamily="18" charset="0"/>
              </a:rPr>
              <a:t>(s);</a:t>
            </a:r>
          </a:p>
          <a:p>
            <a:pPr algn="l" eaLnBrk="1" hangingPunct="1"/>
            <a:r>
              <a:rPr lang="en-IN" altLang="en-US" sz="2400" dirty="0" smtClean="0">
                <a:solidFill>
                  <a:schemeClr val="tx1"/>
                </a:solidFill>
                <a:latin typeface="Times New Roman" pitchFamily="18" charset="0"/>
                <a:cs typeface="Times New Roman" pitchFamily="18" charset="0"/>
              </a:rPr>
              <a:t>        }</a:t>
            </a:r>
          </a:p>
          <a:p>
            <a:pPr algn="l" eaLnBrk="1" hangingPunct="1"/>
            <a:r>
              <a:rPr lang="en-IN" altLang="en-US" sz="2400" dirty="0" smtClean="0">
                <a:solidFill>
                  <a:schemeClr val="tx1"/>
                </a:solidFill>
                <a:latin typeface="Times New Roman" pitchFamily="18" charset="0"/>
                <a:cs typeface="Times New Roman" pitchFamily="18" charset="0"/>
              </a:rPr>
              <a:t>    }</a:t>
            </a:r>
          </a:p>
          <a:p>
            <a:pPr algn="l" eaLnBrk="1" hangingPunct="1"/>
            <a:r>
              <a:rPr lang="en-IN" altLang="en-US" sz="2400" dirty="0" smtClean="0">
                <a:solidFill>
                  <a:schemeClr val="tx1"/>
                </a:solidFill>
                <a:latin typeface="Times New Roman" pitchFamily="18" charset="0"/>
                <a:cs typeface="Times New Roman" pitchFamily="18" charset="0"/>
              </a:rPr>
              <a:t>}</a:t>
            </a:r>
            <a:endParaRPr lang="en-IN" altLang="en-US" sz="2400" b="1" u="sng" dirty="0" smtClean="0">
              <a:solidFill>
                <a:schemeClr val="tx1"/>
              </a:solidFill>
              <a:latin typeface="Times New Roman" pitchFamily="18" charset="0"/>
              <a:cs typeface="Times New Roman" pitchFamily="18" charset="0"/>
            </a:endParaRPr>
          </a:p>
          <a:p>
            <a:pPr algn="l" eaLnBrk="1" hangingPunct="1"/>
            <a:r>
              <a:rPr lang="en-IN" altLang="en-US" sz="2400" b="1" u="sng" dirty="0" smtClean="0">
                <a:solidFill>
                  <a:schemeClr val="tx1"/>
                </a:solidFill>
                <a:latin typeface="Times New Roman" pitchFamily="18" charset="0"/>
                <a:cs typeface="Times New Roman" pitchFamily="18" charset="0"/>
              </a:rPr>
              <a:t>Output</a:t>
            </a:r>
          </a:p>
          <a:p>
            <a:pPr algn="l" eaLnBrk="1" hangingPunct="1"/>
            <a:r>
              <a:rPr lang="en-IN" altLang="en-US" sz="2400" i="1" dirty="0" smtClean="0">
                <a:solidFill>
                  <a:schemeClr val="tx1"/>
                </a:solidFill>
                <a:latin typeface="Times New Roman" pitchFamily="18" charset="0"/>
                <a:cs typeface="Times New Roman" pitchFamily="18" charset="0"/>
              </a:rPr>
              <a:t>java Echo Hi Hot Java</a:t>
            </a:r>
            <a:r>
              <a:rPr lang="en-IN" altLang="en-US" sz="2400" dirty="0" smtClean="0">
                <a:solidFill>
                  <a:schemeClr val="tx1"/>
                </a:solidFill>
                <a:latin typeface="Times New Roman" pitchFamily="18" charset="0"/>
                <a:cs typeface="Times New Roman" pitchFamily="18" charset="0"/>
              </a:rPr>
              <a:t> </a:t>
            </a:r>
          </a:p>
          <a:p>
            <a:pPr algn="l" eaLnBrk="1" hangingPunct="1"/>
            <a:r>
              <a:rPr lang="en-IN" altLang="en-US" sz="2400" dirty="0" smtClean="0">
                <a:solidFill>
                  <a:schemeClr val="tx1"/>
                </a:solidFill>
                <a:latin typeface="Times New Roman" pitchFamily="18" charset="0"/>
                <a:cs typeface="Times New Roman" pitchFamily="18" charset="0"/>
              </a:rPr>
              <a:t>Hi </a:t>
            </a:r>
          </a:p>
          <a:p>
            <a:pPr algn="l" eaLnBrk="1" hangingPunct="1"/>
            <a:r>
              <a:rPr lang="en-IN" altLang="en-US" sz="2400" dirty="0" smtClean="0">
                <a:solidFill>
                  <a:schemeClr val="tx1"/>
                </a:solidFill>
                <a:latin typeface="Times New Roman" pitchFamily="18" charset="0"/>
                <a:cs typeface="Times New Roman" pitchFamily="18" charset="0"/>
              </a:rPr>
              <a:t>Hot</a:t>
            </a:r>
          </a:p>
          <a:p>
            <a:pPr algn="l" eaLnBrk="1" hangingPunct="1"/>
            <a:r>
              <a:rPr lang="en-IN" altLang="en-US" sz="2400" dirty="0" smtClean="0">
                <a:solidFill>
                  <a:schemeClr val="tx1"/>
                </a:solidFill>
                <a:latin typeface="Times New Roman" pitchFamily="18" charset="0"/>
                <a:cs typeface="Times New Roman" pitchFamily="18" charset="0"/>
              </a:rPr>
              <a:t>Java</a:t>
            </a:r>
            <a:endParaRPr lang="en-US" altLang="en-US" sz="24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791891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Objects in java</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An entity that has state and </a:t>
            </a:r>
            <a:r>
              <a:rPr lang="en-IN" dirty="0" err="1" smtClean="0"/>
              <a:t>behavior</a:t>
            </a:r>
            <a:r>
              <a:rPr lang="en-IN" dirty="0" smtClean="0"/>
              <a:t> is known as an </a:t>
            </a:r>
          </a:p>
          <a:p>
            <a:pPr>
              <a:buNone/>
            </a:pPr>
            <a:r>
              <a:rPr lang="en-IN" dirty="0" smtClean="0"/>
              <a:t>object</a:t>
            </a:r>
          </a:p>
          <a:p>
            <a:pPr>
              <a:buNone/>
            </a:pPr>
            <a:endParaRPr lang="en-IN" dirty="0" smtClean="0"/>
          </a:p>
          <a:p>
            <a:pPr>
              <a:buNone/>
            </a:pPr>
            <a:r>
              <a:rPr lang="en-IN" dirty="0" smtClean="0"/>
              <a:t>An object has three characteristics:</a:t>
            </a:r>
          </a:p>
          <a:p>
            <a:pPr>
              <a:buNone/>
            </a:pPr>
            <a:r>
              <a:rPr lang="en-IN" b="1" dirty="0" smtClean="0"/>
              <a:t>state:</a:t>
            </a:r>
            <a:r>
              <a:rPr lang="en-IN" dirty="0" smtClean="0"/>
              <a:t> represents data (value) of an object.</a:t>
            </a:r>
          </a:p>
          <a:p>
            <a:pPr>
              <a:buNone/>
            </a:pPr>
            <a:r>
              <a:rPr lang="en-IN" b="1" dirty="0" err="1" smtClean="0"/>
              <a:t>behavior</a:t>
            </a:r>
            <a:r>
              <a:rPr lang="en-IN" b="1" dirty="0" smtClean="0"/>
              <a:t>:</a:t>
            </a:r>
            <a:r>
              <a:rPr lang="en-IN" dirty="0" smtClean="0"/>
              <a:t> represents the </a:t>
            </a:r>
            <a:r>
              <a:rPr lang="en-IN" dirty="0" err="1" smtClean="0"/>
              <a:t>behavior</a:t>
            </a:r>
            <a:r>
              <a:rPr lang="en-IN" dirty="0" smtClean="0"/>
              <a:t> (functionality) of an object</a:t>
            </a:r>
          </a:p>
          <a:p>
            <a:pPr>
              <a:buNone/>
            </a:pPr>
            <a:r>
              <a:rPr lang="en-IN" b="1" dirty="0" smtClean="0"/>
              <a:t>identity:</a:t>
            </a:r>
            <a:r>
              <a:rPr lang="en-IN" dirty="0" smtClean="0"/>
              <a:t> Object identity is typically implemented via a unique ID. The value of the ID is not visible to the external user. But, it is used internally by the JVM to identify each object uniquely.</a:t>
            </a:r>
          </a:p>
          <a:p>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Class in Java</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pPr algn="just">
              <a:buNone/>
            </a:pPr>
            <a:r>
              <a:rPr lang="en-IN" dirty="0" smtClean="0"/>
              <a:t>A class is a group of objects which have common</a:t>
            </a:r>
          </a:p>
          <a:p>
            <a:pPr algn="just">
              <a:buNone/>
            </a:pPr>
            <a:r>
              <a:rPr lang="en-IN" dirty="0" smtClean="0"/>
              <a:t>properties. It is a template or blueprint from which</a:t>
            </a:r>
          </a:p>
          <a:p>
            <a:pPr algn="just">
              <a:buNone/>
            </a:pPr>
            <a:r>
              <a:rPr lang="en-IN" dirty="0" smtClean="0"/>
              <a:t>objects are created. It is a logical entity. It can't be</a:t>
            </a:r>
          </a:p>
          <a:p>
            <a:pPr algn="just">
              <a:buNone/>
            </a:pPr>
            <a:r>
              <a:rPr lang="en-IN" dirty="0" smtClean="0"/>
              <a:t>physical.</a:t>
            </a:r>
          </a:p>
          <a:p>
            <a:pPr algn="just">
              <a:buNone/>
            </a:pPr>
            <a:r>
              <a:rPr lang="en-IN" dirty="0" smtClean="0"/>
              <a:t>A class in Java can contain:</a:t>
            </a:r>
          </a:p>
          <a:p>
            <a:pPr algn="just"/>
            <a:r>
              <a:rPr lang="en-IN" b="1" dirty="0" smtClean="0"/>
              <a:t>fields</a:t>
            </a:r>
            <a:endParaRPr lang="en-IN" dirty="0" smtClean="0"/>
          </a:p>
          <a:p>
            <a:pPr algn="just"/>
            <a:r>
              <a:rPr lang="en-IN" b="1" dirty="0" smtClean="0"/>
              <a:t>methods</a:t>
            </a:r>
            <a:endParaRPr lang="en-IN" dirty="0" smtClean="0"/>
          </a:p>
          <a:p>
            <a:pPr algn="just"/>
            <a:r>
              <a:rPr lang="en-IN" b="1" dirty="0" smtClean="0"/>
              <a:t>constructors</a:t>
            </a:r>
            <a:endParaRPr lang="en-IN" dirty="0" smtClean="0"/>
          </a:p>
          <a:p>
            <a:pPr algn="just"/>
            <a:r>
              <a:rPr lang="en-IN" b="1" dirty="0" smtClean="0"/>
              <a:t>blocks</a:t>
            </a:r>
            <a:endParaRPr lang="en-IN" dirty="0" smtClean="0"/>
          </a:p>
          <a:p>
            <a:pPr algn="just"/>
            <a:r>
              <a:rPr lang="en-IN" b="1" dirty="0" smtClean="0"/>
              <a:t>nested class and interface</a:t>
            </a:r>
            <a:endParaRPr lang="en-IN" dirty="0" smtClean="0"/>
          </a:p>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for class</a:t>
            </a:r>
            <a:endParaRPr lang="en-IN" dirty="0"/>
          </a:p>
        </p:txBody>
      </p:sp>
      <p:sp>
        <p:nvSpPr>
          <p:cNvPr id="3" name="Content Placeholder 2"/>
          <p:cNvSpPr>
            <a:spLocks noGrp="1"/>
          </p:cNvSpPr>
          <p:nvPr>
            <p:ph idx="1"/>
          </p:nvPr>
        </p:nvSpPr>
        <p:spPr/>
        <p:txBody>
          <a:bodyPr/>
          <a:lstStyle/>
          <a:p>
            <a:r>
              <a:rPr lang="en-IN" dirty="0" smtClean="0"/>
              <a:t>Class &lt;</a:t>
            </a:r>
            <a:r>
              <a:rPr lang="en-IN" dirty="0" err="1" smtClean="0"/>
              <a:t>classname</a:t>
            </a:r>
            <a:r>
              <a:rPr lang="en-IN" dirty="0" smtClean="0"/>
              <a:t>&gt;</a:t>
            </a:r>
          </a:p>
          <a:p>
            <a:r>
              <a:rPr lang="en-IN" dirty="0" smtClean="0"/>
              <a:t>{</a:t>
            </a:r>
          </a:p>
          <a:p>
            <a:r>
              <a:rPr lang="en-IN" dirty="0" smtClean="0"/>
              <a:t>Fields &lt; data with </a:t>
            </a:r>
            <a:r>
              <a:rPr lang="en-IN" dirty="0" err="1" smtClean="0"/>
              <a:t>datatypes</a:t>
            </a:r>
            <a:r>
              <a:rPr lang="en-IN" dirty="0" smtClean="0"/>
              <a:t>&gt;;</a:t>
            </a:r>
          </a:p>
          <a:p>
            <a:r>
              <a:rPr lang="en-IN" dirty="0" smtClean="0"/>
              <a:t>Methods  &lt;member functions&gt;;</a:t>
            </a:r>
          </a:p>
          <a:p>
            <a:r>
              <a:rPr lang="en-IN" dirty="0" smtClean="0"/>
              <a:t>}</a:t>
            </a:r>
          </a:p>
          <a:p>
            <a:r>
              <a:rPr lang="en-IN" dirty="0" smtClean="0"/>
              <a:t>Instance variable:  A variable which is created inside the class for the use of methods.</a:t>
            </a:r>
          </a:p>
          <a:p>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With main()</a:t>
            </a:r>
            <a:endParaRPr lang="en-IN" dirty="0"/>
          </a:p>
        </p:txBody>
      </p:sp>
      <p:sp>
        <p:nvSpPr>
          <p:cNvPr id="3" name="Content Placeholder 2"/>
          <p:cNvSpPr>
            <a:spLocks noGrp="1"/>
          </p:cNvSpPr>
          <p:nvPr>
            <p:ph idx="1"/>
          </p:nvPr>
        </p:nvSpPr>
        <p:spPr/>
        <p:txBody>
          <a:bodyPr/>
          <a:lstStyle/>
          <a:p>
            <a:r>
              <a:rPr lang="en-IN" dirty="0" smtClean="0"/>
              <a:t>Programs can be created having</a:t>
            </a:r>
          </a:p>
          <a:p>
            <a:pPr lvl="1"/>
            <a:r>
              <a:rPr lang="en-IN" dirty="0" smtClean="0"/>
              <a:t> classes and objects inside main (refer </a:t>
            </a:r>
            <a:r>
              <a:rPr lang="en-IN" dirty="0" err="1" smtClean="0"/>
              <a:t>employee.java</a:t>
            </a:r>
            <a:r>
              <a:rPr lang="en-IN" dirty="0" smtClean="0"/>
              <a:t>)</a:t>
            </a:r>
          </a:p>
          <a:p>
            <a:pPr lvl="1"/>
            <a:r>
              <a:rPr lang="en-IN" dirty="0" smtClean="0"/>
              <a:t> Classes and objects outside main (refer employee2.java)</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70000" lnSpcReduction="20000"/>
          </a:bodyPr>
          <a:lstStyle/>
          <a:p>
            <a:pPr>
              <a:buNone/>
            </a:pPr>
            <a:r>
              <a:rPr lang="en-IN" dirty="0" smtClean="0"/>
              <a:t>// simple program on class - </a:t>
            </a:r>
            <a:r>
              <a:rPr lang="en-IN" dirty="0" err="1" smtClean="0">
                <a:solidFill>
                  <a:srgbClr val="FF0000"/>
                </a:solidFill>
              </a:rPr>
              <a:t>employee.java</a:t>
            </a:r>
            <a:endParaRPr lang="en-IN" dirty="0" smtClean="0">
              <a:solidFill>
                <a:srgbClr val="FF0000"/>
              </a:solidFill>
            </a:endParaRPr>
          </a:p>
          <a:p>
            <a:pPr>
              <a:buNone/>
            </a:pPr>
            <a:r>
              <a:rPr lang="en-IN" dirty="0" smtClean="0"/>
              <a:t>class employee</a:t>
            </a:r>
          </a:p>
          <a:p>
            <a:pPr>
              <a:buNone/>
            </a:pPr>
            <a:r>
              <a:rPr lang="en-IN" dirty="0" smtClean="0"/>
              <a:t>{</a:t>
            </a:r>
          </a:p>
          <a:p>
            <a:pPr>
              <a:buNone/>
            </a:pPr>
            <a:r>
              <a:rPr lang="en-IN" dirty="0" smtClean="0"/>
              <a:t>float salary =0.0f;</a:t>
            </a:r>
          </a:p>
          <a:p>
            <a:pPr>
              <a:buNone/>
            </a:pPr>
            <a:r>
              <a:rPr lang="en-IN" dirty="0" smtClean="0"/>
              <a:t>int </a:t>
            </a:r>
            <a:r>
              <a:rPr lang="en-IN" dirty="0" err="1" smtClean="0"/>
              <a:t>empid</a:t>
            </a:r>
            <a:r>
              <a:rPr lang="en-IN" dirty="0" smtClean="0"/>
              <a:t> = 0;</a:t>
            </a:r>
          </a:p>
          <a:p>
            <a:pPr>
              <a:buNone/>
            </a:pPr>
            <a:r>
              <a:rPr lang="en-IN" dirty="0" smtClean="0"/>
              <a:t>String name;</a:t>
            </a:r>
          </a:p>
          <a:p>
            <a:pPr>
              <a:buNone/>
            </a:pPr>
            <a:endParaRPr lang="en-IN" dirty="0" smtClean="0"/>
          </a:p>
          <a:p>
            <a:pPr>
              <a:buNone/>
            </a:pPr>
            <a:r>
              <a:rPr lang="en-IN" dirty="0" smtClean="0"/>
              <a:t>public static void main(String </a:t>
            </a:r>
            <a:r>
              <a:rPr lang="en-IN" dirty="0" err="1" smtClean="0"/>
              <a:t>ar</a:t>
            </a:r>
            <a:r>
              <a:rPr lang="en-IN" dirty="0" smtClean="0"/>
              <a:t>[])</a:t>
            </a:r>
          </a:p>
          <a:p>
            <a:pPr>
              <a:buNone/>
            </a:pPr>
            <a:r>
              <a:rPr lang="en-IN" dirty="0" smtClean="0"/>
              <a:t>{</a:t>
            </a:r>
          </a:p>
          <a:p>
            <a:pPr>
              <a:buNone/>
            </a:pPr>
            <a:r>
              <a:rPr lang="en-IN" dirty="0" smtClean="0"/>
              <a:t>employee e = new employee();</a:t>
            </a:r>
          </a:p>
          <a:p>
            <a:pPr>
              <a:buNone/>
            </a:pPr>
            <a:r>
              <a:rPr lang="en-IN" dirty="0" err="1" smtClean="0"/>
              <a:t>System.out.println</a:t>
            </a:r>
            <a:r>
              <a:rPr lang="en-IN" dirty="0" smtClean="0"/>
              <a:t>(</a:t>
            </a:r>
            <a:r>
              <a:rPr lang="en-IN" dirty="0" err="1" smtClean="0"/>
              <a:t>e.empid</a:t>
            </a:r>
            <a:r>
              <a:rPr lang="en-IN" dirty="0" smtClean="0"/>
              <a:t>);</a:t>
            </a:r>
          </a:p>
          <a:p>
            <a:pPr>
              <a:buNone/>
            </a:pPr>
            <a:r>
              <a:rPr lang="en-IN" dirty="0" err="1" smtClean="0"/>
              <a:t>System.out.println</a:t>
            </a:r>
            <a:r>
              <a:rPr lang="en-IN" dirty="0" smtClean="0"/>
              <a:t>(</a:t>
            </a:r>
            <a:r>
              <a:rPr lang="en-IN" dirty="0" err="1" smtClean="0"/>
              <a:t>e.name</a:t>
            </a:r>
            <a:r>
              <a:rPr lang="en-IN" dirty="0" smtClean="0"/>
              <a:t>);</a:t>
            </a:r>
          </a:p>
          <a:p>
            <a:pPr>
              <a:buNone/>
            </a:pPr>
            <a:r>
              <a:rPr lang="en-IN" dirty="0" err="1" smtClean="0"/>
              <a:t>System.out.println</a:t>
            </a:r>
            <a:r>
              <a:rPr lang="en-IN" dirty="0" smtClean="0"/>
              <a:t>(</a:t>
            </a:r>
            <a:r>
              <a:rPr lang="en-IN" dirty="0" err="1" smtClean="0"/>
              <a:t>e.salary</a:t>
            </a:r>
            <a:r>
              <a:rPr lang="en-IN" dirty="0" smtClean="0"/>
              <a:t>);</a:t>
            </a:r>
          </a:p>
          <a:p>
            <a:pPr>
              <a:buNone/>
            </a:pPr>
            <a:r>
              <a:rPr lang="en-IN" dirty="0" smtClean="0"/>
              <a:t>}</a:t>
            </a:r>
          </a:p>
          <a:p>
            <a:pPr>
              <a:buNone/>
            </a:pPr>
            <a:r>
              <a:rPr lang="en-IN" dirty="0" smtClean="0"/>
              <a:t>}</a:t>
            </a:r>
          </a:p>
          <a:p>
            <a:endParaRPr lang="en-IN" dirty="0" smtClean="0"/>
          </a:p>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62500" lnSpcReduction="20000"/>
          </a:bodyPr>
          <a:lstStyle/>
          <a:p>
            <a:r>
              <a:rPr lang="en-IN" dirty="0" smtClean="0"/>
              <a:t>// simple program using multi class outside main - </a:t>
            </a:r>
            <a:r>
              <a:rPr lang="en-IN" b="1" dirty="0" smtClean="0">
                <a:solidFill>
                  <a:srgbClr val="FF0000"/>
                </a:solidFill>
              </a:rPr>
              <a:t>employee2.java</a:t>
            </a:r>
          </a:p>
          <a:p>
            <a:r>
              <a:rPr lang="en-IN" dirty="0" smtClean="0"/>
              <a:t>class employee</a:t>
            </a:r>
          </a:p>
          <a:p>
            <a:r>
              <a:rPr lang="en-IN" dirty="0" smtClean="0"/>
              <a:t>{</a:t>
            </a:r>
          </a:p>
          <a:p>
            <a:r>
              <a:rPr lang="en-IN" dirty="0" smtClean="0"/>
              <a:t>float salary =23.45f;</a:t>
            </a:r>
          </a:p>
          <a:p>
            <a:r>
              <a:rPr lang="en-IN" dirty="0" smtClean="0"/>
              <a:t>int </a:t>
            </a:r>
            <a:r>
              <a:rPr lang="en-IN" dirty="0" err="1" smtClean="0"/>
              <a:t>empid</a:t>
            </a:r>
            <a:r>
              <a:rPr lang="en-IN" dirty="0" smtClean="0"/>
              <a:t> = 1001;</a:t>
            </a:r>
          </a:p>
          <a:p>
            <a:r>
              <a:rPr lang="en-IN" dirty="0" smtClean="0"/>
              <a:t>String name="</a:t>
            </a:r>
            <a:r>
              <a:rPr lang="en-IN" dirty="0" err="1" smtClean="0"/>
              <a:t>asdf</a:t>
            </a:r>
            <a:r>
              <a:rPr lang="en-IN" dirty="0" smtClean="0"/>
              <a:t>";</a:t>
            </a:r>
          </a:p>
          <a:p>
            <a:r>
              <a:rPr lang="en-IN" dirty="0" smtClean="0"/>
              <a:t>}</a:t>
            </a:r>
          </a:p>
          <a:p>
            <a:endParaRPr lang="en-IN" dirty="0" smtClean="0"/>
          </a:p>
          <a:p>
            <a:r>
              <a:rPr lang="en-IN" dirty="0" smtClean="0"/>
              <a:t>class employee2</a:t>
            </a:r>
          </a:p>
          <a:p>
            <a:r>
              <a:rPr lang="en-IN" dirty="0" smtClean="0"/>
              <a:t>{</a:t>
            </a:r>
          </a:p>
          <a:p>
            <a:r>
              <a:rPr lang="en-IN" dirty="0" smtClean="0"/>
              <a:t>public static void main(String </a:t>
            </a:r>
            <a:r>
              <a:rPr lang="en-IN" dirty="0" err="1" smtClean="0"/>
              <a:t>ar</a:t>
            </a:r>
            <a:r>
              <a:rPr lang="en-IN" dirty="0" smtClean="0"/>
              <a:t>[])</a:t>
            </a:r>
          </a:p>
          <a:p>
            <a:r>
              <a:rPr lang="en-IN" dirty="0" smtClean="0"/>
              <a:t>{</a:t>
            </a:r>
          </a:p>
          <a:p>
            <a:r>
              <a:rPr lang="en-IN" dirty="0" smtClean="0"/>
              <a:t>employee e = new employee();</a:t>
            </a:r>
          </a:p>
          <a:p>
            <a:r>
              <a:rPr lang="en-IN" dirty="0" err="1" smtClean="0"/>
              <a:t>System.out.println</a:t>
            </a:r>
            <a:r>
              <a:rPr lang="en-IN" dirty="0" smtClean="0"/>
              <a:t>(</a:t>
            </a:r>
            <a:r>
              <a:rPr lang="en-IN" dirty="0" err="1" smtClean="0"/>
              <a:t>e.empid</a:t>
            </a:r>
            <a:r>
              <a:rPr lang="en-IN" dirty="0" smtClean="0"/>
              <a:t>);</a:t>
            </a:r>
          </a:p>
          <a:p>
            <a:r>
              <a:rPr lang="en-IN" dirty="0" err="1" smtClean="0"/>
              <a:t>System.out.println</a:t>
            </a:r>
            <a:r>
              <a:rPr lang="en-IN" dirty="0" smtClean="0"/>
              <a:t>(</a:t>
            </a:r>
            <a:r>
              <a:rPr lang="en-IN" dirty="0" err="1" smtClean="0"/>
              <a:t>e.name</a:t>
            </a:r>
            <a:r>
              <a:rPr lang="en-IN" dirty="0" smtClean="0"/>
              <a:t>);</a:t>
            </a:r>
          </a:p>
          <a:p>
            <a:r>
              <a:rPr lang="en-IN" dirty="0" err="1" smtClean="0"/>
              <a:t>System.out.println</a:t>
            </a:r>
            <a:r>
              <a:rPr lang="en-IN" dirty="0" smtClean="0"/>
              <a:t>(</a:t>
            </a:r>
            <a:r>
              <a:rPr lang="en-IN" dirty="0" err="1" smtClean="0"/>
              <a:t>e.salary</a:t>
            </a:r>
            <a:r>
              <a:rPr lang="en-IN" dirty="0" smtClean="0"/>
              <a:t>);</a:t>
            </a:r>
          </a:p>
          <a:p>
            <a:r>
              <a:rPr lang="en-IN" dirty="0" smtClean="0"/>
              <a:t>}</a:t>
            </a:r>
          </a:p>
          <a:p>
            <a:r>
              <a:rPr lang="en-IN" dirty="0" smtClean="0"/>
              <a:t>}</a:t>
            </a:r>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ways </a:t>
            </a:r>
            <a:r>
              <a:rPr lang="en-IN" smtClean="0"/>
              <a:t>of initialize </a:t>
            </a:r>
            <a:r>
              <a:rPr lang="en-IN" dirty="0" smtClean="0"/>
              <a:t>the objects</a:t>
            </a:r>
            <a:endParaRPr lang="en-IN" dirty="0"/>
          </a:p>
        </p:txBody>
      </p:sp>
      <p:sp>
        <p:nvSpPr>
          <p:cNvPr id="3" name="Content Placeholder 2"/>
          <p:cNvSpPr>
            <a:spLocks noGrp="1"/>
          </p:cNvSpPr>
          <p:nvPr>
            <p:ph idx="1"/>
          </p:nvPr>
        </p:nvSpPr>
        <p:spPr/>
        <p:txBody>
          <a:bodyPr/>
          <a:lstStyle/>
          <a:p>
            <a:r>
              <a:rPr lang="en-IN" dirty="0" smtClean="0"/>
              <a:t>Using reference variable ( refer employee3.java)</a:t>
            </a:r>
          </a:p>
          <a:p>
            <a:r>
              <a:rPr lang="en-IN" dirty="0" smtClean="0"/>
              <a:t>Using methods (refer employee4.java)</a:t>
            </a:r>
          </a:p>
          <a:p>
            <a:r>
              <a:rPr lang="en-IN" dirty="0" smtClean="0"/>
              <a:t>Using constructor (refer to  constructor concepts)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dirty="0" smtClean="0">
                <a:solidFill>
                  <a:srgbClr val="C00000"/>
                </a:solidFill>
              </a:rPr>
              <a:t>Java History</a:t>
            </a:r>
          </a:p>
        </p:txBody>
      </p:sp>
      <p:sp>
        <p:nvSpPr>
          <p:cNvPr id="160771" name="Rectangle 3"/>
          <p:cNvSpPr>
            <a:spLocks noGrp="1" noChangeArrowheads="1"/>
          </p:cNvSpPr>
          <p:nvPr>
            <p:ph type="body" sz="half" idx="1"/>
          </p:nvPr>
        </p:nvSpPr>
        <p:spPr>
          <a:xfrm>
            <a:off x="684213" y="1341438"/>
            <a:ext cx="7773987" cy="5140325"/>
          </a:xfrm>
        </p:spPr>
        <p:txBody>
          <a:bodyPr/>
          <a:lstStyle/>
          <a:p>
            <a:pPr marL="630238" lvl="1" indent="-249238">
              <a:tabLst>
                <a:tab pos="630238" algn="l"/>
              </a:tabLst>
            </a:pPr>
            <a:r>
              <a:rPr lang="en-US" dirty="0" smtClean="0">
                <a:solidFill>
                  <a:srgbClr val="C00000"/>
                </a:solidFill>
              </a:rPr>
              <a:t>Problem</a:t>
            </a:r>
            <a:r>
              <a:rPr lang="en-US" dirty="0" smtClean="0"/>
              <a:t>: There was already a programming language called Oak.</a:t>
            </a:r>
          </a:p>
          <a:p>
            <a:pPr marL="630238" lvl="1" indent="-249238">
              <a:tabLst>
                <a:tab pos="630238" algn="l"/>
              </a:tabLst>
            </a:pPr>
            <a:r>
              <a:rPr lang="en-US" dirty="0" smtClean="0"/>
              <a:t>The “Green” team met at a local coffee shop to come up with another name...</a:t>
            </a:r>
          </a:p>
          <a:p>
            <a:pPr marL="835025" lvl="2" indent="-90488">
              <a:tabLst>
                <a:tab pos="630238" algn="l"/>
              </a:tabLst>
            </a:pPr>
            <a:r>
              <a:rPr lang="en-US" dirty="0" smtClean="0"/>
              <a:t>Java!</a:t>
            </a:r>
          </a:p>
        </p:txBody>
      </p:sp>
      <p:pic>
        <p:nvPicPr>
          <p:cNvPr id="160772" name="Picture 4" descr="coffee-shop"/>
          <p:cNvPicPr>
            <a:picLocks noGrp="1" noChangeAspect="1" noChangeArrowheads="1"/>
          </p:cNvPicPr>
          <p:nvPr>
            <p:ph sz="half" idx="2"/>
          </p:nvPr>
        </p:nvPicPr>
        <p:blipFill>
          <a:blip r:embed="rId3" cstate="print"/>
          <a:srcRect/>
          <a:stretch>
            <a:fillRect/>
          </a:stretch>
        </p:blipFill>
        <p:spPr>
          <a:xfrm>
            <a:off x="1479550" y="3733800"/>
            <a:ext cx="5454650" cy="2667000"/>
          </a:xfrm>
          <a:noFill/>
        </p:spPr>
      </p:pic>
      <p:pic>
        <p:nvPicPr>
          <p:cNvPr id="160773" name="Picture 5" descr="Java Technology"/>
          <p:cNvPicPr>
            <a:picLocks noChangeAspect="1" noChangeArrowheads="1"/>
          </p:cNvPicPr>
          <p:nvPr/>
        </p:nvPicPr>
        <p:blipFill>
          <a:blip r:embed="rId4" cstate="print"/>
          <a:srcRect l="13551" r="12137" b="2611"/>
          <a:stretch>
            <a:fillRect/>
          </a:stretch>
        </p:blipFill>
        <p:spPr bwMode="auto">
          <a:xfrm>
            <a:off x="7431088" y="2692400"/>
            <a:ext cx="1027112" cy="1728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7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Autofit/>
          </a:bodyPr>
          <a:lstStyle/>
          <a:p>
            <a:pPr>
              <a:buNone/>
            </a:pPr>
            <a:r>
              <a:rPr lang="en-IN" sz="1800" b="1" dirty="0" smtClean="0"/>
              <a:t>// initialize the objects using reference </a:t>
            </a:r>
            <a:r>
              <a:rPr lang="en-IN" sz="1800" b="1" dirty="0" smtClean="0">
                <a:solidFill>
                  <a:srgbClr val="FF0000"/>
                </a:solidFill>
              </a:rPr>
              <a:t>- employee3.java</a:t>
            </a:r>
          </a:p>
          <a:p>
            <a:pPr>
              <a:buNone/>
            </a:pPr>
            <a:r>
              <a:rPr lang="en-IN" sz="1800" b="1" dirty="0" smtClean="0"/>
              <a:t>class employee</a:t>
            </a:r>
          </a:p>
          <a:p>
            <a:pPr>
              <a:buNone/>
            </a:pPr>
            <a:r>
              <a:rPr lang="en-IN" sz="1800" b="1" dirty="0" smtClean="0"/>
              <a:t>{</a:t>
            </a:r>
          </a:p>
          <a:p>
            <a:pPr>
              <a:buNone/>
            </a:pPr>
            <a:r>
              <a:rPr lang="en-IN" sz="1800" b="1" dirty="0" smtClean="0"/>
              <a:t>float salary =0.0f;</a:t>
            </a:r>
          </a:p>
          <a:p>
            <a:pPr>
              <a:buNone/>
            </a:pPr>
            <a:r>
              <a:rPr lang="en-IN" sz="1800" b="1" dirty="0" smtClean="0"/>
              <a:t>int </a:t>
            </a:r>
            <a:r>
              <a:rPr lang="en-IN" sz="1800" b="1" dirty="0" err="1" smtClean="0"/>
              <a:t>empid</a:t>
            </a:r>
            <a:r>
              <a:rPr lang="en-IN" sz="1800" b="1" dirty="0" smtClean="0"/>
              <a:t> = 0;</a:t>
            </a:r>
          </a:p>
          <a:p>
            <a:pPr>
              <a:buNone/>
            </a:pPr>
            <a:r>
              <a:rPr lang="en-IN" sz="1800" b="1" dirty="0" smtClean="0"/>
              <a:t>String name;</a:t>
            </a:r>
          </a:p>
          <a:p>
            <a:pPr>
              <a:buNone/>
            </a:pPr>
            <a:r>
              <a:rPr lang="en-IN" sz="1800" b="1" dirty="0" smtClean="0"/>
              <a:t>}</a:t>
            </a:r>
          </a:p>
          <a:p>
            <a:pPr>
              <a:buNone/>
            </a:pPr>
            <a:r>
              <a:rPr lang="en-IN" sz="1800" b="1" smtClean="0"/>
              <a:t>class </a:t>
            </a:r>
            <a:r>
              <a:rPr lang="en-IN" sz="1800" b="1" dirty="0" smtClean="0"/>
              <a:t>employee3</a:t>
            </a:r>
          </a:p>
          <a:p>
            <a:pPr>
              <a:buNone/>
            </a:pPr>
            <a:r>
              <a:rPr lang="en-IN" sz="1800" b="1" dirty="0" smtClean="0"/>
              <a:t>{</a:t>
            </a:r>
          </a:p>
          <a:p>
            <a:pPr>
              <a:buNone/>
            </a:pPr>
            <a:r>
              <a:rPr lang="en-IN" sz="1800" b="1" dirty="0" smtClean="0"/>
              <a:t>public static void main(String </a:t>
            </a:r>
            <a:r>
              <a:rPr lang="en-IN" sz="1800" b="1" dirty="0" err="1" smtClean="0"/>
              <a:t>ar</a:t>
            </a:r>
            <a:r>
              <a:rPr lang="en-IN" sz="1800" b="1" dirty="0" smtClean="0"/>
              <a:t>[])</a:t>
            </a:r>
          </a:p>
          <a:p>
            <a:pPr>
              <a:buNone/>
            </a:pPr>
            <a:r>
              <a:rPr lang="en-IN" sz="1800" b="1" dirty="0" smtClean="0"/>
              <a:t>{</a:t>
            </a:r>
          </a:p>
          <a:p>
            <a:pPr>
              <a:buNone/>
            </a:pPr>
            <a:r>
              <a:rPr lang="en-IN" sz="1800" b="1" dirty="0" smtClean="0"/>
              <a:t>employee e = new employee();</a:t>
            </a:r>
          </a:p>
          <a:p>
            <a:pPr>
              <a:buNone/>
            </a:pPr>
            <a:r>
              <a:rPr lang="en-IN" sz="1800" b="1" dirty="0" err="1" smtClean="0"/>
              <a:t>e.salary</a:t>
            </a:r>
            <a:r>
              <a:rPr lang="en-IN" sz="1800" b="1" dirty="0" smtClean="0"/>
              <a:t>=20.900f;</a:t>
            </a:r>
          </a:p>
          <a:p>
            <a:pPr>
              <a:buNone/>
            </a:pPr>
            <a:r>
              <a:rPr lang="en-IN" sz="1800" b="1" dirty="0" err="1" smtClean="0"/>
              <a:t>e.empid</a:t>
            </a:r>
            <a:r>
              <a:rPr lang="en-IN" sz="1800" b="1" dirty="0" smtClean="0"/>
              <a:t>=1001;</a:t>
            </a:r>
          </a:p>
          <a:p>
            <a:pPr>
              <a:buNone/>
            </a:pPr>
            <a:r>
              <a:rPr lang="en-IN" sz="1800" b="1" dirty="0" err="1" smtClean="0"/>
              <a:t>System.out.println</a:t>
            </a:r>
            <a:r>
              <a:rPr lang="en-IN" sz="1800" b="1" dirty="0" smtClean="0"/>
              <a:t>(</a:t>
            </a:r>
            <a:r>
              <a:rPr lang="en-IN" sz="1800" b="1" dirty="0" err="1" smtClean="0"/>
              <a:t>e.empid</a:t>
            </a:r>
            <a:r>
              <a:rPr lang="en-IN" sz="1800" b="1" dirty="0" smtClean="0"/>
              <a:t>);</a:t>
            </a:r>
          </a:p>
          <a:p>
            <a:pPr>
              <a:buNone/>
            </a:pPr>
            <a:r>
              <a:rPr lang="en-IN" sz="1800" b="1" dirty="0" err="1" smtClean="0"/>
              <a:t>System.out.println</a:t>
            </a:r>
            <a:r>
              <a:rPr lang="en-IN" sz="1800" b="1" dirty="0" smtClean="0"/>
              <a:t>(</a:t>
            </a:r>
            <a:r>
              <a:rPr lang="en-IN" sz="1800" b="1" dirty="0" err="1" smtClean="0"/>
              <a:t>e.name</a:t>
            </a:r>
            <a:r>
              <a:rPr lang="en-IN" sz="1800" b="1" dirty="0" smtClean="0"/>
              <a:t>);</a:t>
            </a:r>
          </a:p>
          <a:p>
            <a:pPr>
              <a:buNone/>
            </a:pPr>
            <a:r>
              <a:rPr lang="en-IN" sz="1800" b="1" dirty="0" err="1" smtClean="0"/>
              <a:t>System.out.println</a:t>
            </a:r>
            <a:r>
              <a:rPr lang="en-IN" sz="1800" b="1" dirty="0" smtClean="0"/>
              <a:t>(</a:t>
            </a:r>
            <a:r>
              <a:rPr lang="en-IN" sz="1800" b="1" dirty="0" err="1" smtClean="0"/>
              <a:t>e.salary</a:t>
            </a:r>
            <a:r>
              <a:rPr lang="en-IN" sz="1800" b="1" dirty="0" smtClean="0"/>
              <a:t>);</a:t>
            </a:r>
          </a:p>
          <a:p>
            <a:pPr>
              <a:buNone/>
            </a:pPr>
            <a:r>
              <a:rPr lang="en-IN" sz="1800" b="1" dirty="0" smtClean="0"/>
              <a:t>}</a:t>
            </a:r>
            <a:endParaRPr lang="en-IN" sz="1600" b="1" dirty="0" smtClean="0"/>
          </a:p>
          <a:p>
            <a:pPr>
              <a:buNone/>
            </a:pPr>
            <a:r>
              <a:rPr lang="en-IN" sz="1600" dirty="0" smtClean="0"/>
              <a:t>}</a:t>
            </a:r>
          </a:p>
          <a:p>
            <a:pPr>
              <a:buNone/>
            </a:pPr>
            <a:endParaRPr lang="en-IN"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4400552" cy="6215106"/>
          </a:xfrm>
        </p:spPr>
        <p:txBody>
          <a:bodyPr>
            <a:noAutofit/>
          </a:bodyPr>
          <a:lstStyle/>
          <a:p>
            <a:pPr>
              <a:buNone/>
            </a:pPr>
            <a:r>
              <a:rPr lang="en-IN" sz="1800" dirty="0" smtClean="0"/>
              <a:t>// initialize the object using methods - </a:t>
            </a:r>
            <a:r>
              <a:rPr lang="en-IN" sz="1800" b="1" dirty="0" smtClean="0">
                <a:solidFill>
                  <a:srgbClr val="FF0000"/>
                </a:solidFill>
              </a:rPr>
              <a:t>employee4.java</a:t>
            </a:r>
          </a:p>
          <a:p>
            <a:pPr>
              <a:buNone/>
            </a:pPr>
            <a:r>
              <a:rPr lang="en-IN" sz="1800" dirty="0" smtClean="0"/>
              <a:t>class employee</a:t>
            </a:r>
          </a:p>
          <a:p>
            <a:pPr>
              <a:buNone/>
            </a:pPr>
            <a:r>
              <a:rPr lang="en-IN" sz="1800" dirty="0" smtClean="0"/>
              <a:t>{</a:t>
            </a:r>
          </a:p>
          <a:p>
            <a:pPr>
              <a:buNone/>
            </a:pPr>
            <a:r>
              <a:rPr lang="en-IN" sz="1800" dirty="0" smtClean="0"/>
              <a:t>float salary =0.0f;</a:t>
            </a:r>
          </a:p>
          <a:p>
            <a:pPr>
              <a:buNone/>
            </a:pPr>
            <a:r>
              <a:rPr lang="en-IN" sz="1800" dirty="0" smtClean="0"/>
              <a:t>int </a:t>
            </a:r>
            <a:r>
              <a:rPr lang="en-IN" sz="1800" dirty="0" err="1" smtClean="0"/>
              <a:t>empid</a:t>
            </a:r>
            <a:r>
              <a:rPr lang="en-IN" sz="1800" dirty="0" smtClean="0"/>
              <a:t> = 0;</a:t>
            </a:r>
          </a:p>
          <a:p>
            <a:pPr>
              <a:buNone/>
            </a:pPr>
            <a:r>
              <a:rPr lang="en-IN" sz="1800" dirty="0" smtClean="0"/>
              <a:t>String name;</a:t>
            </a:r>
          </a:p>
          <a:p>
            <a:pPr>
              <a:buNone/>
            </a:pPr>
            <a:endParaRPr lang="en-IN" sz="1800" dirty="0" smtClean="0"/>
          </a:p>
          <a:p>
            <a:pPr>
              <a:buNone/>
            </a:pPr>
            <a:r>
              <a:rPr lang="en-IN" sz="1800" dirty="0" smtClean="0"/>
              <a:t>void </a:t>
            </a:r>
            <a:r>
              <a:rPr lang="en-IN" sz="1800" dirty="0" err="1" smtClean="0"/>
              <a:t>getdata</a:t>
            </a:r>
            <a:r>
              <a:rPr lang="en-IN" sz="1800" dirty="0" smtClean="0"/>
              <a:t>( int </a:t>
            </a:r>
            <a:r>
              <a:rPr lang="en-IN" sz="1800" dirty="0" err="1" smtClean="0"/>
              <a:t>eid</a:t>
            </a:r>
            <a:r>
              <a:rPr lang="en-IN" sz="1800" dirty="0" smtClean="0"/>
              <a:t>, float  </a:t>
            </a:r>
            <a:r>
              <a:rPr lang="en-IN" sz="1800" dirty="0" err="1" smtClean="0"/>
              <a:t>sal</a:t>
            </a:r>
            <a:r>
              <a:rPr lang="en-IN" sz="1800" dirty="0" smtClean="0"/>
              <a:t>, String </a:t>
            </a:r>
            <a:r>
              <a:rPr lang="en-IN" sz="1800" dirty="0" err="1" smtClean="0"/>
              <a:t>nam</a:t>
            </a:r>
            <a:r>
              <a:rPr lang="en-IN" sz="1800" dirty="0" smtClean="0"/>
              <a:t>)</a:t>
            </a:r>
          </a:p>
          <a:p>
            <a:pPr>
              <a:buNone/>
            </a:pPr>
            <a:r>
              <a:rPr lang="en-IN" sz="1800" dirty="0" smtClean="0"/>
              <a:t>{</a:t>
            </a:r>
          </a:p>
          <a:p>
            <a:pPr>
              <a:buNone/>
            </a:pPr>
            <a:r>
              <a:rPr lang="en-IN" sz="1800" dirty="0" err="1" smtClean="0"/>
              <a:t>empid</a:t>
            </a:r>
            <a:r>
              <a:rPr lang="en-IN" sz="1800" dirty="0" smtClean="0"/>
              <a:t> = </a:t>
            </a:r>
            <a:r>
              <a:rPr lang="en-IN" sz="1800" dirty="0" err="1" smtClean="0"/>
              <a:t>eid</a:t>
            </a:r>
            <a:r>
              <a:rPr lang="en-IN" sz="1800" dirty="0" smtClean="0"/>
              <a:t>;</a:t>
            </a:r>
          </a:p>
          <a:p>
            <a:pPr>
              <a:buNone/>
            </a:pPr>
            <a:r>
              <a:rPr lang="en-IN" sz="1800" dirty="0" smtClean="0"/>
              <a:t>salary = </a:t>
            </a:r>
            <a:r>
              <a:rPr lang="en-IN" sz="1800" dirty="0" err="1" smtClean="0"/>
              <a:t>sal</a:t>
            </a:r>
            <a:r>
              <a:rPr lang="en-IN" sz="1800" dirty="0" smtClean="0"/>
              <a:t>;</a:t>
            </a:r>
          </a:p>
          <a:p>
            <a:pPr>
              <a:buNone/>
            </a:pPr>
            <a:r>
              <a:rPr lang="en-IN" sz="1800" dirty="0" smtClean="0"/>
              <a:t>name = </a:t>
            </a:r>
            <a:r>
              <a:rPr lang="en-IN" sz="1800" dirty="0" err="1" smtClean="0"/>
              <a:t>nam</a:t>
            </a:r>
            <a:r>
              <a:rPr lang="en-IN" sz="1800" dirty="0" smtClean="0"/>
              <a:t>;</a:t>
            </a:r>
          </a:p>
          <a:p>
            <a:pPr>
              <a:buNone/>
            </a:pPr>
            <a:r>
              <a:rPr lang="en-IN" sz="1800" dirty="0" smtClean="0"/>
              <a:t>}</a:t>
            </a:r>
          </a:p>
          <a:p>
            <a:pPr>
              <a:buNone/>
            </a:pPr>
            <a:r>
              <a:rPr lang="en-IN" sz="1800" dirty="0" smtClean="0"/>
              <a:t>void </a:t>
            </a:r>
            <a:r>
              <a:rPr lang="en-IN" sz="1800" dirty="0" err="1" smtClean="0"/>
              <a:t>putdata</a:t>
            </a:r>
            <a:r>
              <a:rPr lang="en-IN" sz="1800" dirty="0" smtClean="0"/>
              <a:t>()</a:t>
            </a:r>
          </a:p>
          <a:p>
            <a:pPr>
              <a:buNone/>
            </a:pPr>
            <a:r>
              <a:rPr lang="en-IN" sz="1800" dirty="0" smtClean="0"/>
              <a:t>{</a:t>
            </a:r>
          </a:p>
          <a:p>
            <a:pPr>
              <a:buNone/>
            </a:pPr>
            <a:r>
              <a:rPr lang="en-IN" sz="1800" dirty="0" err="1" smtClean="0"/>
              <a:t>System.out.println</a:t>
            </a:r>
            <a:r>
              <a:rPr lang="en-IN" sz="1800" dirty="0" smtClean="0"/>
              <a:t>(</a:t>
            </a:r>
            <a:r>
              <a:rPr lang="en-IN" sz="1800" dirty="0" err="1" smtClean="0"/>
              <a:t>empid</a:t>
            </a:r>
            <a:r>
              <a:rPr lang="en-IN" sz="1800" dirty="0" smtClean="0"/>
              <a:t>);</a:t>
            </a:r>
          </a:p>
          <a:p>
            <a:pPr>
              <a:buNone/>
            </a:pPr>
            <a:r>
              <a:rPr lang="en-IN" sz="1800" dirty="0" err="1" smtClean="0"/>
              <a:t>System.out.println</a:t>
            </a:r>
            <a:r>
              <a:rPr lang="en-IN" sz="1800" dirty="0" smtClean="0"/>
              <a:t>(name);</a:t>
            </a:r>
          </a:p>
          <a:p>
            <a:pPr>
              <a:buNone/>
            </a:pPr>
            <a:r>
              <a:rPr lang="en-IN" sz="1800" dirty="0" err="1" smtClean="0"/>
              <a:t>System.out.println</a:t>
            </a:r>
            <a:r>
              <a:rPr lang="en-IN" sz="1800" dirty="0" smtClean="0"/>
              <a:t>(salary);</a:t>
            </a:r>
          </a:p>
          <a:p>
            <a:pPr>
              <a:buNone/>
            </a:pPr>
            <a:r>
              <a:rPr lang="en-IN" sz="1800" dirty="0" smtClean="0"/>
              <a:t>}    }</a:t>
            </a:r>
          </a:p>
          <a:p>
            <a:pPr>
              <a:buNone/>
            </a:pPr>
            <a:endParaRPr lang="en-IN" sz="1600" dirty="0" smtClean="0"/>
          </a:p>
          <a:p>
            <a:pPr>
              <a:buNone/>
            </a:pPr>
            <a:endParaRPr lang="en-IN" sz="1600" dirty="0"/>
          </a:p>
        </p:txBody>
      </p:sp>
      <p:sp>
        <p:nvSpPr>
          <p:cNvPr id="5" name="TextBox 4"/>
          <p:cNvSpPr txBox="1"/>
          <p:nvPr/>
        </p:nvSpPr>
        <p:spPr>
          <a:xfrm>
            <a:off x="5214942" y="571480"/>
            <a:ext cx="3705310" cy="3754874"/>
          </a:xfrm>
          <a:prstGeom prst="rect">
            <a:avLst/>
          </a:prstGeom>
          <a:noFill/>
        </p:spPr>
        <p:txBody>
          <a:bodyPr wrap="none" rtlCol="0">
            <a:spAutoFit/>
          </a:bodyPr>
          <a:lstStyle/>
          <a:p>
            <a:pPr>
              <a:buNone/>
            </a:pPr>
            <a:r>
              <a:rPr lang="en-IN" sz="2000" dirty="0" smtClean="0"/>
              <a:t>class employee4</a:t>
            </a:r>
          </a:p>
          <a:p>
            <a:pPr>
              <a:buNone/>
            </a:pPr>
            <a:r>
              <a:rPr lang="en-IN" sz="2000" dirty="0" smtClean="0"/>
              <a:t>{</a:t>
            </a:r>
          </a:p>
          <a:p>
            <a:pPr>
              <a:buNone/>
            </a:pPr>
            <a:r>
              <a:rPr lang="en-IN" sz="2000" dirty="0" smtClean="0"/>
              <a:t>public static void main(String </a:t>
            </a:r>
            <a:r>
              <a:rPr lang="en-IN" sz="2000" dirty="0" err="1" smtClean="0"/>
              <a:t>ar</a:t>
            </a:r>
            <a:r>
              <a:rPr lang="en-IN" sz="2000" dirty="0" smtClean="0"/>
              <a:t>[])</a:t>
            </a:r>
          </a:p>
          <a:p>
            <a:pPr>
              <a:buNone/>
            </a:pPr>
            <a:r>
              <a:rPr lang="en-IN" sz="2000" dirty="0" smtClean="0"/>
              <a:t>{</a:t>
            </a:r>
          </a:p>
          <a:p>
            <a:pPr>
              <a:buNone/>
            </a:pPr>
            <a:r>
              <a:rPr lang="en-IN" sz="2000" dirty="0" smtClean="0"/>
              <a:t>employee e = new employee();</a:t>
            </a:r>
          </a:p>
          <a:p>
            <a:pPr>
              <a:buNone/>
            </a:pPr>
            <a:r>
              <a:rPr lang="en-IN" sz="2000" dirty="0" smtClean="0"/>
              <a:t>//</a:t>
            </a:r>
            <a:r>
              <a:rPr lang="en-IN" sz="2000" dirty="0" err="1" smtClean="0"/>
              <a:t>e.salary</a:t>
            </a:r>
            <a:r>
              <a:rPr lang="en-IN" sz="2000" dirty="0" smtClean="0"/>
              <a:t>=20.900f;</a:t>
            </a:r>
          </a:p>
          <a:p>
            <a:pPr>
              <a:buNone/>
            </a:pPr>
            <a:r>
              <a:rPr lang="en-IN" sz="2000" dirty="0" smtClean="0"/>
              <a:t>//</a:t>
            </a:r>
            <a:r>
              <a:rPr lang="en-IN" sz="2000" dirty="0" err="1" smtClean="0"/>
              <a:t>e.empid</a:t>
            </a:r>
            <a:r>
              <a:rPr lang="en-IN" sz="2000" dirty="0" smtClean="0"/>
              <a:t>=1001;</a:t>
            </a:r>
          </a:p>
          <a:p>
            <a:pPr>
              <a:buNone/>
            </a:pPr>
            <a:r>
              <a:rPr lang="en-IN" sz="2000" dirty="0" err="1" smtClean="0"/>
              <a:t>e.getdata</a:t>
            </a:r>
            <a:r>
              <a:rPr lang="en-IN" sz="2000" dirty="0" smtClean="0"/>
              <a:t>(1001, 23.45f,"asdf");</a:t>
            </a:r>
          </a:p>
          <a:p>
            <a:pPr>
              <a:buNone/>
            </a:pPr>
            <a:r>
              <a:rPr lang="en-IN" sz="2000" dirty="0" err="1" smtClean="0"/>
              <a:t>e.putdata</a:t>
            </a:r>
            <a:r>
              <a:rPr lang="en-IN" sz="2000" dirty="0" smtClean="0"/>
              <a:t>();</a:t>
            </a:r>
          </a:p>
          <a:p>
            <a:pPr>
              <a:buNone/>
            </a:pPr>
            <a:r>
              <a:rPr lang="en-IN" sz="2000" dirty="0" smtClean="0"/>
              <a:t>}</a:t>
            </a:r>
          </a:p>
          <a:p>
            <a:pPr>
              <a:buNone/>
            </a:pPr>
            <a:r>
              <a:rPr lang="en-IN" sz="2000" dirty="0" smtClean="0"/>
              <a:t>}</a:t>
            </a:r>
          </a:p>
          <a:p>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 in java</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Definition</a:t>
            </a:r>
          </a:p>
          <a:p>
            <a:r>
              <a:rPr lang="en-IN" dirty="0" smtClean="0"/>
              <a:t>Type of constructor – default and parameterized constructor</a:t>
            </a:r>
          </a:p>
          <a:p>
            <a:r>
              <a:rPr lang="en-IN" dirty="0" smtClean="0"/>
              <a:t>Constructor overloading in java (</a:t>
            </a:r>
            <a:r>
              <a:rPr lang="en-IN" dirty="0" smtClean="0">
                <a:effectLst>
                  <a:outerShdw blurRad="38100" dist="38100" dir="2700000" algn="tl">
                    <a:srgbClr val="000000">
                      <a:alpha val="43137"/>
                    </a:srgbClr>
                  </a:outerShdw>
                </a:effectLst>
              </a:rPr>
              <a:t>refer employee5.java</a:t>
            </a:r>
            <a:r>
              <a:rPr lang="en-IN" dirty="0" smtClean="0"/>
              <a:t>)</a:t>
            </a:r>
          </a:p>
          <a:p>
            <a:r>
              <a:rPr lang="en-IN" dirty="0" smtClean="0"/>
              <a:t>Copy constructor (copy the values of one object to another)</a:t>
            </a:r>
          </a:p>
          <a:p>
            <a:pPr>
              <a:buNone/>
            </a:pPr>
            <a:r>
              <a:rPr lang="en-IN" dirty="0" smtClean="0"/>
              <a:t>	</a:t>
            </a:r>
            <a:r>
              <a:rPr lang="en-IN" dirty="0" smtClean="0">
                <a:solidFill>
                  <a:srgbClr val="FF0000"/>
                </a:solidFill>
                <a:effectLst>
                  <a:outerShdw blurRad="38100" dist="38100" dir="2700000" algn="tl">
                    <a:srgbClr val="000000">
                      <a:alpha val="43137"/>
                    </a:srgbClr>
                  </a:outerShdw>
                </a:effectLst>
              </a:rPr>
              <a:t>( refer employee6.java)</a:t>
            </a:r>
          </a:p>
          <a:p>
            <a:pPr lvl="1"/>
            <a:r>
              <a:rPr lang="en-IN" dirty="0" smtClean="0"/>
              <a:t>By assigning the values of one object into another </a:t>
            </a:r>
          </a:p>
          <a:p>
            <a:pPr lvl="1"/>
            <a:r>
              <a:rPr lang="en-IN" dirty="0" smtClean="0"/>
              <a:t>By clone() method of Object class </a:t>
            </a:r>
          </a:p>
          <a:p>
            <a:pPr lvl="2"/>
            <a:r>
              <a:rPr lang="en-IN" dirty="0" smtClean="0"/>
              <a:t>The </a:t>
            </a:r>
            <a:r>
              <a:rPr lang="en-IN" dirty="0" err="1" smtClean="0"/>
              <a:t>java.lang.Cloneable</a:t>
            </a:r>
            <a:r>
              <a:rPr lang="en-IN" dirty="0" smtClean="0"/>
              <a:t> interface - clone() method generates </a:t>
            </a:r>
            <a:r>
              <a:rPr lang="en-IN" dirty="0" err="1" smtClean="0"/>
              <a:t>CloneNotSupportedException</a:t>
            </a:r>
            <a:r>
              <a:rPr lang="en-IN" dirty="0" smtClean="0"/>
              <a:t>.</a:t>
            </a:r>
          </a:p>
          <a:p>
            <a:pPr lvl="2"/>
            <a:r>
              <a:rPr lang="en-IN" dirty="0" smtClean="0"/>
              <a:t>Syntax:</a:t>
            </a:r>
          </a:p>
          <a:p>
            <a:pPr lvl="2"/>
            <a:r>
              <a:rPr lang="en-IN" dirty="0" smtClean="0"/>
              <a:t>protected Object clone() throws </a:t>
            </a:r>
            <a:r>
              <a:rPr lang="en-IN" dirty="0" err="1" smtClean="0"/>
              <a:t>CloneNotSupportedException</a:t>
            </a:r>
            <a:r>
              <a:rPr lang="en-IN" dirty="0" smtClean="0"/>
              <a:t> </a:t>
            </a:r>
          </a:p>
          <a:p>
            <a:pPr lvl="2">
              <a:buNone/>
            </a:pPr>
            <a:endParaRPr lang="en-IN" dirty="0" smtClean="0"/>
          </a:p>
          <a:p>
            <a:pPr lvl="2"/>
            <a:r>
              <a:rPr lang="en-IN" dirty="0" smtClean="0"/>
              <a:t>Ex:   employee5  e2 = employee5 (e1).clone();</a:t>
            </a:r>
          </a:p>
          <a:p>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3686172" cy="5929354"/>
          </a:xfrm>
          <a:ln>
            <a:solidFill>
              <a:schemeClr val="accent1"/>
            </a:solidFill>
          </a:ln>
        </p:spPr>
        <p:txBody>
          <a:bodyPr>
            <a:normAutofit fontScale="47500" lnSpcReduction="20000"/>
          </a:bodyPr>
          <a:lstStyle/>
          <a:p>
            <a:pPr>
              <a:buNone/>
            </a:pPr>
            <a:r>
              <a:rPr lang="en-IN" dirty="0" smtClean="0"/>
              <a:t>// constructor overloading – </a:t>
            </a:r>
            <a:r>
              <a:rPr lang="en-IN" sz="4400" dirty="0" smtClean="0">
                <a:solidFill>
                  <a:srgbClr val="FF0000"/>
                </a:solidFill>
                <a:effectLst>
                  <a:outerShdw blurRad="38100" dist="38100" dir="2700000" algn="tl">
                    <a:srgbClr val="000000">
                      <a:alpha val="43137"/>
                    </a:srgbClr>
                  </a:outerShdw>
                </a:effectLst>
              </a:rPr>
              <a:t>employee5.java</a:t>
            </a:r>
            <a:endParaRPr lang="en-IN" dirty="0" smtClean="0">
              <a:solidFill>
                <a:srgbClr val="FF0000"/>
              </a:solidFill>
              <a:effectLst>
                <a:outerShdw blurRad="38100" dist="38100" dir="2700000" algn="tl">
                  <a:srgbClr val="000000">
                    <a:alpha val="43137"/>
                  </a:srgbClr>
                </a:outerShdw>
              </a:effectLst>
            </a:endParaRPr>
          </a:p>
          <a:p>
            <a:pPr>
              <a:buNone/>
            </a:pPr>
            <a:r>
              <a:rPr lang="en-IN" dirty="0" smtClean="0"/>
              <a:t>class employee</a:t>
            </a:r>
          </a:p>
          <a:p>
            <a:pPr>
              <a:buNone/>
            </a:pPr>
            <a:r>
              <a:rPr lang="en-IN" dirty="0" smtClean="0"/>
              <a:t>{</a:t>
            </a:r>
          </a:p>
          <a:p>
            <a:pPr>
              <a:buNone/>
            </a:pPr>
            <a:r>
              <a:rPr lang="en-IN" dirty="0" smtClean="0"/>
              <a:t>float salary =0.0f;</a:t>
            </a:r>
          </a:p>
          <a:p>
            <a:pPr>
              <a:buNone/>
            </a:pPr>
            <a:r>
              <a:rPr lang="en-IN" dirty="0" smtClean="0"/>
              <a:t>int </a:t>
            </a:r>
            <a:r>
              <a:rPr lang="en-IN" dirty="0" err="1" smtClean="0"/>
              <a:t>empid</a:t>
            </a:r>
            <a:r>
              <a:rPr lang="en-IN" dirty="0" smtClean="0"/>
              <a:t> = 0;</a:t>
            </a:r>
          </a:p>
          <a:p>
            <a:pPr>
              <a:buNone/>
            </a:pPr>
            <a:r>
              <a:rPr lang="en-IN" dirty="0" smtClean="0"/>
              <a:t>String name;</a:t>
            </a:r>
          </a:p>
          <a:p>
            <a:pPr>
              <a:buNone/>
            </a:pPr>
            <a:r>
              <a:rPr lang="en-IN" dirty="0" smtClean="0"/>
              <a:t>employee(int </a:t>
            </a:r>
            <a:r>
              <a:rPr lang="en-IN" dirty="0" err="1" smtClean="0"/>
              <a:t>id,float</a:t>
            </a:r>
            <a:r>
              <a:rPr lang="en-IN" dirty="0" smtClean="0"/>
              <a:t> </a:t>
            </a:r>
            <a:r>
              <a:rPr lang="en-IN" dirty="0" err="1" smtClean="0"/>
              <a:t>sal,String</a:t>
            </a:r>
            <a:r>
              <a:rPr lang="en-IN" dirty="0" smtClean="0"/>
              <a:t> nm) </a:t>
            </a:r>
          </a:p>
          <a:p>
            <a:pPr>
              <a:buNone/>
            </a:pPr>
            <a:r>
              <a:rPr lang="en-IN" dirty="0" smtClean="0"/>
              <a:t> // constructor overloading</a:t>
            </a:r>
          </a:p>
          <a:p>
            <a:pPr>
              <a:buNone/>
            </a:pPr>
            <a:r>
              <a:rPr lang="en-IN" dirty="0" smtClean="0"/>
              <a:t>{</a:t>
            </a:r>
          </a:p>
          <a:p>
            <a:pPr>
              <a:buNone/>
            </a:pPr>
            <a:r>
              <a:rPr lang="en-IN" dirty="0" err="1" smtClean="0"/>
              <a:t>empid</a:t>
            </a:r>
            <a:r>
              <a:rPr lang="en-IN" dirty="0" smtClean="0"/>
              <a:t> =id;</a:t>
            </a:r>
          </a:p>
          <a:p>
            <a:pPr>
              <a:buNone/>
            </a:pPr>
            <a:r>
              <a:rPr lang="en-IN" dirty="0" smtClean="0"/>
              <a:t>salary=</a:t>
            </a:r>
            <a:r>
              <a:rPr lang="en-IN" dirty="0" err="1" smtClean="0"/>
              <a:t>sal</a:t>
            </a:r>
            <a:r>
              <a:rPr lang="en-IN" dirty="0" smtClean="0"/>
              <a:t>; </a:t>
            </a:r>
          </a:p>
          <a:p>
            <a:pPr>
              <a:buNone/>
            </a:pPr>
            <a:r>
              <a:rPr lang="en-IN" dirty="0" smtClean="0"/>
              <a:t>name = nm;</a:t>
            </a:r>
          </a:p>
          <a:p>
            <a:pPr>
              <a:buNone/>
            </a:pPr>
            <a:r>
              <a:rPr lang="en-IN" dirty="0" smtClean="0"/>
              <a:t>}</a:t>
            </a:r>
          </a:p>
          <a:p>
            <a:pPr>
              <a:buNone/>
            </a:pPr>
            <a:endParaRPr lang="en-IN" dirty="0" smtClean="0"/>
          </a:p>
          <a:p>
            <a:pPr>
              <a:buNone/>
            </a:pPr>
            <a:r>
              <a:rPr lang="en-IN" dirty="0" smtClean="0"/>
              <a:t>employee(int </a:t>
            </a:r>
            <a:r>
              <a:rPr lang="en-IN" dirty="0" err="1" smtClean="0"/>
              <a:t>id,float</a:t>
            </a:r>
            <a:r>
              <a:rPr lang="en-IN" dirty="0" smtClean="0"/>
              <a:t> </a:t>
            </a:r>
            <a:r>
              <a:rPr lang="en-IN" dirty="0" err="1" smtClean="0"/>
              <a:t>sal</a:t>
            </a:r>
            <a:r>
              <a:rPr lang="en-IN" dirty="0" smtClean="0"/>
              <a:t>) // constructor overloading</a:t>
            </a:r>
          </a:p>
          <a:p>
            <a:pPr>
              <a:buNone/>
            </a:pPr>
            <a:r>
              <a:rPr lang="en-IN" dirty="0" smtClean="0"/>
              <a:t>{</a:t>
            </a:r>
          </a:p>
          <a:p>
            <a:pPr>
              <a:buNone/>
            </a:pPr>
            <a:r>
              <a:rPr lang="en-IN" dirty="0" err="1" smtClean="0"/>
              <a:t>empid</a:t>
            </a:r>
            <a:r>
              <a:rPr lang="en-IN" dirty="0" smtClean="0"/>
              <a:t> =id;</a:t>
            </a:r>
          </a:p>
          <a:p>
            <a:pPr>
              <a:buNone/>
            </a:pPr>
            <a:r>
              <a:rPr lang="en-IN" dirty="0" smtClean="0"/>
              <a:t>salary=</a:t>
            </a:r>
            <a:r>
              <a:rPr lang="en-IN" dirty="0" err="1" smtClean="0"/>
              <a:t>sal</a:t>
            </a:r>
            <a:r>
              <a:rPr lang="en-IN" dirty="0" smtClean="0"/>
              <a:t>; </a:t>
            </a:r>
          </a:p>
          <a:p>
            <a:pPr>
              <a:buNone/>
            </a:pPr>
            <a:endParaRPr lang="en-IN" dirty="0" smtClean="0"/>
          </a:p>
          <a:p>
            <a:pPr>
              <a:buNone/>
            </a:pPr>
            <a:r>
              <a:rPr lang="en-IN" dirty="0" smtClean="0"/>
              <a:t>}</a:t>
            </a:r>
          </a:p>
        </p:txBody>
      </p:sp>
      <p:sp>
        <p:nvSpPr>
          <p:cNvPr id="5" name="Content Placeholder 2"/>
          <p:cNvSpPr txBox="1">
            <a:spLocks/>
          </p:cNvSpPr>
          <p:nvPr/>
        </p:nvSpPr>
        <p:spPr>
          <a:xfrm>
            <a:off x="4143372" y="428604"/>
            <a:ext cx="3400420" cy="569755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4714876" y="357166"/>
            <a:ext cx="3786214" cy="5909310"/>
          </a:xfrm>
          <a:prstGeom prst="rect">
            <a:avLst/>
          </a:prstGeom>
          <a:noFill/>
          <a:ln>
            <a:solidFill>
              <a:schemeClr val="accent1"/>
            </a:solidFill>
          </a:ln>
        </p:spPr>
        <p:txBody>
          <a:bodyPr wrap="square" rtlCol="0">
            <a:spAutoFit/>
          </a:bodyPr>
          <a:lstStyle/>
          <a:p>
            <a:pPr>
              <a:buNone/>
            </a:pPr>
            <a:r>
              <a:rPr lang="en-IN" dirty="0" smtClean="0"/>
              <a:t>void </a:t>
            </a:r>
            <a:r>
              <a:rPr lang="en-IN" dirty="0" err="1" smtClean="0"/>
              <a:t>putdata</a:t>
            </a:r>
            <a:r>
              <a:rPr lang="en-IN" dirty="0" smtClean="0"/>
              <a:t>()</a:t>
            </a:r>
          </a:p>
          <a:p>
            <a:pPr>
              <a:buNone/>
            </a:pPr>
            <a:r>
              <a:rPr lang="en-IN" dirty="0" smtClean="0"/>
              <a:t>{</a:t>
            </a:r>
          </a:p>
          <a:p>
            <a:pPr>
              <a:buNone/>
            </a:pPr>
            <a:r>
              <a:rPr lang="en-IN" dirty="0" err="1" smtClean="0"/>
              <a:t>System.out.println</a:t>
            </a:r>
            <a:r>
              <a:rPr lang="en-IN" dirty="0" smtClean="0"/>
              <a:t>(</a:t>
            </a:r>
            <a:r>
              <a:rPr lang="en-IN" dirty="0" err="1" smtClean="0"/>
              <a:t>empid</a:t>
            </a:r>
            <a:r>
              <a:rPr lang="en-IN" dirty="0" smtClean="0"/>
              <a:t>);</a:t>
            </a:r>
          </a:p>
          <a:p>
            <a:pPr>
              <a:buNone/>
            </a:pPr>
            <a:r>
              <a:rPr lang="en-IN" dirty="0" err="1" smtClean="0"/>
              <a:t>System.out.println</a:t>
            </a:r>
            <a:r>
              <a:rPr lang="en-IN" dirty="0" smtClean="0"/>
              <a:t>(name);</a:t>
            </a:r>
          </a:p>
          <a:p>
            <a:pPr>
              <a:buNone/>
            </a:pPr>
            <a:r>
              <a:rPr lang="en-IN" dirty="0" err="1" smtClean="0"/>
              <a:t>System.out.println</a:t>
            </a:r>
            <a:r>
              <a:rPr lang="en-IN" dirty="0" smtClean="0"/>
              <a:t>(salary);</a:t>
            </a:r>
          </a:p>
          <a:p>
            <a:pPr>
              <a:buNone/>
            </a:pPr>
            <a:r>
              <a:rPr lang="en-IN" dirty="0" smtClean="0"/>
              <a:t>}</a:t>
            </a:r>
          </a:p>
          <a:p>
            <a:pPr>
              <a:buNone/>
            </a:pPr>
            <a:r>
              <a:rPr lang="en-IN" dirty="0" smtClean="0"/>
              <a:t>}</a:t>
            </a:r>
          </a:p>
          <a:p>
            <a:pPr>
              <a:buNone/>
            </a:pPr>
            <a:endParaRPr lang="en-IN" dirty="0" smtClean="0"/>
          </a:p>
          <a:p>
            <a:pPr>
              <a:buNone/>
            </a:pPr>
            <a:r>
              <a:rPr lang="en-IN" dirty="0" smtClean="0"/>
              <a:t>class employee5</a:t>
            </a:r>
          </a:p>
          <a:p>
            <a:pPr>
              <a:buNone/>
            </a:pPr>
            <a:r>
              <a:rPr lang="en-IN" dirty="0" smtClean="0"/>
              <a:t>{</a:t>
            </a:r>
          </a:p>
          <a:p>
            <a:pPr>
              <a:buNone/>
            </a:pPr>
            <a:r>
              <a:rPr lang="en-IN" dirty="0" smtClean="0"/>
              <a:t>public static void main(String </a:t>
            </a:r>
            <a:r>
              <a:rPr lang="en-IN" dirty="0" err="1" smtClean="0"/>
              <a:t>ar</a:t>
            </a:r>
            <a:r>
              <a:rPr lang="en-IN" dirty="0" smtClean="0"/>
              <a:t>[])</a:t>
            </a:r>
          </a:p>
          <a:p>
            <a:pPr>
              <a:buNone/>
            </a:pPr>
            <a:r>
              <a:rPr lang="en-IN" dirty="0" smtClean="0"/>
              <a:t>{</a:t>
            </a:r>
          </a:p>
          <a:p>
            <a:pPr>
              <a:buNone/>
            </a:pPr>
            <a:r>
              <a:rPr lang="en-IN" dirty="0" smtClean="0"/>
              <a:t>employee e1= new employee(1002,34.5f, "</a:t>
            </a:r>
            <a:r>
              <a:rPr lang="en-IN" dirty="0" err="1" smtClean="0"/>
              <a:t>fghj</a:t>
            </a:r>
            <a:r>
              <a:rPr lang="en-IN" dirty="0" smtClean="0"/>
              <a:t>");</a:t>
            </a:r>
          </a:p>
          <a:p>
            <a:pPr>
              <a:buNone/>
            </a:pPr>
            <a:r>
              <a:rPr lang="en-IN" dirty="0" smtClean="0"/>
              <a:t>employee e2 = new employee(1001,23.45f );</a:t>
            </a:r>
          </a:p>
          <a:p>
            <a:pPr>
              <a:buNone/>
            </a:pPr>
            <a:r>
              <a:rPr lang="en-IN" dirty="0" smtClean="0"/>
              <a:t>e1.putdata();</a:t>
            </a:r>
          </a:p>
          <a:p>
            <a:pPr>
              <a:buNone/>
            </a:pPr>
            <a:r>
              <a:rPr lang="en-IN" dirty="0" smtClean="0"/>
              <a:t>e2.putdata();</a:t>
            </a:r>
          </a:p>
          <a:p>
            <a:pPr>
              <a:buNone/>
            </a:pPr>
            <a:r>
              <a:rPr lang="en-IN" dirty="0" smtClean="0"/>
              <a:t>}</a:t>
            </a:r>
          </a:p>
          <a:p>
            <a:pPr>
              <a:buNone/>
            </a:pPr>
            <a:r>
              <a:rPr lang="en-IN" dirty="0" smtClean="0"/>
              <a:t>}</a:t>
            </a:r>
          </a:p>
          <a:p>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9190" y="571480"/>
            <a:ext cx="3900486" cy="5626121"/>
          </a:xfrm>
          <a:ln>
            <a:solidFill>
              <a:schemeClr val="accent1"/>
            </a:solidFill>
          </a:ln>
        </p:spPr>
        <p:txBody>
          <a:bodyPr>
            <a:normAutofit fontScale="55000" lnSpcReduction="20000"/>
          </a:bodyPr>
          <a:lstStyle/>
          <a:p>
            <a:pPr lvl="0">
              <a:buNone/>
              <a:defRPr/>
            </a:pPr>
            <a:r>
              <a:rPr lang="en-IN" dirty="0" smtClean="0"/>
              <a:t>void </a:t>
            </a:r>
            <a:r>
              <a:rPr lang="en-IN" dirty="0" err="1" smtClean="0"/>
              <a:t>putdata</a:t>
            </a:r>
            <a:r>
              <a:rPr lang="en-IN" dirty="0" smtClean="0"/>
              <a:t>()</a:t>
            </a:r>
          </a:p>
          <a:p>
            <a:pPr lvl="0">
              <a:buNone/>
              <a:defRPr/>
            </a:pPr>
            <a:r>
              <a:rPr lang="en-IN" dirty="0" smtClean="0"/>
              <a:t>{</a:t>
            </a:r>
          </a:p>
          <a:p>
            <a:pPr lvl="0">
              <a:buNone/>
              <a:defRPr/>
            </a:pPr>
            <a:r>
              <a:rPr lang="en-IN" dirty="0" err="1" smtClean="0"/>
              <a:t>System.out.println</a:t>
            </a:r>
            <a:r>
              <a:rPr lang="en-IN" dirty="0" smtClean="0"/>
              <a:t>(</a:t>
            </a:r>
            <a:r>
              <a:rPr lang="en-IN" dirty="0" err="1" smtClean="0"/>
              <a:t>empid</a:t>
            </a:r>
            <a:r>
              <a:rPr lang="en-IN" dirty="0" smtClean="0"/>
              <a:t>);</a:t>
            </a:r>
          </a:p>
          <a:p>
            <a:pPr lvl="0">
              <a:buNone/>
              <a:defRPr/>
            </a:pPr>
            <a:r>
              <a:rPr lang="en-IN" dirty="0" err="1" smtClean="0"/>
              <a:t>System.out.println</a:t>
            </a:r>
            <a:r>
              <a:rPr lang="en-IN" dirty="0" smtClean="0"/>
              <a:t>(name);</a:t>
            </a:r>
          </a:p>
          <a:p>
            <a:pPr lvl="0">
              <a:buNone/>
              <a:defRPr/>
            </a:pPr>
            <a:r>
              <a:rPr lang="en-IN" dirty="0" err="1" smtClean="0"/>
              <a:t>System.out.println</a:t>
            </a:r>
            <a:r>
              <a:rPr lang="en-IN" dirty="0" smtClean="0"/>
              <a:t>(salary);</a:t>
            </a:r>
          </a:p>
          <a:p>
            <a:pPr lvl="0">
              <a:buNone/>
              <a:defRPr/>
            </a:pPr>
            <a:r>
              <a:rPr lang="en-IN" dirty="0" smtClean="0"/>
              <a:t>}</a:t>
            </a:r>
          </a:p>
          <a:p>
            <a:pPr lvl="0">
              <a:buNone/>
              <a:defRPr/>
            </a:pPr>
            <a:r>
              <a:rPr lang="en-IN" dirty="0" smtClean="0"/>
              <a:t>}</a:t>
            </a:r>
          </a:p>
          <a:p>
            <a:pPr lvl="0">
              <a:buNone/>
              <a:defRPr/>
            </a:pPr>
            <a:endParaRPr lang="en-IN" dirty="0" smtClean="0"/>
          </a:p>
          <a:p>
            <a:pPr lvl="0">
              <a:buNone/>
              <a:defRPr/>
            </a:pPr>
            <a:r>
              <a:rPr lang="en-IN" dirty="0" smtClean="0"/>
              <a:t>class employee6</a:t>
            </a:r>
          </a:p>
          <a:p>
            <a:pPr lvl="0">
              <a:buNone/>
              <a:defRPr/>
            </a:pPr>
            <a:r>
              <a:rPr lang="en-IN" dirty="0" smtClean="0"/>
              <a:t>{</a:t>
            </a:r>
          </a:p>
          <a:p>
            <a:pPr lvl="0">
              <a:buNone/>
              <a:defRPr/>
            </a:pPr>
            <a:r>
              <a:rPr lang="en-IN" dirty="0" smtClean="0"/>
              <a:t>public static void main(String </a:t>
            </a:r>
            <a:r>
              <a:rPr lang="en-IN" dirty="0" err="1" smtClean="0"/>
              <a:t>ar</a:t>
            </a:r>
            <a:r>
              <a:rPr lang="en-IN" dirty="0" smtClean="0"/>
              <a:t>[])</a:t>
            </a:r>
          </a:p>
          <a:p>
            <a:pPr lvl="0">
              <a:buNone/>
              <a:defRPr/>
            </a:pPr>
            <a:r>
              <a:rPr lang="en-IN" dirty="0" smtClean="0"/>
              <a:t>{</a:t>
            </a:r>
          </a:p>
          <a:p>
            <a:pPr lvl="0">
              <a:buNone/>
              <a:defRPr/>
            </a:pPr>
            <a:r>
              <a:rPr lang="en-IN" dirty="0" smtClean="0"/>
              <a:t>employee e1= new employee(1002,34.5f, "</a:t>
            </a:r>
            <a:r>
              <a:rPr lang="en-IN" dirty="0" err="1" smtClean="0"/>
              <a:t>fghj</a:t>
            </a:r>
            <a:r>
              <a:rPr lang="en-IN" dirty="0" smtClean="0"/>
              <a:t>");</a:t>
            </a:r>
          </a:p>
          <a:p>
            <a:pPr lvl="0">
              <a:buNone/>
              <a:defRPr/>
            </a:pPr>
            <a:r>
              <a:rPr lang="en-IN" dirty="0" smtClean="0"/>
              <a:t>employee e2 = new employee(e1);</a:t>
            </a:r>
          </a:p>
          <a:p>
            <a:pPr lvl="0">
              <a:buNone/>
              <a:defRPr/>
            </a:pPr>
            <a:r>
              <a:rPr lang="en-IN" dirty="0" smtClean="0"/>
              <a:t>e1.putdata();</a:t>
            </a:r>
          </a:p>
          <a:p>
            <a:pPr lvl="0">
              <a:buNone/>
              <a:defRPr/>
            </a:pPr>
            <a:r>
              <a:rPr lang="en-IN" dirty="0" smtClean="0"/>
              <a:t>e2.putdata();</a:t>
            </a:r>
          </a:p>
          <a:p>
            <a:pPr lvl="0">
              <a:buNone/>
              <a:defRPr/>
            </a:pPr>
            <a:r>
              <a:rPr lang="en-IN" dirty="0" smtClean="0"/>
              <a:t>}</a:t>
            </a:r>
          </a:p>
          <a:p>
            <a:pPr lvl="0">
              <a:buNone/>
              <a:defRPr/>
            </a:pPr>
            <a:r>
              <a:rPr lang="en-IN" dirty="0" smtClean="0"/>
              <a:t>}</a:t>
            </a:r>
          </a:p>
          <a:p>
            <a:pPr lvl="0">
              <a:defRPr/>
            </a:pPr>
            <a:endParaRPr lang="en-IN" dirty="0" smtClean="0"/>
          </a:p>
          <a:p>
            <a:pPr lvl="0">
              <a:defRPr/>
            </a:pPr>
            <a:endParaRPr lang="en-IN" dirty="0" smtClean="0"/>
          </a:p>
          <a:p>
            <a:endParaRPr lang="en-IN" dirty="0"/>
          </a:p>
        </p:txBody>
      </p:sp>
      <p:sp>
        <p:nvSpPr>
          <p:cNvPr id="4" name="Content Placeholder 2"/>
          <p:cNvSpPr txBox="1">
            <a:spLocks/>
          </p:cNvSpPr>
          <p:nvPr/>
        </p:nvSpPr>
        <p:spPr>
          <a:xfrm>
            <a:off x="428596" y="642918"/>
            <a:ext cx="3643338" cy="5626121"/>
          </a:xfrm>
          <a:prstGeom prst="rect">
            <a:avLst/>
          </a:prstGeom>
          <a:ln>
            <a:solidFill>
              <a:schemeClr val="accent1"/>
            </a:solidFill>
          </a:ln>
        </p:spPr>
        <p:txBody>
          <a:bodyPr vert="horz" lIns="91440" tIns="45720" rIns="91440" bIns="45720" rtlCol="0">
            <a:normAutofit fontScale="4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 copy constructor - copy the values of one object into another using java constructor – </a:t>
            </a:r>
            <a:r>
              <a:rPr kumimoji="0" lang="en-IN" sz="40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n-lt"/>
                <a:ea typeface="+mn-ea"/>
                <a:cs typeface="+mn-cs"/>
              </a:rPr>
              <a:t>employee6.java</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4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class employee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float salary =0.0f;</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int </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empid</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 = 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String name;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employee(int </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id,float</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sal,String</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 nm)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empid</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 =id;</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salary=</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name = nm;</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4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employee(employee e)</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salary = </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e.salary</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empid</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 = </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e.empid</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name= </a:t>
            </a:r>
            <a:r>
              <a:rPr kumimoji="0" lang="en-IN" sz="4000" b="0" i="0" u="none" strike="noStrike" kern="1200" cap="none" spc="0" normalizeH="0" baseline="0" noProof="0" dirty="0" err="1" smtClean="0">
                <a:ln>
                  <a:noFill/>
                </a:ln>
                <a:solidFill>
                  <a:schemeClr val="tx1"/>
                </a:solidFill>
                <a:effectLst/>
                <a:uLnTx/>
                <a:uFillTx/>
                <a:latin typeface="+mn-lt"/>
                <a:ea typeface="+mn-ea"/>
                <a:cs typeface="+mn-cs"/>
              </a:rPr>
              <a:t>e.name</a:t>
            </a: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3900486" cy="6357982"/>
          </a:xfrm>
          <a:ln>
            <a:solidFill>
              <a:schemeClr val="accent1"/>
            </a:solidFill>
          </a:ln>
        </p:spPr>
        <p:txBody>
          <a:bodyPr>
            <a:normAutofit fontScale="32500" lnSpcReduction="20000"/>
          </a:bodyPr>
          <a:lstStyle/>
          <a:p>
            <a:pPr>
              <a:buNone/>
            </a:pPr>
            <a:r>
              <a:rPr lang="en-IN" dirty="0" smtClean="0"/>
              <a:t>// </a:t>
            </a:r>
            <a:r>
              <a:rPr lang="en-IN" sz="6200" b="1" dirty="0" smtClean="0">
                <a:effectLst>
                  <a:outerShdw blurRad="38100" dist="38100" dir="2700000" algn="tl">
                    <a:srgbClr val="000000">
                      <a:alpha val="43137"/>
                    </a:srgbClr>
                  </a:outerShdw>
                </a:effectLst>
              </a:rPr>
              <a:t>copy constructor - copy the values of one object into another </a:t>
            </a:r>
            <a:r>
              <a:rPr lang="en-IN" sz="6200" b="1" dirty="0" smtClean="0">
                <a:solidFill>
                  <a:srgbClr val="FF0000"/>
                </a:solidFill>
                <a:effectLst>
                  <a:outerShdw blurRad="38100" dist="38100" dir="2700000" algn="tl">
                    <a:srgbClr val="000000">
                      <a:alpha val="43137"/>
                    </a:srgbClr>
                  </a:outerShdw>
                </a:effectLst>
              </a:rPr>
              <a:t>without using java constructor  </a:t>
            </a:r>
            <a:r>
              <a:rPr lang="en-IN" sz="6200" b="1" dirty="0" smtClean="0">
                <a:effectLst>
                  <a:outerShdw blurRad="38100" dist="38100" dir="2700000" algn="tl">
                    <a:srgbClr val="000000">
                      <a:alpha val="43137"/>
                    </a:srgbClr>
                  </a:outerShdw>
                </a:effectLst>
              </a:rPr>
              <a:t>- employee7.java</a:t>
            </a:r>
            <a:endParaRPr lang="en-IN" b="1" dirty="0" smtClean="0">
              <a:effectLst>
                <a:outerShdw blurRad="38100" dist="38100" dir="2700000" algn="tl">
                  <a:srgbClr val="000000">
                    <a:alpha val="43137"/>
                  </a:srgbClr>
                </a:outerShdw>
              </a:effectLst>
            </a:endParaRPr>
          </a:p>
          <a:p>
            <a:pPr>
              <a:buNone/>
            </a:pPr>
            <a:endParaRPr lang="en-IN" sz="3800" dirty="0" smtClean="0"/>
          </a:p>
          <a:p>
            <a:pPr>
              <a:buNone/>
            </a:pPr>
            <a:r>
              <a:rPr lang="en-IN" sz="4500" dirty="0" smtClean="0"/>
              <a:t>class employee</a:t>
            </a:r>
          </a:p>
          <a:p>
            <a:pPr>
              <a:buNone/>
            </a:pPr>
            <a:r>
              <a:rPr lang="en-IN" sz="4500" dirty="0" smtClean="0"/>
              <a:t>{</a:t>
            </a:r>
          </a:p>
          <a:p>
            <a:pPr>
              <a:buNone/>
            </a:pPr>
            <a:r>
              <a:rPr lang="en-IN" sz="4500" dirty="0" smtClean="0"/>
              <a:t>float salary =0.0f;</a:t>
            </a:r>
          </a:p>
          <a:p>
            <a:pPr>
              <a:buNone/>
            </a:pPr>
            <a:r>
              <a:rPr lang="en-IN" sz="4500" dirty="0" smtClean="0"/>
              <a:t>int </a:t>
            </a:r>
            <a:r>
              <a:rPr lang="en-IN" sz="4500" dirty="0" err="1" smtClean="0"/>
              <a:t>empid</a:t>
            </a:r>
            <a:r>
              <a:rPr lang="en-IN" sz="4500" dirty="0" smtClean="0"/>
              <a:t> = 0;</a:t>
            </a:r>
          </a:p>
          <a:p>
            <a:pPr>
              <a:buNone/>
            </a:pPr>
            <a:r>
              <a:rPr lang="en-IN" sz="4500" dirty="0" smtClean="0"/>
              <a:t>String name;</a:t>
            </a:r>
          </a:p>
          <a:p>
            <a:pPr>
              <a:buNone/>
            </a:pPr>
            <a:r>
              <a:rPr lang="en-IN" sz="4500" dirty="0" smtClean="0"/>
              <a:t>employee() {}</a:t>
            </a:r>
          </a:p>
          <a:p>
            <a:pPr>
              <a:buNone/>
            </a:pPr>
            <a:r>
              <a:rPr lang="en-IN" sz="4500" dirty="0" smtClean="0"/>
              <a:t>employee(int </a:t>
            </a:r>
            <a:r>
              <a:rPr lang="en-IN" sz="4500" dirty="0" err="1" smtClean="0"/>
              <a:t>id,float</a:t>
            </a:r>
            <a:r>
              <a:rPr lang="en-IN" sz="4500" dirty="0" smtClean="0"/>
              <a:t> </a:t>
            </a:r>
            <a:r>
              <a:rPr lang="en-IN" sz="4500" dirty="0" err="1" smtClean="0"/>
              <a:t>sal,String</a:t>
            </a:r>
            <a:r>
              <a:rPr lang="en-IN" sz="4500" dirty="0" smtClean="0"/>
              <a:t> nm) </a:t>
            </a:r>
          </a:p>
          <a:p>
            <a:pPr>
              <a:buNone/>
            </a:pPr>
            <a:r>
              <a:rPr lang="en-IN" sz="4500" dirty="0" smtClean="0"/>
              <a:t>{</a:t>
            </a:r>
          </a:p>
          <a:p>
            <a:pPr>
              <a:buNone/>
            </a:pPr>
            <a:r>
              <a:rPr lang="en-IN" sz="4500" dirty="0" err="1" smtClean="0"/>
              <a:t>empid</a:t>
            </a:r>
            <a:r>
              <a:rPr lang="en-IN" sz="4500" dirty="0" smtClean="0"/>
              <a:t> =id;</a:t>
            </a:r>
          </a:p>
          <a:p>
            <a:pPr>
              <a:buNone/>
            </a:pPr>
            <a:r>
              <a:rPr lang="en-IN" sz="4500" dirty="0" smtClean="0"/>
              <a:t>salary=</a:t>
            </a:r>
            <a:r>
              <a:rPr lang="en-IN" sz="4500" dirty="0" err="1" smtClean="0"/>
              <a:t>sal</a:t>
            </a:r>
            <a:r>
              <a:rPr lang="en-IN" sz="4500" dirty="0" smtClean="0"/>
              <a:t>; </a:t>
            </a:r>
          </a:p>
          <a:p>
            <a:pPr>
              <a:buNone/>
            </a:pPr>
            <a:r>
              <a:rPr lang="en-IN" sz="4500" dirty="0" smtClean="0"/>
              <a:t>name = nm;</a:t>
            </a:r>
          </a:p>
          <a:p>
            <a:pPr>
              <a:buNone/>
            </a:pPr>
            <a:r>
              <a:rPr lang="en-IN" sz="4500" dirty="0" smtClean="0"/>
              <a:t>}</a:t>
            </a:r>
          </a:p>
          <a:p>
            <a:pPr>
              <a:buNone/>
            </a:pPr>
            <a:endParaRPr lang="en-IN" sz="4500" dirty="0" smtClean="0"/>
          </a:p>
          <a:p>
            <a:pPr>
              <a:buNone/>
            </a:pPr>
            <a:r>
              <a:rPr lang="en-IN" sz="4500" dirty="0" smtClean="0"/>
              <a:t>void </a:t>
            </a:r>
            <a:r>
              <a:rPr lang="en-IN" sz="4500" dirty="0" err="1" smtClean="0"/>
              <a:t>putdata</a:t>
            </a:r>
            <a:r>
              <a:rPr lang="en-IN" sz="4500" dirty="0" smtClean="0"/>
              <a:t>()</a:t>
            </a:r>
          </a:p>
          <a:p>
            <a:pPr>
              <a:buNone/>
            </a:pPr>
            <a:r>
              <a:rPr lang="en-IN" sz="4500" dirty="0" smtClean="0"/>
              <a:t>{</a:t>
            </a:r>
          </a:p>
          <a:p>
            <a:pPr>
              <a:buNone/>
            </a:pPr>
            <a:r>
              <a:rPr lang="en-IN" sz="4500" dirty="0" err="1" smtClean="0"/>
              <a:t>System.out.println</a:t>
            </a:r>
            <a:r>
              <a:rPr lang="en-IN" sz="4500" dirty="0" smtClean="0"/>
              <a:t>(</a:t>
            </a:r>
            <a:r>
              <a:rPr lang="en-IN" sz="4500" dirty="0" err="1" smtClean="0"/>
              <a:t>empid</a:t>
            </a:r>
            <a:r>
              <a:rPr lang="en-IN" sz="4500" dirty="0" smtClean="0"/>
              <a:t>);</a:t>
            </a:r>
          </a:p>
          <a:p>
            <a:pPr>
              <a:buNone/>
            </a:pPr>
            <a:r>
              <a:rPr lang="en-IN" sz="4500" dirty="0" err="1" smtClean="0"/>
              <a:t>System.out.println</a:t>
            </a:r>
            <a:r>
              <a:rPr lang="en-IN" sz="4500" dirty="0" smtClean="0"/>
              <a:t>(name);</a:t>
            </a:r>
          </a:p>
          <a:p>
            <a:pPr>
              <a:buNone/>
            </a:pPr>
            <a:r>
              <a:rPr lang="en-IN" sz="4500" dirty="0" err="1" smtClean="0"/>
              <a:t>System.out.println</a:t>
            </a:r>
            <a:r>
              <a:rPr lang="en-IN" sz="4500" dirty="0" smtClean="0"/>
              <a:t>(salary);</a:t>
            </a:r>
          </a:p>
          <a:p>
            <a:pPr>
              <a:buNone/>
            </a:pPr>
            <a:r>
              <a:rPr lang="en-IN" sz="4500" dirty="0" smtClean="0"/>
              <a:t>}</a:t>
            </a:r>
          </a:p>
          <a:p>
            <a:pPr>
              <a:buNone/>
            </a:pPr>
            <a:r>
              <a:rPr lang="en-IN" sz="4500" dirty="0" smtClean="0"/>
              <a:t>}</a:t>
            </a:r>
          </a:p>
          <a:p>
            <a:pPr>
              <a:buNone/>
            </a:pPr>
            <a:endParaRPr lang="en-IN" sz="4500" dirty="0" smtClean="0"/>
          </a:p>
          <a:p>
            <a:pPr>
              <a:buNone/>
            </a:pPr>
            <a:endParaRPr lang="en-IN" sz="4000" dirty="0" smtClean="0"/>
          </a:p>
          <a:p>
            <a:pPr>
              <a:buNone/>
            </a:pPr>
            <a:endParaRPr lang="en-IN" sz="4000" dirty="0"/>
          </a:p>
        </p:txBody>
      </p:sp>
      <p:sp>
        <p:nvSpPr>
          <p:cNvPr id="4" name="Content Placeholder 2"/>
          <p:cNvSpPr txBox="1">
            <a:spLocks/>
          </p:cNvSpPr>
          <p:nvPr/>
        </p:nvSpPr>
        <p:spPr>
          <a:xfrm>
            <a:off x="4786314" y="428604"/>
            <a:ext cx="3900486" cy="5840435"/>
          </a:xfrm>
          <a:prstGeom prst="rect">
            <a:avLst/>
          </a:prstGeom>
          <a:noFill/>
          <a:ln>
            <a:solidFill>
              <a:schemeClr val="accent1"/>
            </a:solidFill>
          </a:ln>
        </p:spPr>
        <p:txBody>
          <a:bodyPr vert="horz" lIns="91440" tIns="45720" rIns="91440" bIns="45720" rtlCol="0">
            <a:normAutofit fontScale="70000" lnSpcReduction="20000"/>
          </a:bodyPr>
          <a:lstStyle/>
          <a:p>
            <a:pPr>
              <a:buNone/>
            </a:pPr>
            <a:r>
              <a:rPr lang="en-IN" sz="3200" dirty="0" smtClean="0"/>
              <a:t>class employee7</a:t>
            </a:r>
          </a:p>
          <a:p>
            <a:pPr>
              <a:buNone/>
            </a:pPr>
            <a:r>
              <a:rPr lang="en-IN" sz="3200" dirty="0" smtClean="0"/>
              <a:t>{</a:t>
            </a:r>
          </a:p>
          <a:p>
            <a:pPr>
              <a:buNone/>
            </a:pPr>
            <a:r>
              <a:rPr lang="en-IN" sz="3200" dirty="0" smtClean="0"/>
              <a:t>public static void main(String </a:t>
            </a:r>
            <a:r>
              <a:rPr lang="en-IN" sz="3200" dirty="0" err="1" smtClean="0"/>
              <a:t>ar</a:t>
            </a:r>
            <a:r>
              <a:rPr lang="en-IN" sz="3200" dirty="0" smtClean="0"/>
              <a:t>[])</a:t>
            </a:r>
          </a:p>
          <a:p>
            <a:pPr>
              <a:buNone/>
            </a:pPr>
            <a:r>
              <a:rPr lang="en-IN" sz="3200" dirty="0" smtClean="0"/>
              <a:t>{</a:t>
            </a:r>
          </a:p>
          <a:p>
            <a:pPr>
              <a:buNone/>
            </a:pPr>
            <a:r>
              <a:rPr lang="en-IN" sz="3200" dirty="0" smtClean="0"/>
              <a:t>employee e1= new employee(1002,34.5f, "</a:t>
            </a:r>
            <a:r>
              <a:rPr lang="en-IN" sz="3200" dirty="0" err="1" smtClean="0"/>
              <a:t>fghj</a:t>
            </a:r>
            <a:r>
              <a:rPr lang="en-IN" sz="3200" dirty="0" smtClean="0"/>
              <a:t>");</a:t>
            </a:r>
          </a:p>
          <a:p>
            <a:pPr>
              <a:buNone/>
            </a:pPr>
            <a:r>
              <a:rPr lang="en-IN" sz="3200" dirty="0" smtClean="0"/>
              <a:t>employee e2 = new employee();</a:t>
            </a:r>
          </a:p>
          <a:p>
            <a:pPr>
              <a:buNone/>
            </a:pPr>
            <a:r>
              <a:rPr lang="en-IN" sz="3200" dirty="0" smtClean="0"/>
              <a:t>e2.name = e1.name;</a:t>
            </a:r>
          </a:p>
          <a:p>
            <a:pPr>
              <a:buNone/>
            </a:pPr>
            <a:r>
              <a:rPr lang="en-IN" sz="3200" dirty="0" smtClean="0"/>
              <a:t>e2.salary = e1.salary;</a:t>
            </a:r>
          </a:p>
          <a:p>
            <a:pPr>
              <a:buNone/>
            </a:pPr>
            <a:r>
              <a:rPr lang="en-IN" sz="3200" dirty="0" smtClean="0"/>
              <a:t>e2.empid = e1.empid;</a:t>
            </a:r>
          </a:p>
          <a:p>
            <a:pPr>
              <a:buNone/>
            </a:pPr>
            <a:endParaRPr lang="en-IN" sz="3200" dirty="0" smtClean="0"/>
          </a:p>
          <a:p>
            <a:pPr>
              <a:buNone/>
            </a:pPr>
            <a:r>
              <a:rPr lang="en-IN" sz="3200" dirty="0" smtClean="0"/>
              <a:t>e1.putdata();</a:t>
            </a:r>
          </a:p>
          <a:p>
            <a:pPr>
              <a:buNone/>
            </a:pPr>
            <a:endParaRPr lang="en-IN" sz="3200" dirty="0" smtClean="0"/>
          </a:p>
          <a:p>
            <a:pPr>
              <a:buNone/>
            </a:pPr>
            <a:r>
              <a:rPr lang="en-IN" sz="3200" dirty="0" smtClean="0"/>
              <a:t>e2.putdata();</a:t>
            </a:r>
          </a:p>
          <a:p>
            <a:pPr>
              <a:buNone/>
            </a:pPr>
            <a:r>
              <a:rPr lang="en-IN" sz="3200" dirty="0" smtClean="0"/>
              <a:t>}</a:t>
            </a:r>
          </a:p>
          <a:p>
            <a:pPr>
              <a:buNone/>
            </a:pPr>
            <a:r>
              <a:rPr lang="en-IN" sz="3200" dirty="0" smtClean="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Returning and passing instance objects in java</a:t>
            </a:r>
            <a:br>
              <a:rPr lang="en-IN" dirty="0" smtClean="0"/>
            </a:br>
            <a:endParaRPr lang="en-IN" dirty="0"/>
          </a:p>
        </p:txBody>
      </p:sp>
      <p:sp>
        <p:nvSpPr>
          <p:cNvPr id="3" name="Content Placeholder 2"/>
          <p:cNvSpPr>
            <a:spLocks noGrp="1"/>
          </p:cNvSpPr>
          <p:nvPr>
            <p:ph idx="1"/>
          </p:nvPr>
        </p:nvSpPr>
        <p:spPr/>
        <p:txBody>
          <a:bodyPr/>
          <a:lstStyle/>
          <a:p>
            <a:pPr lvl="1"/>
            <a:r>
              <a:rPr lang="en-IN" dirty="0" smtClean="0"/>
              <a:t>Passing object as parameter (refer basket1.java)</a:t>
            </a:r>
          </a:p>
          <a:p>
            <a:pPr lvl="1"/>
            <a:r>
              <a:rPr lang="en-IN" dirty="0" smtClean="0"/>
              <a:t>Passing </a:t>
            </a:r>
            <a:r>
              <a:rPr lang="en-IN" b="1" dirty="0" smtClean="0"/>
              <a:t>Instance Variables one by one</a:t>
            </a:r>
          </a:p>
          <a:p>
            <a:pPr lvl="1">
              <a:buNone/>
            </a:pPr>
            <a:r>
              <a:rPr lang="en-IN" dirty="0" smtClean="0"/>
              <a:t>(refer basket2.java)</a:t>
            </a:r>
          </a:p>
          <a:p>
            <a:pPr lvl="1"/>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3757610" cy="5768997"/>
          </a:xfrm>
          <a:ln>
            <a:solidFill>
              <a:schemeClr val="accent1"/>
            </a:solidFill>
          </a:ln>
        </p:spPr>
        <p:txBody>
          <a:bodyPr>
            <a:normAutofit fontScale="47500" lnSpcReduction="20000"/>
          </a:bodyPr>
          <a:lstStyle/>
          <a:p>
            <a:pPr>
              <a:buNone/>
            </a:pPr>
            <a:r>
              <a:rPr lang="en-IN" b="1" spc="200" dirty="0" smtClean="0">
                <a:effectLst>
                  <a:outerShdw blurRad="38100" dist="38100" dir="2700000" algn="tl">
                    <a:srgbClr val="000000">
                      <a:alpha val="43137"/>
                    </a:srgbClr>
                  </a:outerShdw>
                </a:effectLst>
              </a:rPr>
              <a:t>// program to passing instance objects in java to a method  - </a:t>
            </a:r>
          </a:p>
          <a:p>
            <a:pPr>
              <a:buNone/>
            </a:pPr>
            <a:r>
              <a:rPr lang="en-IN" sz="4200" b="1" spc="200" dirty="0" smtClean="0">
                <a:effectLst>
                  <a:outerShdw blurRad="38100" dist="38100" dir="2700000" algn="tl">
                    <a:srgbClr val="000000">
                      <a:alpha val="43137"/>
                    </a:srgbClr>
                  </a:outerShdw>
                </a:effectLst>
              </a:rPr>
              <a:t>basket1.java</a:t>
            </a:r>
          </a:p>
          <a:p>
            <a:pPr>
              <a:buNone/>
            </a:pPr>
            <a:endParaRPr lang="en-IN" dirty="0" smtClean="0"/>
          </a:p>
          <a:p>
            <a:pPr>
              <a:buNone/>
            </a:pPr>
            <a:endParaRPr lang="en-IN" dirty="0" smtClean="0"/>
          </a:p>
          <a:p>
            <a:pPr>
              <a:buNone/>
            </a:pPr>
            <a:r>
              <a:rPr lang="en-IN" dirty="0" smtClean="0"/>
              <a:t>class basket</a:t>
            </a:r>
          </a:p>
          <a:p>
            <a:pPr>
              <a:buNone/>
            </a:pPr>
            <a:r>
              <a:rPr lang="en-IN" dirty="0" smtClean="0"/>
              <a:t>{</a:t>
            </a:r>
          </a:p>
          <a:p>
            <a:pPr>
              <a:buNone/>
            </a:pPr>
            <a:r>
              <a:rPr lang="en-IN" dirty="0" smtClean="0"/>
              <a:t>private int apples=0;</a:t>
            </a:r>
          </a:p>
          <a:p>
            <a:pPr>
              <a:buNone/>
            </a:pPr>
            <a:r>
              <a:rPr lang="en-IN" dirty="0" smtClean="0"/>
              <a:t>int oranges = 0;</a:t>
            </a:r>
          </a:p>
          <a:p>
            <a:pPr>
              <a:buNone/>
            </a:pPr>
            <a:endParaRPr lang="en-IN" dirty="0" smtClean="0"/>
          </a:p>
          <a:p>
            <a:pPr>
              <a:buNone/>
            </a:pPr>
            <a:r>
              <a:rPr lang="en-IN" dirty="0" smtClean="0"/>
              <a:t>basket(int </a:t>
            </a:r>
            <a:r>
              <a:rPr lang="en-IN" dirty="0" err="1" smtClean="0"/>
              <a:t>a,int</a:t>
            </a:r>
            <a:r>
              <a:rPr lang="en-IN" dirty="0" smtClean="0"/>
              <a:t> o)</a:t>
            </a:r>
          </a:p>
          <a:p>
            <a:pPr>
              <a:buNone/>
            </a:pPr>
            <a:r>
              <a:rPr lang="en-IN" dirty="0" smtClean="0"/>
              <a:t>{</a:t>
            </a:r>
          </a:p>
          <a:p>
            <a:pPr>
              <a:buNone/>
            </a:pPr>
            <a:r>
              <a:rPr lang="en-IN" dirty="0" smtClean="0"/>
              <a:t>apples =a;</a:t>
            </a:r>
          </a:p>
          <a:p>
            <a:pPr>
              <a:buNone/>
            </a:pPr>
            <a:r>
              <a:rPr lang="en-IN" dirty="0" smtClean="0"/>
              <a:t>oranges = o;</a:t>
            </a:r>
          </a:p>
          <a:p>
            <a:pPr>
              <a:buNone/>
            </a:pPr>
            <a:r>
              <a:rPr lang="en-IN" dirty="0" smtClean="0"/>
              <a:t>}</a:t>
            </a:r>
          </a:p>
          <a:p>
            <a:pPr>
              <a:buNone/>
            </a:pPr>
            <a:endParaRPr lang="en-IN" dirty="0" smtClean="0"/>
          </a:p>
          <a:p>
            <a:pPr>
              <a:buNone/>
            </a:pPr>
            <a:r>
              <a:rPr lang="en-IN" dirty="0" smtClean="0"/>
              <a:t>void full(basket b)</a:t>
            </a:r>
          </a:p>
          <a:p>
            <a:pPr>
              <a:buNone/>
            </a:pPr>
            <a:r>
              <a:rPr lang="en-IN" dirty="0" smtClean="0"/>
              <a:t>{</a:t>
            </a:r>
          </a:p>
          <a:p>
            <a:pPr>
              <a:buNone/>
            </a:pPr>
            <a:r>
              <a:rPr lang="en-IN" dirty="0" smtClean="0"/>
              <a:t>int </a:t>
            </a:r>
            <a:r>
              <a:rPr lang="en-IN" dirty="0" err="1" smtClean="0"/>
              <a:t>a,o</a:t>
            </a:r>
            <a:r>
              <a:rPr lang="en-IN" dirty="0" smtClean="0"/>
              <a:t>;</a:t>
            </a:r>
          </a:p>
          <a:p>
            <a:pPr>
              <a:buNone/>
            </a:pPr>
            <a:r>
              <a:rPr lang="en-IN" dirty="0" smtClean="0"/>
              <a:t>a = </a:t>
            </a:r>
            <a:r>
              <a:rPr lang="en-IN" dirty="0" err="1" smtClean="0"/>
              <a:t>b.apples</a:t>
            </a:r>
            <a:r>
              <a:rPr lang="en-IN" dirty="0" smtClean="0"/>
              <a:t>;</a:t>
            </a:r>
          </a:p>
          <a:p>
            <a:pPr>
              <a:buNone/>
            </a:pPr>
            <a:r>
              <a:rPr lang="en-IN" dirty="0" smtClean="0"/>
              <a:t>o = </a:t>
            </a:r>
            <a:r>
              <a:rPr lang="en-IN" dirty="0" err="1" smtClean="0"/>
              <a:t>b.oranges</a:t>
            </a:r>
            <a:r>
              <a:rPr lang="en-IN" dirty="0" smtClean="0"/>
              <a:t>;</a:t>
            </a:r>
          </a:p>
          <a:p>
            <a:pPr>
              <a:buNone/>
            </a:pPr>
            <a:r>
              <a:rPr lang="en-IN" dirty="0" err="1" smtClean="0"/>
              <a:t>System.out.println</a:t>
            </a:r>
            <a:r>
              <a:rPr lang="en-IN" dirty="0" smtClean="0"/>
              <a:t>("apples and oranges are "+ (</a:t>
            </a:r>
            <a:r>
              <a:rPr lang="en-IN" dirty="0" err="1" smtClean="0"/>
              <a:t>a+o</a:t>
            </a:r>
            <a:r>
              <a:rPr lang="en-IN" dirty="0" smtClean="0"/>
              <a:t>));</a:t>
            </a:r>
          </a:p>
          <a:p>
            <a:pPr>
              <a:buNone/>
            </a:pPr>
            <a:r>
              <a:rPr lang="en-IN" dirty="0" smtClean="0"/>
              <a:t>}</a:t>
            </a:r>
          </a:p>
          <a:p>
            <a:pPr>
              <a:buNone/>
            </a:pPr>
            <a:r>
              <a:rPr lang="en-IN" dirty="0" smtClean="0"/>
              <a:t>}</a:t>
            </a:r>
          </a:p>
        </p:txBody>
      </p:sp>
      <p:sp>
        <p:nvSpPr>
          <p:cNvPr id="4" name="Content Placeholder 2"/>
          <p:cNvSpPr txBox="1">
            <a:spLocks/>
          </p:cNvSpPr>
          <p:nvPr/>
        </p:nvSpPr>
        <p:spPr>
          <a:xfrm>
            <a:off x="4714876" y="428604"/>
            <a:ext cx="4071966" cy="5554683"/>
          </a:xfrm>
          <a:prstGeom prst="rect">
            <a:avLst/>
          </a:prstGeom>
          <a:noFill/>
          <a:ln>
            <a:solidFill>
              <a:schemeClr val="accent1"/>
            </a:solidFill>
          </a:ln>
        </p:spPr>
        <p:txBody>
          <a:bodyPr vert="horz" lIns="91440" tIns="45720" rIns="91440" bIns="45720" rtlCol="0">
            <a:normAutofit/>
          </a:bodyPr>
          <a:lstStyle/>
          <a:p>
            <a:pPr>
              <a:buNone/>
            </a:pPr>
            <a:r>
              <a:rPr lang="en-IN" sz="3200" dirty="0" smtClean="0"/>
              <a:t>class basket1</a:t>
            </a:r>
          </a:p>
          <a:p>
            <a:pPr>
              <a:buNone/>
            </a:pPr>
            <a:r>
              <a:rPr lang="en-IN" sz="3200" dirty="0" smtClean="0"/>
              <a:t>{</a:t>
            </a:r>
          </a:p>
          <a:p>
            <a:pPr>
              <a:buNone/>
            </a:pPr>
            <a:r>
              <a:rPr lang="en-IN" sz="3200" dirty="0" smtClean="0"/>
              <a:t>public static void main(String a[])</a:t>
            </a:r>
          </a:p>
          <a:p>
            <a:pPr>
              <a:buNone/>
            </a:pPr>
            <a:r>
              <a:rPr lang="en-IN" sz="3200" dirty="0" smtClean="0"/>
              <a:t>{</a:t>
            </a:r>
          </a:p>
          <a:p>
            <a:pPr>
              <a:buNone/>
            </a:pPr>
            <a:r>
              <a:rPr lang="en-IN" sz="3200" dirty="0" smtClean="0"/>
              <a:t>basket b = new basket(100,200);</a:t>
            </a:r>
          </a:p>
          <a:p>
            <a:pPr>
              <a:buNone/>
            </a:pPr>
            <a:r>
              <a:rPr lang="en-IN" sz="3200" dirty="0" err="1" smtClean="0"/>
              <a:t>b.full</a:t>
            </a:r>
            <a:r>
              <a:rPr lang="en-IN" sz="3200" dirty="0" smtClean="0"/>
              <a:t>(b);</a:t>
            </a:r>
          </a:p>
          <a:p>
            <a:pPr>
              <a:buNone/>
            </a:pPr>
            <a:r>
              <a:rPr lang="en-IN" sz="3200" dirty="0" smtClean="0"/>
              <a:t>}}</a:t>
            </a:r>
          </a:p>
          <a:p>
            <a:pPr>
              <a:buNone/>
            </a:pPr>
            <a:endParaRPr lang="en-IN"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3900486" cy="5697559"/>
          </a:xfrm>
          <a:ln>
            <a:solidFill>
              <a:schemeClr val="accent1"/>
            </a:solidFill>
          </a:ln>
        </p:spPr>
        <p:txBody>
          <a:bodyPr>
            <a:normAutofit fontScale="47500" lnSpcReduction="20000"/>
          </a:bodyPr>
          <a:lstStyle/>
          <a:p>
            <a:pPr>
              <a:buNone/>
            </a:pPr>
            <a:r>
              <a:rPr lang="en-IN" dirty="0" smtClean="0"/>
              <a:t>// program to passing objects in java instance variable one by one – </a:t>
            </a:r>
            <a:r>
              <a:rPr lang="en-IN" sz="5900" b="1" dirty="0" smtClean="0">
                <a:solidFill>
                  <a:srgbClr val="FF0000"/>
                </a:solidFill>
                <a:effectLst>
                  <a:outerShdw blurRad="38100" dist="38100" dir="2700000" algn="tl">
                    <a:srgbClr val="000000">
                      <a:alpha val="43137"/>
                    </a:srgbClr>
                  </a:outerShdw>
                </a:effectLst>
              </a:rPr>
              <a:t>basket2.java</a:t>
            </a:r>
          </a:p>
          <a:p>
            <a:pPr>
              <a:buNone/>
            </a:pPr>
            <a:endParaRPr lang="en-IN" dirty="0" smtClean="0"/>
          </a:p>
          <a:p>
            <a:pPr>
              <a:buNone/>
            </a:pPr>
            <a:r>
              <a:rPr lang="en-IN" dirty="0" smtClean="0"/>
              <a:t>class basket</a:t>
            </a:r>
          </a:p>
          <a:p>
            <a:pPr>
              <a:buNone/>
            </a:pPr>
            <a:r>
              <a:rPr lang="en-IN" dirty="0" smtClean="0"/>
              <a:t>{</a:t>
            </a:r>
          </a:p>
          <a:p>
            <a:pPr>
              <a:buNone/>
            </a:pPr>
            <a:r>
              <a:rPr lang="en-IN" dirty="0" smtClean="0"/>
              <a:t>private int apples=0;</a:t>
            </a:r>
          </a:p>
          <a:p>
            <a:pPr>
              <a:buNone/>
            </a:pPr>
            <a:r>
              <a:rPr lang="en-IN" dirty="0" smtClean="0"/>
              <a:t>int oranges = 0;</a:t>
            </a:r>
          </a:p>
          <a:p>
            <a:pPr>
              <a:buNone/>
            </a:pPr>
            <a:endParaRPr lang="en-IN" dirty="0" smtClean="0"/>
          </a:p>
          <a:p>
            <a:pPr>
              <a:buNone/>
            </a:pPr>
            <a:r>
              <a:rPr lang="en-IN" dirty="0" smtClean="0"/>
              <a:t>basket(int </a:t>
            </a:r>
            <a:r>
              <a:rPr lang="en-IN" dirty="0" err="1" smtClean="0"/>
              <a:t>a,int</a:t>
            </a:r>
            <a:r>
              <a:rPr lang="en-IN" dirty="0" smtClean="0"/>
              <a:t> o)</a:t>
            </a:r>
          </a:p>
          <a:p>
            <a:pPr>
              <a:buNone/>
            </a:pPr>
            <a:r>
              <a:rPr lang="en-IN" dirty="0" smtClean="0"/>
              <a:t>{</a:t>
            </a:r>
          </a:p>
          <a:p>
            <a:pPr>
              <a:buNone/>
            </a:pPr>
            <a:r>
              <a:rPr lang="en-IN" dirty="0" smtClean="0"/>
              <a:t>apples =a;</a:t>
            </a:r>
          </a:p>
          <a:p>
            <a:pPr>
              <a:buNone/>
            </a:pPr>
            <a:r>
              <a:rPr lang="en-IN" dirty="0" smtClean="0"/>
              <a:t>oranges = o;</a:t>
            </a:r>
          </a:p>
          <a:p>
            <a:pPr>
              <a:buNone/>
            </a:pPr>
            <a:r>
              <a:rPr lang="en-IN" dirty="0" smtClean="0"/>
              <a:t>}</a:t>
            </a:r>
          </a:p>
          <a:p>
            <a:pPr>
              <a:buNone/>
            </a:pPr>
            <a:endParaRPr lang="en-IN" dirty="0" smtClean="0"/>
          </a:p>
          <a:p>
            <a:pPr>
              <a:buNone/>
            </a:pPr>
            <a:r>
              <a:rPr lang="en-IN" dirty="0" smtClean="0"/>
              <a:t>void full(int a1, int o1)</a:t>
            </a:r>
          </a:p>
          <a:p>
            <a:pPr>
              <a:buNone/>
            </a:pPr>
            <a:r>
              <a:rPr lang="en-IN" dirty="0" smtClean="0"/>
              <a:t>{</a:t>
            </a:r>
          </a:p>
          <a:p>
            <a:pPr>
              <a:buNone/>
            </a:pPr>
            <a:r>
              <a:rPr lang="en-IN" dirty="0" smtClean="0"/>
              <a:t>int </a:t>
            </a:r>
            <a:r>
              <a:rPr lang="en-IN" dirty="0" err="1" smtClean="0"/>
              <a:t>a,o</a:t>
            </a:r>
            <a:r>
              <a:rPr lang="en-IN" dirty="0" smtClean="0"/>
              <a:t>;</a:t>
            </a:r>
          </a:p>
          <a:p>
            <a:pPr>
              <a:buNone/>
            </a:pPr>
            <a:r>
              <a:rPr lang="en-IN" dirty="0" smtClean="0"/>
              <a:t>a = a1;</a:t>
            </a:r>
          </a:p>
          <a:p>
            <a:pPr>
              <a:buNone/>
            </a:pPr>
            <a:r>
              <a:rPr lang="en-IN" dirty="0" smtClean="0"/>
              <a:t>o = o1;</a:t>
            </a:r>
          </a:p>
          <a:p>
            <a:pPr>
              <a:buNone/>
            </a:pPr>
            <a:r>
              <a:rPr lang="en-IN" dirty="0" err="1" smtClean="0"/>
              <a:t>System.out.println</a:t>
            </a:r>
            <a:r>
              <a:rPr lang="en-IN" dirty="0" smtClean="0"/>
              <a:t>("apples and oranges are "+ (</a:t>
            </a:r>
            <a:r>
              <a:rPr lang="en-IN" dirty="0" err="1" smtClean="0"/>
              <a:t>a+o</a:t>
            </a:r>
            <a:r>
              <a:rPr lang="en-IN" dirty="0" smtClean="0"/>
              <a:t>));</a:t>
            </a:r>
          </a:p>
          <a:p>
            <a:pPr>
              <a:buNone/>
            </a:pPr>
            <a:r>
              <a:rPr lang="en-IN" dirty="0" smtClean="0"/>
              <a:t>}</a:t>
            </a:r>
          </a:p>
          <a:p>
            <a:pPr>
              <a:buNone/>
            </a:pPr>
            <a:r>
              <a:rPr lang="en-IN" dirty="0" smtClean="0"/>
              <a:t>}</a:t>
            </a:r>
          </a:p>
        </p:txBody>
      </p:sp>
      <p:sp>
        <p:nvSpPr>
          <p:cNvPr id="4" name="Content Placeholder 2"/>
          <p:cNvSpPr txBox="1">
            <a:spLocks/>
          </p:cNvSpPr>
          <p:nvPr/>
        </p:nvSpPr>
        <p:spPr>
          <a:xfrm>
            <a:off x="4643438" y="428604"/>
            <a:ext cx="3900486" cy="5697559"/>
          </a:xfrm>
          <a:prstGeom prst="rect">
            <a:avLst/>
          </a:prstGeom>
          <a:ln>
            <a:solidFill>
              <a:schemeClr val="accent1"/>
            </a:solidFill>
          </a:ln>
        </p:spPr>
        <p:txBody>
          <a:bodyPr vert="horz" lIns="91440" tIns="45720" rIns="91440" bIns="45720" rtlCol="0">
            <a:normAutofit lnSpcReduction="10000"/>
          </a:bodyPr>
          <a:lstStyle/>
          <a:p>
            <a:pPr>
              <a:buNone/>
            </a:pPr>
            <a:r>
              <a:rPr lang="en-IN" sz="3200" dirty="0" smtClean="0"/>
              <a:t>class basket2</a:t>
            </a:r>
          </a:p>
          <a:p>
            <a:pPr>
              <a:buNone/>
            </a:pPr>
            <a:r>
              <a:rPr lang="en-IN" sz="3200" dirty="0" smtClean="0"/>
              <a:t>{</a:t>
            </a:r>
          </a:p>
          <a:p>
            <a:pPr>
              <a:buNone/>
            </a:pPr>
            <a:r>
              <a:rPr lang="en-IN" sz="3200" dirty="0" smtClean="0"/>
              <a:t>public static void main(String a[])</a:t>
            </a:r>
          </a:p>
          <a:p>
            <a:pPr>
              <a:buNone/>
            </a:pPr>
            <a:r>
              <a:rPr lang="en-IN" sz="3200" dirty="0" smtClean="0"/>
              <a:t>{</a:t>
            </a:r>
          </a:p>
          <a:p>
            <a:pPr>
              <a:buNone/>
            </a:pPr>
            <a:r>
              <a:rPr lang="en-IN" sz="3200" dirty="0" smtClean="0"/>
              <a:t>basket b = new basket(100,200);</a:t>
            </a:r>
          </a:p>
          <a:p>
            <a:pPr>
              <a:buNone/>
            </a:pPr>
            <a:r>
              <a:rPr lang="en-IN" sz="3200" dirty="0" err="1" smtClean="0"/>
              <a:t>b.apples</a:t>
            </a:r>
            <a:r>
              <a:rPr lang="en-IN" sz="3200" dirty="0" smtClean="0"/>
              <a:t> = 200;</a:t>
            </a:r>
          </a:p>
          <a:p>
            <a:pPr>
              <a:buNone/>
            </a:pPr>
            <a:r>
              <a:rPr lang="en-IN" sz="3200" dirty="0" err="1" smtClean="0"/>
              <a:t>b.oranges</a:t>
            </a:r>
            <a:r>
              <a:rPr lang="en-IN" sz="3200" dirty="0" smtClean="0"/>
              <a:t>=300;</a:t>
            </a:r>
          </a:p>
          <a:p>
            <a:pPr>
              <a:buNone/>
            </a:pPr>
            <a:r>
              <a:rPr lang="en-IN" sz="3200" dirty="0" err="1" smtClean="0"/>
              <a:t>b.full</a:t>
            </a:r>
            <a:r>
              <a:rPr lang="en-IN" sz="3200" dirty="0" smtClean="0"/>
              <a:t>(</a:t>
            </a:r>
            <a:r>
              <a:rPr lang="en-IN" sz="3200" dirty="0" err="1" smtClean="0"/>
              <a:t>b.apples,b.oranges</a:t>
            </a:r>
            <a:r>
              <a:rPr lang="en-IN" sz="3200" dirty="0" smtClean="0"/>
              <a:t>);</a:t>
            </a:r>
          </a:p>
          <a:p>
            <a:pPr>
              <a:buNone/>
            </a:pPr>
            <a:r>
              <a:rPr lang="en-IN" sz="3200" dirty="0" smtClean="0"/>
              <a:t>}}</a:t>
            </a:r>
          </a:p>
          <a:p>
            <a:pPr>
              <a:buNone/>
            </a:pPr>
            <a:endParaRPr lang="en-IN" sz="3200" dirty="0" smtClean="0"/>
          </a:p>
          <a:p>
            <a:pPr>
              <a:buNone/>
            </a:pPr>
            <a:endParaRPr lang="en-IN" sz="3200" dirty="0" smtClean="0"/>
          </a:p>
          <a:p>
            <a:pPr>
              <a:buNone/>
            </a:pPr>
            <a:endParaRPr lang="en-IN" sz="3200" dirty="0" smtClean="0"/>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What is the difference between the programs basket1.java and basket2.java…..?</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dirty="0" smtClean="0">
                <a:solidFill>
                  <a:srgbClr val="C00000"/>
                </a:solidFill>
              </a:rPr>
              <a:t>Java: History</a:t>
            </a:r>
          </a:p>
        </p:txBody>
      </p:sp>
      <p:sp>
        <p:nvSpPr>
          <p:cNvPr id="9219" name="Rectangle 3"/>
          <p:cNvSpPr>
            <a:spLocks noGrp="1" noChangeArrowheads="1"/>
          </p:cNvSpPr>
          <p:nvPr>
            <p:ph type="body" sz="half" idx="1"/>
          </p:nvPr>
        </p:nvSpPr>
        <p:spPr>
          <a:xfrm>
            <a:off x="457200" y="1108075"/>
            <a:ext cx="6059488" cy="5368925"/>
          </a:xfrm>
        </p:spPr>
        <p:txBody>
          <a:bodyPr/>
          <a:lstStyle/>
          <a:p>
            <a:pPr marL="114300" indent="-114300">
              <a:tabLst>
                <a:tab pos="476250" algn="l"/>
              </a:tabLst>
            </a:pPr>
            <a:r>
              <a:rPr lang="en-US" dirty="0" smtClean="0"/>
              <a:t>The concept of intelligent devices didn’t catch on.</a:t>
            </a:r>
          </a:p>
          <a:p>
            <a:pPr marL="114300" indent="-114300">
              <a:tabLst>
                <a:tab pos="476250" algn="l"/>
              </a:tabLst>
            </a:pPr>
            <a:r>
              <a:rPr lang="en-US" dirty="0" smtClean="0"/>
              <a:t>Project Green and work on the Java language was nearly canceled.</a:t>
            </a:r>
          </a:p>
        </p:txBody>
      </p:sp>
      <p:pic>
        <p:nvPicPr>
          <p:cNvPr id="9220" name="Picture 4" descr="57-336183589"/>
          <p:cNvPicPr>
            <a:picLocks noGrp="1" noChangeAspect="1" noChangeArrowheads="1"/>
          </p:cNvPicPr>
          <p:nvPr>
            <p:ph sz="half" idx="2"/>
          </p:nvPr>
        </p:nvPicPr>
        <p:blipFill>
          <a:blip r:embed="rId2" cstate="print"/>
          <a:srcRect/>
          <a:stretch>
            <a:fillRect/>
          </a:stretch>
        </p:blipFill>
        <p:spPr>
          <a:xfrm>
            <a:off x="6870700" y="1089025"/>
            <a:ext cx="2273300" cy="1422400"/>
          </a:xfr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 in JAVA</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Java array</a:t>
            </a:r>
            <a:r>
              <a:rPr lang="en-IN" dirty="0" smtClean="0"/>
              <a:t> is an object the contains elements of similar data type. It is a data structure where we store similar elements. We can store only fixed set of elements in a java array.</a:t>
            </a:r>
          </a:p>
          <a:p>
            <a:r>
              <a:rPr lang="en-IN" dirty="0" smtClean="0"/>
              <a:t>Array in java is index based, first element of the array is stored at 0 index.</a:t>
            </a:r>
          </a:p>
          <a:p>
            <a:pPr>
              <a:buNone/>
            </a:pPr>
            <a:r>
              <a:rPr lang="en-IN" b="1" dirty="0" smtClean="0"/>
              <a:t>Advantage of Java Array</a:t>
            </a:r>
          </a:p>
          <a:p>
            <a:r>
              <a:rPr lang="en-IN" b="1" dirty="0" smtClean="0"/>
              <a:t>Code Optimization:</a:t>
            </a:r>
            <a:r>
              <a:rPr lang="en-IN" dirty="0" smtClean="0"/>
              <a:t> It makes the code optimized, we can retrieve or sort the data easily.</a:t>
            </a:r>
          </a:p>
          <a:p>
            <a:r>
              <a:rPr lang="en-IN" b="1" dirty="0" smtClean="0"/>
              <a:t>Random access:</a:t>
            </a:r>
            <a:r>
              <a:rPr lang="en-IN" dirty="0" smtClean="0"/>
              <a:t> We can get any data located at any index position.</a:t>
            </a:r>
          </a:p>
          <a:p>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smtClean="0"/>
              <a:t>Disadvantage of Java Array</a:t>
            </a:r>
          </a:p>
          <a:p>
            <a:r>
              <a:rPr lang="en-IN" b="1" dirty="0" smtClean="0"/>
              <a:t>Size Limit:</a:t>
            </a:r>
            <a:r>
              <a:rPr lang="en-IN" dirty="0" smtClean="0"/>
              <a:t> We can store only fixed size of elements in the array. It doesn't grow its size at runtime. To solve this problem, collection framework is used in java.</a:t>
            </a:r>
          </a:p>
          <a:p>
            <a:r>
              <a:rPr lang="en-IN" b="1" dirty="0" smtClean="0"/>
              <a:t>Types of Array in java</a:t>
            </a:r>
          </a:p>
          <a:p>
            <a:r>
              <a:rPr lang="en-IN" dirty="0" smtClean="0"/>
              <a:t>There are two types of array.</a:t>
            </a:r>
          </a:p>
          <a:p>
            <a:r>
              <a:rPr lang="en-IN" dirty="0" smtClean="0"/>
              <a:t>Single Dimensional Array</a:t>
            </a:r>
          </a:p>
          <a:p>
            <a:r>
              <a:rPr lang="en-IN" dirty="0" smtClean="0"/>
              <a:t>Multidimensional Array</a:t>
            </a:r>
          </a:p>
          <a:p>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Single Dimensional Array in java</a:t>
            </a:r>
            <a:br>
              <a:rPr lang="en-IN" b="1" dirty="0" smtClean="0"/>
            </a:br>
            <a:endParaRPr lang="en-IN" dirty="0"/>
          </a:p>
        </p:txBody>
      </p:sp>
      <p:sp>
        <p:nvSpPr>
          <p:cNvPr id="3" name="Content Placeholder 2"/>
          <p:cNvSpPr>
            <a:spLocks noGrp="1"/>
          </p:cNvSpPr>
          <p:nvPr>
            <p:ph idx="1"/>
          </p:nvPr>
        </p:nvSpPr>
        <p:spPr/>
        <p:txBody>
          <a:bodyPr/>
          <a:lstStyle/>
          <a:p>
            <a:r>
              <a:rPr lang="en-IN" b="1" dirty="0" smtClean="0"/>
              <a:t>Syntax to Declare an Array in java</a:t>
            </a:r>
          </a:p>
          <a:p>
            <a:r>
              <a:rPr lang="en-IN" dirty="0" err="1" smtClean="0"/>
              <a:t>dataType</a:t>
            </a:r>
            <a:r>
              <a:rPr lang="en-IN" dirty="0" smtClean="0"/>
              <a:t>[] arr; (or)  </a:t>
            </a:r>
          </a:p>
          <a:p>
            <a:r>
              <a:rPr lang="en-IN" dirty="0" err="1" smtClean="0"/>
              <a:t>dataType</a:t>
            </a:r>
            <a:r>
              <a:rPr lang="en-IN" dirty="0" smtClean="0"/>
              <a:t> []arr; (or)  </a:t>
            </a:r>
          </a:p>
          <a:p>
            <a:r>
              <a:rPr lang="en-IN" dirty="0" err="1" smtClean="0"/>
              <a:t>dataType</a:t>
            </a:r>
            <a:r>
              <a:rPr lang="en-IN" dirty="0" smtClean="0"/>
              <a:t> arr[];  </a:t>
            </a:r>
          </a:p>
          <a:p>
            <a:r>
              <a:rPr lang="en-IN" b="1" dirty="0" smtClean="0"/>
              <a:t>Instantiation of an Array in java</a:t>
            </a:r>
          </a:p>
          <a:p>
            <a:r>
              <a:rPr lang="en-IN" dirty="0" err="1" smtClean="0"/>
              <a:t>arrayRefVar</a:t>
            </a:r>
            <a:r>
              <a:rPr lang="en-IN" smtClean="0"/>
              <a:t>[] =</a:t>
            </a:r>
            <a:r>
              <a:rPr lang="en-IN" dirty="0" smtClean="0"/>
              <a:t>new </a:t>
            </a:r>
            <a:r>
              <a:rPr lang="en-IN" dirty="0" err="1" smtClean="0"/>
              <a:t>datatype</a:t>
            </a:r>
            <a:r>
              <a:rPr lang="en-IN" dirty="0" smtClean="0"/>
              <a:t>[size];  </a:t>
            </a:r>
          </a:p>
          <a:p>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47500" lnSpcReduction="20000"/>
          </a:bodyPr>
          <a:lstStyle/>
          <a:p>
            <a:pPr>
              <a:buNone/>
            </a:pPr>
            <a:r>
              <a:rPr lang="en-IN" sz="3800" dirty="0" smtClean="0"/>
              <a:t>import </a:t>
            </a:r>
            <a:r>
              <a:rPr lang="en-IN" sz="3800" dirty="0" err="1" smtClean="0"/>
              <a:t>java.io</a:t>
            </a:r>
            <a:r>
              <a:rPr lang="en-IN" sz="3800" dirty="0" smtClean="0"/>
              <a:t>.*;</a:t>
            </a:r>
          </a:p>
          <a:p>
            <a:pPr>
              <a:buNone/>
            </a:pPr>
            <a:r>
              <a:rPr lang="en-IN" sz="3800" dirty="0" smtClean="0"/>
              <a:t>import </a:t>
            </a:r>
            <a:r>
              <a:rPr lang="en-IN" sz="3800" dirty="0" err="1" smtClean="0"/>
              <a:t>java.util</a:t>
            </a:r>
            <a:r>
              <a:rPr lang="en-IN" sz="3800" dirty="0" smtClean="0"/>
              <a:t>.*;</a:t>
            </a:r>
          </a:p>
          <a:p>
            <a:pPr>
              <a:buNone/>
            </a:pPr>
            <a:r>
              <a:rPr lang="en-IN" sz="3800" dirty="0" smtClean="0"/>
              <a:t>class array1</a:t>
            </a:r>
          </a:p>
          <a:p>
            <a:pPr>
              <a:buNone/>
            </a:pPr>
            <a:r>
              <a:rPr lang="en-IN" sz="3800" dirty="0" smtClean="0"/>
              <a:t>{</a:t>
            </a:r>
          </a:p>
          <a:p>
            <a:pPr>
              <a:buNone/>
            </a:pPr>
            <a:r>
              <a:rPr lang="en-IN" sz="3800" dirty="0" smtClean="0"/>
              <a:t>public static void main(String ay[])</a:t>
            </a:r>
          </a:p>
          <a:p>
            <a:pPr>
              <a:buNone/>
            </a:pPr>
            <a:r>
              <a:rPr lang="en-IN" sz="3800" dirty="0" smtClean="0"/>
              <a:t>{</a:t>
            </a:r>
          </a:p>
          <a:p>
            <a:pPr>
              <a:buNone/>
            </a:pPr>
            <a:r>
              <a:rPr lang="en-IN" sz="3800" dirty="0" smtClean="0"/>
              <a:t>int a[] = new int[10];</a:t>
            </a:r>
          </a:p>
          <a:p>
            <a:pPr>
              <a:buNone/>
            </a:pPr>
            <a:r>
              <a:rPr lang="en-IN" sz="3800" dirty="0" smtClean="0"/>
              <a:t>Scanner s  = new Scanner(</a:t>
            </a:r>
            <a:r>
              <a:rPr lang="en-IN" sz="3800" dirty="0" err="1" smtClean="0"/>
              <a:t>System.in</a:t>
            </a:r>
            <a:r>
              <a:rPr lang="en-IN" sz="3800" dirty="0" smtClean="0"/>
              <a:t>);</a:t>
            </a:r>
          </a:p>
          <a:p>
            <a:pPr>
              <a:buNone/>
            </a:pPr>
            <a:endParaRPr lang="en-IN" sz="3800" dirty="0" smtClean="0"/>
          </a:p>
          <a:p>
            <a:pPr>
              <a:buNone/>
            </a:pPr>
            <a:r>
              <a:rPr lang="en-IN" sz="3800" dirty="0" smtClean="0"/>
              <a:t>for(int </a:t>
            </a:r>
            <a:r>
              <a:rPr lang="en-IN" sz="3800" dirty="0" err="1" smtClean="0"/>
              <a:t>i</a:t>
            </a:r>
            <a:r>
              <a:rPr lang="en-IN" sz="3800" dirty="0" smtClean="0"/>
              <a:t> =0;i&lt;10;i++)</a:t>
            </a:r>
          </a:p>
          <a:p>
            <a:pPr>
              <a:buNone/>
            </a:pPr>
            <a:r>
              <a:rPr lang="en-IN" sz="3800" dirty="0" smtClean="0"/>
              <a:t>{</a:t>
            </a:r>
          </a:p>
          <a:p>
            <a:pPr>
              <a:buNone/>
            </a:pPr>
            <a:r>
              <a:rPr lang="en-IN" sz="3800" dirty="0" smtClean="0"/>
              <a:t>a[</a:t>
            </a:r>
            <a:r>
              <a:rPr lang="en-IN" sz="3800" dirty="0" err="1" smtClean="0"/>
              <a:t>i</a:t>
            </a:r>
            <a:r>
              <a:rPr lang="en-IN" sz="3800" dirty="0" smtClean="0"/>
              <a:t>]=</a:t>
            </a:r>
            <a:r>
              <a:rPr lang="en-IN" sz="3800" dirty="0" err="1" smtClean="0"/>
              <a:t>s.nextInt</a:t>
            </a:r>
            <a:r>
              <a:rPr lang="en-IN" sz="3800" dirty="0" smtClean="0"/>
              <a:t>();</a:t>
            </a:r>
          </a:p>
          <a:p>
            <a:pPr>
              <a:buNone/>
            </a:pPr>
            <a:r>
              <a:rPr lang="en-IN" sz="3800" dirty="0" smtClean="0"/>
              <a:t>}</a:t>
            </a:r>
          </a:p>
          <a:p>
            <a:pPr>
              <a:buNone/>
            </a:pPr>
            <a:r>
              <a:rPr lang="en-IN" sz="3800" dirty="0" smtClean="0"/>
              <a:t>for(int </a:t>
            </a:r>
            <a:r>
              <a:rPr lang="en-IN" sz="3800" dirty="0" err="1" smtClean="0"/>
              <a:t>i</a:t>
            </a:r>
            <a:r>
              <a:rPr lang="en-IN" sz="3800" dirty="0" smtClean="0"/>
              <a:t> =0;i&lt;10;i++)</a:t>
            </a:r>
          </a:p>
          <a:p>
            <a:pPr>
              <a:buNone/>
            </a:pPr>
            <a:r>
              <a:rPr lang="en-IN" sz="3800" dirty="0" smtClean="0"/>
              <a:t>{</a:t>
            </a:r>
          </a:p>
          <a:p>
            <a:pPr>
              <a:buNone/>
            </a:pPr>
            <a:r>
              <a:rPr lang="en-IN" sz="3800" dirty="0" err="1" smtClean="0"/>
              <a:t>System.out.println</a:t>
            </a:r>
            <a:r>
              <a:rPr lang="en-IN" sz="3800" dirty="0" smtClean="0"/>
              <a:t>(a[</a:t>
            </a:r>
            <a:r>
              <a:rPr lang="en-IN" sz="3800" dirty="0" err="1" smtClean="0"/>
              <a:t>i</a:t>
            </a:r>
            <a:r>
              <a:rPr lang="en-IN" sz="3800" dirty="0" smtClean="0"/>
              <a:t>]);</a:t>
            </a:r>
          </a:p>
          <a:p>
            <a:pPr>
              <a:buNone/>
            </a:pPr>
            <a:r>
              <a:rPr lang="en-IN" sz="3800" dirty="0" smtClean="0"/>
              <a:t>}</a:t>
            </a:r>
          </a:p>
          <a:p>
            <a:pPr>
              <a:buNone/>
            </a:pPr>
            <a:endParaRPr lang="en-IN" sz="3800" dirty="0" smtClean="0"/>
          </a:p>
          <a:p>
            <a:pPr>
              <a:buNone/>
            </a:pPr>
            <a:r>
              <a:rPr lang="en-IN" sz="3800" dirty="0" smtClean="0"/>
              <a:t>}</a:t>
            </a:r>
          </a:p>
          <a:p>
            <a:pPr>
              <a:buNone/>
            </a:pPr>
            <a:r>
              <a:rPr lang="en-IN" sz="3800" dirty="0" smtClean="0"/>
              <a:t>}</a:t>
            </a:r>
            <a:endParaRPr lang="en-IN" dirty="0" smtClean="0"/>
          </a:p>
          <a:p>
            <a:endParaRPr lang="en-I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Multidimensional array in java</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 such case, data is stored in row and column based index (also known as matrix form).</a:t>
            </a:r>
          </a:p>
          <a:p>
            <a:r>
              <a:rPr lang="en-IN" b="1" dirty="0" smtClean="0"/>
              <a:t>Syntax to Declare Multidimensional Array in java</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(or)  </a:t>
            </a:r>
          </a:p>
          <a:p>
            <a:r>
              <a:rPr lang="en-IN" dirty="0" err="1" smtClean="0"/>
              <a:t>dataType</a:t>
            </a:r>
            <a:r>
              <a:rPr lang="en-IN" dirty="0" smtClean="0"/>
              <a:t> []</a:t>
            </a:r>
            <a:r>
              <a:rPr lang="en-IN" dirty="0" err="1" smtClean="0"/>
              <a:t>arrayRefVar</a:t>
            </a:r>
            <a:r>
              <a:rPr lang="en-IN" dirty="0" smtClean="0"/>
              <a:t>[];   </a:t>
            </a:r>
          </a:p>
          <a:p>
            <a:r>
              <a:rPr lang="en-IN" b="1" dirty="0" smtClean="0"/>
              <a:t>Example to instantiate Multidimensional Array in java</a:t>
            </a:r>
          </a:p>
          <a:p>
            <a:r>
              <a:rPr lang="en-IN" dirty="0" smtClean="0"/>
              <a:t>int[][] arr=new int[3][3];//3 row and 3 column  </a:t>
            </a:r>
          </a:p>
          <a:p>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43710"/>
          </a:xfrm>
        </p:spPr>
        <p:txBody>
          <a:bodyPr>
            <a:normAutofit fontScale="77500" lnSpcReduction="20000"/>
          </a:bodyPr>
          <a:lstStyle/>
          <a:p>
            <a:pPr>
              <a:buNone/>
            </a:pPr>
            <a:r>
              <a:rPr lang="en-IN" dirty="0" smtClean="0"/>
              <a:t>class </a:t>
            </a:r>
            <a:r>
              <a:rPr lang="en-IN" dirty="0" err="1" smtClean="0"/>
              <a:t>arraymulti</a:t>
            </a:r>
            <a:r>
              <a:rPr lang="en-IN" dirty="0" smtClean="0"/>
              <a:t>{  </a:t>
            </a:r>
          </a:p>
          <a:p>
            <a:pPr>
              <a:buNone/>
            </a:pPr>
            <a:r>
              <a:rPr lang="en-IN" dirty="0" smtClean="0"/>
              <a:t>    public static void main(String </a:t>
            </a:r>
            <a:r>
              <a:rPr lang="en-IN" dirty="0" err="1" smtClean="0"/>
              <a:t>args</a:t>
            </a:r>
            <a:r>
              <a:rPr lang="en-IN" dirty="0" smtClean="0"/>
              <a:t>[]){  </a:t>
            </a:r>
          </a:p>
          <a:p>
            <a:pPr>
              <a:buNone/>
            </a:pPr>
            <a:r>
              <a:rPr lang="en-IN" dirty="0" smtClean="0"/>
              <a:t>      </a:t>
            </a:r>
          </a:p>
          <a:p>
            <a:pPr>
              <a:buNone/>
            </a:pPr>
            <a:r>
              <a:rPr lang="en-IN" dirty="0" smtClean="0"/>
              <a:t>    //declaring and initializing 2D array  </a:t>
            </a:r>
          </a:p>
          <a:p>
            <a:pPr>
              <a:buNone/>
            </a:pPr>
            <a:r>
              <a:rPr lang="en-IN" dirty="0" smtClean="0"/>
              <a:t>    int arr[][]={{1,2,3},{4,5,6},{7,8,9}};  </a:t>
            </a:r>
          </a:p>
          <a:p>
            <a:pPr>
              <a:buNone/>
            </a:pPr>
            <a:r>
              <a:rPr lang="en-IN" dirty="0" smtClean="0"/>
              <a:t>      </a:t>
            </a:r>
          </a:p>
          <a:p>
            <a:pPr>
              <a:buNone/>
            </a:pPr>
            <a:r>
              <a:rPr lang="en-IN" dirty="0" smtClean="0"/>
              <a:t>    //printing two-dimensional array  </a:t>
            </a:r>
          </a:p>
          <a:p>
            <a:pPr>
              <a:buNone/>
            </a:pPr>
            <a:r>
              <a:rPr lang="en-IN" dirty="0" smtClean="0"/>
              <a:t>    for(int </a:t>
            </a:r>
            <a:r>
              <a:rPr lang="en-IN" dirty="0" err="1" smtClean="0"/>
              <a:t>i</a:t>
            </a:r>
            <a:r>
              <a:rPr lang="en-IN" dirty="0" smtClean="0"/>
              <a:t>=0;i&lt;3;i++)</a:t>
            </a:r>
          </a:p>
          <a:p>
            <a:pPr>
              <a:buNone/>
            </a:pPr>
            <a:r>
              <a:rPr lang="en-IN" dirty="0" smtClean="0"/>
              <a:t>{  </a:t>
            </a:r>
          </a:p>
          <a:p>
            <a:pPr>
              <a:buNone/>
            </a:pPr>
            <a:r>
              <a:rPr lang="en-IN" dirty="0" smtClean="0"/>
              <a:t>     for(int j=0;j&lt;3;j++)</a:t>
            </a:r>
          </a:p>
          <a:p>
            <a:pPr>
              <a:buNone/>
            </a:pPr>
            <a:r>
              <a:rPr lang="en-IN" dirty="0" smtClean="0"/>
              <a:t>{  </a:t>
            </a:r>
          </a:p>
          <a:p>
            <a:pPr>
              <a:buNone/>
            </a:pPr>
            <a:r>
              <a:rPr lang="en-IN" dirty="0" smtClean="0"/>
              <a:t>       </a:t>
            </a:r>
            <a:r>
              <a:rPr lang="en-IN" dirty="0" err="1" smtClean="0"/>
              <a:t>System.out.print</a:t>
            </a:r>
            <a:r>
              <a:rPr lang="en-IN" dirty="0" smtClean="0"/>
              <a:t>(arr[</a:t>
            </a:r>
            <a:r>
              <a:rPr lang="en-IN" dirty="0" err="1" smtClean="0"/>
              <a:t>i</a:t>
            </a:r>
            <a:r>
              <a:rPr lang="en-IN" dirty="0" smtClean="0"/>
              <a:t>][j]+" ");  </a:t>
            </a:r>
          </a:p>
          <a:p>
            <a:pPr>
              <a:buNone/>
            </a:pPr>
            <a:r>
              <a:rPr lang="en-IN" dirty="0" smtClean="0"/>
              <a:t>     }  </a:t>
            </a:r>
          </a:p>
          <a:p>
            <a:pPr>
              <a:buNone/>
            </a:pPr>
            <a:r>
              <a:rPr lang="en-IN" dirty="0" smtClean="0"/>
              <a:t>     </a:t>
            </a:r>
            <a:r>
              <a:rPr lang="en-IN" dirty="0" err="1" smtClean="0"/>
              <a:t>System.out.println</a:t>
            </a:r>
            <a:r>
              <a:rPr lang="en-IN" dirty="0" smtClean="0"/>
              <a:t>();  </a:t>
            </a:r>
          </a:p>
          <a:p>
            <a:pPr>
              <a:buNone/>
            </a:pPr>
            <a:r>
              <a:rPr lang="en-IN" dirty="0" smtClean="0"/>
              <a:t>    }  </a:t>
            </a:r>
          </a:p>
          <a:p>
            <a:pPr>
              <a:buNone/>
            </a:pPr>
            <a:r>
              <a:rPr lang="en-IN" dirty="0" smtClean="0"/>
              <a:t>      </a:t>
            </a:r>
          </a:p>
          <a:p>
            <a:pPr>
              <a:buNone/>
            </a:pPr>
            <a:r>
              <a:rPr lang="en-IN" dirty="0" smtClean="0"/>
              <a:t>    }} </a:t>
            </a:r>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Array to method in java</a:t>
            </a:r>
            <a:br>
              <a:rPr lang="en-IN" b="1" dirty="0" smtClean="0"/>
            </a:br>
            <a:endParaRPr lang="en-IN" b="1" dirty="0"/>
          </a:p>
        </p:txBody>
      </p:sp>
      <p:sp>
        <p:nvSpPr>
          <p:cNvPr id="3" name="Content Placeholder 2"/>
          <p:cNvSpPr>
            <a:spLocks noGrp="1"/>
          </p:cNvSpPr>
          <p:nvPr>
            <p:ph idx="1"/>
          </p:nvPr>
        </p:nvSpPr>
        <p:spPr>
          <a:xfrm>
            <a:off x="457200" y="908720"/>
            <a:ext cx="3970784" cy="5616624"/>
          </a:xfrm>
          <a:ln>
            <a:solidFill>
              <a:schemeClr val="accent1"/>
            </a:solidFill>
          </a:ln>
        </p:spPr>
        <p:txBody>
          <a:bodyPr>
            <a:noAutofit/>
          </a:bodyPr>
          <a:lstStyle/>
          <a:p>
            <a:pPr>
              <a:buNone/>
            </a:pPr>
            <a:r>
              <a:rPr lang="en-IN" sz="1600" dirty="0" smtClean="0"/>
              <a:t>import </a:t>
            </a:r>
            <a:r>
              <a:rPr lang="en-IN" sz="1600" dirty="0" err="1" smtClean="0"/>
              <a:t>java.io</a:t>
            </a:r>
            <a:r>
              <a:rPr lang="en-IN" sz="1600" dirty="0" smtClean="0"/>
              <a:t>.*;</a:t>
            </a:r>
          </a:p>
          <a:p>
            <a:pPr>
              <a:buNone/>
            </a:pPr>
            <a:r>
              <a:rPr lang="en-IN" sz="1600" dirty="0" smtClean="0"/>
              <a:t>import </a:t>
            </a:r>
            <a:r>
              <a:rPr lang="en-IN" sz="1600" dirty="0" err="1" smtClean="0"/>
              <a:t>java.util</a:t>
            </a:r>
            <a:r>
              <a:rPr lang="en-IN" sz="1600" dirty="0" smtClean="0"/>
              <a:t>.*;</a:t>
            </a:r>
          </a:p>
          <a:p>
            <a:pPr>
              <a:buNone/>
            </a:pPr>
            <a:r>
              <a:rPr lang="en-IN" sz="1600" dirty="0" smtClean="0"/>
              <a:t>class </a:t>
            </a:r>
            <a:r>
              <a:rPr lang="en-IN" sz="1600" dirty="0" err="1" smtClean="0"/>
              <a:t>passingarraytofun</a:t>
            </a:r>
            <a:endParaRPr lang="en-IN" sz="1600" dirty="0" smtClean="0"/>
          </a:p>
          <a:p>
            <a:pPr>
              <a:buNone/>
            </a:pPr>
            <a:r>
              <a:rPr lang="en-IN" sz="1600" dirty="0" smtClean="0"/>
              <a:t>{</a:t>
            </a:r>
          </a:p>
          <a:p>
            <a:pPr>
              <a:buNone/>
            </a:pPr>
            <a:r>
              <a:rPr lang="en-IN" sz="1600" dirty="0" smtClean="0"/>
              <a:t>public static void  main (String </a:t>
            </a:r>
            <a:r>
              <a:rPr lang="en-IN" sz="1600" dirty="0" err="1" smtClean="0"/>
              <a:t>ar</a:t>
            </a:r>
            <a:r>
              <a:rPr lang="en-IN" sz="1600" dirty="0" smtClean="0"/>
              <a:t>[])</a:t>
            </a:r>
          </a:p>
          <a:p>
            <a:pPr>
              <a:buNone/>
            </a:pPr>
            <a:r>
              <a:rPr lang="en-IN" sz="1600" dirty="0" smtClean="0"/>
              <a:t>{</a:t>
            </a:r>
          </a:p>
          <a:p>
            <a:pPr>
              <a:buNone/>
            </a:pPr>
            <a:r>
              <a:rPr lang="en-IN" sz="1600" dirty="0" smtClean="0"/>
              <a:t>int arr[]=new int[10];</a:t>
            </a:r>
          </a:p>
          <a:p>
            <a:pPr>
              <a:buNone/>
            </a:pPr>
            <a:r>
              <a:rPr lang="en-IN" sz="1600" dirty="0" smtClean="0"/>
              <a:t>Scanner s = new Scanner(</a:t>
            </a:r>
            <a:r>
              <a:rPr lang="en-IN" sz="1600" dirty="0" err="1" smtClean="0"/>
              <a:t>System.in</a:t>
            </a:r>
            <a:r>
              <a:rPr lang="en-IN" sz="1600" dirty="0" smtClean="0"/>
              <a:t>);</a:t>
            </a:r>
          </a:p>
          <a:p>
            <a:pPr>
              <a:buNone/>
            </a:pPr>
            <a:r>
              <a:rPr lang="en-IN" sz="1600" dirty="0" err="1" smtClean="0"/>
              <a:t>System.out.println</a:t>
            </a:r>
            <a:r>
              <a:rPr lang="en-IN" sz="1600" dirty="0" smtClean="0"/>
              <a:t>("enter 5 elements");</a:t>
            </a:r>
          </a:p>
          <a:p>
            <a:pPr>
              <a:buNone/>
            </a:pPr>
            <a:r>
              <a:rPr lang="en-IN" sz="1600" dirty="0" smtClean="0"/>
              <a:t>   for(int </a:t>
            </a:r>
            <a:r>
              <a:rPr lang="en-IN" sz="1600" dirty="0" err="1" smtClean="0"/>
              <a:t>i</a:t>
            </a:r>
            <a:r>
              <a:rPr lang="en-IN" sz="1600" dirty="0" smtClean="0"/>
              <a:t> =0;i&lt;5;i++)</a:t>
            </a:r>
          </a:p>
          <a:p>
            <a:pPr>
              <a:buNone/>
            </a:pPr>
            <a:r>
              <a:rPr lang="en-IN" sz="1600" dirty="0" smtClean="0"/>
              <a:t>{</a:t>
            </a:r>
          </a:p>
          <a:p>
            <a:pPr>
              <a:buNone/>
            </a:pPr>
            <a:r>
              <a:rPr lang="en-IN" sz="1600" dirty="0" smtClean="0"/>
              <a:t>arr[</a:t>
            </a:r>
            <a:r>
              <a:rPr lang="en-IN" sz="1600" dirty="0" err="1" smtClean="0"/>
              <a:t>i</a:t>
            </a:r>
            <a:r>
              <a:rPr lang="en-IN" sz="1600" dirty="0" smtClean="0"/>
              <a:t>]=</a:t>
            </a:r>
            <a:r>
              <a:rPr lang="en-IN" sz="1600" dirty="0" err="1" smtClean="0"/>
              <a:t>s.nextInt</a:t>
            </a:r>
            <a:r>
              <a:rPr lang="en-IN" sz="1600" dirty="0" smtClean="0"/>
              <a:t>();</a:t>
            </a:r>
          </a:p>
          <a:p>
            <a:pPr>
              <a:buNone/>
            </a:pPr>
            <a:r>
              <a:rPr lang="en-IN" sz="1600" dirty="0" smtClean="0"/>
              <a:t>}</a:t>
            </a:r>
          </a:p>
          <a:p>
            <a:pPr>
              <a:buNone/>
            </a:pPr>
            <a:r>
              <a:rPr lang="en-IN" sz="1600" dirty="0" smtClean="0"/>
              <a:t>   double </a:t>
            </a:r>
            <a:r>
              <a:rPr lang="en-IN" sz="1600" dirty="0" err="1" smtClean="0"/>
              <a:t>avg</a:t>
            </a:r>
            <a:r>
              <a:rPr lang="en-IN" sz="1600" dirty="0" smtClean="0"/>
              <a:t>;</a:t>
            </a:r>
          </a:p>
          <a:p>
            <a:pPr>
              <a:buNone/>
            </a:pPr>
            <a:r>
              <a:rPr lang="en-IN" sz="1600" dirty="0" smtClean="0"/>
              <a:t>   </a:t>
            </a:r>
            <a:r>
              <a:rPr lang="en-IN" sz="1600" dirty="0" err="1" smtClean="0"/>
              <a:t>avg</a:t>
            </a:r>
            <a:r>
              <a:rPr lang="en-IN" sz="1600" dirty="0" smtClean="0"/>
              <a:t> a =new </a:t>
            </a:r>
            <a:r>
              <a:rPr lang="en-IN" sz="1600" dirty="0" err="1" smtClean="0"/>
              <a:t>avg</a:t>
            </a:r>
            <a:r>
              <a:rPr lang="en-IN" sz="1600" dirty="0" smtClean="0"/>
              <a:t>();</a:t>
            </a:r>
          </a:p>
          <a:p>
            <a:pPr>
              <a:buNone/>
            </a:pPr>
            <a:r>
              <a:rPr lang="en-IN" sz="1600" dirty="0" smtClean="0"/>
              <a:t>   </a:t>
            </a:r>
            <a:r>
              <a:rPr lang="en-IN" sz="1600" dirty="0" err="1" smtClean="0"/>
              <a:t>avg</a:t>
            </a:r>
            <a:r>
              <a:rPr lang="en-IN" sz="1600" dirty="0" smtClean="0"/>
              <a:t> = </a:t>
            </a:r>
            <a:r>
              <a:rPr lang="en-IN" sz="1600" dirty="0" err="1" smtClean="0"/>
              <a:t>a.getAverage</a:t>
            </a:r>
            <a:r>
              <a:rPr lang="en-IN" sz="1600" dirty="0" smtClean="0"/>
              <a:t>( arr ) ;</a:t>
            </a:r>
          </a:p>
          <a:p>
            <a:pPr>
              <a:buNone/>
            </a:pPr>
            <a:r>
              <a:rPr lang="en-IN" sz="1600" dirty="0" smtClean="0"/>
              <a:t>   </a:t>
            </a:r>
            <a:r>
              <a:rPr lang="en-IN" sz="1600" dirty="0" err="1" smtClean="0"/>
              <a:t>System.out.println</a:t>
            </a:r>
            <a:r>
              <a:rPr lang="en-IN" sz="1600" dirty="0" smtClean="0"/>
              <a:t>( "Average value is: "+ </a:t>
            </a:r>
            <a:r>
              <a:rPr lang="en-IN" sz="1600" dirty="0" err="1" smtClean="0"/>
              <a:t>avg</a:t>
            </a:r>
            <a:r>
              <a:rPr lang="en-IN" sz="1600" dirty="0" smtClean="0"/>
              <a:t> );</a:t>
            </a:r>
          </a:p>
          <a:p>
            <a:pPr>
              <a:buNone/>
            </a:pPr>
            <a:r>
              <a:rPr lang="en-IN" sz="1600" dirty="0" smtClean="0"/>
              <a:t> }  }</a:t>
            </a:r>
          </a:p>
        </p:txBody>
      </p:sp>
      <p:sp>
        <p:nvSpPr>
          <p:cNvPr id="5" name="TextBox 4"/>
          <p:cNvSpPr txBox="1"/>
          <p:nvPr/>
        </p:nvSpPr>
        <p:spPr>
          <a:xfrm>
            <a:off x="4788024" y="980728"/>
            <a:ext cx="3816424" cy="4524315"/>
          </a:xfrm>
          <a:prstGeom prst="rect">
            <a:avLst/>
          </a:prstGeom>
          <a:noFill/>
          <a:ln>
            <a:solidFill>
              <a:schemeClr val="accent1"/>
            </a:solidFill>
          </a:ln>
        </p:spPr>
        <p:txBody>
          <a:bodyPr wrap="square" rtlCol="0">
            <a:spAutoFit/>
          </a:bodyPr>
          <a:lstStyle/>
          <a:p>
            <a:r>
              <a:rPr lang="en-IN" dirty="0" smtClean="0"/>
              <a:t>class </a:t>
            </a:r>
            <a:r>
              <a:rPr lang="en-IN" dirty="0" err="1" smtClean="0"/>
              <a:t>avg</a:t>
            </a:r>
            <a:endParaRPr lang="en-IN" dirty="0" smtClean="0"/>
          </a:p>
          <a:p>
            <a:r>
              <a:rPr lang="en-IN" dirty="0" smtClean="0"/>
              <a:t>{</a:t>
            </a:r>
          </a:p>
          <a:p>
            <a:r>
              <a:rPr lang="en-IN" dirty="0" smtClean="0"/>
              <a:t>double </a:t>
            </a:r>
            <a:r>
              <a:rPr lang="en-IN" dirty="0" err="1" smtClean="0"/>
              <a:t>getAverage</a:t>
            </a:r>
            <a:r>
              <a:rPr lang="en-IN" dirty="0" smtClean="0"/>
              <a:t>(int arr[])</a:t>
            </a:r>
          </a:p>
          <a:p>
            <a:r>
              <a:rPr lang="en-IN" dirty="0" smtClean="0"/>
              <a:t>{</a:t>
            </a:r>
          </a:p>
          <a:p>
            <a:r>
              <a:rPr lang="en-IN" dirty="0" smtClean="0"/>
              <a:t>  int    </a:t>
            </a:r>
            <a:r>
              <a:rPr lang="en-IN" dirty="0" err="1" smtClean="0"/>
              <a:t>i</a:t>
            </a:r>
            <a:r>
              <a:rPr lang="en-IN" dirty="0" smtClean="0"/>
              <a:t>;</a:t>
            </a:r>
          </a:p>
          <a:p>
            <a:r>
              <a:rPr lang="en-IN" dirty="0" smtClean="0"/>
              <a:t>  double </a:t>
            </a:r>
            <a:r>
              <a:rPr lang="en-IN" dirty="0" err="1" smtClean="0"/>
              <a:t>avg</a:t>
            </a:r>
            <a:r>
              <a:rPr lang="en-IN" dirty="0" smtClean="0"/>
              <a:t>;</a:t>
            </a:r>
          </a:p>
          <a:p>
            <a:r>
              <a:rPr lang="en-IN" dirty="0" smtClean="0"/>
              <a:t>  double sum=0;</a:t>
            </a:r>
          </a:p>
          <a:p>
            <a:r>
              <a:rPr lang="en-IN" dirty="0" smtClean="0"/>
              <a:t>  for (</a:t>
            </a:r>
            <a:r>
              <a:rPr lang="en-IN" dirty="0" err="1" smtClean="0"/>
              <a:t>i</a:t>
            </a:r>
            <a:r>
              <a:rPr lang="en-IN" dirty="0" smtClean="0"/>
              <a:t> = 0; </a:t>
            </a:r>
            <a:r>
              <a:rPr lang="en-IN" dirty="0" err="1" smtClean="0"/>
              <a:t>i</a:t>
            </a:r>
            <a:r>
              <a:rPr lang="en-IN" dirty="0" smtClean="0"/>
              <a:t> &lt; </a:t>
            </a:r>
            <a:r>
              <a:rPr lang="en-IN" dirty="0" err="1" smtClean="0"/>
              <a:t>arr.length</a:t>
            </a:r>
            <a:r>
              <a:rPr lang="en-IN" dirty="0" smtClean="0"/>
              <a:t>; ++</a:t>
            </a:r>
            <a:r>
              <a:rPr lang="en-IN" dirty="0" err="1" smtClean="0"/>
              <a:t>i</a:t>
            </a:r>
            <a:r>
              <a:rPr lang="en-IN" dirty="0" smtClean="0"/>
              <a:t>)</a:t>
            </a:r>
          </a:p>
          <a:p>
            <a:r>
              <a:rPr lang="en-IN" dirty="0" smtClean="0"/>
              <a:t>  {</a:t>
            </a:r>
          </a:p>
          <a:p>
            <a:r>
              <a:rPr lang="en-IN" dirty="0" smtClean="0"/>
              <a:t>    sum += arr[</a:t>
            </a:r>
            <a:r>
              <a:rPr lang="en-IN" dirty="0" err="1" smtClean="0"/>
              <a:t>i</a:t>
            </a:r>
            <a:r>
              <a:rPr lang="en-IN" dirty="0" smtClean="0"/>
              <a:t>];</a:t>
            </a:r>
          </a:p>
          <a:p>
            <a:r>
              <a:rPr lang="en-IN" dirty="0" smtClean="0"/>
              <a:t>  }</a:t>
            </a:r>
          </a:p>
          <a:p>
            <a:r>
              <a:rPr lang="en-IN" dirty="0" smtClean="0"/>
              <a:t>  </a:t>
            </a:r>
            <a:r>
              <a:rPr lang="en-IN" dirty="0" err="1" smtClean="0"/>
              <a:t>avg</a:t>
            </a:r>
            <a:r>
              <a:rPr lang="en-IN" dirty="0" smtClean="0"/>
              <a:t> = sum / </a:t>
            </a:r>
            <a:r>
              <a:rPr lang="en-IN" dirty="0" err="1" smtClean="0"/>
              <a:t>arr.length</a:t>
            </a:r>
            <a:r>
              <a:rPr lang="en-IN" dirty="0" smtClean="0"/>
              <a:t>;</a:t>
            </a:r>
          </a:p>
          <a:p>
            <a:r>
              <a:rPr lang="en-IN" dirty="0" smtClean="0"/>
              <a:t> return </a:t>
            </a:r>
            <a:r>
              <a:rPr lang="en-IN" dirty="0" err="1" smtClean="0"/>
              <a:t>avg</a:t>
            </a:r>
            <a:r>
              <a:rPr lang="en-IN" dirty="0" smtClean="0"/>
              <a:t>;</a:t>
            </a:r>
          </a:p>
          <a:p>
            <a:r>
              <a:rPr lang="en-IN" dirty="0" smtClean="0"/>
              <a:t>}</a:t>
            </a:r>
          </a:p>
          <a:p>
            <a:r>
              <a:rPr lang="en-IN" dirty="0" smtClean="0"/>
              <a:t>}</a:t>
            </a:r>
          </a:p>
          <a:p>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2800" dirty="0" smtClean="0"/>
              <a:t>Array of objects</a:t>
            </a:r>
            <a:br>
              <a:rPr lang="en-IN" sz="2800" dirty="0" smtClean="0"/>
            </a:br>
            <a:r>
              <a:rPr lang="en-IN" sz="2800" dirty="0" smtClean="0"/>
              <a:t>Class obj[]= new Class[</a:t>
            </a:r>
            <a:r>
              <a:rPr lang="en-IN" sz="2800" dirty="0" err="1" smtClean="0"/>
              <a:t>array_length</a:t>
            </a:r>
            <a:r>
              <a:rPr lang="en-IN" sz="2800" dirty="0" smtClean="0"/>
              <a:t>]</a:t>
            </a:r>
            <a:br>
              <a:rPr lang="en-IN" sz="2800" dirty="0" smtClean="0"/>
            </a:br>
            <a:endParaRPr lang="en-IN" sz="2800" dirty="0"/>
          </a:p>
        </p:txBody>
      </p:sp>
      <p:sp>
        <p:nvSpPr>
          <p:cNvPr id="3" name="Content Placeholder 2"/>
          <p:cNvSpPr>
            <a:spLocks noGrp="1"/>
          </p:cNvSpPr>
          <p:nvPr>
            <p:ph idx="1"/>
          </p:nvPr>
        </p:nvSpPr>
        <p:spPr>
          <a:xfrm>
            <a:off x="457200" y="836712"/>
            <a:ext cx="4114800" cy="5832648"/>
          </a:xfrm>
          <a:ln>
            <a:solidFill>
              <a:schemeClr val="tx1"/>
            </a:solidFill>
          </a:ln>
        </p:spPr>
        <p:txBody>
          <a:bodyPr>
            <a:normAutofit fontScale="62500" lnSpcReduction="20000"/>
          </a:bodyPr>
          <a:lstStyle/>
          <a:p>
            <a:pPr>
              <a:buNone/>
            </a:pPr>
            <a:r>
              <a:rPr lang="en-IN" dirty="0" smtClean="0"/>
              <a:t>import </a:t>
            </a:r>
            <a:r>
              <a:rPr lang="en-IN" dirty="0" err="1" smtClean="0"/>
              <a:t>java.util</a:t>
            </a:r>
            <a:r>
              <a:rPr lang="en-IN" dirty="0" smtClean="0"/>
              <a:t>.*;</a:t>
            </a:r>
          </a:p>
          <a:p>
            <a:pPr>
              <a:buNone/>
            </a:pPr>
            <a:r>
              <a:rPr lang="en-IN" dirty="0" smtClean="0"/>
              <a:t>class student</a:t>
            </a:r>
          </a:p>
          <a:p>
            <a:pPr>
              <a:buNone/>
            </a:pPr>
            <a:r>
              <a:rPr lang="en-IN" dirty="0" smtClean="0"/>
              <a:t>{</a:t>
            </a:r>
          </a:p>
          <a:p>
            <a:pPr>
              <a:buNone/>
            </a:pPr>
            <a:r>
              <a:rPr lang="en-IN" dirty="0" smtClean="0"/>
              <a:t>int marks;</a:t>
            </a:r>
          </a:p>
          <a:p>
            <a:pPr>
              <a:buNone/>
            </a:pPr>
            <a:r>
              <a:rPr lang="en-IN" dirty="0" smtClean="0"/>
              <a:t>String regno;</a:t>
            </a:r>
          </a:p>
          <a:p>
            <a:pPr>
              <a:buNone/>
            </a:pPr>
            <a:r>
              <a:rPr lang="en-IN" dirty="0" smtClean="0"/>
              <a:t>}</a:t>
            </a:r>
          </a:p>
          <a:p>
            <a:pPr>
              <a:buNone/>
            </a:pPr>
            <a:endParaRPr lang="en-IN" dirty="0" smtClean="0"/>
          </a:p>
          <a:p>
            <a:pPr>
              <a:buNone/>
            </a:pPr>
            <a:r>
              <a:rPr lang="en-IN" dirty="0" smtClean="0"/>
              <a:t>class </a:t>
            </a:r>
            <a:r>
              <a:rPr lang="en-IN" dirty="0" err="1" smtClean="0"/>
              <a:t>arrayofobj</a:t>
            </a:r>
            <a:endParaRPr lang="en-IN" dirty="0" smtClean="0"/>
          </a:p>
          <a:p>
            <a:pPr>
              <a:buNone/>
            </a:pPr>
            <a:r>
              <a:rPr lang="en-IN" dirty="0" smtClean="0"/>
              <a:t>{</a:t>
            </a:r>
          </a:p>
          <a:p>
            <a:pPr>
              <a:buNone/>
            </a:pPr>
            <a:r>
              <a:rPr lang="en-IN" dirty="0" smtClean="0"/>
              <a:t>public static void main(String </a:t>
            </a:r>
            <a:r>
              <a:rPr lang="en-IN" dirty="0" err="1" smtClean="0"/>
              <a:t>args</a:t>
            </a:r>
            <a:r>
              <a:rPr lang="en-IN" dirty="0" smtClean="0"/>
              <a:t>[])</a:t>
            </a:r>
          </a:p>
          <a:p>
            <a:pPr>
              <a:buNone/>
            </a:pPr>
            <a:r>
              <a:rPr lang="en-IN" dirty="0" smtClean="0"/>
              <a:t>{</a:t>
            </a:r>
          </a:p>
          <a:p>
            <a:pPr>
              <a:buNone/>
            </a:pPr>
            <a:r>
              <a:rPr lang="en-IN" dirty="0" smtClean="0"/>
              <a:t>Scanner s = new Scanner(</a:t>
            </a:r>
            <a:r>
              <a:rPr lang="en-IN" dirty="0" err="1" smtClean="0"/>
              <a:t>System.in</a:t>
            </a:r>
            <a:r>
              <a:rPr lang="en-IN" dirty="0" smtClean="0"/>
              <a:t>);</a:t>
            </a:r>
          </a:p>
          <a:p>
            <a:pPr>
              <a:buNone/>
            </a:pPr>
            <a:r>
              <a:rPr lang="en-IN" dirty="0" smtClean="0"/>
              <a:t>int n=0,total=0,size=0;</a:t>
            </a:r>
          </a:p>
          <a:p>
            <a:pPr>
              <a:buNone/>
            </a:pPr>
            <a:r>
              <a:rPr lang="en-IN" dirty="0" err="1" smtClean="0"/>
              <a:t>System.out.println</a:t>
            </a:r>
            <a:r>
              <a:rPr lang="en-IN" dirty="0" smtClean="0"/>
              <a:t>("enter the number of students");</a:t>
            </a:r>
          </a:p>
          <a:p>
            <a:pPr>
              <a:buNone/>
            </a:pPr>
            <a:r>
              <a:rPr lang="en-IN" dirty="0" smtClean="0"/>
              <a:t>size=</a:t>
            </a:r>
            <a:r>
              <a:rPr lang="en-IN" dirty="0" err="1" smtClean="0"/>
              <a:t>s.nextInt</a:t>
            </a:r>
            <a:r>
              <a:rPr lang="en-IN" dirty="0" smtClean="0"/>
              <a:t>();</a:t>
            </a:r>
          </a:p>
          <a:p>
            <a:pPr>
              <a:buNone/>
            </a:pPr>
            <a:r>
              <a:rPr lang="en-IN" b="1" dirty="0" smtClean="0">
                <a:solidFill>
                  <a:srgbClr val="FF0000"/>
                </a:solidFill>
              </a:rPr>
              <a:t>student[] arr = new student[size];</a:t>
            </a:r>
          </a:p>
          <a:p>
            <a:pPr>
              <a:buNone/>
            </a:pPr>
            <a:r>
              <a:rPr lang="en-IN" dirty="0" smtClean="0"/>
              <a:t>//arr[0].marks = 0;</a:t>
            </a:r>
          </a:p>
          <a:p>
            <a:pPr>
              <a:buNone/>
            </a:pPr>
            <a:r>
              <a:rPr lang="en-IN" dirty="0" smtClean="0"/>
              <a:t>String </a:t>
            </a:r>
            <a:r>
              <a:rPr lang="en-IN" dirty="0" err="1" smtClean="0"/>
              <a:t>reg</a:t>
            </a:r>
            <a:r>
              <a:rPr lang="en-IN" dirty="0" smtClean="0"/>
              <a:t>;</a:t>
            </a:r>
          </a:p>
        </p:txBody>
      </p:sp>
      <p:sp>
        <p:nvSpPr>
          <p:cNvPr id="4" name="TextBox 3"/>
          <p:cNvSpPr txBox="1"/>
          <p:nvPr/>
        </p:nvSpPr>
        <p:spPr>
          <a:xfrm>
            <a:off x="4644008" y="764704"/>
            <a:ext cx="4104456" cy="6740307"/>
          </a:xfrm>
          <a:prstGeom prst="rect">
            <a:avLst/>
          </a:prstGeom>
          <a:noFill/>
          <a:ln>
            <a:solidFill>
              <a:schemeClr val="tx1"/>
            </a:solidFill>
          </a:ln>
        </p:spPr>
        <p:txBody>
          <a:bodyPr wrap="square" rtlCol="0">
            <a:spAutoFit/>
          </a:bodyPr>
          <a:lstStyle/>
          <a:p>
            <a:pPr>
              <a:buNone/>
            </a:pPr>
            <a:r>
              <a:rPr lang="en-IN" dirty="0" err="1" smtClean="0"/>
              <a:t>System.out.println</a:t>
            </a:r>
            <a:r>
              <a:rPr lang="en-IN" dirty="0" smtClean="0"/>
              <a:t>("Enter the mark and regno of every student");</a:t>
            </a:r>
          </a:p>
          <a:p>
            <a:pPr>
              <a:buNone/>
            </a:pPr>
            <a:endParaRPr lang="en-IN" dirty="0" smtClean="0"/>
          </a:p>
          <a:p>
            <a:pPr>
              <a:buNone/>
            </a:pPr>
            <a:r>
              <a:rPr lang="en-IN" dirty="0" smtClean="0"/>
              <a:t>for(int </a:t>
            </a:r>
            <a:r>
              <a:rPr lang="en-IN" dirty="0" err="1" smtClean="0"/>
              <a:t>i</a:t>
            </a:r>
            <a:r>
              <a:rPr lang="en-IN" dirty="0" smtClean="0"/>
              <a:t> = 0; </a:t>
            </a:r>
            <a:r>
              <a:rPr lang="en-IN" dirty="0" err="1" smtClean="0"/>
              <a:t>i</a:t>
            </a:r>
            <a:r>
              <a:rPr lang="en-IN" dirty="0" smtClean="0"/>
              <a:t>&lt;</a:t>
            </a:r>
            <a:r>
              <a:rPr lang="en-IN" dirty="0" err="1" smtClean="0"/>
              <a:t>size;i</a:t>
            </a:r>
            <a:r>
              <a:rPr lang="en-IN" dirty="0" smtClean="0"/>
              <a:t>++)</a:t>
            </a:r>
          </a:p>
          <a:p>
            <a:pPr>
              <a:buNone/>
            </a:pPr>
            <a:r>
              <a:rPr lang="en-IN" dirty="0" smtClean="0"/>
              <a:t>{</a:t>
            </a:r>
          </a:p>
          <a:p>
            <a:pPr>
              <a:buNone/>
            </a:pPr>
            <a:r>
              <a:rPr lang="en-IN" dirty="0" smtClean="0"/>
              <a:t>arr[</a:t>
            </a:r>
            <a:r>
              <a:rPr lang="en-IN" dirty="0" err="1" smtClean="0"/>
              <a:t>i</a:t>
            </a:r>
            <a:r>
              <a:rPr lang="en-IN" dirty="0" smtClean="0"/>
              <a:t>] = new student();</a:t>
            </a:r>
          </a:p>
          <a:p>
            <a:pPr>
              <a:buNone/>
            </a:pPr>
            <a:r>
              <a:rPr lang="en-IN" dirty="0" smtClean="0"/>
              <a:t>n = </a:t>
            </a:r>
            <a:r>
              <a:rPr lang="en-IN" dirty="0" err="1" smtClean="0"/>
              <a:t>s.nextInt</a:t>
            </a:r>
            <a:r>
              <a:rPr lang="en-IN" dirty="0" smtClean="0"/>
              <a:t>();</a:t>
            </a:r>
          </a:p>
          <a:p>
            <a:pPr>
              <a:buNone/>
            </a:pPr>
            <a:r>
              <a:rPr lang="en-IN" dirty="0" err="1" smtClean="0"/>
              <a:t>reg</a:t>
            </a:r>
            <a:r>
              <a:rPr lang="en-IN" dirty="0" smtClean="0"/>
              <a:t>=</a:t>
            </a:r>
            <a:r>
              <a:rPr lang="en-IN" dirty="0" err="1" smtClean="0"/>
              <a:t>s.next</a:t>
            </a:r>
            <a:r>
              <a:rPr lang="en-IN" dirty="0" smtClean="0"/>
              <a:t>();</a:t>
            </a:r>
          </a:p>
          <a:p>
            <a:pPr>
              <a:buNone/>
            </a:pPr>
            <a:r>
              <a:rPr lang="en-IN" dirty="0" smtClean="0"/>
              <a:t>arr[</a:t>
            </a:r>
            <a:r>
              <a:rPr lang="en-IN" dirty="0" err="1" smtClean="0"/>
              <a:t>i</a:t>
            </a:r>
            <a:r>
              <a:rPr lang="en-IN" dirty="0" smtClean="0"/>
              <a:t>].marks = n;</a:t>
            </a:r>
          </a:p>
          <a:p>
            <a:pPr>
              <a:buNone/>
            </a:pPr>
            <a:r>
              <a:rPr lang="en-IN" dirty="0" smtClean="0"/>
              <a:t>arr[</a:t>
            </a:r>
            <a:r>
              <a:rPr lang="en-IN" dirty="0" err="1" smtClean="0"/>
              <a:t>i</a:t>
            </a:r>
            <a:r>
              <a:rPr lang="en-IN" dirty="0" smtClean="0"/>
              <a:t>].regno=</a:t>
            </a:r>
            <a:r>
              <a:rPr lang="en-IN" dirty="0" err="1" smtClean="0"/>
              <a:t>reg</a:t>
            </a:r>
            <a:r>
              <a:rPr lang="en-IN" dirty="0" smtClean="0"/>
              <a:t>;</a:t>
            </a:r>
          </a:p>
          <a:p>
            <a:pPr>
              <a:buNone/>
            </a:pPr>
            <a:r>
              <a:rPr lang="en-IN" dirty="0" smtClean="0"/>
              <a:t>total += arr[</a:t>
            </a:r>
            <a:r>
              <a:rPr lang="en-IN" dirty="0" err="1" smtClean="0"/>
              <a:t>i</a:t>
            </a:r>
            <a:r>
              <a:rPr lang="en-IN" dirty="0" smtClean="0"/>
              <a:t>].marks;</a:t>
            </a:r>
          </a:p>
          <a:p>
            <a:pPr>
              <a:buNone/>
            </a:pPr>
            <a:r>
              <a:rPr lang="en-IN" dirty="0" smtClean="0"/>
              <a:t>}</a:t>
            </a:r>
          </a:p>
          <a:p>
            <a:pPr>
              <a:buNone/>
            </a:pPr>
            <a:r>
              <a:rPr lang="en-IN" dirty="0" err="1" smtClean="0"/>
              <a:t>System.out.println</a:t>
            </a:r>
            <a:r>
              <a:rPr lang="en-IN" dirty="0" smtClean="0"/>
              <a:t>("the entered details are as follows");</a:t>
            </a:r>
          </a:p>
          <a:p>
            <a:pPr>
              <a:buNone/>
            </a:pPr>
            <a:r>
              <a:rPr lang="en-IN" dirty="0" smtClean="0"/>
              <a:t>for(int </a:t>
            </a:r>
            <a:r>
              <a:rPr lang="en-IN" dirty="0" err="1" smtClean="0"/>
              <a:t>i</a:t>
            </a:r>
            <a:r>
              <a:rPr lang="en-IN" dirty="0" smtClean="0"/>
              <a:t>=0;i&lt;</a:t>
            </a:r>
            <a:r>
              <a:rPr lang="en-IN" dirty="0" err="1" smtClean="0"/>
              <a:t>size;i</a:t>
            </a:r>
            <a:r>
              <a:rPr lang="en-IN" dirty="0" smtClean="0"/>
              <a:t>++)</a:t>
            </a:r>
          </a:p>
          <a:p>
            <a:pPr>
              <a:buNone/>
            </a:pPr>
            <a:r>
              <a:rPr lang="en-IN" dirty="0" smtClean="0"/>
              <a:t>{</a:t>
            </a:r>
          </a:p>
          <a:p>
            <a:pPr>
              <a:buNone/>
            </a:pPr>
            <a:r>
              <a:rPr lang="en-IN" dirty="0" err="1" smtClean="0"/>
              <a:t>System.out.println</a:t>
            </a:r>
            <a:r>
              <a:rPr lang="en-IN" dirty="0" smtClean="0"/>
              <a:t>("the regno:\</a:t>
            </a:r>
            <a:r>
              <a:rPr lang="en-IN" dirty="0" err="1" smtClean="0"/>
              <a:t>t"+arr</a:t>
            </a:r>
            <a:r>
              <a:rPr lang="en-IN" dirty="0" smtClean="0"/>
              <a:t>[</a:t>
            </a:r>
            <a:r>
              <a:rPr lang="en-IN" dirty="0" err="1" smtClean="0"/>
              <a:t>i</a:t>
            </a:r>
            <a:r>
              <a:rPr lang="en-IN" dirty="0" smtClean="0"/>
              <a:t>].regno+"\</a:t>
            </a:r>
            <a:r>
              <a:rPr lang="en-IN" dirty="0" err="1" smtClean="0"/>
              <a:t>tmarks:\t"+arr</a:t>
            </a:r>
            <a:r>
              <a:rPr lang="en-IN" dirty="0" smtClean="0"/>
              <a:t>[</a:t>
            </a:r>
            <a:r>
              <a:rPr lang="en-IN" dirty="0" err="1" smtClean="0"/>
              <a:t>i</a:t>
            </a:r>
            <a:r>
              <a:rPr lang="en-IN" dirty="0" smtClean="0"/>
              <a:t>].marks);</a:t>
            </a:r>
          </a:p>
          <a:p>
            <a:pPr>
              <a:buNone/>
            </a:pPr>
            <a:r>
              <a:rPr lang="en-IN" dirty="0" smtClean="0"/>
              <a:t>}</a:t>
            </a:r>
          </a:p>
          <a:p>
            <a:pPr>
              <a:buNone/>
            </a:pPr>
            <a:r>
              <a:rPr lang="en-IN" dirty="0" err="1" smtClean="0"/>
              <a:t>System.out.println</a:t>
            </a:r>
            <a:r>
              <a:rPr lang="en-IN" dirty="0" smtClean="0"/>
              <a:t>("the sum is" + total);   }   }</a:t>
            </a: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Returning the object </a:t>
            </a:r>
            <a:endParaRPr lang="en-IN" dirty="0"/>
          </a:p>
        </p:txBody>
      </p:sp>
      <p:sp>
        <p:nvSpPr>
          <p:cNvPr id="3" name="Content Placeholder 2"/>
          <p:cNvSpPr>
            <a:spLocks noGrp="1"/>
          </p:cNvSpPr>
          <p:nvPr>
            <p:ph idx="1"/>
          </p:nvPr>
        </p:nvSpPr>
        <p:spPr/>
        <p:txBody>
          <a:bodyPr/>
          <a:lstStyle/>
          <a:p>
            <a:r>
              <a:rPr lang="en-IN" dirty="0" smtClean="0"/>
              <a:t>A method can return an object in a similar manner as that of returning a variable of primitive types from methods. When a method returns an object, the return type of the method is the name of the class to which the object belongs and the normal return statement in the method is used to return the object. This can be illustrated in the following program ( refer </a:t>
            </a:r>
            <a:r>
              <a:rPr lang="en-IN" dirty="0" err="1" smtClean="0"/>
              <a:t>returnobj.java</a:t>
            </a:r>
            <a:r>
              <a:rPr lang="en-IN" dirty="0" smtClean="0"/>
              <a:t>)</a:t>
            </a:r>
            <a:endParaRPr lang="en-I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3614734" cy="5697559"/>
          </a:xfrm>
          <a:ln>
            <a:solidFill>
              <a:schemeClr val="accent1"/>
            </a:solidFill>
          </a:ln>
        </p:spPr>
        <p:txBody>
          <a:bodyPr>
            <a:noAutofit/>
          </a:bodyPr>
          <a:lstStyle/>
          <a:p>
            <a:pPr>
              <a:buNone/>
            </a:pPr>
            <a:r>
              <a:rPr lang="en-IN" sz="1600" dirty="0" smtClean="0"/>
              <a:t>// </a:t>
            </a:r>
            <a:r>
              <a:rPr lang="en-IN" sz="1600" dirty="0" err="1" smtClean="0"/>
              <a:t>prgm</a:t>
            </a:r>
            <a:r>
              <a:rPr lang="en-IN" sz="1600" dirty="0" smtClean="0"/>
              <a:t> to return object – </a:t>
            </a:r>
            <a:r>
              <a:rPr lang="en-IN" sz="1600" dirty="0" err="1" smtClean="0"/>
              <a:t>returnobj.java</a:t>
            </a:r>
            <a:endParaRPr lang="en-IN" sz="1600" dirty="0" smtClean="0"/>
          </a:p>
          <a:p>
            <a:pPr>
              <a:buNone/>
            </a:pPr>
            <a:endParaRPr lang="en-IN" sz="1600" dirty="0" smtClean="0"/>
          </a:p>
          <a:p>
            <a:pPr>
              <a:buNone/>
            </a:pPr>
            <a:r>
              <a:rPr lang="en-IN" sz="1600" dirty="0" smtClean="0"/>
              <a:t>class cloth</a:t>
            </a:r>
          </a:p>
          <a:p>
            <a:pPr>
              <a:buNone/>
            </a:pPr>
            <a:r>
              <a:rPr lang="en-IN" sz="1600" dirty="0" smtClean="0"/>
              <a:t>{</a:t>
            </a:r>
          </a:p>
          <a:p>
            <a:pPr>
              <a:buNone/>
            </a:pPr>
            <a:r>
              <a:rPr lang="en-IN" sz="1600" dirty="0" smtClean="0"/>
              <a:t>String material;</a:t>
            </a:r>
          </a:p>
          <a:p>
            <a:pPr>
              <a:buNone/>
            </a:pPr>
            <a:r>
              <a:rPr lang="en-IN" sz="1600" dirty="0" smtClean="0"/>
              <a:t>float cost;</a:t>
            </a:r>
          </a:p>
          <a:p>
            <a:pPr>
              <a:buNone/>
            </a:pPr>
            <a:r>
              <a:rPr lang="en-IN" sz="1600" dirty="0" smtClean="0"/>
              <a:t>String </a:t>
            </a:r>
            <a:r>
              <a:rPr lang="en-IN" sz="1600" dirty="0" err="1" smtClean="0"/>
              <a:t>brandname</a:t>
            </a:r>
            <a:r>
              <a:rPr lang="en-IN" sz="1600" dirty="0" smtClean="0"/>
              <a:t>;</a:t>
            </a:r>
          </a:p>
          <a:p>
            <a:pPr>
              <a:buNone/>
            </a:pPr>
            <a:r>
              <a:rPr lang="en-IN" sz="1600" dirty="0" smtClean="0"/>
              <a:t>String size;</a:t>
            </a:r>
          </a:p>
          <a:p>
            <a:pPr>
              <a:buNone/>
            </a:pPr>
            <a:r>
              <a:rPr lang="en-IN" sz="1600" dirty="0" smtClean="0"/>
              <a:t>int quantity;</a:t>
            </a:r>
          </a:p>
          <a:p>
            <a:pPr>
              <a:buNone/>
            </a:pPr>
            <a:r>
              <a:rPr lang="en-IN" sz="1600" dirty="0" smtClean="0"/>
              <a:t>cloth(String m, float c, String </a:t>
            </a:r>
            <a:r>
              <a:rPr lang="en-IN" sz="1600" dirty="0" err="1" smtClean="0"/>
              <a:t>bn</a:t>
            </a:r>
            <a:r>
              <a:rPr lang="en-IN" sz="1600" dirty="0" smtClean="0"/>
              <a:t>, String s, int q)</a:t>
            </a:r>
          </a:p>
          <a:p>
            <a:pPr>
              <a:buNone/>
            </a:pPr>
            <a:r>
              <a:rPr lang="en-IN" sz="1600" dirty="0" smtClean="0"/>
              <a:t>{</a:t>
            </a:r>
          </a:p>
          <a:p>
            <a:pPr>
              <a:buNone/>
            </a:pPr>
            <a:r>
              <a:rPr lang="en-IN" sz="1600" dirty="0" smtClean="0"/>
              <a:t>material =m;  cost = c;  </a:t>
            </a:r>
            <a:r>
              <a:rPr lang="en-IN" sz="1600" dirty="0" err="1" smtClean="0"/>
              <a:t>brandname</a:t>
            </a:r>
            <a:r>
              <a:rPr lang="en-IN" sz="1600" dirty="0" smtClean="0"/>
              <a:t> = </a:t>
            </a:r>
            <a:r>
              <a:rPr lang="en-IN" sz="1600" dirty="0" err="1" smtClean="0"/>
              <a:t>bn</a:t>
            </a:r>
            <a:r>
              <a:rPr lang="en-IN" sz="1600" dirty="0" smtClean="0"/>
              <a:t>;  size =s; quantity=q;</a:t>
            </a:r>
          </a:p>
          <a:p>
            <a:pPr>
              <a:buNone/>
            </a:pPr>
            <a:r>
              <a:rPr lang="en-IN" sz="1600" dirty="0" smtClean="0"/>
              <a:t>}</a:t>
            </a:r>
          </a:p>
          <a:p>
            <a:pPr>
              <a:buNone/>
            </a:pPr>
            <a:r>
              <a:rPr lang="en-IN" sz="1600" dirty="0" smtClean="0"/>
              <a:t>cloth buy (cloth x)</a:t>
            </a:r>
          </a:p>
          <a:p>
            <a:pPr>
              <a:buNone/>
            </a:pPr>
            <a:r>
              <a:rPr lang="en-IN" sz="1600" dirty="0" smtClean="0"/>
              <a:t>{</a:t>
            </a:r>
          </a:p>
          <a:p>
            <a:pPr>
              <a:buNone/>
            </a:pPr>
            <a:r>
              <a:rPr lang="en-IN" sz="1600" dirty="0" smtClean="0"/>
              <a:t>//cloth c  = new cloth("cotton",2456.34f, "Peter England", "L",2);</a:t>
            </a:r>
          </a:p>
          <a:p>
            <a:pPr>
              <a:buNone/>
            </a:pPr>
            <a:r>
              <a:rPr lang="en-IN" sz="1600" dirty="0" smtClean="0"/>
              <a:t>Return c;</a:t>
            </a:r>
          </a:p>
          <a:p>
            <a:pPr>
              <a:buNone/>
            </a:pPr>
            <a:r>
              <a:rPr lang="en-IN" sz="1600" dirty="0" smtClean="0"/>
              <a:t>}</a:t>
            </a:r>
          </a:p>
          <a:p>
            <a:pPr>
              <a:buNone/>
            </a:pPr>
            <a:r>
              <a:rPr lang="en-IN" sz="1600" dirty="0" smtClean="0"/>
              <a:t>}</a:t>
            </a:r>
          </a:p>
          <a:p>
            <a:endParaRPr lang="en-IN" sz="1600" dirty="0" smtClean="0"/>
          </a:p>
          <a:p>
            <a:endParaRPr lang="en-IN" sz="1600" dirty="0"/>
          </a:p>
        </p:txBody>
      </p:sp>
      <p:sp>
        <p:nvSpPr>
          <p:cNvPr id="4" name="Content Placeholder 2"/>
          <p:cNvSpPr txBox="1">
            <a:spLocks/>
          </p:cNvSpPr>
          <p:nvPr/>
        </p:nvSpPr>
        <p:spPr>
          <a:xfrm>
            <a:off x="4786314" y="428604"/>
            <a:ext cx="3614734" cy="5697559"/>
          </a:xfrm>
          <a:prstGeom prst="rect">
            <a:avLst/>
          </a:prstGeom>
          <a:ln>
            <a:solidFill>
              <a:schemeClr val="accent1"/>
            </a:solidFill>
          </a:ln>
        </p:spPr>
        <p:txBody>
          <a:bodyPr vert="horz" lIns="91440" tIns="45720" rIns="91440" bIns="45720" rtlCol="0">
            <a:noAutofit/>
          </a:bodyPr>
          <a:lstStyle/>
          <a:p>
            <a:r>
              <a:rPr lang="en-IN" dirty="0" smtClean="0"/>
              <a:t>class </a:t>
            </a:r>
            <a:r>
              <a:rPr lang="en-IN" dirty="0" err="1" smtClean="0"/>
              <a:t>returnobj</a:t>
            </a:r>
            <a:endParaRPr lang="en-IN" dirty="0" smtClean="0"/>
          </a:p>
          <a:p>
            <a:r>
              <a:rPr lang="en-IN" dirty="0" smtClean="0"/>
              <a:t>{</a:t>
            </a:r>
          </a:p>
          <a:p>
            <a:r>
              <a:rPr lang="en-IN" dirty="0" smtClean="0"/>
              <a:t>public static void main(String </a:t>
            </a:r>
            <a:r>
              <a:rPr lang="en-IN" dirty="0" err="1" smtClean="0"/>
              <a:t>ar</a:t>
            </a:r>
            <a:r>
              <a:rPr lang="en-IN" dirty="0" smtClean="0"/>
              <a:t>[])</a:t>
            </a:r>
          </a:p>
          <a:p>
            <a:r>
              <a:rPr lang="en-IN" dirty="0" smtClean="0"/>
              <a:t>{</a:t>
            </a:r>
          </a:p>
          <a:p>
            <a:r>
              <a:rPr lang="en-IN" dirty="0" smtClean="0"/>
              <a:t>cloth c1 = new cloth("Jeans",4456.34f, "Elite", "S",200);</a:t>
            </a:r>
          </a:p>
          <a:p>
            <a:r>
              <a:rPr lang="en-IN" dirty="0" smtClean="0"/>
              <a:t>cloth c2 ;</a:t>
            </a:r>
          </a:p>
          <a:p>
            <a:r>
              <a:rPr lang="en-IN" dirty="0" smtClean="0"/>
              <a:t>c2 = c1.buy(c1);</a:t>
            </a:r>
          </a:p>
          <a:p>
            <a:r>
              <a:rPr lang="en-IN" dirty="0" err="1" smtClean="0"/>
              <a:t>System.out.println</a:t>
            </a:r>
            <a:r>
              <a:rPr lang="en-IN" dirty="0" smtClean="0"/>
              <a:t>(c1.material);</a:t>
            </a:r>
          </a:p>
          <a:p>
            <a:r>
              <a:rPr lang="en-IN" dirty="0" err="1" smtClean="0"/>
              <a:t>System.out.println</a:t>
            </a:r>
            <a:r>
              <a:rPr lang="en-IN" dirty="0" smtClean="0"/>
              <a:t>(c1.cost);</a:t>
            </a:r>
          </a:p>
          <a:p>
            <a:r>
              <a:rPr lang="en-IN" dirty="0" err="1" smtClean="0"/>
              <a:t>System.out.println</a:t>
            </a:r>
            <a:r>
              <a:rPr lang="en-IN" dirty="0" smtClean="0"/>
              <a:t>(c1.brandname);</a:t>
            </a:r>
          </a:p>
          <a:p>
            <a:r>
              <a:rPr lang="en-IN" dirty="0" err="1" smtClean="0"/>
              <a:t>System.out.println</a:t>
            </a:r>
            <a:r>
              <a:rPr lang="en-IN" dirty="0" smtClean="0"/>
              <a:t>(c1.size);</a:t>
            </a:r>
          </a:p>
          <a:p>
            <a:r>
              <a:rPr lang="en-IN" dirty="0" err="1" smtClean="0"/>
              <a:t>System.out.println</a:t>
            </a:r>
            <a:r>
              <a:rPr lang="en-IN" dirty="0" smtClean="0"/>
              <a:t>(c1.quantity);</a:t>
            </a:r>
          </a:p>
          <a:p>
            <a:endParaRPr lang="en-IN" dirty="0" smtClean="0"/>
          </a:p>
          <a:p>
            <a:r>
              <a:rPr lang="en-IN" dirty="0" err="1" smtClean="0"/>
              <a:t>System.out.println</a:t>
            </a:r>
            <a:r>
              <a:rPr lang="en-IN" dirty="0" smtClean="0"/>
              <a:t>("\</a:t>
            </a:r>
            <a:r>
              <a:rPr lang="en-IN" dirty="0" err="1" smtClean="0"/>
              <a:t>nAfter</a:t>
            </a:r>
            <a:r>
              <a:rPr lang="en-IN" dirty="0" smtClean="0"/>
              <a:t> returning the objects\n");</a:t>
            </a:r>
          </a:p>
          <a:p>
            <a:endParaRPr lang="en-IN" dirty="0" smtClean="0"/>
          </a:p>
          <a:p>
            <a:r>
              <a:rPr lang="en-IN" dirty="0" err="1" smtClean="0"/>
              <a:t>System.out.println</a:t>
            </a:r>
            <a:r>
              <a:rPr lang="en-IN" dirty="0" smtClean="0"/>
              <a:t>(c2.material);</a:t>
            </a:r>
          </a:p>
          <a:p>
            <a:r>
              <a:rPr lang="en-IN" dirty="0" err="1" smtClean="0"/>
              <a:t>System.out.println</a:t>
            </a:r>
            <a:r>
              <a:rPr lang="en-IN" dirty="0" smtClean="0"/>
              <a:t>(c2.cost);</a:t>
            </a:r>
          </a:p>
          <a:p>
            <a:r>
              <a:rPr lang="en-IN" dirty="0" err="1" smtClean="0"/>
              <a:t>System.out.println</a:t>
            </a:r>
            <a:r>
              <a:rPr lang="en-IN" dirty="0" smtClean="0"/>
              <a:t>(c2.brandname);</a:t>
            </a:r>
          </a:p>
          <a:p>
            <a:r>
              <a:rPr lang="en-IN" dirty="0" err="1" smtClean="0"/>
              <a:t>System.out.println</a:t>
            </a:r>
            <a:r>
              <a:rPr lang="en-IN" dirty="0" smtClean="0"/>
              <a:t>(c2.size);</a:t>
            </a:r>
          </a:p>
          <a:p>
            <a:r>
              <a:rPr lang="en-IN" dirty="0" err="1" smtClean="0"/>
              <a:t>System.out.println</a:t>
            </a:r>
            <a:r>
              <a:rPr lang="en-IN" dirty="0" smtClean="0"/>
              <a:t>(c2.quantity);</a:t>
            </a:r>
          </a:p>
          <a:p>
            <a:endParaRPr lang="en-IN" dirty="0" smtClean="0"/>
          </a:p>
          <a:p>
            <a:endParaRPr lang="en-IN" dirty="0" smtClean="0"/>
          </a:p>
          <a:p>
            <a:r>
              <a:rPr lang="en-IN" dirty="0" smtClean="0"/>
              <a:t>}}</a:t>
            </a:r>
          </a:p>
          <a:p>
            <a:endParaRPr lang="en-IN"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JAVA	</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428736"/>
            <a:ext cx="9144000"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in java</a:t>
            </a:r>
            <a:endParaRPr lang="en-IN" dirty="0"/>
          </a:p>
        </p:txBody>
      </p:sp>
      <p:sp>
        <p:nvSpPr>
          <p:cNvPr id="3" name="Content Placeholder 2"/>
          <p:cNvSpPr>
            <a:spLocks noGrp="1"/>
          </p:cNvSpPr>
          <p:nvPr>
            <p:ph idx="1"/>
          </p:nvPr>
        </p:nvSpPr>
        <p:spPr/>
        <p:txBody>
          <a:bodyPr/>
          <a:lstStyle/>
          <a:p>
            <a:r>
              <a:rPr lang="en-IN" dirty="0" smtClean="0"/>
              <a:t>static variables</a:t>
            </a:r>
          </a:p>
          <a:p>
            <a:r>
              <a:rPr lang="en-IN" dirty="0" smtClean="0"/>
              <a:t>static methods</a:t>
            </a:r>
          </a:p>
          <a:p>
            <a:r>
              <a:rPr lang="en-IN" dirty="0" smtClean="0"/>
              <a:t>static blocks of code.</a:t>
            </a:r>
          </a:p>
          <a:p>
            <a:pPr>
              <a:buNone/>
            </a:pPr>
            <a:endParaRPr lang="en-IN"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variable </a:t>
            </a:r>
            <a:endParaRPr lang="en-IN" dirty="0"/>
          </a:p>
        </p:txBody>
      </p:sp>
      <p:sp>
        <p:nvSpPr>
          <p:cNvPr id="3" name="Content Placeholder 2"/>
          <p:cNvSpPr>
            <a:spLocks noGrp="1"/>
          </p:cNvSpPr>
          <p:nvPr>
            <p:ph idx="1"/>
          </p:nvPr>
        </p:nvSpPr>
        <p:spPr>
          <a:xfrm>
            <a:off x="457200" y="1374779"/>
            <a:ext cx="8229600" cy="4768865"/>
          </a:xfrm>
        </p:spPr>
        <p:txBody>
          <a:bodyPr>
            <a:normAutofit fontScale="92500" lnSpcReduction="20000"/>
          </a:bodyPr>
          <a:lstStyle/>
          <a:p>
            <a:r>
              <a:rPr lang="en-IN" dirty="0" smtClean="0"/>
              <a:t>It is a variable which </a:t>
            </a:r>
            <a:r>
              <a:rPr lang="en-IN" b="1" dirty="0" smtClean="0"/>
              <a:t>belongs to the class</a:t>
            </a:r>
            <a:r>
              <a:rPr lang="en-IN" dirty="0" smtClean="0"/>
              <a:t> and </a:t>
            </a:r>
            <a:r>
              <a:rPr lang="en-IN" b="1" dirty="0" smtClean="0"/>
              <a:t>not </a:t>
            </a:r>
            <a:r>
              <a:rPr lang="en-IN" dirty="0" smtClean="0"/>
              <a:t>to </a:t>
            </a:r>
            <a:r>
              <a:rPr lang="en-IN" b="1" dirty="0" smtClean="0"/>
              <a:t>object</a:t>
            </a:r>
            <a:r>
              <a:rPr lang="en-IN" dirty="0" smtClean="0"/>
              <a:t>(instance)</a:t>
            </a:r>
          </a:p>
          <a:p>
            <a:r>
              <a:rPr lang="en-IN" dirty="0" smtClean="0"/>
              <a:t>Static variables are </a:t>
            </a:r>
            <a:r>
              <a:rPr lang="en-IN" b="1" dirty="0" smtClean="0"/>
              <a:t>initialized only once</a:t>
            </a:r>
            <a:r>
              <a:rPr lang="en-IN" dirty="0" smtClean="0"/>
              <a:t> , at the start of the execution . These variables will be initialized first, before the initialization of any instance variables</a:t>
            </a:r>
          </a:p>
          <a:p>
            <a:r>
              <a:rPr lang="en-IN" dirty="0" smtClean="0"/>
              <a:t>A </a:t>
            </a:r>
            <a:r>
              <a:rPr lang="en-IN" b="1" dirty="0" smtClean="0"/>
              <a:t>single copy</a:t>
            </a:r>
            <a:r>
              <a:rPr lang="en-IN" dirty="0" smtClean="0"/>
              <a:t> to be shared by all instances of the class</a:t>
            </a:r>
          </a:p>
          <a:p>
            <a:r>
              <a:rPr lang="en-IN" dirty="0" smtClean="0"/>
              <a:t>A static variable can be </a:t>
            </a:r>
            <a:r>
              <a:rPr lang="en-IN" b="1" dirty="0" smtClean="0"/>
              <a:t>accessed directly </a:t>
            </a:r>
            <a:r>
              <a:rPr lang="en-IN" dirty="0" smtClean="0"/>
              <a:t>by the </a:t>
            </a:r>
            <a:r>
              <a:rPr lang="en-IN" b="1" dirty="0" smtClean="0"/>
              <a:t>class name</a:t>
            </a:r>
            <a:r>
              <a:rPr lang="en-IN" dirty="0" smtClean="0"/>
              <a:t> and doesn’t need any object</a:t>
            </a:r>
          </a:p>
          <a:p>
            <a:r>
              <a:rPr lang="en-IN" dirty="0" smtClean="0"/>
              <a:t>Syntax : &lt;</a:t>
            </a:r>
            <a:r>
              <a:rPr lang="en-IN" b="1" i="1" dirty="0" smtClean="0"/>
              <a:t>class-name&gt;.&lt;variable-name&gt;</a:t>
            </a:r>
            <a:endParaRPr lang="en-IN" dirty="0" smtClean="0"/>
          </a:p>
          <a:p>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Java Static Method</a:t>
            </a:r>
            <a:endParaRPr lang="en-IN" dirty="0"/>
          </a:p>
        </p:txBody>
      </p:sp>
      <p:sp>
        <p:nvSpPr>
          <p:cNvPr id="3" name="Content Placeholder 2"/>
          <p:cNvSpPr>
            <a:spLocks noGrp="1"/>
          </p:cNvSpPr>
          <p:nvPr>
            <p:ph idx="1"/>
          </p:nvPr>
        </p:nvSpPr>
        <p:spPr>
          <a:xfrm>
            <a:off x="457200" y="1357298"/>
            <a:ext cx="8229600" cy="4768865"/>
          </a:xfrm>
        </p:spPr>
        <p:txBody>
          <a:bodyPr>
            <a:normAutofit fontScale="77500" lnSpcReduction="20000"/>
          </a:bodyPr>
          <a:lstStyle/>
          <a:p>
            <a:r>
              <a:rPr lang="en-IN" dirty="0" smtClean="0"/>
              <a:t>It is a method which </a:t>
            </a:r>
            <a:r>
              <a:rPr lang="en-IN" b="1" dirty="0" smtClean="0"/>
              <a:t>belongs to the class </a:t>
            </a:r>
            <a:r>
              <a:rPr lang="en-IN" dirty="0" smtClean="0"/>
              <a:t>and </a:t>
            </a:r>
            <a:r>
              <a:rPr lang="en-IN" b="1" dirty="0" smtClean="0"/>
              <a:t>not </a:t>
            </a:r>
            <a:r>
              <a:rPr lang="en-IN" dirty="0" smtClean="0"/>
              <a:t>to the </a:t>
            </a:r>
            <a:r>
              <a:rPr lang="en-IN" b="1" dirty="0" smtClean="0"/>
              <a:t>object</a:t>
            </a:r>
            <a:r>
              <a:rPr lang="en-IN" dirty="0" smtClean="0"/>
              <a:t>(instance)</a:t>
            </a:r>
          </a:p>
          <a:p>
            <a:r>
              <a:rPr lang="en-IN" dirty="0" smtClean="0"/>
              <a:t>A static method </a:t>
            </a:r>
            <a:r>
              <a:rPr lang="en-IN" b="1" dirty="0" smtClean="0"/>
              <a:t>can access only static data</a:t>
            </a:r>
            <a:r>
              <a:rPr lang="en-IN" dirty="0" smtClean="0"/>
              <a:t>. It can not access non-static data (instance variables)</a:t>
            </a:r>
          </a:p>
          <a:p>
            <a:r>
              <a:rPr lang="en-IN" dirty="0" smtClean="0"/>
              <a:t>A static method </a:t>
            </a:r>
            <a:r>
              <a:rPr lang="en-IN" b="1" dirty="0" smtClean="0"/>
              <a:t>can call</a:t>
            </a:r>
            <a:r>
              <a:rPr lang="en-IN" dirty="0" smtClean="0"/>
              <a:t> </a:t>
            </a:r>
            <a:r>
              <a:rPr lang="en-IN" b="1" dirty="0" smtClean="0"/>
              <a:t>only</a:t>
            </a:r>
            <a:r>
              <a:rPr lang="en-IN" dirty="0" smtClean="0"/>
              <a:t> other </a:t>
            </a:r>
            <a:r>
              <a:rPr lang="en-IN" b="1" dirty="0" smtClean="0"/>
              <a:t>static methods </a:t>
            </a:r>
            <a:r>
              <a:rPr lang="en-IN" dirty="0" smtClean="0"/>
              <a:t>and can not call a non-static method from it.</a:t>
            </a:r>
          </a:p>
          <a:p>
            <a:r>
              <a:rPr lang="en-IN" dirty="0" smtClean="0"/>
              <a:t>A static method can be </a:t>
            </a:r>
            <a:r>
              <a:rPr lang="en-IN" b="1" dirty="0" smtClean="0"/>
              <a:t>accessed directly </a:t>
            </a:r>
            <a:r>
              <a:rPr lang="en-IN" dirty="0" smtClean="0"/>
              <a:t>by the </a:t>
            </a:r>
            <a:r>
              <a:rPr lang="en-IN" b="1" dirty="0" smtClean="0"/>
              <a:t>class name</a:t>
            </a:r>
            <a:r>
              <a:rPr lang="en-IN" dirty="0" smtClean="0"/>
              <a:t> and doesn’t need any object</a:t>
            </a:r>
          </a:p>
          <a:p>
            <a:r>
              <a:rPr lang="en-IN" dirty="0" smtClean="0"/>
              <a:t>Syntax : &lt;</a:t>
            </a:r>
            <a:r>
              <a:rPr lang="en-IN" b="1" i="1" dirty="0" smtClean="0"/>
              <a:t>class-name&gt;.&lt;method-name&gt;</a:t>
            </a:r>
            <a:endParaRPr lang="en-IN" dirty="0" smtClean="0"/>
          </a:p>
          <a:p>
            <a:r>
              <a:rPr lang="en-IN" dirty="0" smtClean="0"/>
              <a:t>A static method cannot refer to "this" or "super" keywords in anyway</a:t>
            </a:r>
          </a:p>
          <a:p>
            <a:r>
              <a:rPr lang="en-IN" b="1" dirty="0" smtClean="0">
                <a:solidFill>
                  <a:srgbClr val="FF0000"/>
                </a:solidFill>
                <a:effectLst>
                  <a:outerShdw blurRad="38100" dist="38100" dir="2700000" algn="tl">
                    <a:srgbClr val="000000">
                      <a:alpha val="43137"/>
                    </a:srgbClr>
                  </a:outerShdw>
                </a:effectLst>
              </a:rPr>
              <a:t>main method </a:t>
            </a:r>
            <a:r>
              <a:rPr lang="en-IN" dirty="0" smtClean="0">
                <a:solidFill>
                  <a:srgbClr val="FF0000"/>
                </a:solidFill>
              </a:rPr>
              <a:t>is static , since it must be accessible for an application to run , before any instantiation takes place.</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3757610" cy="5626121"/>
          </a:xfrm>
          <a:noFill/>
          <a:ln>
            <a:solidFill>
              <a:schemeClr val="tx1"/>
            </a:solidFill>
          </a:ln>
        </p:spPr>
        <p:txBody>
          <a:bodyPr>
            <a:normAutofit fontScale="62500" lnSpcReduction="20000"/>
          </a:bodyPr>
          <a:lstStyle/>
          <a:p>
            <a:pPr>
              <a:buNone/>
            </a:pPr>
            <a:r>
              <a:rPr lang="en-IN" dirty="0" smtClean="0"/>
              <a:t>// program for static member and member function- static1.java</a:t>
            </a:r>
          </a:p>
          <a:p>
            <a:pPr>
              <a:buNone/>
            </a:pPr>
            <a:r>
              <a:rPr lang="en-IN" dirty="0" smtClean="0"/>
              <a:t>class stat</a:t>
            </a:r>
          </a:p>
          <a:p>
            <a:pPr>
              <a:buNone/>
            </a:pPr>
            <a:r>
              <a:rPr lang="en-IN" dirty="0" smtClean="0"/>
              <a:t>{</a:t>
            </a:r>
          </a:p>
          <a:p>
            <a:pPr>
              <a:buNone/>
            </a:pPr>
            <a:r>
              <a:rPr lang="en-IN" dirty="0" smtClean="0"/>
              <a:t>static int datamember1=100; // static member</a:t>
            </a:r>
          </a:p>
          <a:p>
            <a:pPr>
              <a:buNone/>
            </a:pPr>
            <a:endParaRPr lang="en-IN" dirty="0" smtClean="0"/>
          </a:p>
          <a:p>
            <a:pPr>
              <a:buNone/>
            </a:pPr>
            <a:r>
              <a:rPr lang="en-IN" dirty="0" smtClean="0"/>
              <a:t>static void display()</a:t>
            </a:r>
          </a:p>
          <a:p>
            <a:pPr>
              <a:buNone/>
            </a:pPr>
            <a:r>
              <a:rPr lang="en-IN" dirty="0" smtClean="0"/>
              <a:t>{</a:t>
            </a:r>
          </a:p>
          <a:p>
            <a:pPr>
              <a:buNone/>
            </a:pPr>
            <a:r>
              <a:rPr lang="en-IN" dirty="0" err="1" smtClean="0"/>
              <a:t>System.out.println</a:t>
            </a:r>
            <a:r>
              <a:rPr lang="en-IN" dirty="0" smtClean="0"/>
              <a:t>("hi </a:t>
            </a:r>
            <a:r>
              <a:rPr lang="en-IN" dirty="0" err="1" smtClean="0"/>
              <a:t>i</a:t>
            </a:r>
            <a:r>
              <a:rPr lang="en-IN" dirty="0" smtClean="0"/>
              <a:t> am static method");</a:t>
            </a:r>
          </a:p>
          <a:p>
            <a:pPr>
              <a:buNone/>
            </a:pPr>
            <a:r>
              <a:rPr lang="en-IN" dirty="0" smtClean="0"/>
              <a:t>}</a:t>
            </a:r>
          </a:p>
          <a:p>
            <a:pPr>
              <a:buNone/>
            </a:pPr>
            <a:endParaRPr lang="en-IN" dirty="0" smtClean="0"/>
          </a:p>
          <a:p>
            <a:pPr>
              <a:buNone/>
            </a:pPr>
            <a:r>
              <a:rPr lang="en-IN" dirty="0" smtClean="0"/>
              <a:t>static</a:t>
            </a:r>
          </a:p>
          <a:p>
            <a:pPr>
              <a:buNone/>
            </a:pPr>
            <a:r>
              <a:rPr lang="en-IN" dirty="0" smtClean="0"/>
              <a:t>{</a:t>
            </a:r>
          </a:p>
          <a:p>
            <a:pPr>
              <a:buNone/>
            </a:pPr>
            <a:r>
              <a:rPr lang="en-IN" dirty="0" err="1" smtClean="0"/>
              <a:t>System.out.println</a:t>
            </a:r>
            <a:r>
              <a:rPr lang="en-IN" dirty="0" smtClean="0"/>
              <a:t>("this is static block");</a:t>
            </a:r>
          </a:p>
          <a:p>
            <a:pPr>
              <a:buNone/>
            </a:pPr>
            <a:r>
              <a:rPr lang="en-IN" dirty="0" smtClean="0"/>
              <a:t>}</a:t>
            </a:r>
          </a:p>
          <a:p>
            <a:pPr>
              <a:buNone/>
            </a:pPr>
            <a:r>
              <a:rPr lang="en-IN" dirty="0" smtClean="0"/>
              <a:t>}</a:t>
            </a:r>
          </a:p>
          <a:p>
            <a:pPr>
              <a:buNone/>
            </a:pPr>
            <a:endParaRPr lang="en-IN" dirty="0" smtClean="0"/>
          </a:p>
          <a:p>
            <a:pPr>
              <a:buNone/>
            </a:pPr>
            <a:endParaRPr lang="en-IN" dirty="0" smtClean="0"/>
          </a:p>
          <a:p>
            <a:pPr>
              <a:buNone/>
            </a:pPr>
            <a:endParaRPr lang="en-IN" dirty="0"/>
          </a:p>
        </p:txBody>
      </p:sp>
      <p:sp>
        <p:nvSpPr>
          <p:cNvPr id="5" name="Content Placeholder 2"/>
          <p:cNvSpPr txBox="1">
            <a:spLocks/>
          </p:cNvSpPr>
          <p:nvPr/>
        </p:nvSpPr>
        <p:spPr>
          <a:xfrm>
            <a:off x="4672042" y="652442"/>
            <a:ext cx="3757610" cy="5626121"/>
          </a:xfrm>
          <a:prstGeom prst="rect">
            <a:avLst/>
          </a:prstGeom>
          <a:noFill/>
          <a:ln>
            <a:solidFill>
              <a:schemeClr val="tx1"/>
            </a:solidFill>
          </a:ln>
        </p:spPr>
        <p:txBody>
          <a:bodyPr vert="horz" lIns="91440" tIns="45720" rIns="91440" bIns="45720" rtlCol="0">
            <a:normAutofit/>
          </a:bodyPr>
          <a:lstStyle/>
          <a:p>
            <a:pPr>
              <a:buNone/>
            </a:pPr>
            <a:r>
              <a:rPr lang="en-IN" sz="3200" dirty="0" smtClean="0"/>
              <a:t>class static1</a:t>
            </a:r>
          </a:p>
          <a:p>
            <a:pPr>
              <a:buNone/>
            </a:pPr>
            <a:r>
              <a:rPr lang="en-IN" sz="3200" dirty="0" smtClean="0"/>
              <a:t>{</a:t>
            </a:r>
          </a:p>
          <a:p>
            <a:pPr>
              <a:buNone/>
            </a:pPr>
            <a:r>
              <a:rPr lang="en-IN" sz="3200" dirty="0" smtClean="0"/>
              <a:t>public static void main(String </a:t>
            </a:r>
            <a:r>
              <a:rPr lang="en-IN" sz="3200" dirty="0" err="1" smtClean="0"/>
              <a:t>ar</a:t>
            </a:r>
            <a:r>
              <a:rPr lang="en-IN" sz="3200" dirty="0" smtClean="0"/>
              <a:t>[])</a:t>
            </a:r>
          </a:p>
          <a:p>
            <a:pPr>
              <a:buNone/>
            </a:pPr>
            <a:r>
              <a:rPr lang="en-IN" sz="3200" dirty="0" smtClean="0"/>
              <a:t>{</a:t>
            </a:r>
          </a:p>
          <a:p>
            <a:pPr>
              <a:buNone/>
            </a:pPr>
            <a:r>
              <a:rPr lang="en-IN" sz="3200" dirty="0" smtClean="0"/>
              <a:t>//stat s = new stat();</a:t>
            </a:r>
          </a:p>
          <a:p>
            <a:pPr>
              <a:buNone/>
            </a:pPr>
            <a:r>
              <a:rPr lang="en-IN" sz="3200" dirty="0" err="1" smtClean="0"/>
              <a:t>stat.display</a:t>
            </a:r>
            <a:r>
              <a:rPr lang="en-IN" sz="3200" dirty="0" smtClean="0"/>
              <a:t>();</a:t>
            </a:r>
          </a:p>
          <a:p>
            <a:pPr>
              <a:buNone/>
            </a:pPr>
            <a:r>
              <a:rPr lang="en-IN" sz="3200" dirty="0" err="1" smtClean="0"/>
              <a:t>System.out.println</a:t>
            </a:r>
            <a:r>
              <a:rPr lang="en-IN" sz="3200" dirty="0" smtClean="0"/>
              <a:t>(stat.datamember1);</a:t>
            </a:r>
          </a:p>
          <a:p>
            <a:pPr>
              <a:buNone/>
            </a:pPr>
            <a:r>
              <a:rPr lang="en-IN" sz="3200" dirty="0" smtClean="0"/>
              <a:t>}</a:t>
            </a:r>
          </a:p>
          <a:p>
            <a:pPr>
              <a:buNone/>
            </a:pPr>
            <a:r>
              <a:rPr lang="en-IN" sz="3200" dirty="0" smtClean="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Final in java</a:t>
            </a:r>
            <a:endParaRPr lang="en-IN" dirty="0"/>
          </a:p>
        </p:txBody>
      </p:sp>
      <p:sp>
        <p:nvSpPr>
          <p:cNvPr id="3" name="Content Placeholder 2"/>
          <p:cNvSpPr>
            <a:spLocks noGrp="1"/>
          </p:cNvSpPr>
          <p:nvPr>
            <p:ph idx="1"/>
          </p:nvPr>
        </p:nvSpPr>
        <p:spPr>
          <a:xfrm>
            <a:off x="457200" y="1052736"/>
            <a:ext cx="8507288" cy="5544616"/>
          </a:xfrm>
        </p:spPr>
        <p:txBody>
          <a:bodyPr>
            <a:normAutofit fontScale="70000" lnSpcReduction="20000"/>
          </a:bodyPr>
          <a:lstStyle/>
          <a:p>
            <a:pPr algn="just">
              <a:lnSpc>
                <a:spcPct val="170000"/>
              </a:lnSpc>
            </a:pPr>
            <a:r>
              <a:rPr lang="en-IN" dirty="0" smtClean="0">
                <a:latin typeface="Times New Roman" pitchFamily="18" charset="0"/>
                <a:cs typeface="Times New Roman" pitchFamily="18" charset="0"/>
              </a:rPr>
              <a:t>In the </a:t>
            </a:r>
            <a:r>
              <a:rPr lang="en-IN" b="1" dirty="0" smtClean="0">
                <a:latin typeface="Times New Roman" pitchFamily="18" charset="0"/>
                <a:cs typeface="Times New Roman" pitchFamily="18" charset="0"/>
              </a:rPr>
              <a:t>Java</a:t>
            </a:r>
            <a:r>
              <a:rPr lang="en-IN" dirty="0" smtClean="0">
                <a:latin typeface="Times New Roman" pitchFamily="18" charset="0"/>
                <a:cs typeface="Times New Roman" pitchFamily="18" charset="0"/>
              </a:rPr>
              <a:t> programming language, the </a:t>
            </a:r>
            <a:r>
              <a:rPr lang="en-IN" b="1" dirty="0" smtClean="0">
                <a:latin typeface="Times New Roman" pitchFamily="18" charset="0"/>
                <a:cs typeface="Times New Roman" pitchFamily="18" charset="0"/>
              </a:rPr>
              <a:t>final keyword</a:t>
            </a:r>
            <a:r>
              <a:rPr lang="en-IN" dirty="0" smtClean="0">
                <a:latin typeface="Times New Roman" pitchFamily="18" charset="0"/>
                <a:cs typeface="Times New Roman" pitchFamily="18" charset="0"/>
              </a:rPr>
              <a:t> is used in different contexts to explain an entity that can only be assigned once. Once a </a:t>
            </a:r>
            <a:r>
              <a:rPr lang="en-IN" b="1" dirty="0" smtClean="0">
                <a:latin typeface="Times New Roman" pitchFamily="18" charset="0"/>
                <a:cs typeface="Times New Roman" pitchFamily="18" charset="0"/>
              </a:rPr>
              <a:t>final</a:t>
            </a:r>
            <a:r>
              <a:rPr lang="en-IN" dirty="0" smtClean="0">
                <a:latin typeface="Times New Roman" pitchFamily="18" charset="0"/>
                <a:cs typeface="Times New Roman" pitchFamily="18" charset="0"/>
              </a:rPr>
              <a:t> variable has been assigned, it always </a:t>
            </a:r>
            <a:r>
              <a:rPr lang="en-IN" dirty="0" smtClean="0">
                <a:latin typeface="Times New Roman" pitchFamily="18" charset="0"/>
                <a:cs typeface="Times New Roman" pitchFamily="18" charset="0"/>
              </a:rPr>
              <a:t>constant</a:t>
            </a:r>
            <a:endParaRPr lang="en-IN" dirty="0" smtClean="0">
              <a:latin typeface="Times New Roman" pitchFamily="18" charset="0"/>
              <a:cs typeface="Times New Roman" pitchFamily="18" charset="0"/>
            </a:endParaRPr>
          </a:p>
          <a:p>
            <a:pPr algn="just">
              <a:lnSpc>
                <a:spcPct val="170000"/>
              </a:lnSpc>
              <a:buNone/>
            </a:pPr>
            <a:r>
              <a:rPr lang="en-IN" b="1" dirty="0" smtClean="0">
                <a:effectLst>
                  <a:outerShdw blurRad="38100" dist="38100" dir="2700000" algn="tl">
                    <a:srgbClr val="000000">
                      <a:alpha val="43137"/>
                    </a:srgbClr>
                  </a:outerShdw>
                </a:effectLst>
                <a:latin typeface="Times New Roman" pitchFamily="18" charset="0"/>
                <a:cs typeface="Times New Roman" pitchFamily="18" charset="0"/>
              </a:rPr>
              <a:t>Final can be:</a:t>
            </a:r>
          </a:p>
          <a:p>
            <a:pPr algn="just">
              <a:lnSpc>
                <a:spcPct val="170000"/>
              </a:lnSpc>
            </a:pPr>
            <a:r>
              <a:rPr lang="en-IN" dirty="0" smtClean="0">
                <a:latin typeface="Times New Roman" pitchFamily="18" charset="0"/>
                <a:cs typeface="Times New Roman" pitchFamily="18" charset="0"/>
              </a:rPr>
              <a:t>Variable (cannot change the value of final variable(It will be constant)) (refer </a:t>
            </a:r>
            <a:r>
              <a:rPr lang="en-IN" dirty="0" err="1" smtClean="0">
                <a:latin typeface="Times New Roman" pitchFamily="18" charset="0"/>
                <a:cs typeface="Times New Roman" pitchFamily="18" charset="0"/>
              </a:rPr>
              <a:t>Final.java</a:t>
            </a:r>
            <a:r>
              <a:rPr lang="en-IN" dirty="0" smtClean="0">
                <a:latin typeface="Times New Roman" pitchFamily="18" charset="0"/>
                <a:cs typeface="Times New Roman" pitchFamily="18" charset="0"/>
              </a:rPr>
              <a:t>)</a:t>
            </a:r>
          </a:p>
          <a:p>
            <a:pPr algn="just">
              <a:lnSpc>
                <a:spcPct val="170000"/>
              </a:lnSpc>
            </a:pPr>
            <a:r>
              <a:rPr lang="en-IN" dirty="0" smtClean="0">
                <a:latin typeface="Times New Roman" pitchFamily="18" charset="0"/>
                <a:cs typeface="Times New Roman" pitchFamily="18" charset="0"/>
              </a:rPr>
              <a:t>Method (any method as final, you cannot override it.)</a:t>
            </a:r>
          </a:p>
          <a:p>
            <a:pPr algn="just">
              <a:lnSpc>
                <a:spcPct val="170000"/>
              </a:lnSpc>
            </a:pPr>
            <a:r>
              <a:rPr lang="en-IN" dirty="0" smtClean="0">
                <a:latin typeface="Times New Roman" pitchFamily="18" charset="0"/>
                <a:cs typeface="Times New Roman" pitchFamily="18" charset="0"/>
              </a:rPr>
              <a:t>Class (any class as final, you cannot extend it.)</a:t>
            </a:r>
          </a:p>
          <a:p>
            <a:pPr algn="just">
              <a:lnSpc>
                <a:spcPct val="170000"/>
              </a:lnSpc>
            </a:pPr>
            <a:r>
              <a:rPr lang="en-IN" dirty="0" smtClean="0">
                <a:latin typeface="Times New Roman" pitchFamily="18" charset="0"/>
                <a:cs typeface="Times New Roman" pitchFamily="18" charset="0"/>
              </a:rPr>
              <a:t>Example program in </a:t>
            </a:r>
            <a:r>
              <a:rPr lang="en-IN" dirty="0" err="1" smtClean="0">
                <a:latin typeface="Times New Roman" pitchFamily="18" charset="0"/>
                <a:cs typeface="Times New Roman" pitchFamily="18" charset="0"/>
              </a:rPr>
              <a:t>Final.java</a:t>
            </a:r>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handling in JAVA</a:t>
            </a:r>
            <a:endParaRPr lang="en-IN" dirty="0"/>
          </a:p>
        </p:txBody>
      </p:sp>
      <p:sp>
        <p:nvSpPr>
          <p:cNvPr id="3" name="Content Placeholder 2"/>
          <p:cNvSpPr>
            <a:spLocks noGrp="1"/>
          </p:cNvSpPr>
          <p:nvPr>
            <p:ph idx="1"/>
          </p:nvPr>
        </p:nvSpPr>
        <p:spPr/>
        <p:txBody>
          <a:bodyPr>
            <a:normAutofit fontScale="92500"/>
          </a:bodyPr>
          <a:lstStyle/>
          <a:p>
            <a:r>
              <a:rPr lang="en-IN" dirty="0" smtClean="0"/>
              <a:t>String is an object -sequence of char values(array of characters = java string)</a:t>
            </a:r>
            <a:endParaRPr lang="en-IN" b="1" dirty="0" smtClean="0"/>
          </a:p>
          <a:p>
            <a:r>
              <a:rPr lang="en-IN" b="1" dirty="0" smtClean="0"/>
              <a:t>Java String</a:t>
            </a:r>
            <a:r>
              <a:rPr lang="en-IN" dirty="0" smtClean="0"/>
              <a:t> class provides a lot of methods to perform operations on string such as compare(), </a:t>
            </a:r>
            <a:r>
              <a:rPr lang="en-IN" dirty="0" err="1" smtClean="0"/>
              <a:t>concat</a:t>
            </a:r>
            <a:r>
              <a:rPr lang="en-IN" dirty="0" smtClean="0"/>
              <a:t>(), equals(), split(), length(), replace(), </a:t>
            </a:r>
            <a:r>
              <a:rPr lang="en-IN" dirty="0" err="1" smtClean="0"/>
              <a:t>compareTo</a:t>
            </a:r>
            <a:r>
              <a:rPr lang="en-IN" dirty="0" smtClean="0"/>
              <a:t>(), intern(), substring() etc.</a:t>
            </a:r>
          </a:p>
          <a:p>
            <a:r>
              <a:rPr lang="en-IN" dirty="0" smtClean="0"/>
              <a:t>The</a:t>
            </a:r>
            <a:r>
              <a:rPr lang="en-IN" b="1" dirty="0" smtClean="0">
                <a:solidFill>
                  <a:srgbClr val="FF0000"/>
                </a:solidFill>
                <a:effectLst>
                  <a:outerShdw blurRad="38100" dist="38100" dir="2700000" algn="tl">
                    <a:srgbClr val="000000">
                      <a:alpha val="43137"/>
                    </a:srgbClr>
                  </a:outerShdw>
                </a:effectLst>
              </a:rPr>
              <a:t> </a:t>
            </a:r>
            <a:r>
              <a:rPr lang="en-IN" b="1" dirty="0" err="1" smtClean="0">
                <a:solidFill>
                  <a:srgbClr val="FF0000"/>
                </a:solidFill>
                <a:effectLst>
                  <a:outerShdw blurRad="38100" dist="38100" dir="2700000" algn="tl">
                    <a:srgbClr val="000000">
                      <a:alpha val="43137"/>
                    </a:srgbClr>
                  </a:outerShdw>
                </a:effectLst>
              </a:rPr>
              <a:t>java.lang.String</a:t>
            </a:r>
            <a:r>
              <a:rPr lang="en-IN" b="1" dirty="0" smtClean="0">
                <a:solidFill>
                  <a:srgbClr val="FF0000"/>
                </a:solidFill>
                <a:effectLst>
                  <a:outerShdw blurRad="38100" dist="38100" dir="2700000" algn="tl">
                    <a:srgbClr val="000000">
                      <a:alpha val="43137"/>
                    </a:srgbClr>
                  </a:outerShdw>
                </a:effectLst>
              </a:rPr>
              <a:t> </a:t>
            </a:r>
            <a:r>
              <a:rPr lang="en-IN" dirty="0" smtClean="0"/>
              <a:t>class implements </a:t>
            </a:r>
            <a:r>
              <a:rPr lang="en-IN" i="1" dirty="0" err="1" smtClean="0"/>
              <a:t>Serializable</a:t>
            </a:r>
            <a:r>
              <a:rPr lang="en-IN" dirty="0" smtClean="0"/>
              <a:t>, </a:t>
            </a:r>
            <a:r>
              <a:rPr lang="en-IN" i="1" dirty="0" smtClean="0"/>
              <a:t>Comparable</a:t>
            </a:r>
            <a:r>
              <a:rPr lang="en-IN" dirty="0" smtClean="0"/>
              <a:t> and </a:t>
            </a:r>
            <a:r>
              <a:rPr lang="en-IN" i="1" dirty="0" err="1" smtClean="0"/>
              <a:t>CharSequence</a:t>
            </a:r>
            <a:r>
              <a:rPr lang="en-IN" dirty="0" smtClean="0"/>
              <a:t> interfaces.</a:t>
            </a:r>
          </a:p>
          <a:p>
            <a:endParaRPr lang="en-I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CharSequence</a:t>
            </a:r>
            <a:r>
              <a:rPr lang="en-IN" b="1" dirty="0" smtClean="0"/>
              <a:t> Interface</a:t>
            </a:r>
            <a:br>
              <a:rPr lang="en-IN" b="1" dirty="0" smtClean="0"/>
            </a:br>
            <a:endParaRPr lang="en-IN" dirty="0"/>
          </a:p>
        </p:txBody>
      </p:sp>
      <p:sp>
        <p:nvSpPr>
          <p:cNvPr id="3" name="Content Placeholder 2"/>
          <p:cNvSpPr>
            <a:spLocks noGrp="1"/>
          </p:cNvSpPr>
          <p:nvPr>
            <p:ph idx="1"/>
          </p:nvPr>
        </p:nvSpPr>
        <p:spPr/>
        <p:txBody>
          <a:bodyPr>
            <a:normAutofit fontScale="92500"/>
          </a:bodyPr>
          <a:lstStyle/>
          <a:p>
            <a:r>
              <a:rPr lang="en-IN" dirty="0" smtClean="0"/>
              <a:t>The </a:t>
            </a:r>
            <a:r>
              <a:rPr lang="en-IN" dirty="0" err="1" smtClean="0"/>
              <a:t>CharSequence</a:t>
            </a:r>
            <a:r>
              <a:rPr lang="en-IN" dirty="0" smtClean="0"/>
              <a:t> interface is used to represent sequence of characters.</a:t>
            </a:r>
          </a:p>
          <a:p>
            <a:r>
              <a:rPr lang="en-IN" dirty="0" smtClean="0"/>
              <a:t> It is implemented by </a:t>
            </a:r>
            <a:r>
              <a:rPr lang="en-IN" b="1" dirty="0" smtClean="0">
                <a:effectLst>
                  <a:outerShdw blurRad="38100" dist="38100" dir="2700000" algn="tl">
                    <a:srgbClr val="000000">
                      <a:alpha val="43137"/>
                    </a:srgbClr>
                  </a:outerShdw>
                </a:effectLst>
              </a:rPr>
              <a:t>String, </a:t>
            </a:r>
            <a:r>
              <a:rPr lang="en-IN" b="1" dirty="0" err="1" smtClean="0">
                <a:effectLst>
                  <a:outerShdw blurRad="38100" dist="38100" dir="2700000" algn="tl">
                    <a:srgbClr val="000000">
                      <a:alpha val="43137"/>
                    </a:srgbClr>
                  </a:outerShdw>
                </a:effectLst>
              </a:rPr>
              <a:t>StringBuffer</a:t>
            </a:r>
            <a:r>
              <a:rPr lang="en-IN" b="1" dirty="0" smtClean="0">
                <a:effectLst>
                  <a:outerShdw blurRad="38100" dist="38100" dir="2700000" algn="tl">
                    <a:srgbClr val="000000">
                      <a:alpha val="43137"/>
                    </a:srgbClr>
                  </a:outerShdw>
                </a:effectLst>
              </a:rPr>
              <a:t> and </a:t>
            </a:r>
            <a:r>
              <a:rPr lang="en-IN" b="1" dirty="0" err="1" smtClean="0">
                <a:effectLst>
                  <a:outerShdw blurRad="38100" dist="38100" dir="2700000" algn="tl">
                    <a:srgbClr val="000000">
                      <a:alpha val="43137"/>
                    </a:srgbClr>
                  </a:outerShdw>
                </a:effectLst>
              </a:rPr>
              <a:t>StringBuilder</a:t>
            </a:r>
            <a:r>
              <a:rPr lang="en-IN" b="1" dirty="0" smtClean="0">
                <a:effectLst>
                  <a:outerShdw blurRad="38100" dist="38100" dir="2700000" algn="tl">
                    <a:srgbClr val="000000">
                      <a:alpha val="43137"/>
                    </a:srgbClr>
                  </a:outerShdw>
                </a:effectLst>
              </a:rPr>
              <a:t> classes</a:t>
            </a:r>
            <a:r>
              <a:rPr lang="en-IN" dirty="0" smtClean="0"/>
              <a:t>. It means, we can create string in java by using these 3 classes.</a:t>
            </a:r>
          </a:p>
          <a:p>
            <a:r>
              <a:rPr lang="en-IN" dirty="0" smtClean="0"/>
              <a:t>The java String is immutable i.e. it cannot be changed. Whenever we change any string, a new instance is created. For mutable string, you can use </a:t>
            </a:r>
            <a:r>
              <a:rPr lang="en-IN" dirty="0" err="1" smtClean="0"/>
              <a:t>StringBuffer</a:t>
            </a:r>
            <a:r>
              <a:rPr lang="en-IN" dirty="0" smtClean="0"/>
              <a:t> and </a:t>
            </a:r>
            <a:r>
              <a:rPr lang="en-IN" dirty="0" err="1" smtClean="0"/>
              <a:t>StringBuilder</a:t>
            </a:r>
            <a:r>
              <a:rPr lang="en-IN" dirty="0" smtClean="0"/>
              <a:t> classes.</a:t>
            </a:r>
          </a:p>
          <a:p>
            <a:endParaRPr lang="en-I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create string object</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Two ways:</a:t>
            </a:r>
          </a:p>
          <a:p>
            <a:pPr lvl="1"/>
            <a:r>
              <a:rPr lang="en-IN" dirty="0" smtClean="0"/>
              <a:t>Using string literal</a:t>
            </a:r>
          </a:p>
          <a:p>
            <a:pPr lvl="1"/>
            <a:r>
              <a:rPr lang="en-IN" dirty="0" smtClean="0"/>
              <a:t>Using new keyword</a:t>
            </a:r>
          </a:p>
          <a:p>
            <a:pPr lvl="1">
              <a:buNone/>
            </a:pPr>
            <a:r>
              <a:rPr lang="en-IN" dirty="0" smtClean="0"/>
              <a:t>1.Using String literal</a:t>
            </a:r>
          </a:p>
          <a:p>
            <a:r>
              <a:rPr lang="en-IN" dirty="0" smtClean="0"/>
              <a:t>	-  String s1="Welcome";  </a:t>
            </a:r>
          </a:p>
          <a:p>
            <a:pPr lvl="2">
              <a:buFontTx/>
              <a:buChar char="-"/>
            </a:pPr>
            <a:r>
              <a:rPr lang="en-IN" sz="2800" dirty="0" smtClean="0"/>
              <a:t>S</a:t>
            </a:r>
            <a:r>
              <a:rPr lang="en-IN" sz="3200" dirty="0" smtClean="0"/>
              <a:t>tring s2="Welcome";//new instance  not created</a:t>
            </a:r>
          </a:p>
          <a:p>
            <a:pPr lvl="1">
              <a:buNone/>
            </a:pPr>
            <a:r>
              <a:rPr lang="en-IN" dirty="0" smtClean="0"/>
              <a:t>1.Using new keyword</a:t>
            </a:r>
          </a:p>
          <a:p>
            <a:r>
              <a:rPr lang="en-IN" dirty="0" smtClean="0"/>
              <a:t>	-  String s1=new String("Welcome“);  </a:t>
            </a:r>
          </a:p>
          <a:p>
            <a:pPr lvl="2">
              <a:buFontTx/>
              <a:buChar char="-"/>
            </a:pPr>
            <a:r>
              <a:rPr lang="en-IN" sz="2800" dirty="0" smtClean="0"/>
              <a:t>S</a:t>
            </a:r>
            <a:r>
              <a:rPr lang="en-IN" sz="3200" dirty="0" smtClean="0"/>
              <a:t>tring s2=new String("Welcome“);</a:t>
            </a:r>
          </a:p>
          <a:p>
            <a:pPr lvl="2">
              <a:buNone/>
            </a:pPr>
            <a:r>
              <a:rPr lang="en-IN" sz="3200" dirty="0" smtClean="0"/>
              <a:t>//new instance will be 				created</a:t>
            </a:r>
          </a:p>
          <a:p>
            <a:pPr lvl="2">
              <a:buFontTx/>
              <a:buChar char="-"/>
            </a:pPr>
            <a:endParaRPr lang="en-IN" sz="3200" dirty="0" smtClean="0"/>
          </a:p>
          <a:p>
            <a:pPr lvl="2">
              <a:buFontTx/>
              <a:buChar char="-"/>
            </a:pPr>
            <a:endParaRPr lang="en-IN" sz="3200" dirty="0" smtClean="0"/>
          </a:p>
          <a:p>
            <a:pPr lvl="2">
              <a:buFontTx/>
              <a:buChar char="-"/>
            </a:pPr>
            <a:endParaRPr lang="en-IN" sz="3200" dirty="0" smtClean="0"/>
          </a:p>
          <a:p>
            <a:pPr lvl="2">
              <a:buNone/>
            </a:pPr>
            <a:endParaRPr lang="en-IN" sz="3200" dirty="0" smtClean="0"/>
          </a:p>
          <a:p>
            <a:pPr lvl="1">
              <a:buNone/>
            </a:pPr>
            <a:endParaRPr lang="en-I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285720" y="214290"/>
            <a:ext cx="8858280" cy="65008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srcRect/>
          <a:stretch>
            <a:fillRect/>
          </a:stretch>
        </p:blipFill>
        <p:spPr bwMode="auto">
          <a:xfrm>
            <a:off x="357158" y="214290"/>
            <a:ext cx="8786842" cy="64294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cstate="print"/>
          <a:srcRect/>
          <a:stretch>
            <a:fillRect/>
          </a:stretch>
        </p:blipFill>
        <p:spPr bwMode="auto">
          <a:xfrm>
            <a:off x="0" y="500042"/>
            <a:ext cx="9144000" cy="5572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285720" y="142852"/>
            <a:ext cx="8229600"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Immutable String in Java</a:t>
            </a:r>
            <a:endParaRPr lang="en-IN" dirty="0"/>
          </a:p>
        </p:txBody>
      </p:sp>
      <p:sp>
        <p:nvSpPr>
          <p:cNvPr id="3" name="Content Placeholder 2"/>
          <p:cNvSpPr>
            <a:spLocks noGrp="1"/>
          </p:cNvSpPr>
          <p:nvPr>
            <p:ph idx="1"/>
          </p:nvPr>
        </p:nvSpPr>
        <p:spPr/>
        <p:txBody>
          <a:bodyPr/>
          <a:lstStyle/>
          <a:p>
            <a:r>
              <a:rPr lang="en-IN" dirty="0" smtClean="0"/>
              <a:t>Immutable simply means unmodifiable or unchangeable.</a:t>
            </a:r>
          </a:p>
          <a:p>
            <a:r>
              <a:rPr lang="en-IN" dirty="0" smtClean="0"/>
              <a:t>Once string object is created its data or state can't be changed but a new string object is created.</a:t>
            </a:r>
          </a:p>
          <a:p>
            <a:endParaRPr lang="en-I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Java String compare</a:t>
            </a:r>
            <a:endParaRPr lang="en-IN" dirty="0"/>
          </a:p>
        </p:txBody>
      </p:sp>
      <p:sp>
        <p:nvSpPr>
          <p:cNvPr id="3" name="Content Placeholder 2"/>
          <p:cNvSpPr>
            <a:spLocks noGrp="1"/>
          </p:cNvSpPr>
          <p:nvPr>
            <p:ph idx="1"/>
          </p:nvPr>
        </p:nvSpPr>
        <p:spPr/>
        <p:txBody>
          <a:bodyPr/>
          <a:lstStyle/>
          <a:p>
            <a:r>
              <a:rPr lang="en-IN" dirty="0" smtClean="0"/>
              <a:t>There are three ways to compare string in java:</a:t>
            </a:r>
          </a:p>
          <a:p>
            <a:pPr lvl="1"/>
            <a:r>
              <a:rPr lang="en-IN" dirty="0" smtClean="0"/>
              <a:t>By equals() method</a:t>
            </a:r>
          </a:p>
          <a:p>
            <a:pPr lvl="1"/>
            <a:r>
              <a:rPr lang="en-IN" dirty="0" smtClean="0"/>
              <a:t>By = = operator</a:t>
            </a:r>
          </a:p>
          <a:p>
            <a:pPr lvl="1"/>
            <a:r>
              <a:rPr lang="en-IN" dirty="0" smtClean="0"/>
              <a:t>By </a:t>
            </a:r>
            <a:r>
              <a:rPr lang="en-IN" dirty="0" err="1" smtClean="0"/>
              <a:t>compareTo</a:t>
            </a:r>
            <a:r>
              <a:rPr lang="en-IN" dirty="0" smtClean="0"/>
              <a:t>() method</a:t>
            </a:r>
          </a:p>
          <a:p>
            <a:endParaRPr lang="en-IN"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equals()</a:t>
            </a:r>
            <a:endParaRPr lang="en-IN" dirty="0"/>
          </a:p>
        </p:txBody>
      </p:sp>
      <p:sp>
        <p:nvSpPr>
          <p:cNvPr id="3" name="Content Placeholder 2"/>
          <p:cNvSpPr>
            <a:spLocks noGrp="1"/>
          </p:cNvSpPr>
          <p:nvPr>
            <p:ph idx="1"/>
          </p:nvPr>
        </p:nvSpPr>
        <p:spPr/>
        <p:txBody>
          <a:bodyPr>
            <a:normAutofit lnSpcReduction="10000"/>
          </a:bodyPr>
          <a:lstStyle/>
          <a:p>
            <a:r>
              <a:rPr lang="en-IN" dirty="0" smtClean="0"/>
              <a:t>The String equals() method compares the original content of the string. It compares values of string for equality. String class provides two methods: </a:t>
            </a:r>
          </a:p>
          <a:p>
            <a:r>
              <a:rPr lang="en-IN" b="1" dirty="0" smtClean="0"/>
              <a:t>public </a:t>
            </a:r>
            <a:r>
              <a:rPr lang="en-IN" b="1" dirty="0" err="1" smtClean="0"/>
              <a:t>boolean</a:t>
            </a:r>
            <a:r>
              <a:rPr lang="en-IN" b="1" dirty="0" smtClean="0"/>
              <a:t> equals(Object another)</a:t>
            </a:r>
            <a:r>
              <a:rPr lang="en-IN" dirty="0" smtClean="0"/>
              <a:t> compares this string to the specified object.</a:t>
            </a:r>
          </a:p>
          <a:p>
            <a:r>
              <a:rPr lang="en-IN" b="1" dirty="0" smtClean="0"/>
              <a:t>public </a:t>
            </a:r>
            <a:r>
              <a:rPr lang="en-IN" b="1" dirty="0" err="1" smtClean="0"/>
              <a:t>boolean</a:t>
            </a:r>
            <a:r>
              <a:rPr lang="en-IN" b="1" dirty="0" smtClean="0"/>
              <a:t> </a:t>
            </a:r>
            <a:r>
              <a:rPr lang="en-IN" b="1" dirty="0" err="1" smtClean="0"/>
              <a:t>equalsIgnoreCase</a:t>
            </a:r>
            <a:r>
              <a:rPr lang="en-IN" b="1" dirty="0" smtClean="0"/>
              <a:t>(String another)</a:t>
            </a:r>
            <a:r>
              <a:rPr lang="en-IN" dirty="0" smtClean="0"/>
              <a:t> compares this String to another string, ignoring case.</a:t>
            </a:r>
          </a:p>
          <a:p>
            <a:endParaRPr lang="en-I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compareTo</a:t>
            </a:r>
            <a:r>
              <a:rPr lang="en-IN" dirty="0" smtClean="0"/>
              <a:t>()</a:t>
            </a:r>
            <a:endParaRPr lang="en-IN" dirty="0"/>
          </a:p>
        </p:txBody>
      </p:sp>
      <p:sp>
        <p:nvSpPr>
          <p:cNvPr id="3" name="Content Placeholder 2"/>
          <p:cNvSpPr>
            <a:spLocks noGrp="1"/>
          </p:cNvSpPr>
          <p:nvPr>
            <p:ph idx="1"/>
          </p:nvPr>
        </p:nvSpPr>
        <p:spPr/>
        <p:txBody>
          <a:bodyPr/>
          <a:lstStyle/>
          <a:p>
            <a:r>
              <a:rPr lang="en-IN" dirty="0" smtClean="0"/>
              <a:t>The String </a:t>
            </a:r>
            <a:r>
              <a:rPr lang="en-IN" dirty="0" err="1" smtClean="0"/>
              <a:t>compareTo</a:t>
            </a:r>
            <a:r>
              <a:rPr lang="en-IN" dirty="0" smtClean="0"/>
              <a:t>() method compares values lexicographically and returns an integer value that describes if first string is less than, equal to or greater than second string.</a:t>
            </a:r>
          </a:p>
          <a:p>
            <a:r>
              <a:rPr lang="en-IN" dirty="0" smtClean="0"/>
              <a:t>Suppose s1 and s2 are two string variables. If:</a:t>
            </a:r>
          </a:p>
          <a:p>
            <a:r>
              <a:rPr lang="en-IN" b="1" dirty="0" smtClean="0"/>
              <a:t>s1 == s2</a:t>
            </a:r>
            <a:r>
              <a:rPr lang="en-IN" dirty="0" smtClean="0"/>
              <a:t> :0</a:t>
            </a:r>
          </a:p>
          <a:p>
            <a:r>
              <a:rPr lang="en-IN" b="1" dirty="0" smtClean="0"/>
              <a:t>s1 &gt; s2 </a:t>
            </a:r>
            <a:r>
              <a:rPr lang="en-IN" dirty="0" smtClean="0"/>
              <a:t>  :positive value</a:t>
            </a:r>
          </a:p>
          <a:p>
            <a:r>
              <a:rPr lang="en-IN" b="1" dirty="0" smtClean="0"/>
              <a:t>s1 &lt; s2 </a:t>
            </a:r>
            <a:r>
              <a:rPr lang="en-IN" dirty="0" smtClean="0"/>
              <a:t>  :negative value</a:t>
            </a:r>
          </a:p>
          <a:p>
            <a:endParaRPr lang="en-I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contains() method</a:t>
            </a:r>
            <a:br>
              <a:rPr lang="en-IN" b="1" dirty="0" smtClean="0"/>
            </a:br>
            <a:endParaRPr lang="en-IN" dirty="0"/>
          </a:p>
        </p:txBody>
      </p:sp>
      <p:sp>
        <p:nvSpPr>
          <p:cNvPr id="3" name="Content Placeholder 2"/>
          <p:cNvSpPr>
            <a:spLocks noGrp="1"/>
          </p:cNvSpPr>
          <p:nvPr>
            <p:ph idx="1"/>
          </p:nvPr>
        </p:nvSpPr>
        <p:spPr>
          <a:xfrm>
            <a:off x="457200" y="1142984"/>
            <a:ext cx="8229600" cy="4983179"/>
          </a:xfrm>
        </p:spPr>
        <p:txBody>
          <a:bodyPr>
            <a:normAutofit fontScale="85000" lnSpcReduction="10000"/>
          </a:bodyPr>
          <a:lstStyle/>
          <a:p>
            <a:r>
              <a:rPr lang="en-IN" dirty="0" smtClean="0"/>
              <a:t>Syntax : public </a:t>
            </a:r>
            <a:r>
              <a:rPr lang="en-IN" dirty="0" err="1" smtClean="0"/>
              <a:t>boolean</a:t>
            </a:r>
            <a:r>
              <a:rPr lang="en-IN" dirty="0" smtClean="0"/>
              <a:t> contains(</a:t>
            </a:r>
            <a:r>
              <a:rPr lang="en-IN" dirty="0" err="1" smtClean="0"/>
              <a:t>CharSequence</a:t>
            </a:r>
            <a:r>
              <a:rPr lang="en-IN" dirty="0" smtClean="0"/>
              <a:t> sequence)  </a:t>
            </a:r>
          </a:p>
          <a:p>
            <a:r>
              <a:rPr lang="en-IN" dirty="0" smtClean="0"/>
              <a:t>searches the sequence of characters in this string. It returns </a:t>
            </a:r>
            <a:r>
              <a:rPr lang="en-IN" i="1" dirty="0" smtClean="0"/>
              <a:t>true</a:t>
            </a:r>
            <a:r>
              <a:rPr lang="en-IN" dirty="0" smtClean="0"/>
              <a:t> if sequence of char values are found in this string otherwise returns </a:t>
            </a:r>
            <a:r>
              <a:rPr lang="en-IN" i="1" dirty="0" smtClean="0"/>
              <a:t>false</a:t>
            </a:r>
            <a:r>
              <a:rPr lang="en-IN" dirty="0" smtClean="0"/>
              <a:t>.</a:t>
            </a:r>
          </a:p>
          <a:p>
            <a:r>
              <a:rPr lang="en-IN" dirty="0" smtClean="0"/>
              <a:t>Ex:</a:t>
            </a:r>
          </a:p>
          <a:p>
            <a:r>
              <a:rPr lang="en-IN" dirty="0" smtClean="0"/>
              <a:t>String name=“I love java programming </a:t>
            </a:r>
          </a:p>
          <a:p>
            <a:pPr>
              <a:buNone/>
            </a:pPr>
            <a:r>
              <a:rPr lang="en-IN" dirty="0" smtClean="0"/>
              <a:t>	 </a:t>
            </a:r>
            <a:r>
              <a:rPr lang="en-IN" dirty="0" err="1" smtClean="0"/>
              <a:t>System.out.println</a:t>
            </a:r>
            <a:r>
              <a:rPr lang="en-IN" dirty="0" smtClean="0"/>
              <a:t>(</a:t>
            </a:r>
            <a:r>
              <a:rPr lang="en-IN" dirty="0" err="1" smtClean="0"/>
              <a:t>name.contains</a:t>
            </a:r>
            <a:r>
              <a:rPr lang="en-IN" dirty="0" smtClean="0"/>
              <a:t>(“love java")); </a:t>
            </a:r>
          </a:p>
          <a:p>
            <a:pPr>
              <a:buNone/>
            </a:pPr>
            <a:r>
              <a:rPr lang="en-IN" dirty="0" smtClean="0"/>
              <a:t>	 </a:t>
            </a:r>
            <a:r>
              <a:rPr lang="en-IN" dirty="0" err="1" smtClean="0"/>
              <a:t>System.out.println</a:t>
            </a:r>
            <a:r>
              <a:rPr lang="en-IN" dirty="0" smtClean="0"/>
              <a:t>(</a:t>
            </a:r>
            <a:r>
              <a:rPr lang="en-IN" dirty="0" err="1" smtClean="0"/>
              <a:t>name.contains</a:t>
            </a:r>
            <a:r>
              <a:rPr lang="en-IN" dirty="0" smtClean="0"/>
              <a:t>(“programming"));</a:t>
            </a:r>
          </a:p>
          <a:p>
            <a:pPr>
              <a:buNone/>
            </a:pPr>
            <a:r>
              <a:rPr lang="en-IN" dirty="0" smtClean="0"/>
              <a:t>	  </a:t>
            </a:r>
            <a:r>
              <a:rPr lang="en-IN" dirty="0" err="1" smtClean="0"/>
              <a:t>System.out.println</a:t>
            </a:r>
            <a:r>
              <a:rPr lang="en-IN" dirty="0" smtClean="0"/>
              <a:t>(</a:t>
            </a:r>
            <a:r>
              <a:rPr lang="en-IN" dirty="0" err="1" smtClean="0"/>
              <a:t>name.contains</a:t>
            </a:r>
            <a:r>
              <a:rPr lang="en-IN" dirty="0" smtClean="0"/>
              <a:t>(“welcome"));  </a:t>
            </a:r>
          </a:p>
          <a:p>
            <a:pPr>
              <a:buNone/>
            </a:pPr>
            <a:r>
              <a:rPr lang="en-IN" dirty="0" smtClean="0"/>
              <a:t>Output: ????</a:t>
            </a:r>
            <a:endParaRPr lang="en-I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String format</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The </a:t>
            </a:r>
            <a:r>
              <a:rPr lang="en-IN" b="1" dirty="0" smtClean="0"/>
              <a:t>java string format()</a:t>
            </a:r>
            <a:r>
              <a:rPr lang="en-IN" dirty="0" smtClean="0"/>
              <a:t> method returns the formatted string by given locale, format and arguments.</a:t>
            </a:r>
          </a:p>
          <a:p>
            <a:r>
              <a:rPr lang="en-IN" dirty="0" smtClean="0"/>
              <a:t>public static String format(String format, Object... </a:t>
            </a:r>
            <a:r>
              <a:rPr lang="en-IN" dirty="0" err="1" smtClean="0"/>
              <a:t>args</a:t>
            </a:r>
            <a:r>
              <a:rPr lang="en-IN" dirty="0" smtClean="0"/>
              <a:t>)  </a:t>
            </a:r>
          </a:p>
          <a:p>
            <a:r>
              <a:rPr lang="en-IN" dirty="0" smtClean="0"/>
              <a:t>and,  </a:t>
            </a:r>
          </a:p>
          <a:p>
            <a:r>
              <a:rPr lang="en-IN" dirty="0" smtClean="0"/>
              <a:t>public static String format(Locale locale, String format, Object... </a:t>
            </a:r>
            <a:r>
              <a:rPr lang="en-IN" dirty="0" err="1" smtClean="0"/>
              <a:t>args</a:t>
            </a:r>
            <a:r>
              <a:rPr lang="en-IN" dirty="0" smtClean="0"/>
              <a:t>)  </a:t>
            </a:r>
          </a:p>
          <a:p>
            <a:pPr>
              <a:buNone/>
            </a:pPr>
            <a:endParaRPr lang="en-IN" dirty="0" smtClean="0"/>
          </a:p>
          <a:p>
            <a:r>
              <a:rPr lang="en-IN" b="1" dirty="0" smtClean="0"/>
              <a:t>locale</a:t>
            </a:r>
            <a:r>
              <a:rPr lang="en-IN" dirty="0" smtClean="0"/>
              <a:t> : specifies the locale to be applied on the format() method.</a:t>
            </a:r>
          </a:p>
          <a:p>
            <a:r>
              <a:rPr lang="en-IN" b="1" dirty="0" smtClean="0"/>
              <a:t>format</a:t>
            </a:r>
            <a:r>
              <a:rPr lang="en-IN" dirty="0" smtClean="0"/>
              <a:t> : format of the string.</a:t>
            </a:r>
          </a:p>
          <a:p>
            <a:r>
              <a:rPr lang="en-IN" b="1" dirty="0" err="1" smtClean="0"/>
              <a:t>args</a:t>
            </a:r>
            <a:r>
              <a:rPr lang="en-IN" dirty="0" smtClean="0"/>
              <a:t> : arguments for the format string. It may be zero or more.</a:t>
            </a:r>
          </a:p>
          <a:p>
            <a:endParaRPr lang="en-IN" dirty="0" smtClean="0"/>
          </a:p>
          <a:p>
            <a:endParaRPr lang="en-I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smtClean="0"/>
              <a:t>String name=“XXX";  </a:t>
            </a:r>
          </a:p>
          <a:p>
            <a:r>
              <a:rPr lang="en-IN" dirty="0" smtClean="0"/>
              <a:t>String sf1=</a:t>
            </a:r>
            <a:r>
              <a:rPr lang="en-IN" dirty="0" err="1" smtClean="0"/>
              <a:t>String.format</a:t>
            </a:r>
            <a:r>
              <a:rPr lang="en-IN" dirty="0" smtClean="0"/>
              <a:t>("name is %</a:t>
            </a:r>
            <a:r>
              <a:rPr lang="en-IN" dirty="0" err="1" smtClean="0"/>
              <a:t>s",name</a:t>
            </a:r>
            <a:r>
              <a:rPr lang="en-IN" dirty="0" smtClean="0"/>
              <a:t>);  </a:t>
            </a:r>
          </a:p>
          <a:p>
            <a:r>
              <a:rPr lang="en-IN" dirty="0" smtClean="0"/>
              <a:t>String sf2=</a:t>
            </a:r>
            <a:r>
              <a:rPr lang="en-IN" dirty="0" err="1" smtClean="0"/>
              <a:t>String.format</a:t>
            </a:r>
            <a:r>
              <a:rPr lang="en-IN" dirty="0" smtClean="0"/>
              <a:t>("value is %f",32.33434);</a:t>
            </a:r>
          </a:p>
          <a:p>
            <a:r>
              <a:rPr lang="en-IN" dirty="0" smtClean="0"/>
              <a:t>String sf3=</a:t>
            </a:r>
            <a:r>
              <a:rPr lang="en-IN" dirty="0" err="1" smtClean="0"/>
              <a:t>String.format</a:t>
            </a:r>
            <a:r>
              <a:rPr lang="en-IN" dirty="0" smtClean="0"/>
              <a:t>("value is %32.12f",32.33434);//returns 12 char fractional part filling with 0    </a:t>
            </a:r>
          </a:p>
          <a:p>
            <a:pPr>
              <a:buNone/>
            </a:pPr>
            <a:r>
              <a:rPr lang="en-IN" dirty="0" smtClean="0"/>
              <a:t>Output:</a:t>
            </a:r>
          </a:p>
          <a:p>
            <a:pPr>
              <a:buNone/>
            </a:pPr>
            <a:r>
              <a:rPr lang="en-IN" dirty="0" smtClean="0"/>
              <a:t>name is XXX</a:t>
            </a:r>
          </a:p>
          <a:p>
            <a:pPr>
              <a:buNone/>
            </a:pPr>
            <a:r>
              <a:rPr lang="en-IN" dirty="0" smtClean="0"/>
              <a:t> value is 32.334340 </a:t>
            </a:r>
          </a:p>
          <a:p>
            <a:pPr>
              <a:buNone/>
            </a:pPr>
            <a:r>
              <a:rPr lang="en-IN" dirty="0" smtClean="0"/>
              <a:t>value is 32.334340000000</a:t>
            </a:r>
            <a:endParaRPr lang="en-IN"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850106"/>
          </a:xfrm>
        </p:spPr>
        <p:txBody>
          <a:bodyPr/>
          <a:lstStyle/>
          <a:p>
            <a:r>
              <a:rPr lang="en-IN" dirty="0" smtClean="0"/>
              <a:t>String </a:t>
            </a:r>
            <a:r>
              <a:rPr lang="en-IN" dirty="0" err="1" smtClean="0"/>
              <a:t>tokenizer</a:t>
            </a:r>
            <a:endParaRPr lang="en-IN" dirty="0"/>
          </a:p>
        </p:txBody>
      </p:sp>
      <p:sp>
        <p:nvSpPr>
          <p:cNvPr id="3" name="Content Placeholder 2"/>
          <p:cNvSpPr>
            <a:spLocks noGrp="1"/>
          </p:cNvSpPr>
          <p:nvPr>
            <p:ph idx="1"/>
          </p:nvPr>
        </p:nvSpPr>
        <p:spPr>
          <a:xfrm>
            <a:off x="457200" y="980728"/>
            <a:ext cx="8229600" cy="5688632"/>
          </a:xfrm>
        </p:spPr>
        <p:txBody>
          <a:bodyPr>
            <a:normAutofit fontScale="92500" lnSpcReduction="10000"/>
          </a:bodyPr>
          <a:lstStyle/>
          <a:p>
            <a:r>
              <a:rPr lang="en-IN" dirty="0" smtClean="0"/>
              <a:t>The </a:t>
            </a:r>
            <a:r>
              <a:rPr lang="en-IN" b="1" dirty="0" err="1" smtClean="0"/>
              <a:t>java.util.StringTokenizer</a:t>
            </a:r>
            <a:r>
              <a:rPr lang="en-IN" dirty="0" smtClean="0"/>
              <a:t> class allows you to break a string into tokens. It is simple way to break string.</a:t>
            </a:r>
          </a:p>
          <a:p>
            <a:r>
              <a:rPr lang="en-IN" dirty="0" smtClean="0"/>
              <a:t>Constructors</a:t>
            </a:r>
          </a:p>
          <a:p>
            <a:pPr marL="514350" indent="-514350">
              <a:buAutoNum type="arabicPeriod"/>
            </a:pPr>
            <a:r>
              <a:rPr lang="en-IN" dirty="0" err="1" smtClean="0"/>
              <a:t>StringTokenizer</a:t>
            </a:r>
            <a:r>
              <a:rPr lang="en-IN" dirty="0" smtClean="0"/>
              <a:t>(String </a:t>
            </a:r>
            <a:r>
              <a:rPr lang="en-IN" dirty="0" err="1" smtClean="0"/>
              <a:t>str</a:t>
            </a:r>
            <a:r>
              <a:rPr lang="en-IN" dirty="0" smtClean="0"/>
              <a:t>)  -  creates </a:t>
            </a:r>
            <a:r>
              <a:rPr lang="en-IN" dirty="0" err="1" smtClean="0"/>
              <a:t>StringTokenizer</a:t>
            </a:r>
            <a:r>
              <a:rPr lang="en-IN" dirty="0" smtClean="0"/>
              <a:t> with specified string.</a:t>
            </a:r>
          </a:p>
          <a:p>
            <a:pPr marL="514350" indent="-514350">
              <a:buAutoNum type="arabicPeriod"/>
            </a:pPr>
            <a:r>
              <a:rPr lang="en-IN" dirty="0" err="1" smtClean="0"/>
              <a:t>StringTokenizer</a:t>
            </a:r>
            <a:r>
              <a:rPr lang="en-IN" dirty="0" smtClean="0"/>
              <a:t>(String </a:t>
            </a:r>
            <a:r>
              <a:rPr lang="en-IN" dirty="0" err="1" smtClean="0"/>
              <a:t>str</a:t>
            </a:r>
            <a:r>
              <a:rPr lang="en-IN" dirty="0" smtClean="0"/>
              <a:t>, String </a:t>
            </a:r>
            <a:r>
              <a:rPr lang="en-IN" dirty="0" err="1" smtClean="0"/>
              <a:t>delim</a:t>
            </a:r>
            <a:r>
              <a:rPr lang="en-IN" dirty="0" smtClean="0"/>
              <a:t>) -creates </a:t>
            </a:r>
            <a:r>
              <a:rPr lang="en-IN" dirty="0" err="1" smtClean="0"/>
              <a:t>StringTokenizer</a:t>
            </a:r>
            <a:r>
              <a:rPr lang="en-IN" dirty="0" smtClean="0"/>
              <a:t> with specified string and </a:t>
            </a:r>
            <a:r>
              <a:rPr lang="en-IN" dirty="0" err="1" smtClean="0"/>
              <a:t>delimeter</a:t>
            </a:r>
            <a:r>
              <a:rPr lang="en-IN" dirty="0" smtClean="0"/>
              <a:t>.</a:t>
            </a:r>
          </a:p>
          <a:p>
            <a:pPr marL="514350" indent="-514350">
              <a:buAutoNum type="arabicPeriod"/>
            </a:pPr>
            <a:r>
              <a:rPr lang="en-IN" dirty="0" err="1" smtClean="0"/>
              <a:t>StringTokenizer</a:t>
            </a:r>
            <a:r>
              <a:rPr lang="en-IN" dirty="0" smtClean="0"/>
              <a:t>(String </a:t>
            </a:r>
            <a:r>
              <a:rPr lang="en-IN" dirty="0" err="1" smtClean="0"/>
              <a:t>str</a:t>
            </a:r>
            <a:r>
              <a:rPr lang="en-IN" dirty="0" smtClean="0"/>
              <a:t>, String </a:t>
            </a:r>
            <a:r>
              <a:rPr lang="en-IN" dirty="0" err="1" smtClean="0"/>
              <a:t>delim</a:t>
            </a:r>
            <a:r>
              <a:rPr lang="en-IN" dirty="0" smtClean="0"/>
              <a:t>, </a:t>
            </a:r>
            <a:r>
              <a:rPr lang="en-IN" dirty="0" err="1" smtClean="0"/>
              <a:t>boolean</a:t>
            </a:r>
            <a:r>
              <a:rPr lang="en-IN" dirty="0" smtClean="0"/>
              <a:t> </a:t>
            </a:r>
            <a:r>
              <a:rPr lang="en-IN" dirty="0" err="1" smtClean="0"/>
              <a:t>returnValue</a:t>
            </a:r>
            <a:r>
              <a:rPr lang="en-IN" dirty="0" smtClean="0"/>
              <a:t>) -  creates </a:t>
            </a:r>
            <a:r>
              <a:rPr lang="en-IN" dirty="0" err="1" smtClean="0"/>
              <a:t>StringTokenizer</a:t>
            </a:r>
            <a:r>
              <a:rPr lang="en-IN" dirty="0" smtClean="0"/>
              <a:t> with specified string, </a:t>
            </a:r>
            <a:r>
              <a:rPr lang="en-IN" dirty="0" err="1" smtClean="0"/>
              <a:t>delimeter</a:t>
            </a:r>
            <a:r>
              <a:rPr lang="en-IN" dirty="0" smtClean="0"/>
              <a:t> and </a:t>
            </a:r>
            <a:r>
              <a:rPr lang="en-IN" dirty="0" err="1" smtClean="0"/>
              <a:t>returnValue</a:t>
            </a:r>
            <a:r>
              <a:rPr lang="en-IN" dirty="0" smtClean="0"/>
              <a:t>.</a:t>
            </a:r>
          </a:p>
          <a:p>
            <a:pPr marL="514350" indent="-514350">
              <a:buAutoNum type="arabicPeriod"/>
            </a:pPr>
            <a:endParaRPr lang="en-I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smtClean="0"/>
              <a:t>Methods of </a:t>
            </a:r>
            <a:r>
              <a:rPr lang="en-IN" b="1" dirty="0" err="1" smtClean="0"/>
              <a:t>StringTokenizer</a:t>
            </a:r>
            <a:r>
              <a:rPr lang="en-IN" b="1" dirty="0" smtClean="0"/>
              <a:t> class</a:t>
            </a:r>
            <a:br>
              <a:rPr lang="en-IN" b="1" dirty="0" smtClean="0"/>
            </a:br>
            <a:endParaRPr lang="en-IN" dirty="0"/>
          </a:p>
        </p:txBody>
      </p:sp>
      <p:graphicFrame>
        <p:nvGraphicFramePr>
          <p:cNvPr id="5" name="Content Placeholder 4"/>
          <p:cNvGraphicFramePr>
            <a:graphicFrameLocks noGrp="1"/>
          </p:cNvGraphicFramePr>
          <p:nvPr>
            <p:ph idx="1"/>
          </p:nvPr>
        </p:nvGraphicFramePr>
        <p:xfrm>
          <a:off x="467544" y="980728"/>
          <a:ext cx="8280920" cy="5112570"/>
        </p:xfrm>
        <a:graphic>
          <a:graphicData uri="http://schemas.openxmlformats.org/drawingml/2006/table">
            <a:tbl>
              <a:tblPr firstRow="1" bandRow="1">
                <a:tableStyleId>{5C22544A-7EE6-4342-B048-85BDC9FD1C3A}</a:tableStyleId>
              </a:tblPr>
              <a:tblGrid>
                <a:gridCol w="2696558"/>
                <a:gridCol w="5584362"/>
              </a:tblGrid>
              <a:tr h="852095">
                <a:tc>
                  <a:txBody>
                    <a:bodyPr/>
                    <a:lstStyle/>
                    <a:p>
                      <a:pPr>
                        <a:spcAft>
                          <a:spcPts val="0"/>
                        </a:spcAft>
                      </a:pPr>
                      <a:r>
                        <a:rPr lang="en-IN" sz="2000" dirty="0" err="1">
                          <a:latin typeface="Times New Roman"/>
                          <a:ea typeface="Times New Roman"/>
                          <a:cs typeface="Times New Roman"/>
                        </a:rPr>
                        <a:t>boolean</a:t>
                      </a:r>
                      <a:r>
                        <a:rPr lang="en-IN" sz="2000" dirty="0">
                          <a:latin typeface="Times New Roman"/>
                          <a:ea typeface="Times New Roman"/>
                          <a:cs typeface="Times New Roman"/>
                        </a:rPr>
                        <a:t> </a:t>
                      </a:r>
                      <a:r>
                        <a:rPr lang="en-IN" sz="2000" dirty="0" err="1">
                          <a:latin typeface="Times New Roman"/>
                          <a:ea typeface="Times New Roman"/>
                          <a:cs typeface="Times New Roman"/>
                        </a:rPr>
                        <a:t>hasMoreTokens</a:t>
                      </a:r>
                      <a:r>
                        <a:rPr lang="en-IN" sz="2000" dirty="0">
                          <a:latin typeface="Times New Roman"/>
                          <a:ea typeface="Times New Roman"/>
                          <a:cs typeface="Times New Roman"/>
                        </a:rPr>
                        <a:t>()</a:t>
                      </a:r>
                    </a:p>
                  </a:txBody>
                  <a:tcPr marL="9525" marR="9525" marT="9525" marB="9525" anchor="ctr"/>
                </a:tc>
                <a:tc>
                  <a:txBody>
                    <a:bodyPr/>
                    <a:lstStyle/>
                    <a:p>
                      <a:pPr>
                        <a:spcAft>
                          <a:spcPts val="0"/>
                        </a:spcAft>
                      </a:pPr>
                      <a:r>
                        <a:rPr lang="en-IN" sz="2000" dirty="0">
                          <a:latin typeface="Times New Roman"/>
                          <a:ea typeface="Times New Roman"/>
                          <a:cs typeface="Times New Roman"/>
                        </a:rPr>
                        <a:t>checks if there is more tokens available.</a:t>
                      </a:r>
                    </a:p>
                  </a:txBody>
                  <a:tcPr marL="9525" marR="9525" marT="9525" marB="9525" anchor="ctr"/>
                </a:tc>
              </a:tr>
              <a:tr h="852095">
                <a:tc>
                  <a:txBody>
                    <a:bodyPr/>
                    <a:lstStyle/>
                    <a:p>
                      <a:pPr>
                        <a:spcAft>
                          <a:spcPts val="0"/>
                        </a:spcAft>
                      </a:pPr>
                      <a:r>
                        <a:rPr lang="en-IN" sz="2000">
                          <a:latin typeface="Times New Roman"/>
                          <a:ea typeface="Times New Roman"/>
                          <a:cs typeface="Times New Roman"/>
                        </a:rPr>
                        <a:t>String nextToken()</a:t>
                      </a:r>
                    </a:p>
                  </a:txBody>
                  <a:tcPr marL="9525" marR="9525" marT="9525" marB="9525" anchor="ctr"/>
                </a:tc>
                <a:tc>
                  <a:txBody>
                    <a:bodyPr/>
                    <a:lstStyle/>
                    <a:p>
                      <a:pPr>
                        <a:spcAft>
                          <a:spcPts val="0"/>
                        </a:spcAft>
                      </a:pPr>
                      <a:r>
                        <a:rPr lang="en-IN" sz="2000" dirty="0">
                          <a:latin typeface="Times New Roman"/>
                          <a:ea typeface="Times New Roman"/>
                          <a:cs typeface="Times New Roman"/>
                        </a:rPr>
                        <a:t>returns the next token from the </a:t>
                      </a:r>
                      <a:r>
                        <a:rPr lang="en-IN" sz="2000" dirty="0" err="1">
                          <a:latin typeface="Times New Roman"/>
                          <a:ea typeface="Times New Roman"/>
                          <a:cs typeface="Times New Roman"/>
                        </a:rPr>
                        <a:t>StringTokenizer</a:t>
                      </a:r>
                      <a:r>
                        <a:rPr lang="en-IN" sz="2000" dirty="0">
                          <a:latin typeface="Times New Roman"/>
                          <a:ea typeface="Times New Roman"/>
                          <a:cs typeface="Times New Roman"/>
                        </a:rPr>
                        <a:t> object.</a:t>
                      </a:r>
                    </a:p>
                  </a:txBody>
                  <a:tcPr marL="9525" marR="9525" marT="9525" marB="9525" anchor="ctr"/>
                </a:tc>
              </a:tr>
              <a:tr h="852095">
                <a:tc>
                  <a:txBody>
                    <a:bodyPr/>
                    <a:lstStyle/>
                    <a:p>
                      <a:pPr>
                        <a:spcAft>
                          <a:spcPts val="0"/>
                        </a:spcAft>
                      </a:pPr>
                      <a:r>
                        <a:rPr lang="en-IN" sz="2000">
                          <a:latin typeface="Times New Roman"/>
                          <a:ea typeface="Times New Roman"/>
                          <a:cs typeface="Times New Roman"/>
                        </a:rPr>
                        <a:t>String nextToken(String delim)</a:t>
                      </a:r>
                    </a:p>
                  </a:txBody>
                  <a:tcPr marL="9525" marR="9525" marT="9525" marB="9525" anchor="ctr"/>
                </a:tc>
                <a:tc>
                  <a:txBody>
                    <a:bodyPr/>
                    <a:lstStyle/>
                    <a:p>
                      <a:pPr>
                        <a:spcAft>
                          <a:spcPts val="0"/>
                        </a:spcAft>
                      </a:pPr>
                      <a:r>
                        <a:rPr lang="en-IN" sz="2000" dirty="0">
                          <a:latin typeface="Times New Roman"/>
                          <a:ea typeface="Times New Roman"/>
                          <a:cs typeface="Times New Roman"/>
                        </a:rPr>
                        <a:t>returns the next token based on the </a:t>
                      </a:r>
                      <a:r>
                        <a:rPr lang="en-IN" sz="2000" dirty="0" err="1">
                          <a:latin typeface="Times New Roman"/>
                          <a:ea typeface="Times New Roman"/>
                          <a:cs typeface="Times New Roman"/>
                        </a:rPr>
                        <a:t>delimeter</a:t>
                      </a:r>
                      <a:r>
                        <a:rPr lang="en-IN" sz="2000" dirty="0">
                          <a:latin typeface="Times New Roman"/>
                          <a:ea typeface="Times New Roman"/>
                          <a:cs typeface="Times New Roman"/>
                        </a:rPr>
                        <a:t>.</a:t>
                      </a:r>
                    </a:p>
                  </a:txBody>
                  <a:tcPr marL="9525" marR="9525" marT="9525" marB="9525" anchor="ctr"/>
                </a:tc>
              </a:tr>
              <a:tr h="852095">
                <a:tc>
                  <a:txBody>
                    <a:bodyPr/>
                    <a:lstStyle/>
                    <a:p>
                      <a:pPr>
                        <a:spcAft>
                          <a:spcPts val="0"/>
                        </a:spcAft>
                      </a:pPr>
                      <a:r>
                        <a:rPr lang="en-IN" sz="2000">
                          <a:latin typeface="Times New Roman"/>
                          <a:ea typeface="Times New Roman"/>
                          <a:cs typeface="Times New Roman"/>
                        </a:rPr>
                        <a:t>boolean hasMoreElements()</a:t>
                      </a:r>
                    </a:p>
                  </a:txBody>
                  <a:tcPr marL="9525" marR="9525" marT="9525" marB="9525" anchor="ctr"/>
                </a:tc>
                <a:tc>
                  <a:txBody>
                    <a:bodyPr/>
                    <a:lstStyle/>
                    <a:p>
                      <a:pPr>
                        <a:spcAft>
                          <a:spcPts val="0"/>
                        </a:spcAft>
                      </a:pPr>
                      <a:r>
                        <a:rPr lang="en-IN" sz="2000" dirty="0">
                          <a:latin typeface="Times New Roman"/>
                          <a:ea typeface="Times New Roman"/>
                          <a:cs typeface="Times New Roman"/>
                        </a:rPr>
                        <a:t>same as </a:t>
                      </a:r>
                      <a:r>
                        <a:rPr lang="en-IN" sz="2000" dirty="0" err="1">
                          <a:latin typeface="Times New Roman"/>
                          <a:ea typeface="Times New Roman"/>
                          <a:cs typeface="Times New Roman"/>
                        </a:rPr>
                        <a:t>hasMoreTokens</a:t>
                      </a:r>
                      <a:r>
                        <a:rPr lang="en-IN" sz="2000" dirty="0">
                          <a:latin typeface="Times New Roman"/>
                          <a:ea typeface="Times New Roman"/>
                          <a:cs typeface="Times New Roman"/>
                        </a:rPr>
                        <a:t>() method.</a:t>
                      </a:r>
                    </a:p>
                  </a:txBody>
                  <a:tcPr marL="9525" marR="9525" marT="9525" marB="9525" anchor="ctr"/>
                </a:tc>
              </a:tr>
              <a:tr h="852095">
                <a:tc>
                  <a:txBody>
                    <a:bodyPr/>
                    <a:lstStyle/>
                    <a:p>
                      <a:pPr>
                        <a:spcAft>
                          <a:spcPts val="0"/>
                        </a:spcAft>
                      </a:pPr>
                      <a:r>
                        <a:rPr lang="en-IN" sz="2000">
                          <a:latin typeface="Times New Roman"/>
                          <a:ea typeface="Times New Roman"/>
                          <a:cs typeface="Times New Roman"/>
                        </a:rPr>
                        <a:t>Object nextElement()</a:t>
                      </a:r>
                    </a:p>
                  </a:txBody>
                  <a:tcPr marL="9525" marR="9525" marT="9525" marB="9525" anchor="ctr"/>
                </a:tc>
                <a:tc>
                  <a:txBody>
                    <a:bodyPr/>
                    <a:lstStyle/>
                    <a:p>
                      <a:pPr>
                        <a:spcAft>
                          <a:spcPts val="0"/>
                        </a:spcAft>
                      </a:pPr>
                      <a:r>
                        <a:rPr lang="en-IN" sz="2000" dirty="0">
                          <a:latin typeface="Times New Roman"/>
                          <a:ea typeface="Times New Roman"/>
                          <a:cs typeface="Times New Roman"/>
                        </a:rPr>
                        <a:t>same as </a:t>
                      </a:r>
                      <a:r>
                        <a:rPr lang="en-IN" sz="2000" dirty="0" err="1">
                          <a:latin typeface="Times New Roman"/>
                          <a:ea typeface="Times New Roman"/>
                          <a:cs typeface="Times New Roman"/>
                        </a:rPr>
                        <a:t>nextToken</a:t>
                      </a:r>
                      <a:r>
                        <a:rPr lang="en-IN" sz="2000" dirty="0">
                          <a:latin typeface="Times New Roman"/>
                          <a:ea typeface="Times New Roman"/>
                          <a:cs typeface="Times New Roman"/>
                        </a:rPr>
                        <a:t>() but its return type is Object.</a:t>
                      </a:r>
                    </a:p>
                  </a:txBody>
                  <a:tcPr marL="9525" marR="9525" marT="9525" marB="9525" anchor="ctr"/>
                </a:tc>
              </a:tr>
              <a:tr h="852095">
                <a:tc>
                  <a:txBody>
                    <a:bodyPr/>
                    <a:lstStyle/>
                    <a:p>
                      <a:pPr>
                        <a:spcAft>
                          <a:spcPts val="0"/>
                        </a:spcAft>
                      </a:pPr>
                      <a:r>
                        <a:rPr lang="en-IN" sz="2000">
                          <a:latin typeface="Times New Roman"/>
                          <a:ea typeface="Times New Roman"/>
                          <a:cs typeface="Times New Roman"/>
                        </a:rPr>
                        <a:t>int countTokens()</a:t>
                      </a:r>
                    </a:p>
                  </a:txBody>
                  <a:tcPr marL="9525" marR="9525" marT="9525" marB="9525" anchor="ctr"/>
                </a:tc>
                <a:tc>
                  <a:txBody>
                    <a:bodyPr/>
                    <a:lstStyle/>
                    <a:p>
                      <a:pPr>
                        <a:spcAft>
                          <a:spcPts val="0"/>
                        </a:spcAft>
                      </a:pPr>
                      <a:r>
                        <a:rPr lang="en-IN" sz="2000" dirty="0">
                          <a:latin typeface="Times New Roman"/>
                          <a:ea typeface="Times New Roman"/>
                          <a:cs typeface="Times New Roman"/>
                        </a:rPr>
                        <a:t>returns the total number of tokens.</a:t>
                      </a: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0" ma:contentTypeDescription="Create a new document." ma:contentTypeScope="" ma:versionID="541252b793957b396b69a28cc851e5e9">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6A6885-52BB-46F6-99BE-13F4C8292589}"/>
</file>

<file path=customXml/itemProps2.xml><?xml version="1.0" encoding="utf-8"?>
<ds:datastoreItem xmlns:ds="http://schemas.openxmlformats.org/officeDocument/2006/customXml" ds:itemID="{FE989397-19CF-4706-9F5A-7F10C1F74341}"/>
</file>

<file path=customXml/itemProps3.xml><?xml version="1.0" encoding="utf-8"?>
<ds:datastoreItem xmlns:ds="http://schemas.openxmlformats.org/officeDocument/2006/customXml" ds:itemID="{BE9F1610-CC7F-47DF-B6E3-C4942BEB3669}"/>
</file>

<file path=docProps/app.xml><?xml version="1.0" encoding="utf-8"?>
<Properties xmlns="http://schemas.openxmlformats.org/officeDocument/2006/extended-properties" xmlns:vt="http://schemas.openxmlformats.org/officeDocument/2006/docPropsVTypes">
  <TotalTime>7663</TotalTime>
  <Words>5844</Words>
  <Application>Microsoft Office PowerPoint</Application>
  <PresentationFormat>On-screen Show (4:3)</PresentationFormat>
  <Paragraphs>1198</Paragraphs>
  <Slides>116</Slides>
  <Notes>3</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Office Theme</vt:lpstr>
      <vt:lpstr>CSE 1007 – Java Programming</vt:lpstr>
      <vt:lpstr>Introduction</vt:lpstr>
      <vt:lpstr>Two ways of using Java</vt:lpstr>
      <vt:lpstr>Slide 4</vt:lpstr>
      <vt:lpstr>Java History</vt:lpstr>
      <vt:lpstr>Java History</vt:lpstr>
      <vt:lpstr>Java: History</vt:lpstr>
      <vt:lpstr>History of JAVA </vt:lpstr>
      <vt:lpstr>Slide 9</vt:lpstr>
      <vt:lpstr>Java: History</vt:lpstr>
      <vt:lpstr>Java and C </vt:lpstr>
      <vt:lpstr>JAVA and C++ </vt:lpstr>
      <vt:lpstr>Java: Write Once, Run Anywhere</vt:lpstr>
      <vt:lpstr>Java: Write Once, Run Anywhere</vt:lpstr>
      <vt:lpstr>Java: Write Once, Run Anywhere</vt:lpstr>
      <vt:lpstr>How Java Works</vt:lpstr>
      <vt:lpstr>More on How Java Works</vt:lpstr>
      <vt:lpstr>JVM</vt:lpstr>
      <vt:lpstr>Creating, Compiling And Running Java Programs</vt:lpstr>
      <vt:lpstr>Creating, Compiling And Running Java Programs</vt:lpstr>
      <vt:lpstr>Compiling The Smallest Java Program</vt:lpstr>
      <vt:lpstr>Running The Smallest Java Program</vt:lpstr>
      <vt:lpstr>Why Java called as Platform Independent language?</vt:lpstr>
      <vt:lpstr>Layers of interaction of Java Program</vt:lpstr>
      <vt:lpstr>JRE</vt:lpstr>
      <vt:lpstr>JDK</vt:lpstr>
      <vt:lpstr>Characteristics of Java</vt:lpstr>
      <vt:lpstr>Building First Java application program</vt:lpstr>
      <vt:lpstr>Simple Java Program:</vt:lpstr>
      <vt:lpstr>Java Program Structure</vt:lpstr>
      <vt:lpstr>Java Program Structure</vt:lpstr>
      <vt:lpstr>TOKENS</vt:lpstr>
      <vt:lpstr>IDENTIFIER</vt:lpstr>
      <vt:lpstr>Keywords</vt:lpstr>
      <vt:lpstr>KEYWORDS</vt:lpstr>
      <vt:lpstr>SEPARATORS</vt:lpstr>
      <vt:lpstr>OPERATORS</vt:lpstr>
      <vt:lpstr>OPERATORS</vt:lpstr>
      <vt:lpstr>LITERALS</vt:lpstr>
      <vt:lpstr>Literals</vt:lpstr>
      <vt:lpstr>Floating-Point Literals</vt:lpstr>
      <vt:lpstr>char and boolean Literals</vt:lpstr>
      <vt:lpstr>ESCAPE SEQUENCES</vt:lpstr>
      <vt:lpstr>String Literals</vt:lpstr>
      <vt:lpstr>String Concatenation Operator (+)</vt:lpstr>
      <vt:lpstr>LITERALS</vt:lpstr>
      <vt:lpstr>LITERALS</vt:lpstr>
      <vt:lpstr>Error Types</vt:lpstr>
      <vt:lpstr>How to get input from user?</vt:lpstr>
      <vt:lpstr>How to get input from user?</vt:lpstr>
      <vt:lpstr>Command Line Arguments</vt:lpstr>
      <vt:lpstr>Command Line Arguments</vt:lpstr>
      <vt:lpstr>Objects in java</vt:lpstr>
      <vt:lpstr>Class in Java </vt:lpstr>
      <vt:lpstr>Syntax for class</vt:lpstr>
      <vt:lpstr>With main()</vt:lpstr>
      <vt:lpstr>Slide 57</vt:lpstr>
      <vt:lpstr>Slide 58</vt:lpstr>
      <vt:lpstr>3 ways of initialize the objects</vt:lpstr>
      <vt:lpstr>Slide 60</vt:lpstr>
      <vt:lpstr>Slide 61</vt:lpstr>
      <vt:lpstr>Constructor in java</vt:lpstr>
      <vt:lpstr>Slide 63</vt:lpstr>
      <vt:lpstr>Slide 64</vt:lpstr>
      <vt:lpstr>Slide 65</vt:lpstr>
      <vt:lpstr>Returning and passing instance objects in java </vt:lpstr>
      <vt:lpstr>Slide 67</vt:lpstr>
      <vt:lpstr>Slide 68</vt:lpstr>
      <vt:lpstr>Slide 69</vt:lpstr>
      <vt:lpstr>Arrays in JAVA</vt:lpstr>
      <vt:lpstr>Slide 71</vt:lpstr>
      <vt:lpstr>Single Dimensional Array in java </vt:lpstr>
      <vt:lpstr>Slide 73</vt:lpstr>
      <vt:lpstr>Multidimensional array in java</vt:lpstr>
      <vt:lpstr>Slide 75</vt:lpstr>
      <vt:lpstr>Passing Array to method in java </vt:lpstr>
      <vt:lpstr>Array of objects Class obj[]= new Class[array_length] </vt:lpstr>
      <vt:lpstr>Returning the object </vt:lpstr>
      <vt:lpstr>Slide 79</vt:lpstr>
      <vt:lpstr>Static in java</vt:lpstr>
      <vt:lpstr>Static variable </vt:lpstr>
      <vt:lpstr>Java Static Method</vt:lpstr>
      <vt:lpstr>Slide 83</vt:lpstr>
      <vt:lpstr>Final in java</vt:lpstr>
      <vt:lpstr>String handling in JAVA</vt:lpstr>
      <vt:lpstr>CharSequence Interface </vt:lpstr>
      <vt:lpstr>To create string object</vt:lpstr>
      <vt:lpstr>Slide 88</vt:lpstr>
      <vt:lpstr>Slide 89</vt:lpstr>
      <vt:lpstr>Slide 90</vt:lpstr>
      <vt:lpstr>Immutable String in Java</vt:lpstr>
      <vt:lpstr>Java String compare</vt:lpstr>
      <vt:lpstr>equals()</vt:lpstr>
      <vt:lpstr>compareTo()</vt:lpstr>
      <vt:lpstr>contains() method </vt:lpstr>
      <vt:lpstr>String format </vt:lpstr>
      <vt:lpstr>Slide 97</vt:lpstr>
      <vt:lpstr>String tokenizer</vt:lpstr>
      <vt:lpstr>Methods of StringTokenizer class </vt:lpstr>
      <vt:lpstr>Slide 100</vt:lpstr>
      <vt:lpstr>String Builder</vt:lpstr>
      <vt:lpstr>Slide 102</vt:lpstr>
      <vt:lpstr>Method continues…..</vt:lpstr>
      <vt:lpstr>Example programs </vt:lpstr>
      <vt:lpstr>Insert()</vt:lpstr>
      <vt:lpstr>Replace()</vt:lpstr>
      <vt:lpstr>Delete()</vt:lpstr>
      <vt:lpstr>Slide 108</vt:lpstr>
      <vt:lpstr>String Buffer</vt:lpstr>
      <vt:lpstr>Constructors</vt:lpstr>
      <vt:lpstr>Slide 111</vt:lpstr>
      <vt:lpstr>Slide 112</vt:lpstr>
      <vt:lpstr>ensureCapacity()</vt:lpstr>
      <vt:lpstr>Slide 114</vt:lpstr>
      <vt:lpstr>Difference between String and StringBuffer</vt:lpstr>
      <vt:lpstr>Difference between StringBuffer and StringBuilder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89</cp:revision>
  <dcterms:created xsi:type="dcterms:W3CDTF">2017-07-17T04:34:33Z</dcterms:created>
  <dcterms:modified xsi:type="dcterms:W3CDTF">2021-02-10T19:21:41Z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