
<file path=[Content_Types].xml><?xml version="1.0" encoding="utf-8"?>
<Types xmlns="http://schemas.openxmlformats.org/package/2006/content-types">
  <Default Extension="png" ContentType="image/png"/>
  <Default Extension="rels" ContentType="application/vnd.openxmlformats-package.relationships+xml"/>
  <Default Extension="emf" ContentType="image/x-emf"/>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2.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00" r:id="rId2"/>
    <p:sldId id="301" r:id="rId3"/>
    <p:sldId id="257" r:id="rId4"/>
    <p:sldId id="258" r:id="rId5"/>
    <p:sldId id="259" r:id="rId6"/>
    <p:sldId id="260" r:id="rId7"/>
    <p:sldId id="274" r:id="rId8"/>
    <p:sldId id="272" r:id="rId9"/>
    <p:sldId id="273" r:id="rId10"/>
    <p:sldId id="275" r:id="rId11"/>
    <p:sldId id="276" r:id="rId12"/>
    <p:sldId id="277" r:id="rId13"/>
    <p:sldId id="278" r:id="rId14"/>
    <p:sldId id="270" r:id="rId15"/>
    <p:sldId id="261" r:id="rId16"/>
    <p:sldId id="262" r:id="rId17"/>
    <p:sldId id="263" r:id="rId18"/>
    <p:sldId id="264" r:id="rId19"/>
    <p:sldId id="265" r:id="rId20"/>
    <p:sldId id="266" r:id="rId21"/>
    <p:sldId id="267" r:id="rId22"/>
    <p:sldId id="268" r:id="rId23"/>
    <p:sldId id="298" r:id="rId24"/>
    <p:sldId id="279" r:id="rId25"/>
    <p:sldId id="280" r:id="rId26"/>
    <p:sldId id="281" r:id="rId27"/>
    <p:sldId id="282" r:id="rId28"/>
    <p:sldId id="283" r:id="rId29"/>
    <p:sldId id="284" r:id="rId30"/>
    <p:sldId id="285" r:id="rId31"/>
    <p:sldId id="299" r:id="rId32"/>
    <p:sldId id="291" r:id="rId33"/>
    <p:sldId id="287" r:id="rId34"/>
    <p:sldId id="288" r:id="rId35"/>
    <p:sldId id="289" r:id="rId36"/>
    <p:sldId id="290" r:id="rId37"/>
    <p:sldId id="295" r:id="rId38"/>
    <p:sldId id="292" r:id="rId39"/>
    <p:sldId id="293" r:id="rId40"/>
    <p:sldId id="296" r:id="rId41"/>
    <p:sldId id="297" r:id="rId42"/>
    <p:sldId id="29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94727" autoAdjust="0"/>
  </p:normalViewPr>
  <p:slideViewPr>
    <p:cSldViewPr>
      <p:cViewPr varScale="1">
        <p:scale>
          <a:sx n="65" d="100"/>
          <a:sy n="65" d="100"/>
        </p:scale>
        <p:origin x="-1434"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644FD7-22A8-464C-8179-75B61B1EB34C}" type="datetimeFigureOut">
              <a:rPr lang="en-IN" smtClean="0"/>
              <a:pPr/>
              <a:t>18-03-2021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DEF889-0463-448B-8DB3-41A4E29F5748}" type="slidenum">
              <a:rPr lang="en-IN" smtClean="0"/>
              <a:pPr/>
              <a:t>‹#›</a:t>
            </a:fld>
            <a:endParaRPr lang="en-IN"/>
          </a:p>
        </p:txBody>
      </p:sp>
    </p:spTree>
    <p:extLst>
      <p:ext uri="{BB962C8B-B14F-4D97-AF65-F5344CB8AC3E}">
        <p14:creationId xmlns="" xmlns:p14="http://schemas.microsoft.com/office/powerpoint/2010/main" val="621874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DEF889-0463-448B-8DB3-41A4E29F5748}" type="slidenum">
              <a:rPr lang="en-IN" smtClean="0"/>
              <a:pPr/>
              <a:t>33</a:t>
            </a:fld>
            <a:endParaRPr lang="en-IN"/>
          </a:p>
        </p:txBody>
      </p:sp>
    </p:spTree>
    <p:extLst>
      <p:ext uri="{BB962C8B-B14F-4D97-AF65-F5344CB8AC3E}">
        <p14:creationId xmlns="" xmlns:p14="http://schemas.microsoft.com/office/powerpoint/2010/main" val="2014861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1E7398B-C28B-4080-8641-7C6984DF7A26}" type="datetime1">
              <a:rPr lang="en-IN" smtClean="0"/>
              <a:pPr/>
              <a:t>18-03-2021</a:t>
            </a:fld>
            <a:endParaRPr lang="en-IN"/>
          </a:p>
        </p:txBody>
      </p:sp>
      <p:sp>
        <p:nvSpPr>
          <p:cNvPr id="5" name="Footer Placeholder 4"/>
          <p:cNvSpPr>
            <a:spLocks noGrp="1"/>
          </p:cNvSpPr>
          <p:nvPr>
            <p:ph type="ftr" sz="quarter" idx="11"/>
          </p:nvPr>
        </p:nvSpPr>
        <p:spPr/>
        <p:txBody>
          <a:bodyPr/>
          <a:lstStyle/>
          <a:p>
            <a:r>
              <a:rPr lang="en-IN" smtClean="0"/>
              <a:t>A.Anitha, Asso Prof- SITE - VIT University</a:t>
            </a:r>
            <a:endParaRPr lang="en-IN"/>
          </a:p>
        </p:txBody>
      </p:sp>
      <p:sp>
        <p:nvSpPr>
          <p:cNvPr id="6" name="Slide Number Placeholder 5"/>
          <p:cNvSpPr>
            <a:spLocks noGrp="1"/>
          </p:cNvSpPr>
          <p:nvPr>
            <p:ph type="sldNum" sz="quarter" idx="12"/>
          </p:nvPr>
        </p:nvSpPr>
        <p:spPr/>
        <p:txBody>
          <a:bodyPr/>
          <a:lstStyle/>
          <a:p>
            <a:fld id="{BA59BCFD-349E-4DFA-821B-19FAF0EFAD01}" type="slidenum">
              <a:rPr lang="en-IN" smtClean="0"/>
              <a:pPr/>
              <a:t>‹#›</a:t>
            </a:fld>
            <a:endParaRPr lang="en-IN"/>
          </a:p>
        </p:txBody>
      </p:sp>
    </p:spTree>
    <p:extLst>
      <p:ext uri="{BB962C8B-B14F-4D97-AF65-F5344CB8AC3E}">
        <p14:creationId xmlns="" xmlns:p14="http://schemas.microsoft.com/office/powerpoint/2010/main" val="2414890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C4ADE0-BE3B-41F1-8167-D0524684C1AA}" type="datetime1">
              <a:rPr lang="en-IN" smtClean="0"/>
              <a:pPr/>
              <a:t>18-03-2021</a:t>
            </a:fld>
            <a:endParaRPr lang="en-IN"/>
          </a:p>
        </p:txBody>
      </p:sp>
      <p:sp>
        <p:nvSpPr>
          <p:cNvPr id="5" name="Footer Placeholder 4"/>
          <p:cNvSpPr>
            <a:spLocks noGrp="1"/>
          </p:cNvSpPr>
          <p:nvPr>
            <p:ph type="ftr" sz="quarter" idx="11"/>
          </p:nvPr>
        </p:nvSpPr>
        <p:spPr/>
        <p:txBody>
          <a:bodyPr/>
          <a:lstStyle/>
          <a:p>
            <a:r>
              <a:rPr lang="en-IN" smtClean="0"/>
              <a:t>A.Anitha, Asso Prof- SITE - VIT University</a:t>
            </a:r>
            <a:endParaRPr lang="en-IN"/>
          </a:p>
        </p:txBody>
      </p:sp>
      <p:sp>
        <p:nvSpPr>
          <p:cNvPr id="6" name="Slide Number Placeholder 5"/>
          <p:cNvSpPr>
            <a:spLocks noGrp="1"/>
          </p:cNvSpPr>
          <p:nvPr>
            <p:ph type="sldNum" sz="quarter" idx="12"/>
          </p:nvPr>
        </p:nvSpPr>
        <p:spPr/>
        <p:txBody>
          <a:bodyPr/>
          <a:lstStyle/>
          <a:p>
            <a:fld id="{BA59BCFD-349E-4DFA-821B-19FAF0EFAD01}" type="slidenum">
              <a:rPr lang="en-IN" smtClean="0"/>
              <a:pPr/>
              <a:t>‹#›</a:t>
            </a:fld>
            <a:endParaRPr lang="en-IN"/>
          </a:p>
        </p:txBody>
      </p:sp>
    </p:spTree>
    <p:extLst>
      <p:ext uri="{BB962C8B-B14F-4D97-AF65-F5344CB8AC3E}">
        <p14:creationId xmlns="" xmlns:p14="http://schemas.microsoft.com/office/powerpoint/2010/main" val="264288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F8C0A6-321A-404C-AC09-B03543D81125}" type="datetime1">
              <a:rPr lang="en-IN" smtClean="0"/>
              <a:pPr/>
              <a:t>18-03-2021</a:t>
            </a:fld>
            <a:endParaRPr lang="en-IN"/>
          </a:p>
        </p:txBody>
      </p:sp>
      <p:sp>
        <p:nvSpPr>
          <p:cNvPr id="5" name="Footer Placeholder 4"/>
          <p:cNvSpPr>
            <a:spLocks noGrp="1"/>
          </p:cNvSpPr>
          <p:nvPr>
            <p:ph type="ftr" sz="quarter" idx="11"/>
          </p:nvPr>
        </p:nvSpPr>
        <p:spPr/>
        <p:txBody>
          <a:bodyPr/>
          <a:lstStyle/>
          <a:p>
            <a:r>
              <a:rPr lang="en-IN" smtClean="0"/>
              <a:t>A.Anitha, Asso Prof- SITE - VIT University</a:t>
            </a:r>
            <a:endParaRPr lang="en-IN"/>
          </a:p>
        </p:txBody>
      </p:sp>
      <p:sp>
        <p:nvSpPr>
          <p:cNvPr id="6" name="Slide Number Placeholder 5"/>
          <p:cNvSpPr>
            <a:spLocks noGrp="1"/>
          </p:cNvSpPr>
          <p:nvPr>
            <p:ph type="sldNum" sz="quarter" idx="12"/>
          </p:nvPr>
        </p:nvSpPr>
        <p:spPr/>
        <p:txBody>
          <a:bodyPr/>
          <a:lstStyle/>
          <a:p>
            <a:fld id="{BA59BCFD-349E-4DFA-821B-19FAF0EFAD01}" type="slidenum">
              <a:rPr lang="en-IN" smtClean="0"/>
              <a:pPr/>
              <a:t>‹#›</a:t>
            </a:fld>
            <a:endParaRPr lang="en-IN"/>
          </a:p>
        </p:txBody>
      </p:sp>
    </p:spTree>
    <p:extLst>
      <p:ext uri="{BB962C8B-B14F-4D97-AF65-F5344CB8AC3E}">
        <p14:creationId xmlns="" xmlns:p14="http://schemas.microsoft.com/office/powerpoint/2010/main" val="273164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50526B-AD40-47EB-A00F-D6D41314B6AD}" type="datetime1">
              <a:rPr lang="en-IN" smtClean="0"/>
              <a:pPr/>
              <a:t>18-03-2021</a:t>
            </a:fld>
            <a:endParaRPr lang="en-IN"/>
          </a:p>
        </p:txBody>
      </p:sp>
      <p:sp>
        <p:nvSpPr>
          <p:cNvPr id="5" name="Footer Placeholder 4"/>
          <p:cNvSpPr>
            <a:spLocks noGrp="1"/>
          </p:cNvSpPr>
          <p:nvPr>
            <p:ph type="ftr" sz="quarter" idx="11"/>
          </p:nvPr>
        </p:nvSpPr>
        <p:spPr/>
        <p:txBody>
          <a:bodyPr/>
          <a:lstStyle/>
          <a:p>
            <a:r>
              <a:rPr lang="en-IN" smtClean="0"/>
              <a:t>A.Anitha, Asso Prof- SITE - VIT University</a:t>
            </a:r>
            <a:endParaRPr lang="en-IN"/>
          </a:p>
        </p:txBody>
      </p:sp>
      <p:sp>
        <p:nvSpPr>
          <p:cNvPr id="6" name="Slide Number Placeholder 5"/>
          <p:cNvSpPr>
            <a:spLocks noGrp="1"/>
          </p:cNvSpPr>
          <p:nvPr>
            <p:ph type="sldNum" sz="quarter" idx="12"/>
          </p:nvPr>
        </p:nvSpPr>
        <p:spPr/>
        <p:txBody>
          <a:bodyPr/>
          <a:lstStyle/>
          <a:p>
            <a:fld id="{BA59BCFD-349E-4DFA-821B-19FAF0EFAD01}" type="slidenum">
              <a:rPr lang="en-IN" smtClean="0"/>
              <a:pPr/>
              <a:t>‹#›</a:t>
            </a:fld>
            <a:endParaRPr lang="en-IN"/>
          </a:p>
        </p:txBody>
      </p:sp>
    </p:spTree>
    <p:extLst>
      <p:ext uri="{BB962C8B-B14F-4D97-AF65-F5344CB8AC3E}">
        <p14:creationId xmlns="" xmlns:p14="http://schemas.microsoft.com/office/powerpoint/2010/main" val="52566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922EC-8619-42E0-99AC-8E3291BF6F66}" type="datetime1">
              <a:rPr lang="en-IN" smtClean="0"/>
              <a:pPr/>
              <a:t>18-03-2021</a:t>
            </a:fld>
            <a:endParaRPr lang="en-IN"/>
          </a:p>
        </p:txBody>
      </p:sp>
      <p:sp>
        <p:nvSpPr>
          <p:cNvPr id="5" name="Footer Placeholder 4"/>
          <p:cNvSpPr>
            <a:spLocks noGrp="1"/>
          </p:cNvSpPr>
          <p:nvPr>
            <p:ph type="ftr" sz="quarter" idx="11"/>
          </p:nvPr>
        </p:nvSpPr>
        <p:spPr/>
        <p:txBody>
          <a:bodyPr/>
          <a:lstStyle/>
          <a:p>
            <a:r>
              <a:rPr lang="en-IN" smtClean="0"/>
              <a:t>A.Anitha, Asso Prof- SITE - VIT University</a:t>
            </a:r>
            <a:endParaRPr lang="en-IN"/>
          </a:p>
        </p:txBody>
      </p:sp>
      <p:sp>
        <p:nvSpPr>
          <p:cNvPr id="6" name="Slide Number Placeholder 5"/>
          <p:cNvSpPr>
            <a:spLocks noGrp="1"/>
          </p:cNvSpPr>
          <p:nvPr>
            <p:ph type="sldNum" sz="quarter" idx="12"/>
          </p:nvPr>
        </p:nvSpPr>
        <p:spPr/>
        <p:txBody>
          <a:bodyPr/>
          <a:lstStyle/>
          <a:p>
            <a:fld id="{BA59BCFD-349E-4DFA-821B-19FAF0EFAD01}" type="slidenum">
              <a:rPr lang="en-IN" smtClean="0"/>
              <a:pPr/>
              <a:t>‹#›</a:t>
            </a:fld>
            <a:endParaRPr lang="en-IN"/>
          </a:p>
        </p:txBody>
      </p:sp>
    </p:spTree>
    <p:extLst>
      <p:ext uri="{BB962C8B-B14F-4D97-AF65-F5344CB8AC3E}">
        <p14:creationId xmlns="" xmlns:p14="http://schemas.microsoft.com/office/powerpoint/2010/main" val="166634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48674F6-10CA-4F8E-8030-C2D5B98EBC5B}" type="datetime1">
              <a:rPr lang="en-IN" smtClean="0"/>
              <a:pPr/>
              <a:t>18-03-2021</a:t>
            </a:fld>
            <a:endParaRPr lang="en-IN"/>
          </a:p>
        </p:txBody>
      </p:sp>
      <p:sp>
        <p:nvSpPr>
          <p:cNvPr id="6" name="Footer Placeholder 5"/>
          <p:cNvSpPr>
            <a:spLocks noGrp="1"/>
          </p:cNvSpPr>
          <p:nvPr>
            <p:ph type="ftr" sz="quarter" idx="11"/>
          </p:nvPr>
        </p:nvSpPr>
        <p:spPr/>
        <p:txBody>
          <a:bodyPr/>
          <a:lstStyle/>
          <a:p>
            <a:r>
              <a:rPr lang="en-IN" smtClean="0"/>
              <a:t>A.Anitha, Asso Prof- SITE - VIT University</a:t>
            </a:r>
            <a:endParaRPr lang="en-IN"/>
          </a:p>
        </p:txBody>
      </p:sp>
      <p:sp>
        <p:nvSpPr>
          <p:cNvPr id="7" name="Slide Number Placeholder 6"/>
          <p:cNvSpPr>
            <a:spLocks noGrp="1"/>
          </p:cNvSpPr>
          <p:nvPr>
            <p:ph type="sldNum" sz="quarter" idx="12"/>
          </p:nvPr>
        </p:nvSpPr>
        <p:spPr/>
        <p:txBody>
          <a:bodyPr/>
          <a:lstStyle/>
          <a:p>
            <a:fld id="{BA59BCFD-349E-4DFA-821B-19FAF0EFAD01}" type="slidenum">
              <a:rPr lang="en-IN" smtClean="0"/>
              <a:pPr/>
              <a:t>‹#›</a:t>
            </a:fld>
            <a:endParaRPr lang="en-IN"/>
          </a:p>
        </p:txBody>
      </p:sp>
    </p:spTree>
    <p:extLst>
      <p:ext uri="{BB962C8B-B14F-4D97-AF65-F5344CB8AC3E}">
        <p14:creationId xmlns="" xmlns:p14="http://schemas.microsoft.com/office/powerpoint/2010/main" val="94833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BE33C46-A236-418B-BAD7-A123736ABFC7}" type="datetime1">
              <a:rPr lang="en-IN" smtClean="0"/>
              <a:pPr/>
              <a:t>18-03-2021</a:t>
            </a:fld>
            <a:endParaRPr lang="en-IN"/>
          </a:p>
        </p:txBody>
      </p:sp>
      <p:sp>
        <p:nvSpPr>
          <p:cNvPr id="8" name="Footer Placeholder 7"/>
          <p:cNvSpPr>
            <a:spLocks noGrp="1"/>
          </p:cNvSpPr>
          <p:nvPr>
            <p:ph type="ftr" sz="quarter" idx="11"/>
          </p:nvPr>
        </p:nvSpPr>
        <p:spPr/>
        <p:txBody>
          <a:bodyPr/>
          <a:lstStyle/>
          <a:p>
            <a:r>
              <a:rPr lang="en-IN" smtClean="0"/>
              <a:t>A.Anitha, Asso Prof- SITE - VIT University</a:t>
            </a:r>
            <a:endParaRPr lang="en-IN"/>
          </a:p>
        </p:txBody>
      </p:sp>
      <p:sp>
        <p:nvSpPr>
          <p:cNvPr id="9" name="Slide Number Placeholder 8"/>
          <p:cNvSpPr>
            <a:spLocks noGrp="1"/>
          </p:cNvSpPr>
          <p:nvPr>
            <p:ph type="sldNum" sz="quarter" idx="12"/>
          </p:nvPr>
        </p:nvSpPr>
        <p:spPr/>
        <p:txBody>
          <a:bodyPr/>
          <a:lstStyle/>
          <a:p>
            <a:fld id="{BA59BCFD-349E-4DFA-821B-19FAF0EFAD01}" type="slidenum">
              <a:rPr lang="en-IN" smtClean="0"/>
              <a:pPr/>
              <a:t>‹#›</a:t>
            </a:fld>
            <a:endParaRPr lang="en-IN"/>
          </a:p>
        </p:txBody>
      </p:sp>
    </p:spTree>
    <p:extLst>
      <p:ext uri="{BB962C8B-B14F-4D97-AF65-F5344CB8AC3E}">
        <p14:creationId xmlns="" xmlns:p14="http://schemas.microsoft.com/office/powerpoint/2010/main" val="284532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969E9E6-6737-4B00-8226-C41B45BB9055}" type="datetime1">
              <a:rPr lang="en-IN" smtClean="0"/>
              <a:pPr/>
              <a:t>18-03-2021</a:t>
            </a:fld>
            <a:endParaRPr lang="en-IN"/>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
        <p:nvSpPr>
          <p:cNvPr id="5" name="Slide Number Placeholder 4"/>
          <p:cNvSpPr>
            <a:spLocks noGrp="1"/>
          </p:cNvSpPr>
          <p:nvPr>
            <p:ph type="sldNum" sz="quarter" idx="12"/>
          </p:nvPr>
        </p:nvSpPr>
        <p:spPr/>
        <p:txBody>
          <a:bodyPr/>
          <a:lstStyle/>
          <a:p>
            <a:fld id="{BA59BCFD-349E-4DFA-821B-19FAF0EFAD01}" type="slidenum">
              <a:rPr lang="en-IN" smtClean="0"/>
              <a:pPr/>
              <a:t>‹#›</a:t>
            </a:fld>
            <a:endParaRPr lang="en-IN"/>
          </a:p>
        </p:txBody>
      </p:sp>
    </p:spTree>
    <p:extLst>
      <p:ext uri="{BB962C8B-B14F-4D97-AF65-F5344CB8AC3E}">
        <p14:creationId xmlns="" xmlns:p14="http://schemas.microsoft.com/office/powerpoint/2010/main" val="141475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97145-6910-487C-8EA8-6536C9B3B76A}" type="datetime1">
              <a:rPr lang="en-IN" smtClean="0"/>
              <a:pPr/>
              <a:t>18-03-2021</a:t>
            </a:fld>
            <a:endParaRPr lang="en-IN"/>
          </a:p>
        </p:txBody>
      </p:sp>
      <p:sp>
        <p:nvSpPr>
          <p:cNvPr id="3" name="Footer Placeholder 2"/>
          <p:cNvSpPr>
            <a:spLocks noGrp="1"/>
          </p:cNvSpPr>
          <p:nvPr>
            <p:ph type="ftr" sz="quarter" idx="11"/>
          </p:nvPr>
        </p:nvSpPr>
        <p:spPr/>
        <p:txBody>
          <a:bodyPr/>
          <a:lstStyle/>
          <a:p>
            <a:r>
              <a:rPr lang="en-IN" smtClean="0"/>
              <a:t>A.Anitha, Asso Prof- SITE - VIT University</a:t>
            </a:r>
            <a:endParaRPr lang="en-IN"/>
          </a:p>
        </p:txBody>
      </p:sp>
      <p:sp>
        <p:nvSpPr>
          <p:cNvPr id="4" name="Slide Number Placeholder 3"/>
          <p:cNvSpPr>
            <a:spLocks noGrp="1"/>
          </p:cNvSpPr>
          <p:nvPr>
            <p:ph type="sldNum" sz="quarter" idx="12"/>
          </p:nvPr>
        </p:nvSpPr>
        <p:spPr/>
        <p:txBody>
          <a:bodyPr/>
          <a:lstStyle/>
          <a:p>
            <a:fld id="{BA59BCFD-349E-4DFA-821B-19FAF0EFAD01}" type="slidenum">
              <a:rPr lang="en-IN" smtClean="0"/>
              <a:pPr/>
              <a:t>‹#›</a:t>
            </a:fld>
            <a:endParaRPr lang="en-IN"/>
          </a:p>
        </p:txBody>
      </p:sp>
    </p:spTree>
    <p:extLst>
      <p:ext uri="{BB962C8B-B14F-4D97-AF65-F5344CB8AC3E}">
        <p14:creationId xmlns="" xmlns:p14="http://schemas.microsoft.com/office/powerpoint/2010/main" val="240479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57019-6D2C-4122-BE3F-89B816602FCC}" type="datetime1">
              <a:rPr lang="en-IN" smtClean="0"/>
              <a:pPr/>
              <a:t>18-03-2021</a:t>
            </a:fld>
            <a:endParaRPr lang="en-IN"/>
          </a:p>
        </p:txBody>
      </p:sp>
      <p:sp>
        <p:nvSpPr>
          <p:cNvPr id="6" name="Footer Placeholder 5"/>
          <p:cNvSpPr>
            <a:spLocks noGrp="1"/>
          </p:cNvSpPr>
          <p:nvPr>
            <p:ph type="ftr" sz="quarter" idx="11"/>
          </p:nvPr>
        </p:nvSpPr>
        <p:spPr/>
        <p:txBody>
          <a:bodyPr/>
          <a:lstStyle/>
          <a:p>
            <a:r>
              <a:rPr lang="en-IN" smtClean="0"/>
              <a:t>A.Anitha, Asso Prof- SITE - VIT University</a:t>
            </a:r>
            <a:endParaRPr lang="en-IN"/>
          </a:p>
        </p:txBody>
      </p:sp>
      <p:sp>
        <p:nvSpPr>
          <p:cNvPr id="7" name="Slide Number Placeholder 6"/>
          <p:cNvSpPr>
            <a:spLocks noGrp="1"/>
          </p:cNvSpPr>
          <p:nvPr>
            <p:ph type="sldNum" sz="quarter" idx="12"/>
          </p:nvPr>
        </p:nvSpPr>
        <p:spPr/>
        <p:txBody>
          <a:bodyPr/>
          <a:lstStyle/>
          <a:p>
            <a:fld id="{BA59BCFD-349E-4DFA-821B-19FAF0EFAD01}" type="slidenum">
              <a:rPr lang="en-IN" smtClean="0"/>
              <a:pPr/>
              <a:t>‹#›</a:t>
            </a:fld>
            <a:endParaRPr lang="en-IN"/>
          </a:p>
        </p:txBody>
      </p:sp>
    </p:spTree>
    <p:extLst>
      <p:ext uri="{BB962C8B-B14F-4D97-AF65-F5344CB8AC3E}">
        <p14:creationId xmlns="" xmlns:p14="http://schemas.microsoft.com/office/powerpoint/2010/main" val="318500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50C5D3-A42D-41CA-A167-C8D70F47B0E8}" type="datetime1">
              <a:rPr lang="en-IN" smtClean="0"/>
              <a:pPr/>
              <a:t>18-03-2021</a:t>
            </a:fld>
            <a:endParaRPr lang="en-IN"/>
          </a:p>
        </p:txBody>
      </p:sp>
      <p:sp>
        <p:nvSpPr>
          <p:cNvPr id="6" name="Footer Placeholder 5"/>
          <p:cNvSpPr>
            <a:spLocks noGrp="1"/>
          </p:cNvSpPr>
          <p:nvPr>
            <p:ph type="ftr" sz="quarter" idx="11"/>
          </p:nvPr>
        </p:nvSpPr>
        <p:spPr/>
        <p:txBody>
          <a:bodyPr/>
          <a:lstStyle/>
          <a:p>
            <a:r>
              <a:rPr lang="en-IN" smtClean="0"/>
              <a:t>A.Anitha, Asso Prof- SITE - VIT University</a:t>
            </a:r>
            <a:endParaRPr lang="en-IN"/>
          </a:p>
        </p:txBody>
      </p:sp>
      <p:sp>
        <p:nvSpPr>
          <p:cNvPr id="7" name="Slide Number Placeholder 6"/>
          <p:cNvSpPr>
            <a:spLocks noGrp="1"/>
          </p:cNvSpPr>
          <p:nvPr>
            <p:ph type="sldNum" sz="quarter" idx="12"/>
          </p:nvPr>
        </p:nvSpPr>
        <p:spPr/>
        <p:txBody>
          <a:bodyPr/>
          <a:lstStyle/>
          <a:p>
            <a:fld id="{BA59BCFD-349E-4DFA-821B-19FAF0EFAD01}" type="slidenum">
              <a:rPr lang="en-IN" smtClean="0"/>
              <a:pPr/>
              <a:t>‹#›</a:t>
            </a:fld>
            <a:endParaRPr lang="en-IN"/>
          </a:p>
        </p:txBody>
      </p:sp>
    </p:spTree>
    <p:extLst>
      <p:ext uri="{BB962C8B-B14F-4D97-AF65-F5344CB8AC3E}">
        <p14:creationId xmlns="" xmlns:p14="http://schemas.microsoft.com/office/powerpoint/2010/main" val="34361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57186-930F-4A70-BACE-5654EF281694}" type="datetime1">
              <a:rPr lang="en-IN" smtClean="0"/>
              <a:pPr/>
              <a:t>18-03-2021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A.Anitha, Asso Prof- SITE - VIT University</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9BCFD-349E-4DFA-821B-19FAF0EFAD01}" type="slidenum">
              <a:rPr lang="en-IN" smtClean="0"/>
              <a:pPr/>
              <a:t>‹#›</a:t>
            </a:fld>
            <a:endParaRPr lang="en-IN"/>
          </a:p>
        </p:txBody>
      </p:sp>
    </p:spTree>
    <p:extLst>
      <p:ext uri="{BB962C8B-B14F-4D97-AF65-F5344CB8AC3E}">
        <p14:creationId xmlns="" xmlns:p14="http://schemas.microsoft.com/office/powerpoint/2010/main" val="24929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cis.upenn.edu/~bcpierce/courses/629/jdkdocs/api/java.awt.Butto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utorialspoint.com/awt/awt_button.htm" TargetMode="External"/><Relationship Id="rId7" Type="http://schemas.openxmlformats.org/officeDocument/2006/relationships/hyperlink" Target="http://www.tutorialspoint.com/awt/awt_textfield.htm" TargetMode="External"/><Relationship Id="rId2" Type="http://schemas.openxmlformats.org/officeDocument/2006/relationships/hyperlink" Target="http://www.tutorialspoint.com/awt/awt_label.htm" TargetMode="External"/><Relationship Id="rId1" Type="http://schemas.openxmlformats.org/officeDocument/2006/relationships/slideLayout" Target="../slideLayouts/slideLayout2.xml"/><Relationship Id="rId6" Type="http://schemas.openxmlformats.org/officeDocument/2006/relationships/hyperlink" Target="http://www.tutorialspoint.com/awt/awt_list.htm" TargetMode="External"/><Relationship Id="rId5" Type="http://schemas.openxmlformats.org/officeDocument/2006/relationships/hyperlink" Target="http://www.tutorialspoint.com/awt/awt_checkboxgroup.htm" TargetMode="External"/><Relationship Id="rId4" Type="http://schemas.openxmlformats.org/officeDocument/2006/relationships/hyperlink" Target="http://www.tutorialspoint.com/awt/awt_checkbox.ht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tutorialspoint.com/awt/awt_filedialog.htm" TargetMode="External"/><Relationship Id="rId3" Type="http://schemas.openxmlformats.org/officeDocument/2006/relationships/hyperlink" Target="http://www.tutorialspoint.com/awt/awt_choice.htm" TargetMode="External"/><Relationship Id="rId7" Type="http://schemas.openxmlformats.org/officeDocument/2006/relationships/hyperlink" Target="http://www.tutorialspoint.com/awt/awt_dialog.htm" TargetMode="External"/><Relationship Id="rId2" Type="http://schemas.openxmlformats.org/officeDocument/2006/relationships/hyperlink" Target="http://www.tutorialspoint.com/awt/awt_textarea.htm" TargetMode="External"/><Relationship Id="rId1" Type="http://schemas.openxmlformats.org/officeDocument/2006/relationships/slideLayout" Target="../slideLayouts/slideLayout2.xml"/><Relationship Id="rId6" Type="http://schemas.openxmlformats.org/officeDocument/2006/relationships/hyperlink" Target="http://www.tutorialspoint.com/awt/awt_scrollbar.htm" TargetMode="External"/><Relationship Id="rId5" Type="http://schemas.openxmlformats.org/officeDocument/2006/relationships/hyperlink" Target="http://www.tutorialspoint.com/awt/awt_image.htm" TargetMode="External"/><Relationship Id="rId4" Type="http://schemas.openxmlformats.org/officeDocument/2006/relationships/hyperlink" Target="http://www.tutorialspoint.com/awt/awt_canvas.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Applet program using Parameter</a:t>
            </a:r>
            <a:endParaRPr lang="en-IN" dirty="0"/>
          </a:p>
        </p:txBody>
      </p:sp>
      <p:sp>
        <p:nvSpPr>
          <p:cNvPr id="3" name="Content Placeholder 2"/>
          <p:cNvSpPr>
            <a:spLocks noGrp="1"/>
          </p:cNvSpPr>
          <p:nvPr>
            <p:ph idx="1"/>
          </p:nvPr>
        </p:nvSpPr>
        <p:spPr>
          <a:xfrm>
            <a:off x="457200" y="1268760"/>
            <a:ext cx="8229600" cy="4857403"/>
          </a:xfrm>
        </p:spPr>
        <p:txBody>
          <a:bodyPr>
            <a:normAutofit fontScale="32500" lnSpcReduction="20000"/>
          </a:bodyPr>
          <a:lstStyle/>
          <a:p>
            <a:r>
              <a:rPr lang="en-IN" dirty="0" smtClean="0"/>
              <a:t> import </a:t>
            </a:r>
            <a:r>
              <a:rPr lang="en-IN" dirty="0" err="1" smtClean="0"/>
              <a:t>java.applet.Applet</a:t>
            </a:r>
            <a:r>
              <a:rPr lang="en-IN" dirty="0" smtClean="0"/>
              <a:t>;  </a:t>
            </a:r>
          </a:p>
          <a:p>
            <a:r>
              <a:rPr lang="en-IN" dirty="0" smtClean="0"/>
              <a:t>    import </a:t>
            </a:r>
            <a:r>
              <a:rPr lang="en-IN" dirty="0" err="1" smtClean="0"/>
              <a:t>java.awt</a:t>
            </a:r>
            <a:r>
              <a:rPr lang="en-IN" dirty="0" smtClean="0"/>
              <a:t>.*;  </a:t>
            </a:r>
          </a:p>
          <a:p>
            <a:r>
              <a:rPr lang="en-IN" dirty="0" smtClean="0"/>
              <a:t>      </a:t>
            </a:r>
          </a:p>
          <a:p>
            <a:r>
              <a:rPr lang="en-IN" dirty="0" smtClean="0"/>
              <a:t>    public class parameter extends Applet</a:t>
            </a:r>
          </a:p>
          <a:p>
            <a:r>
              <a:rPr lang="en-IN" dirty="0" smtClean="0"/>
              <a:t>{  </a:t>
            </a:r>
          </a:p>
          <a:p>
            <a:r>
              <a:rPr lang="en-IN" dirty="0" smtClean="0"/>
              <a:t>    </a:t>
            </a:r>
          </a:p>
          <a:p>
            <a:r>
              <a:rPr lang="en-IN" dirty="0" smtClean="0"/>
              <a:t>    public void paint(Graphics g)</a:t>
            </a:r>
          </a:p>
          <a:p>
            <a:r>
              <a:rPr lang="en-IN" dirty="0" smtClean="0"/>
              <a:t>{  </a:t>
            </a:r>
          </a:p>
          <a:p>
            <a:r>
              <a:rPr lang="en-IN" dirty="0" smtClean="0"/>
              <a:t>    String </a:t>
            </a:r>
            <a:r>
              <a:rPr lang="en-IN" dirty="0" err="1" smtClean="0"/>
              <a:t>str</a:t>
            </a:r>
            <a:r>
              <a:rPr lang="en-IN" dirty="0" smtClean="0"/>
              <a:t>=</a:t>
            </a:r>
            <a:r>
              <a:rPr lang="en-IN" dirty="0" err="1" smtClean="0"/>
              <a:t>getParameter</a:t>
            </a:r>
            <a:r>
              <a:rPr lang="en-IN" dirty="0" smtClean="0"/>
              <a:t>("</a:t>
            </a:r>
            <a:r>
              <a:rPr lang="en-IN" dirty="0" err="1" smtClean="0"/>
              <a:t>msg</a:t>
            </a:r>
            <a:r>
              <a:rPr lang="en-IN" dirty="0" smtClean="0"/>
              <a:t>");  </a:t>
            </a:r>
          </a:p>
          <a:p>
            <a:r>
              <a:rPr lang="en-IN" dirty="0" smtClean="0"/>
              <a:t>    </a:t>
            </a:r>
            <a:r>
              <a:rPr lang="en-IN" dirty="0" err="1" smtClean="0"/>
              <a:t>g.drawString</a:t>
            </a:r>
            <a:r>
              <a:rPr lang="en-IN" dirty="0" smtClean="0"/>
              <a:t>(str,50, 50);  </a:t>
            </a:r>
          </a:p>
          <a:p>
            <a:r>
              <a:rPr lang="en-IN" dirty="0" smtClean="0"/>
              <a:t>int value   = </a:t>
            </a:r>
            <a:r>
              <a:rPr lang="en-IN" dirty="0" err="1" smtClean="0"/>
              <a:t>Integer.parseInt</a:t>
            </a:r>
            <a:r>
              <a:rPr lang="en-IN" dirty="0" smtClean="0"/>
              <a:t>(</a:t>
            </a:r>
            <a:r>
              <a:rPr lang="en-IN" dirty="0" err="1" smtClean="0"/>
              <a:t>getParameter</a:t>
            </a:r>
            <a:r>
              <a:rPr lang="en-IN" dirty="0" smtClean="0"/>
              <a:t>("value"));</a:t>
            </a:r>
          </a:p>
          <a:p>
            <a:r>
              <a:rPr lang="en-IN" dirty="0" err="1" smtClean="0"/>
              <a:t>System.out.println</a:t>
            </a:r>
            <a:r>
              <a:rPr lang="en-IN" dirty="0" smtClean="0"/>
              <a:t>(value);</a:t>
            </a:r>
          </a:p>
          <a:p>
            <a:r>
              <a:rPr lang="en-IN" dirty="0" smtClean="0"/>
              <a:t> if (value == 10)</a:t>
            </a:r>
          </a:p>
          <a:p>
            <a:r>
              <a:rPr lang="en-IN" dirty="0" smtClean="0"/>
              <a:t>{</a:t>
            </a:r>
          </a:p>
          <a:p>
            <a:r>
              <a:rPr lang="en-IN" dirty="0" smtClean="0"/>
              <a:t>  </a:t>
            </a:r>
            <a:r>
              <a:rPr lang="en-IN" dirty="0" err="1" smtClean="0"/>
              <a:t>setBackground</a:t>
            </a:r>
            <a:r>
              <a:rPr lang="en-IN" dirty="0" smtClean="0"/>
              <a:t>(</a:t>
            </a:r>
            <a:r>
              <a:rPr lang="en-IN" dirty="0" err="1" smtClean="0"/>
              <a:t>Color.pink</a:t>
            </a:r>
            <a:r>
              <a:rPr lang="en-IN" dirty="0" smtClean="0"/>
              <a:t>);</a:t>
            </a:r>
          </a:p>
          <a:p>
            <a:r>
              <a:rPr lang="en-IN" dirty="0" smtClean="0"/>
              <a:t>}</a:t>
            </a:r>
          </a:p>
          <a:p>
            <a:endParaRPr lang="en-IN" dirty="0" smtClean="0"/>
          </a:p>
          <a:p>
            <a:r>
              <a:rPr lang="en-IN" dirty="0" smtClean="0"/>
              <a:t>    }  </a:t>
            </a:r>
          </a:p>
          <a:p>
            <a:r>
              <a:rPr lang="en-IN" dirty="0" smtClean="0"/>
              <a:t>      </a:t>
            </a:r>
          </a:p>
          <a:p>
            <a:r>
              <a:rPr lang="en-IN" dirty="0" smtClean="0"/>
              <a:t>    }  </a:t>
            </a:r>
          </a:p>
          <a:p>
            <a:endParaRPr lang="en-IN" dirty="0" smtClean="0"/>
          </a:p>
          <a:p>
            <a:r>
              <a:rPr lang="en-IN" dirty="0" smtClean="0"/>
              <a:t>/*</a:t>
            </a:r>
          </a:p>
          <a:p>
            <a:r>
              <a:rPr lang="en-IN" dirty="0" smtClean="0"/>
              <a:t>&lt;applet code="</a:t>
            </a:r>
            <a:r>
              <a:rPr lang="en-IN" dirty="0" err="1" smtClean="0"/>
              <a:t>parameter.class</a:t>
            </a:r>
            <a:r>
              <a:rPr lang="en-IN" dirty="0" smtClean="0"/>
              <a:t>" width="300" height="300"&gt;  </a:t>
            </a:r>
          </a:p>
          <a:p>
            <a:r>
              <a:rPr lang="en-IN" dirty="0" smtClean="0"/>
              <a:t>&lt;</a:t>
            </a:r>
            <a:r>
              <a:rPr lang="en-IN" dirty="0" err="1" smtClean="0"/>
              <a:t>param</a:t>
            </a:r>
            <a:r>
              <a:rPr lang="en-IN" dirty="0" smtClean="0"/>
              <a:t> name="</a:t>
            </a:r>
            <a:r>
              <a:rPr lang="en-IN" dirty="0" err="1" smtClean="0"/>
              <a:t>msg</a:t>
            </a:r>
            <a:r>
              <a:rPr lang="en-IN" dirty="0" smtClean="0"/>
              <a:t>" value="Welcome to applet"&gt;  </a:t>
            </a:r>
          </a:p>
          <a:p>
            <a:r>
              <a:rPr lang="en-IN" dirty="0" smtClean="0"/>
              <a:t>&lt;</a:t>
            </a:r>
            <a:r>
              <a:rPr lang="en-IN" dirty="0" err="1" smtClean="0"/>
              <a:t>param</a:t>
            </a:r>
            <a:r>
              <a:rPr lang="en-IN" dirty="0" smtClean="0"/>
              <a:t> name = "value" value = 10&gt;</a:t>
            </a:r>
          </a:p>
          <a:p>
            <a:r>
              <a:rPr lang="en-IN" dirty="0" smtClean="0"/>
              <a:t>&lt;/applet&gt;  */</a:t>
            </a:r>
            <a:endParaRPr lang="en-IN" dirty="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Java.awt.Label</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t>Class declaration</a:t>
            </a:r>
          </a:p>
          <a:p>
            <a:pPr marL="0" indent="0">
              <a:buNone/>
            </a:pPr>
            <a:r>
              <a:rPr lang="en-IN" dirty="0"/>
              <a:t>Following is the declaration for </a:t>
            </a:r>
            <a:r>
              <a:rPr lang="en-IN" b="1" dirty="0" err="1"/>
              <a:t>java.awt.Label</a:t>
            </a:r>
            <a:r>
              <a:rPr lang="en-IN" dirty="0"/>
              <a:t> class:</a:t>
            </a:r>
          </a:p>
          <a:p>
            <a:r>
              <a:rPr lang="en-IN" dirty="0">
                <a:solidFill>
                  <a:srgbClr val="FF0000"/>
                </a:solidFill>
              </a:rPr>
              <a:t>public class Label extends Component implements </a:t>
            </a:r>
            <a:r>
              <a:rPr lang="en-IN" dirty="0" smtClean="0">
                <a:solidFill>
                  <a:srgbClr val="FF0000"/>
                </a:solidFill>
              </a:rPr>
              <a:t>Accessible</a:t>
            </a:r>
          </a:p>
          <a:p>
            <a:pPr marL="0" indent="0">
              <a:buNone/>
            </a:pPr>
            <a:endParaRPr lang="en-IN" dirty="0" smtClean="0">
              <a:solidFill>
                <a:srgbClr val="FF0000"/>
              </a:solidFill>
            </a:endParaRPr>
          </a:p>
          <a:p>
            <a:pPr marL="0" indent="0">
              <a:buNone/>
            </a:pPr>
            <a:r>
              <a:rPr lang="en-IN" sz="4000" b="1" dirty="0" smtClean="0"/>
              <a:t>Field (location of the label in the component Frame)</a:t>
            </a:r>
            <a:endParaRPr lang="en-IN" sz="4000" b="1" dirty="0"/>
          </a:p>
          <a:p>
            <a:pPr marL="0" indent="0">
              <a:buNone/>
            </a:pPr>
            <a:r>
              <a:rPr lang="en-IN" sz="4000" dirty="0"/>
              <a:t>Following are the fields for </a:t>
            </a:r>
            <a:r>
              <a:rPr lang="en-IN" sz="4000" b="1" dirty="0" err="1"/>
              <a:t>java.awt.Component</a:t>
            </a:r>
            <a:r>
              <a:rPr lang="en-IN" sz="4000" dirty="0"/>
              <a:t> class:</a:t>
            </a:r>
          </a:p>
          <a:p>
            <a:pPr algn="just"/>
            <a:r>
              <a:rPr lang="en-IN" sz="4000" b="1" dirty="0"/>
              <a:t>static </a:t>
            </a:r>
            <a:r>
              <a:rPr lang="en-IN" sz="4000" b="1" dirty="0" err="1"/>
              <a:t>int</a:t>
            </a:r>
            <a:r>
              <a:rPr lang="en-IN" sz="4000" b="1" dirty="0"/>
              <a:t> CENTER</a:t>
            </a:r>
            <a:r>
              <a:rPr lang="en-IN" sz="4000" dirty="0"/>
              <a:t> -- Indicates that the label should be </a:t>
            </a:r>
            <a:r>
              <a:rPr lang="en-IN" sz="4000" dirty="0" err="1"/>
              <a:t>centered</a:t>
            </a:r>
            <a:r>
              <a:rPr lang="en-IN" sz="4000" dirty="0"/>
              <a:t>.</a:t>
            </a:r>
          </a:p>
          <a:p>
            <a:r>
              <a:rPr lang="en-IN" sz="4000" b="1" dirty="0"/>
              <a:t>static </a:t>
            </a:r>
            <a:r>
              <a:rPr lang="en-IN" sz="4000" b="1" dirty="0" err="1"/>
              <a:t>int</a:t>
            </a:r>
            <a:r>
              <a:rPr lang="en-IN" sz="4000" b="1" dirty="0"/>
              <a:t> LEFT</a:t>
            </a:r>
            <a:r>
              <a:rPr lang="en-IN" sz="4000" dirty="0"/>
              <a:t> -- Indicates that the label should be left justified.</a:t>
            </a:r>
          </a:p>
          <a:p>
            <a:r>
              <a:rPr lang="en-IN" sz="4000" b="1" dirty="0"/>
              <a:t>static </a:t>
            </a:r>
            <a:r>
              <a:rPr lang="en-IN" sz="4000" b="1" dirty="0" err="1"/>
              <a:t>int</a:t>
            </a:r>
            <a:r>
              <a:rPr lang="en-IN" sz="4000" b="1" dirty="0"/>
              <a:t> RIGHT</a:t>
            </a:r>
            <a:r>
              <a:rPr lang="en-IN" sz="4000" dirty="0"/>
              <a:t> -- Indicates that the label should be right justified.</a:t>
            </a:r>
          </a:p>
          <a:p>
            <a:endParaRPr lang="en-IN" sz="4000" dirty="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3141736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188640"/>
            <a:ext cx="8352928" cy="5976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3438068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endParaRPr lang="en-IN"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4170746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Button class Constructor</a:t>
            </a:r>
            <a:endParaRPr lang="en-IN" dirty="0"/>
          </a:p>
        </p:txBody>
      </p:sp>
      <p:sp>
        <p:nvSpPr>
          <p:cNvPr id="3" name="Content Placeholder 2"/>
          <p:cNvSpPr>
            <a:spLocks noGrp="1"/>
          </p:cNvSpPr>
          <p:nvPr>
            <p:ph idx="1"/>
          </p:nvPr>
        </p:nvSpPr>
        <p:spPr/>
        <p:txBody>
          <a:bodyPr/>
          <a:lstStyle/>
          <a:p>
            <a:r>
              <a:rPr lang="en-IN" dirty="0" smtClean="0"/>
              <a:t>Button()</a:t>
            </a:r>
          </a:p>
          <a:p>
            <a:pPr marL="0" indent="0">
              <a:buNone/>
            </a:pPr>
            <a:r>
              <a:rPr lang="en-IN" dirty="0"/>
              <a:t>	</a:t>
            </a:r>
            <a:r>
              <a:rPr lang="en-IN" dirty="0" smtClean="0"/>
              <a:t>- Constructs an empty </a:t>
            </a:r>
            <a:r>
              <a:rPr lang="en-IN" dirty="0" err="1" smtClean="0"/>
              <a:t>labeled</a:t>
            </a:r>
            <a:r>
              <a:rPr lang="en-IN" dirty="0" smtClean="0"/>
              <a:t> button</a:t>
            </a:r>
          </a:p>
          <a:p>
            <a:r>
              <a:rPr lang="en-IN" dirty="0" smtClean="0"/>
              <a:t>Button(String text)</a:t>
            </a:r>
          </a:p>
          <a:p>
            <a:pPr lvl="1"/>
            <a:r>
              <a:rPr lang="en-IN" dirty="0" smtClean="0"/>
              <a:t>Button with the specified name exists in the component</a:t>
            </a:r>
          </a:p>
          <a:p>
            <a:endParaRPr lang="en-IN" dirty="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328366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634082"/>
          </a:xfrm>
        </p:spPr>
        <p:txBody>
          <a:bodyPr>
            <a:noAutofit/>
          </a:bodyPr>
          <a:lstStyle/>
          <a:p>
            <a:r>
              <a:rPr lang="en-IN" sz="2800" dirty="0" smtClean="0"/>
              <a:t>Methods of Button()</a:t>
            </a:r>
            <a:endParaRPr lang="en-IN" sz="2800" dirty="0"/>
          </a:p>
        </p:txBody>
      </p:sp>
      <p:sp>
        <p:nvSpPr>
          <p:cNvPr id="3" name="Content Placeholder 2"/>
          <p:cNvSpPr>
            <a:spLocks noGrp="1"/>
          </p:cNvSpPr>
          <p:nvPr>
            <p:ph idx="1"/>
          </p:nvPr>
        </p:nvSpPr>
        <p:spPr>
          <a:xfrm>
            <a:off x="467544" y="692696"/>
            <a:ext cx="8229600" cy="5505475"/>
          </a:xfrm>
        </p:spPr>
        <p:txBody>
          <a:bodyPr>
            <a:noAutofit/>
          </a:bodyPr>
          <a:lstStyle/>
          <a:p>
            <a:pPr marL="514350" indent="-514350">
              <a:lnSpc>
                <a:spcPct val="170000"/>
              </a:lnSpc>
              <a:buFont typeface="+mj-lt"/>
              <a:buAutoNum type="arabicPeriod"/>
            </a:pPr>
            <a:r>
              <a:rPr lang="en-IN" sz="1400" b="1" dirty="0" err="1" smtClean="0">
                <a:hlinkClick r:id="rId2"/>
              </a:rPr>
              <a:t>addActionListener</a:t>
            </a:r>
            <a:r>
              <a:rPr lang="en-IN" sz="1400" b="1" dirty="0" smtClean="0"/>
              <a:t> </a:t>
            </a:r>
            <a:r>
              <a:rPr lang="en-IN" sz="1400" dirty="0" smtClean="0"/>
              <a:t>(</a:t>
            </a:r>
            <a:r>
              <a:rPr lang="en-IN" sz="1400" dirty="0" err="1"/>
              <a:t>ActionListener</a:t>
            </a:r>
            <a:r>
              <a:rPr lang="en-IN" sz="1400" dirty="0"/>
              <a:t>) Adds the specified action listener to receive action events from this button. </a:t>
            </a:r>
            <a:endParaRPr lang="en-IN" sz="1400" dirty="0" smtClean="0"/>
          </a:p>
          <a:p>
            <a:pPr marL="514350" indent="-514350">
              <a:lnSpc>
                <a:spcPct val="170000"/>
              </a:lnSpc>
              <a:buFont typeface="+mj-lt"/>
              <a:buAutoNum type="arabicPeriod"/>
            </a:pPr>
            <a:r>
              <a:rPr lang="en-IN" sz="1400" b="1" dirty="0" err="1" smtClean="0">
                <a:hlinkClick r:id="rId2"/>
              </a:rPr>
              <a:t>addNotify</a:t>
            </a:r>
            <a:r>
              <a:rPr lang="en-IN" sz="1400" dirty="0"/>
              <a:t>() Creates the peer of the button</a:t>
            </a:r>
            <a:r>
              <a:rPr lang="en-IN" sz="1400" dirty="0" smtClean="0"/>
              <a:t>.</a:t>
            </a:r>
          </a:p>
          <a:p>
            <a:pPr marL="514350" indent="-514350">
              <a:lnSpc>
                <a:spcPct val="170000"/>
              </a:lnSpc>
              <a:buFont typeface="+mj-lt"/>
              <a:buAutoNum type="arabicPeriod"/>
            </a:pPr>
            <a:r>
              <a:rPr lang="en-IN" sz="1400" dirty="0" smtClean="0"/>
              <a:t> </a:t>
            </a:r>
            <a:r>
              <a:rPr lang="en-IN" sz="1400" b="1" dirty="0" err="1">
                <a:hlinkClick r:id="rId2"/>
              </a:rPr>
              <a:t>getActionCommand</a:t>
            </a:r>
            <a:r>
              <a:rPr lang="en-IN" sz="1400" dirty="0"/>
              <a:t>() Returns the command name of the action event fired by this button</a:t>
            </a:r>
            <a:r>
              <a:rPr lang="en-IN" sz="1400" dirty="0" smtClean="0"/>
              <a:t>.</a:t>
            </a:r>
          </a:p>
          <a:p>
            <a:pPr marL="514350" indent="-514350">
              <a:lnSpc>
                <a:spcPct val="170000"/>
              </a:lnSpc>
              <a:buFont typeface="+mj-lt"/>
              <a:buAutoNum type="arabicPeriod"/>
            </a:pPr>
            <a:r>
              <a:rPr lang="en-IN" sz="1400" dirty="0" smtClean="0"/>
              <a:t> </a:t>
            </a:r>
            <a:r>
              <a:rPr lang="en-IN" sz="1400" b="1" dirty="0" err="1" smtClean="0">
                <a:hlinkClick r:id="rId2"/>
              </a:rPr>
              <a:t>getLabel</a:t>
            </a:r>
            <a:r>
              <a:rPr lang="en-IN" sz="1400" b="1" dirty="0" smtClean="0"/>
              <a:t> </a:t>
            </a:r>
            <a:r>
              <a:rPr lang="en-IN" sz="1400" dirty="0" smtClean="0"/>
              <a:t>() </a:t>
            </a:r>
            <a:r>
              <a:rPr lang="en-IN" sz="1400" dirty="0"/>
              <a:t>Gets the label of this button. </a:t>
            </a:r>
            <a:endParaRPr lang="en-IN" sz="1400" dirty="0" smtClean="0"/>
          </a:p>
          <a:p>
            <a:pPr marL="514350" indent="-514350">
              <a:lnSpc>
                <a:spcPct val="170000"/>
              </a:lnSpc>
              <a:buFont typeface="+mj-lt"/>
              <a:buAutoNum type="arabicPeriod"/>
            </a:pPr>
            <a:r>
              <a:rPr lang="en-IN" sz="1400" b="1" dirty="0" err="1" smtClean="0">
                <a:hlinkClick r:id="rId2"/>
              </a:rPr>
              <a:t>paramString</a:t>
            </a:r>
            <a:r>
              <a:rPr lang="en-IN" sz="1400" b="1" dirty="0" smtClean="0"/>
              <a:t> </a:t>
            </a:r>
            <a:r>
              <a:rPr lang="en-IN" sz="1400" dirty="0" smtClean="0"/>
              <a:t>() </a:t>
            </a:r>
            <a:r>
              <a:rPr lang="en-IN" sz="1400" dirty="0"/>
              <a:t>Returns the parameter string representing the state of this button. </a:t>
            </a:r>
            <a:endParaRPr lang="en-IN" sz="1400" dirty="0" smtClean="0"/>
          </a:p>
          <a:p>
            <a:pPr marL="514350" indent="-514350">
              <a:lnSpc>
                <a:spcPct val="170000"/>
              </a:lnSpc>
              <a:buFont typeface="+mj-lt"/>
              <a:buAutoNum type="arabicPeriod"/>
            </a:pPr>
            <a:r>
              <a:rPr lang="en-IN" sz="1400" b="1" dirty="0" err="1" smtClean="0">
                <a:hlinkClick r:id="rId2"/>
              </a:rPr>
              <a:t>processActionEvent</a:t>
            </a:r>
            <a:r>
              <a:rPr lang="en-IN" sz="1400" b="1" dirty="0" smtClean="0"/>
              <a:t> </a:t>
            </a:r>
            <a:r>
              <a:rPr lang="en-IN" sz="1400" dirty="0" smtClean="0"/>
              <a:t>(</a:t>
            </a:r>
            <a:r>
              <a:rPr lang="en-IN" sz="1400" dirty="0" err="1" smtClean="0"/>
              <a:t>ActionEvent</a:t>
            </a:r>
            <a:r>
              <a:rPr lang="en-IN" sz="1400" dirty="0"/>
              <a:t>) Processes action events occurring on this button by dispatching them to any registered </a:t>
            </a:r>
            <a:r>
              <a:rPr lang="en-IN" sz="1400" dirty="0" err="1"/>
              <a:t>ActionListener</a:t>
            </a:r>
            <a:r>
              <a:rPr lang="en-IN" sz="1400" dirty="0"/>
              <a:t> objects</a:t>
            </a:r>
            <a:r>
              <a:rPr lang="en-IN" sz="1400" dirty="0" smtClean="0"/>
              <a:t>.</a:t>
            </a:r>
          </a:p>
          <a:p>
            <a:pPr marL="514350" indent="-514350">
              <a:lnSpc>
                <a:spcPct val="170000"/>
              </a:lnSpc>
              <a:buFont typeface="+mj-lt"/>
              <a:buAutoNum type="arabicPeriod"/>
            </a:pPr>
            <a:r>
              <a:rPr lang="en-IN" sz="1400" dirty="0" smtClean="0"/>
              <a:t> </a:t>
            </a:r>
            <a:r>
              <a:rPr lang="en-IN" sz="1400" b="1" dirty="0" err="1" smtClean="0">
                <a:hlinkClick r:id="rId2"/>
              </a:rPr>
              <a:t>processEvent</a:t>
            </a:r>
            <a:r>
              <a:rPr lang="en-IN" sz="1400" b="1" dirty="0" smtClean="0"/>
              <a:t> </a:t>
            </a:r>
            <a:r>
              <a:rPr lang="en-IN" sz="1400" dirty="0" smtClean="0"/>
              <a:t>(</a:t>
            </a:r>
            <a:r>
              <a:rPr lang="en-IN" sz="1400" dirty="0" err="1"/>
              <a:t>AWTEvent</a:t>
            </a:r>
            <a:r>
              <a:rPr lang="en-IN" sz="1400" dirty="0"/>
              <a:t>) Processes events on this button. </a:t>
            </a:r>
            <a:endParaRPr lang="en-IN" sz="1400" dirty="0" smtClean="0"/>
          </a:p>
          <a:p>
            <a:pPr marL="514350" indent="-514350">
              <a:lnSpc>
                <a:spcPct val="170000"/>
              </a:lnSpc>
              <a:buFont typeface="+mj-lt"/>
              <a:buAutoNum type="arabicPeriod"/>
            </a:pPr>
            <a:r>
              <a:rPr lang="en-IN" sz="1400" b="1" dirty="0" err="1" smtClean="0">
                <a:hlinkClick r:id="rId2"/>
              </a:rPr>
              <a:t>removeActionListener</a:t>
            </a:r>
            <a:r>
              <a:rPr lang="en-IN" sz="1400" b="1" dirty="0" smtClean="0"/>
              <a:t> </a:t>
            </a:r>
            <a:r>
              <a:rPr lang="en-IN" sz="1400" dirty="0" smtClean="0"/>
              <a:t>(</a:t>
            </a:r>
            <a:r>
              <a:rPr lang="en-IN" sz="1400" dirty="0" err="1" smtClean="0"/>
              <a:t>ActionListener</a:t>
            </a:r>
            <a:r>
              <a:rPr lang="en-IN" sz="1400" dirty="0"/>
              <a:t>) Removes the specified action listener so that it no longer receives action events from this button. </a:t>
            </a:r>
            <a:endParaRPr lang="en-IN" sz="1400" dirty="0" smtClean="0"/>
          </a:p>
          <a:p>
            <a:pPr marL="514350" indent="-514350">
              <a:lnSpc>
                <a:spcPct val="170000"/>
              </a:lnSpc>
              <a:buFont typeface="+mj-lt"/>
              <a:buAutoNum type="arabicPeriod"/>
            </a:pPr>
            <a:r>
              <a:rPr lang="en-IN" sz="1400" b="1" dirty="0" err="1" smtClean="0">
                <a:hlinkClick r:id="rId2"/>
              </a:rPr>
              <a:t>setActionCommand</a:t>
            </a:r>
            <a:r>
              <a:rPr lang="en-IN" sz="1400" b="1" dirty="0" smtClean="0"/>
              <a:t> </a:t>
            </a:r>
            <a:r>
              <a:rPr lang="en-IN" sz="1400" dirty="0" smtClean="0"/>
              <a:t>(String</a:t>
            </a:r>
            <a:r>
              <a:rPr lang="en-IN" sz="1400" dirty="0"/>
              <a:t>) Sets the command name for the action event fired by this button. </a:t>
            </a:r>
            <a:endParaRPr lang="en-IN" sz="1400" dirty="0" smtClean="0"/>
          </a:p>
          <a:p>
            <a:pPr marL="514350" indent="-514350">
              <a:lnSpc>
                <a:spcPct val="170000"/>
              </a:lnSpc>
              <a:buFont typeface="+mj-lt"/>
              <a:buAutoNum type="arabicPeriod"/>
            </a:pPr>
            <a:r>
              <a:rPr lang="en-IN" sz="1400" b="1" dirty="0" err="1" smtClean="0">
                <a:hlinkClick r:id="rId2"/>
              </a:rPr>
              <a:t>setLabel</a:t>
            </a:r>
            <a:r>
              <a:rPr lang="en-IN" sz="1400" dirty="0" smtClean="0"/>
              <a:t>(String</a:t>
            </a:r>
            <a:r>
              <a:rPr lang="en-IN" sz="1400" dirty="0"/>
              <a:t>) Sets the button's label to be the specified string. </a:t>
            </a:r>
            <a:endParaRPr lang="en-IN" sz="1400" b="1" dirty="0"/>
          </a:p>
          <a:p>
            <a:pPr marL="514350" indent="-514350">
              <a:buFont typeface="+mj-lt"/>
              <a:buAutoNum type="arabicPeriod"/>
            </a:pPr>
            <a:endParaRPr lang="en-IN" sz="1400" dirty="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2275036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 class</a:t>
            </a:r>
            <a:endParaRPr lang="en-IN" dirty="0"/>
          </a:p>
        </p:txBody>
      </p:sp>
      <p:sp>
        <p:nvSpPr>
          <p:cNvPr id="3" name="Content Placeholder 2"/>
          <p:cNvSpPr>
            <a:spLocks noGrp="1"/>
          </p:cNvSpPr>
          <p:nvPr>
            <p:ph idx="1"/>
          </p:nvPr>
        </p:nvSpPr>
        <p:spPr/>
        <p:txBody>
          <a:bodyPr>
            <a:normAutofit lnSpcReduction="10000"/>
          </a:bodyPr>
          <a:lstStyle/>
          <a:p>
            <a:r>
              <a:rPr lang="en-IN" dirty="0"/>
              <a:t>A </a:t>
            </a:r>
            <a:r>
              <a:rPr lang="en-IN" i="1" dirty="0"/>
              <a:t>component</a:t>
            </a:r>
            <a:r>
              <a:rPr lang="en-IN" dirty="0"/>
              <a:t> is an object having a graphical representation that can be displayed on the screen and that can interact with the user. Examples of components are the buttons, checkboxes, and scrollbars of a typical graphical user interface. </a:t>
            </a:r>
            <a:endParaRPr lang="en-IN" dirty="0" smtClean="0"/>
          </a:p>
          <a:p>
            <a:r>
              <a:rPr lang="en-IN" dirty="0"/>
              <a:t>The Component class is the abstract superclass of the </a:t>
            </a:r>
            <a:r>
              <a:rPr lang="en-IN" dirty="0" err="1"/>
              <a:t>nonmenu</a:t>
            </a:r>
            <a:r>
              <a:rPr lang="en-IN" dirty="0"/>
              <a:t>-related Abstract Window Toolkit components.</a:t>
            </a:r>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3261919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Useful Methods of Component </a:t>
            </a:r>
            <a:r>
              <a:rPr lang="en-IN" sz="3200" b="1" dirty="0" smtClean="0"/>
              <a:t>class</a:t>
            </a:r>
            <a:endParaRPr lang="en-IN" sz="3200"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570128384"/>
              </p:ext>
            </p:extLst>
          </p:nvPr>
        </p:nvGraphicFramePr>
        <p:xfrm>
          <a:off x="457200" y="1412776"/>
          <a:ext cx="8229600" cy="5292421"/>
        </p:xfrm>
        <a:graphic>
          <a:graphicData uri="http://schemas.openxmlformats.org/drawingml/2006/table">
            <a:tbl>
              <a:tblPr/>
              <a:tblGrid>
                <a:gridCol w="4114800"/>
                <a:gridCol w="4114800"/>
              </a:tblGrid>
              <a:tr h="715114">
                <a:tc>
                  <a:txBody>
                    <a:bodyPr/>
                    <a:lstStyle/>
                    <a:p>
                      <a:r>
                        <a:rPr lang="en-IN" sz="3200" b="1" dirty="0"/>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3200"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5114">
                <a:tc>
                  <a:txBody>
                    <a:bodyPr/>
                    <a:lstStyle/>
                    <a:p>
                      <a:r>
                        <a:rPr lang="en-IN" sz="2400" b="1" dirty="0"/>
                        <a:t>public void add(Component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1"/>
                        <a:t>inserts a component on this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51449">
                <a:tc>
                  <a:txBody>
                    <a:bodyPr/>
                    <a:lstStyle/>
                    <a:p>
                      <a:r>
                        <a:rPr lang="en-IN" sz="2400" b="1" dirty="0"/>
                        <a:t>public void </a:t>
                      </a:r>
                      <a:r>
                        <a:rPr lang="en-IN" sz="2400" b="1" dirty="0" err="1"/>
                        <a:t>setSize</a:t>
                      </a:r>
                      <a:r>
                        <a:rPr lang="en-IN" sz="2400" b="1" dirty="0"/>
                        <a:t>(</a:t>
                      </a:r>
                      <a:r>
                        <a:rPr lang="en-IN" sz="2400" b="1" dirty="0" err="1"/>
                        <a:t>int</a:t>
                      </a:r>
                      <a:r>
                        <a:rPr lang="en-IN" sz="2400" b="1" dirty="0"/>
                        <a:t> </a:t>
                      </a:r>
                      <a:r>
                        <a:rPr lang="en-IN" sz="2400" b="1" dirty="0" err="1"/>
                        <a:t>width,int</a:t>
                      </a:r>
                      <a:r>
                        <a:rPr lang="en-IN" sz="2400" b="1" dirty="0"/>
                        <a:t> 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1" dirty="0"/>
                        <a:t>sets the size (width and height) of the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51449">
                <a:tc>
                  <a:txBody>
                    <a:bodyPr/>
                    <a:lstStyle/>
                    <a:p>
                      <a:r>
                        <a:rPr lang="en-IN" sz="2400" b="1" dirty="0"/>
                        <a:t>public void </a:t>
                      </a:r>
                      <a:r>
                        <a:rPr lang="en-IN" sz="2400" b="1" dirty="0" err="1"/>
                        <a:t>setLayout</a:t>
                      </a:r>
                      <a:r>
                        <a:rPr lang="en-IN" sz="2400" b="1" dirty="0"/>
                        <a:t>(</a:t>
                      </a:r>
                      <a:r>
                        <a:rPr lang="en-IN" sz="2400" b="1" dirty="0" err="1"/>
                        <a:t>LayoutManager</a:t>
                      </a:r>
                      <a:r>
                        <a:rPr lang="en-IN" sz="2400" b="1" dirty="0"/>
                        <a:t>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1" dirty="0"/>
                        <a:t>defines the layout manager for the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51449">
                <a:tc>
                  <a:txBody>
                    <a:bodyPr/>
                    <a:lstStyle/>
                    <a:p>
                      <a:r>
                        <a:rPr lang="en-IN" sz="2400" b="1"/>
                        <a:t>public void setVisible(boolean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1" dirty="0"/>
                        <a:t>changes the visibility of the component, by default 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Footer Placeholder 2"/>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272850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IN" b="1" dirty="0" smtClean="0"/>
              <a:t>Requirement for Java </a:t>
            </a:r>
            <a:r>
              <a:rPr lang="en-IN" b="1" dirty="0"/>
              <a:t>AWT </a:t>
            </a:r>
            <a:r>
              <a:rPr lang="en-IN" b="1" dirty="0" smtClean="0"/>
              <a:t>programs</a:t>
            </a:r>
            <a:endParaRPr lang="en-IN" dirty="0"/>
          </a:p>
        </p:txBody>
      </p:sp>
      <p:sp>
        <p:nvSpPr>
          <p:cNvPr id="3" name="Content Placeholder 2"/>
          <p:cNvSpPr>
            <a:spLocks noGrp="1"/>
          </p:cNvSpPr>
          <p:nvPr>
            <p:ph idx="1"/>
          </p:nvPr>
        </p:nvSpPr>
        <p:spPr>
          <a:xfrm>
            <a:off x="457200" y="1196752"/>
            <a:ext cx="8229600" cy="4929411"/>
          </a:xfrm>
        </p:spPr>
        <p:txBody>
          <a:bodyPr/>
          <a:lstStyle/>
          <a:p>
            <a:pPr marL="0" indent="0">
              <a:buNone/>
            </a:pPr>
            <a:r>
              <a:rPr lang="en-IN" dirty="0"/>
              <a:t>To create simple </a:t>
            </a:r>
            <a:r>
              <a:rPr lang="en-IN" dirty="0" smtClean="0"/>
              <a:t>AWT </a:t>
            </a:r>
            <a:r>
              <a:rPr lang="en-IN" dirty="0"/>
              <a:t>example, you need a frame. There are two ways to create a frame in AWT.</a:t>
            </a:r>
          </a:p>
          <a:p>
            <a:r>
              <a:rPr lang="en-IN" dirty="0"/>
              <a:t>By extending Frame class (inheritance)</a:t>
            </a:r>
          </a:p>
          <a:p>
            <a:r>
              <a:rPr lang="en-IN" dirty="0"/>
              <a:t>By creating the object of Frame class (</a:t>
            </a:r>
            <a:r>
              <a:rPr lang="en-IN"/>
              <a:t>association</a:t>
            </a:r>
            <a:r>
              <a:rPr lang="en-IN" smtClean="0"/>
              <a:t>)</a:t>
            </a:r>
            <a:endParaRPr lang="en-IN" dirty="0" smtClean="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3480408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sz="3200" b="1" dirty="0"/>
              <a:t>Event and Listener (Java Event Handling</a:t>
            </a:r>
            <a:r>
              <a:rPr lang="en-IN" sz="3200" b="1" dirty="0" smtClean="0"/>
              <a:t>)</a:t>
            </a:r>
            <a:endParaRPr lang="en-IN" dirty="0"/>
          </a:p>
        </p:txBody>
      </p:sp>
      <p:sp>
        <p:nvSpPr>
          <p:cNvPr id="3" name="Content Placeholder 2"/>
          <p:cNvSpPr>
            <a:spLocks noGrp="1"/>
          </p:cNvSpPr>
          <p:nvPr>
            <p:ph idx="1"/>
          </p:nvPr>
        </p:nvSpPr>
        <p:spPr>
          <a:xfrm>
            <a:off x="457200" y="980728"/>
            <a:ext cx="8229600" cy="5145435"/>
          </a:xfrm>
        </p:spPr>
        <p:txBody>
          <a:bodyPr/>
          <a:lstStyle/>
          <a:p>
            <a:pPr marL="0" indent="0" algn="just">
              <a:buNone/>
            </a:pPr>
            <a:r>
              <a:rPr lang="en-IN" dirty="0"/>
              <a:t>Changing the state of an object is known as an event. </a:t>
            </a:r>
            <a:endParaRPr lang="en-IN" dirty="0" smtClean="0"/>
          </a:p>
          <a:p>
            <a:pPr algn="just"/>
            <a:endParaRPr lang="en-IN" dirty="0" smtClean="0"/>
          </a:p>
          <a:p>
            <a:pPr algn="just"/>
            <a:r>
              <a:rPr lang="en-IN" dirty="0" smtClean="0"/>
              <a:t>For </a:t>
            </a:r>
            <a:r>
              <a:rPr lang="en-IN" dirty="0"/>
              <a:t>example, click on button, dragging mouse etc. The </a:t>
            </a:r>
            <a:r>
              <a:rPr lang="en-IN" dirty="0" err="1"/>
              <a:t>java.awt.event</a:t>
            </a:r>
            <a:r>
              <a:rPr lang="en-IN" dirty="0"/>
              <a:t> package provides many event classes and Listener interfaces for event handling.</a:t>
            </a:r>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411472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017953271"/>
              </p:ext>
            </p:extLst>
          </p:nvPr>
        </p:nvGraphicFramePr>
        <p:xfrm>
          <a:off x="457200" y="476676"/>
          <a:ext cx="8229600" cy="5832648"/>
        </p:xfrm>
        <a:graphic>
          <a:graphicData uri="http://schemas.openxmlformats.org/drawingml/2006/table">
            <a:tbl>
              <a:tblPr/>
              <a:tblGrid>
                <a:gridCol w="3466728"/>
                <a:gridCol w="4762872"/>
              </a:tblGrid>
              <a:tr h="486054">
                <a:tc>
                  <a:txBody>
                    <a:bodyPr/>
                    <a:lstStyle/>
                    <a:p>
                      <a:r>
                        <a:rPr lang="en-IN" b="1" dirty="0"/>
                        <a:t>Event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1" dirty="0"/>
                        <a:t>Listener Interfaces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054">
                <a:tc>
                  <a:txBody>
                    <a:bodyPr/>
                    <a:lstStyle/>
                    <a:p>
                      <a:r>
                        <a:rPr lang="en-IN"/>
                        <a:t>ActionEvent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t>ActionListener</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054">
                <a:tc>
                  <a:txBody>
                    <a:bodyPr/>
                    <a:lstStyle/>
                    <a:p>
                      <a:r>
                        <a:rPr lang="en-IN" dirty="0" err="1"/>
                        <a:t>MouseEvent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MouseListener and MouseMotionListener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054">
                <a:tc>
                  <a:txBody>
                    <a:bodyPr/>
                    <a:lstStyle/>
                    <a:p>
                      <a:r>
                        <a:rPr lang="en-IN" dirty="0" err="1"/>
                        <a:t>MouseWheelEvent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MouseWheelListener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054">
                <a:tc>
                  <a:txBody>
                    <a:bodyPr/>
                    <a:lstStyle/>
                    <a:p>
                      <a:r>
                        <a:rPr lang="en-IN" dirty="0" err="1"/>
                        <a:t>KeyEvent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KeyListener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054">
                <a:tc>
                  <a:txBody>
                    <a:bodyPr/>
                    <a:lstStyle/>
                    <a:p>
                      <a:r>
                        <a:rPr lang="en-IN" dirty="0" err="1"/>
                        <a:t>ItemEvent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t>ItemListener</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054">
                <a:tc>
                  <a:txBody>
                    <a:bodyPr/>
                    <a:lstStyle/>
                    <a:p>
                      <a:r>
                        <a:rPr lang="en-IN" dirty="0" err="1"/>
                        <a:t>TextEvent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TextListener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054">
                <a:tc>
                  <a:txBody>
                    <a:bodyPr/>
                    <a:lstStyle/>
                    <a:p>
                      <a:r>
                        <a:rPr lang="en-IN" dirty="0" err="1"/>
                        <a:t>AdjustmentEvent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t>AdjustmentListener</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054">
                <a:tc>
                  <a:txBody>
                    <a:bodyPr/>
                    <a:lstStyle/>
                    <a:p>
                      <a:r>
                        <a:rPr lang="en-IN"/>
                        <a:t>WindowEvent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t>WindowListener</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054">
                <a:tc>
                  <a:txBody>
                    <a:bodyPr/>
                    <a:lstStyle/>
                    <a:p>
                      <a:r>
                        <a:rPr lang="en-IN"/>
                        <a:t>ComponentEvent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t>ComponentListener</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054">
                <a:tc>
                  <a:txBody>
                    <a:bodyPr/>
                    <a:lstStyle/>
                    <a:p>
                      <a:r>
                        <a:rPr lang="en-IN"/>
                        <a:t>ContainerEvent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t>ContainerListener</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054">
                <a:tc>
                  <a:txBody>
                    <a:bodyPr/>
                    <a:lstStyle/>
                    <a:p>
                      <a:r>
                        <a:rPr lang="en-IN"/>
                        <a:t>FocusEvent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t>FocusListener</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Footer Placeholder 1"/>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92309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AWT(Abstract Window Toolkit)</a:t>
            </a:r>
            <a:endParaRPr lang="en-IN" dirty="0"/>
          </a:p>
        </p:txBody>
      </p:sp>
      <p:sp>
        <p:nvSpPr>
          <p:cNvPr id="3" name="Subtitle 2"/>
          <p:cNvSpPr>
            <a:spLocks noGrp="1"/>
          </p:cNvSpPr>
          <p:nvPr>
            <p:ph type="subTitle"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1422090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Steps to perform Event </a:t>
            </a:r>
            <a:r>
              <a:rPr lang="en-IN" b="1" dirty="0" smtClean="0"/>
              <a:t>Handling</a:t>
            </a:r>
            <a:endParaRPr lang="en-IN" dirty="0"/>
          </a:p>
        </p:txBody>
      </p:sp>
      <p:sp>
        <p:nvSpPr>
          <p:cNvPr id="3" name="Content Placeholder 2"/>
          <p:cNvSpPr>
            <a:spLocks noGrp="1"/>
          </p:cNvSpPr>
          <p:nvPr>
            <p:ph idx="1"/>
          </p:nvPr>
        </p:nvSpPr>
        <p:spPr/>
        <p:txBody>
          <a:bodyPr/>
          <a:lstStyle/>
          <a:p>
            <a:pPr marL="0" indent="0">
              <a:buNone/>
            </a:pPr>
            <a:r>
              <a:rPr lang="en-IN" dirty="0" smtClean="0"/>
              <a:t>Following </a:t>
            </a:r>
            <a:r>
              <a:rPr lang="en-IN" dirty="0"/>
              <a:t>steps are required to perform event handling:</a:t>
            </a:r>
          </a:p>
          <a:p>
            <a:r>
              <a:rPr lang="en-IN" dirty="0"/>
              <a:t>Implement the Listener interface and overrides its methods</a:t>
            </a:r>
          </a:p>
          <a:p>
            <a:r>
              <a:rPr lang="en-IN" dirty="0"/>
              <a:t>Register the component with the Listener</a:t>
            </a:r>
          </a:p>
          <a:p>
            <a:endParaRPr lang="en-IN" dirty="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1717509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77500" lnSpcReduction="20000"/>
          </a:bodyPr>
          <a:lstStyle/>
          <a:p>
            <a:r>
              <a:rPr lang="en-IN" b="1" dirty="0"/>
              <a:t>Button</a:t>
            </a:r>
            <a:r>
              <a:rPr lang="en-IN" dirty="0"/>
              <a:t> </a:t>
            </a:r>
          </a:p>
          <a:p>
            <a:pPr lvl="1"/>
            <a:r>
              <a:rPr lang="en-IN" dirty="0"/>
              <a:t>public void </a:t>
            </a:r>
            <a:r>
              <a:rPr lang="en-IN" dirty="0" err="1"/>
              <a:t>addActionListener</a:t>
            </a:r>
            <a:r>
              <a:rPr lang="en-IN" dirty="0"/>
              <a:t>(</a:t>
            </a:r>
            <a:r>
              <a:rPr lang="en-IN" dirty="0" err="1"/>
              <a:t>ActionListener</a:t>
            </a:r>
            <a:r>
              <a:rPr lang="en-IN" dirty="0"/>
              <a:t> a){}</a:t>
            </a:r>
          </a:p>
          <a:p>
            <a:r>
              <a:rPr lang="en-IN" b="1" dirty="0" err="1"/>
              <a:t>MenuItem</a:t>
            </a:r>
            <a:r>
              <a:rPr lang="en-IN" dirty="0"/>
              <a:t> </a:t>
            </a:r>
          </a:p>
          <a:p>
            <a:pPr lvl="1"/>
            <a:r>
              <a:rPr lang="en-IN" dirty="0"/>
              <a:t>public void </a:t>
            </a:r>
            <a:r>
              <a:rPr lang="en-IN" dirty="0" err="1"/>
              <a:t>addActionListener</a:t>
            </a:r>
            <a:r>
              <a:rPr lang="en-IN" dirty="0"/>
              <a:t>(</a:t>
            </a:r>
            <a:r>
              <a:rPr lang="en-IN" dirty="0" err="1"/>
              <a:t>ActionListener</a:t>
            </a:r>
            <a:r>
              <a:rPr lang="en-IN" dirty="0"/>
              <a:t> a){}</a:t>
            </a:r>
          </a:p>
          <a:p>
            <a:r>
              <a:rPr lang="en-IN" b="1" dirty="0" err="1"/>
              <a:t>TextField</a:t>
            </a:r>
            <a:r>
              <a:rPr lang="en-IN" dirty="0"/>
              <a:t> </a:t>
            </a:r>
          </a:p>
          <a:p>
            <a:pPr lvl="1"/>
            <a:r>
              <a:rPr lang="en-IN" dirty="0"/>
              <a:t>public void </a:t>
            </a:r>
            <a:r>
              <a:rPr lang="en-IN" dirty="0" err="1"/>
              <a:t>addActionListener</a:t>
            </a:r>
            <a:r>
              <a:rPr lang="en-IN" dirty="0"/>
              <a:t>(</a:t>
            </a:r>
            <a:r>
              <a:rPr lang="en-IN" dirty="0" err="1"/>
              <a:t>ActionListener</a:t>
            </a:r>
            <a:r>
              <a:rPr lang="en-IN" dirty="0"/>
              <a:t> a){}</a:t>
            </a:r>
          </a:p>
          <a:p>
            <a:pPr lvl="1"/>
            <a:r>
              <a:rPr lang="en-IN" dirty="0"/>
              <a:t>public void </a:t>
            </a:r>
            <a:r>
              <a:rPr lang="en-IN" dirty="0" err="1"/>
              <a:t>addTextListener</a:t>
            </a:r>
            <a:r>
              <a:rPr lang="en-IN" dirty="0"/>
              <a:t>(</a:t>
            </a:r>
            <a:r>
              <a:rPr lang="en-IN" dirty="0" err="1"/>
              <a:t>TextListener</a:t>
            </a:r>
            <a:r>
              <a:rPr lang="en-IN" dirty="0"/>
              <a:t> a){}</a:t>
            </a:r>
          </a:p>
          <a:p>
            <a:r>
              <a:rPr lang="en-IN" b="1" dirty="0" err="1"/>
              <a:t>TextArea</a:t>
            </a:r>
            <a:r>
              <a:rPr lang="en-IN" dirty="0"/>
              <a:t> </a:t>
            </a:r>
          </a:p>
          <a:p>
            <a:pPr lvl="1"/>
            <a:r>
              <a:rPr lang="en-IN" dirty="0"/>
              <a:t>public void </a:t>
            </a:r>
            <a:r>
              <a:rPr lang="en-IN" dirty="0" err="1"/>
              <a:t>addTextListener</a:t>
            </a:r>
            <a:r>
              <a:rPr lang="en-IN" dirty="0"/>
              <a:t>(</a:t>
            </a:r>
            <a:r>
              <a:rPr lang="en-IN" dirty="0" err="1"/>
              <a:t>TextListener</a:t>
            </a:r>
            <a:r>
              <a:rPr lang="en-IN" dirty="0"/>
              <a:t> a){}</a:t>
            </a:r>
          </a:p>
          <a:p>
            <a:r>
              <a:rPr lang="en-IN" b="1" dirty="0"/>
              <a:t>Checkbox</a:t>
            </a:r>
            <a:r>
              <a:rPr lang="en-IN" dirty="0"/>
              <a:t> </a:t>
            </a:r>
          </a:p>
          <a:p>
            <a:pPr lvl="1"/>
            <a:r>
              <a:rPr lang="en-IN" dirty="0"/>
              <a:t>public void </a:t>
            </a:r>
            <a:r>
              <a:rPr lang="en-IN" dirty="0" err="1"/>
              <a:t>addItemListener</a:t>
            </a:r>
            <a:r>
              <a:rPr lang="en-IN" dirty="0"/>
              <a:t>(</a:t>
            </a:r>
            <a:r>
              <a:rPr lang="en-IN" dirty="0" err="1"/>
              <a:t>ItemListener</a:t>
            </a:r>
            <a:r>
              <a:rPr lang="en-IN" dirty="0"/>
              <a:t> a){}</a:t>
            </a:r>
          </a:p>
          <a:p>
            <a:r>
              <a:rPr lang="en-IN" b="1" dirty="0"/>
              <a:t>Choice</a:t>
            </a:r>
            <a:r>
              <a:rPr lang="en-IN" dirty="0"/>
              <a:t> </a:t>
            </a:r>
          </a:p>
          <a:p>
            <a:pPr lvl="1"/>
            <a:r>
              <a:rPr lang="en-IN" dirty="0"/>
              <a:t>public void </a:t>
            </a:r>
            <a:r>
              <a:rPr lang="en-IN" dirty="0" err="1"/>
              <a:t>addItemListener</a:t>
            </a:r>
            <a:r>
              <a:rPr lang="en-IN" dirty="0"/>
              <a:t>(</a:t>
            </a:r>
            <a:r>
              <a:rPr lang="en-IN" dirty="0" err="1"/>
              <a:t>ItemListener</a:t>
            </a:r>
            <a:r>
              <a:rPr lang="en-IN" dirty="0"/>
              <a:t> a){}</a:t>
            </a:r>
          </a:p>
          <a:p>
            <a:r>
              <a:rPr lang="en-IN" b="1" dirty="0"/>
              <a:t>List</a:t>
            </a:r>
            <a:r>
              <a:rPr lang="en-IN" dirty="0"/>
              <a:t> </a:t>
            </a:r>
          </a:p>
          <a:p>
            <a:pPr lvl="1"/>
            <a:r>
              <a:rPr lang="en-IN" dirty="0"/>
              <a:t>public void </a:t>
            </a:r>
            <a:r>
              <a:rPr lang="en-IN" dirty="0" err="1"/>
              <a:t>addActionListener</a:t>
            </a:r>
            <a:r>
              <a:rPr lang="en-IN" dirty="0"/>
              <a:t>(</a:t>
            </a:r>
            <a:r>
              <a:rPr lang="en-IN" dirty="0" err="1"/>
              <a:t>ActionListener</a:t>
            </a:r>
            <a:r>
              <a:rPr lang="en-IN" dirty="0"/>
              <a:t> a){}</a:t>
            </a:r>
          </a:p>
          <a:p>
            <a:pPr lvl="1"/>
            <a:r>
              <a:rPr lang="en-IN" dirty="0"/>
              <a:t>public void </a:t>
            </a:r>
            <a:r>
              <a:rPr lang="en-IN" dirty="0" err="1"/>
              <a:t>addItemListener</a:t>
            </a:r>
            <a:r>
              <a:rPr lang="en-IN" dirty="0"/>
              <a:t>(</a:t>
            </a:r>
            <a:r>
              <a:rPr lang="en-IN" dirty="0" err="1"/>
              <a:t>ItemListener</a:t>
            </a:r>
            <a:r>
              <a:rPr lang="en-IN" dirty="0"/>
              <a:t> a){}</a:t>
            </a:r>
          </a:p>
          <a:p>
            <a:endParaRPr lang="en-IN" dirty="0"/>
          </a:p>
        </p:txBody>
      </p:sp>
      <p:sp>
        <p:nvSpPr>
          <p:cNvPr id="2" name="Footer Placeholder 1"/>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4261884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Event handling</a:t>
            </a:r>
            <a:endParaRPr lang="en-IN" dirty="0"/>
          </a:p>
        </p:txBody>
      </p:sp>
      <p:sp>
        <p:nvSpPr>
          <p:cNvPr id="3" name="Content Placeholder 2"/>
          <p:cNvSpPr>
            <a:spLocks noGrp="1"/>
          </p:cNvSpPr>
          <p:nvPr>
            <p:ph idx="1"/>
          </p:nvPr>
        </p:nvSpPr>
        <p:spPr/>
        <p:txBody>
          <a:bodyPr/>
          <a:lstStyle/>
          <a:p>
            <a:r>
              <a:rPr lang="en-IN" dirty="0" smtClean="0"/>
              <a:t>Sample program using </a:t>
            </a:r>
            <a:r>
              <a:rPr lang="en-IN" dirty="0" err="1" smtClean="0"/>
              <a:t>ActionListener</a:t>
            </a:r>
            <a:r>
              <a:rPr lang="en-IN" dirty="0" smtClean="0"/>
              <a:t> for the Button control</a:t>
            </a:r>
          </a:p>
          <a:p>
            <a:endParaRPr lang="en-IN" dirty="0"/>
          </a:p>
          <a:p>
            <a:r>
              <a:rPr lang="en-IN" dirty="0" smtClean="0"/>
              <a:t>Refer to the program Button2.java</a:t>
            </a:r>
          </a:p>
          <a:p>
            <a:endParaRPr lang="en-IN" dirty="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1969646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3610744" cy="5721499"/>
          </a:xfrm>
        </p:spPr>
        <p:txBody>
          <a:bodyPr>
            <a:noAutofit/>
          </a:bodyPr>
          <a:lstStyle/>
          <a:p>
            <a:r>
              <a:rPr lang="en-IN" sz="1200" dirty="0" smtClean="0"/>
              <a:t>import </a:t>
            </a:r>
            <a:r>
              <a:rPr lang="en-IN" sz="1200" dirty="0" err="1" smtClean="0"/>
              <a:t>java.awt</a:t>
            </a:r>
            <a:r>
              <a:rPr lang="en-IN" sz="1200" dirty="0" smtClean="0"/>
              <a:t>.*;  </a:t>
            </a:r>
          </a:p>
          <a:p>
            <a:r>
              <a:rPr lang="en-IN" sz="1200" dirty="0" smtClean="0"/>
              <a:t>import </a:t>
            </a:r>
            <a:r>
              <a:rPr lang="en-IN" sz="1200" dirty="0" err="1" smtClean="0"/>
              <a:t>java.awt.event</a:t>
            </a:r>
            <a:r>
              <a:rPr lang="en-IN" sz="1200" dirty="0" smtClean="0"/>
              <a:t>.*;     </a:t>
            </a:r>
          </a:p>
          <a:p>
            <a:r>
              <a:rPr lang="en-IN" sz="1200" dirty="0" smtClean="0"/>
              <a:t>public class Button2 implements </a:t>
            </a:r>
            <a:r>
              <a:rPr lang="en-IN" sz="1200" dirty="0" err="1" smtClean="0"/>
              <a:t>ActionListener</a:t>
            </a:r>
            <a:endParaRPr lang="en-IN" sz="1200" dirty="0" smtClean="0"/>
          </a:p>
          <a:p>
            <a:r>
              <a:rPr lang="en-IN" sz="1200" dirty="0" smtClean="0"/>
              <a:t> {</a:t>
            </a:r>
          </a:p>
          <a:p>
            <a:r>
              <a:rPr lang="en-IN" sz="1200" dirty="0" smtClean="0"/>
              <a:t>Button b1,b2;</a:t>
            </a:r>
          </a:p>
          <a:p>
            <a:r>
              <a:rPr lang="en-IN" sz="1200" dirty="0" smtClean="0"/>
              <a:t>Frame f;  </a:t>
            </a:r>
          </a:p>
          <a:p>
            <a:r>
              <a:rPr lang="en-IN" sz="1200" dirty="0" err="1" smtClean="0"/>
              <a:t>TextField</a:t>
            </a:r>
            <a:r>
              <a:rPr lang="en-IN" sz="1200" dirty="0" smtClean="0"/>
              <a:t> t1;</a:t>
            </a:r>
          </a:p>
          <a:p>
            <a:r>
              <a:rPr lang="en-IN" sz="1200" dirty="0" smtClean="0"/>
              <a:t>Button2()</a:t>
            </a:r>
          </a:p>
          <a:p>
            <a:r>
              <a:rPr lang="en-IN" sz="1200" dirty="0" smtClean="0"/>
              <a:t>{</a:t>
            </a:r>
          </a:p>
          <a:p>
            <a:r>
              <a:rPr lang="en-IN" sz="1200" dirty="0" smtClean="0"/>
              <a:t>         f=new Frame("</a:t>
            </a:r>
            <a:r>
              <a:rPr lang="en-IN" sz="1200" dirty="0" err="1" smtClean="0"/>
              <a:t>ActionListener</a:t>
            </a:r>
            <a:r>
              <a:rPr lang="en-IN" sz="1200" dirty="0" smtClean="0"/>
              <a:t> Example");  </a:t>
            </a:r>
          </a:p>
          <a:p>
            <a:r>
              <a:rPr lang="en-IN" sz="1200" dirty="0" smtClean="0"/>
              <a:t>        t1=new </a:t>
            </a:r>
            <a:r>
              <a:rPr lang="en-IN" sz="1200" dirty="0" err="1" smtClean="0"/>
              <a:t>TextField</a:t>
            </a:r>
            <a:r>
              <a:rPr lang="en-IN" sz="1200" dirty="0" smtClean="0"/>
              <a:t>();  </a:t>
            </a:r>
          </a:p>
          <a:p>
            <a:r>
              <a:rPr lang="en-IN" sz="1200" dirty="0" smtClean="0"/>
              <a:t>        t1.setBounds(50,50,150,20);  </a:t>
            </a:r>
          </a:p>
          <a:p>
            <a:r>
              <a:rPr lang="en-IN" sz="1200" dirty="0" smtClean="0"/>
              <a:t>         b1=new Button("Click Here");  </a:t>
            </a:r>
          </a:p>
          <a:p>
            <a:r>
              <a:rPr lang="en-IN" sz="1200" dirty="0" smtClean="0"/>
              <a:t>        b2= new Button("Exit");</a:t>
            </a:r>
          </a:p>
          <a:p>
            <a:r>
              <a:rPr lang="en-IN" sz="1200" dirty="0" smtClean="0"/>
              <a:t>        b1.setBounds(50,100,60,30);  </a:t>
            </a:r>
          </a:p>
          <a:p>
            <a:r>
              <a:rPr lang="en-IN" sz="1200" dirty="0" smtClean="0"/>
              <a:t>        b2.setBounds(50,300,60,30);</a:t>
            </a:r>
          </a:p>
          <a:p>
            <a:r>
              <a:rPr lang="en-IN" sz="1200" dirty="0" smtClean="0"/>
              <a:t>          </a:t>
            </a:r>
            <a:r>
              <a:rPr lang="en-IN" sz="1200" dirty="0" err="1" smtClean="0"/>
              <a:t>f.add</a:t>
            </a:r>
            <a:r>
              <a:rPr lang="en-IN" sz="1200" dirty="0" smtClean="0"/>
              <a:t>(b1);</a:t>
            </a:r>
          </a:p>
          <a:p>
            <a:r>
              <a:rPr lang="en-IN" sz="1200" dirty="0" smtClean="0"/>
              <a:t>         </a:t>
            </a:r>
            <a:r>
              <a:rPr lang="en-IN" sz="1200" dirty="0" err="1" smtClean="0"/>
              <a:t>f.add</a:t>
            </a:r>
            <a:r>
              <a:rPr lang="en-IN" sz="1200" dirty="0" smtClean="0"/>
              <a:t>(b2);</a:t>
            </a:r>
          </a:p>
          <a:p>
            <a:r>
              <a:rPr lang="en-IN" sz="1200" dirty="0" smtClean="0"/>
              <a:t>         </a:t>
            </a:r>
            <a:r>
              <a:rPr lang="en-IN" sz="1200" dirty="0" err="1" smtClean="0"/>
              <a:t>f.add</a:t>
            </a:r>
            <a:r>
              <a:rPr lang="en-IN" sz="1200" dirty="0" smtClean="0"/>
              <a:t>(t1);  </a:t>
            </a:r>
          </a:p>
          <a:p>
            <a:r>
              <a:rPr lang="en-IN" sz="1200" dirty="0" smtClean="0"/>
              <a:t>        </a:t>
            </a:r>
            <a:r>
              <a:rPr lang="en-IN" sz="1200" dirty="0" err="1" smtClean="0"/>
              <a:t>f.setSize</a:t>
            </a:r>
            <a:r>
              <a:rPr lang="en-IN" sz="1200" dirty="0" smtClean="0"/>
              <a:t>(400,400);  </a:t>
            </a:r>
          </a:p>
          <a:p>
            <a:r>
              <a:rPr lang="en-IN" sz="1200" dirty="0" smtClean="0"/>
              <a:t>        b1.addActionListener(this);</a:t>
            </a:r>
          </a:p>
          <a:p>
            <a:r>
              <a:rPr lang="en-IN" sz="1200" dirty="0" smtClean="0"/>
              <a:t>        b2.addActionListener(this);</a:t>
            </a:r>
          </a:p>
          <a:p>
            <a:r>
              <a:rPr lang="en-IN" sz="1200" dirty="0" smtClean="0"/>
              <a:t>        </a:t>
            </a:r>
            <a:r>
              <a:rPr lang="en-IN" sz="1200" dirty="0" err="1" smtClean="0"/>
              <a:t>f.setLayout</a:t>
            </a:r>
            <a:r>
              <a:rPr lang="en-IN" sz="1200" dirty="0" smtClean="0"/>
              <a:t>(null);  </a:t>
            </a:r>
          </a:p>
          <a:p>
            <a:r>
              <a:rPr lang="en-IN" sz="1200" dirty="0" smtClean="0"/>
              <a:t>        </a:t>
            </a:r>
            <a:r>
              <a:rPr lang="en-IN" sz="1200" dirty="0" err="1" smtClean="0"/>
              <a:t>f.setVisible</a:t>
            </a:r>
            <a:r>
              <a:rPr lang="en-IN" sz="1200" dirty="0" smtClean="0"/>
              <a:t>(true);   </a:t>
            </a:r>
          </a:p>
          <a:p>
            <a:r>
              <a:rPr lang="en-IN" sz="1200" dirty="0" smtClean="0"/>
              <a:t>   }// constructor</a:t>
            </a:r>
          </a:p>
          <a:p>
            <a:endParaRPr lang="en-IN" sz="1200" dirty="0" smtClean="0"/>
          </a:p>
          <a:p>
            <a:endParaRPr lang="en-IN" sz="1200" dirty="0" smtClean="0"/>
          </a:p>
          <a:p>
            <a:r>
              <a:rPr lang="en-IN" sz="1200" dirty="0" smtClean="0"/>
              <a:t> </a:t>
            </a:r>
            <a:endParaRPr lang="en-IN" sz="1200" dirty="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
        <p:nvSpPr>
          <p:cNvPr id="6" name="TextBox 5"/>
          <p:cNvSpPr txBox="1"/>
          <p:nvPr/>
        </p:nvSpPr>
        <p:spPr>
          <a:xfrm>
            <a:off x="4283968" y="764704"/>
            <a:ext cx="4326313" cy="4801314"/>
          </a:xfrm>
          <a:prstGeom prst="rect">
            <a:avLst/>
          </a:prstGeom>
          <a:noFill/>
        </p:spPr>
        <p:txBody>
          <a:bodyPr wrap="none" rtlCol="0">
            <a:spAutoFit/>
          </a:bodyPr>
          <a:lstStyle/>
          <a:p>
            <a:r>
              <a:rPr lang="en-IN" dirty="0" smtClean="0"/>
              <a:t> public void </a:t>
            </a:r>
            <a:r>
              <a:rPr lang="en-IN" dirty="0" err="1" smtClean="0"/>
              <a:t>actionPerformed</a:t>
            </a:r>
            <a:r>
              <a:rPr lang="en-IN" dirty="0" smtClean="0"/>
              <a:t>(</a:t>
            </a:r>
            <a:r>
              <a:rPr lang="en-IN" dirty="0" err="1" smtClean="0"/>
              <a:t>ActionEvent</a:t>
            </a:r>
            <a:r>
              <a:rPr lang="en-IN" dirty="0" smtClean="0"/>
              <a:t> e)</a:t>
            </a:r>
          </a:p>
          <a:p>
            <a:r>
              <a:rPr lang="en-IN" dirty="0" smtClean="0"/>
              <a:t>   { </a:t>
            </a:r>
          </a:p>
          <a:p>
            <a:endParaRPr lang="en-IN" dirty="0" smtClean="0"/>
          </a:p>
          <a:p>
            <a:r>
              <a:rPr lang="en-IN" dirty="0" smtClean="0"/>
              <a:t> if (</a:t>
            </a:r>
            <a:r>
              <a:rPr lang="en-IN" dirty="0" err="1" smtClean="0"/>
              <a:t>e.getSource</a:t>
            </a:r>
            <a:r>
              <a:rPr lang="en-IN" dirty="0" smtClean="0"/>
              <a:t>()==b1)</a:t>
            </a:r>
          </a:p>
          <a:p>
            <a:r>
              <a:rPr lang="en-IN" dirty="0" smtClean="0"/>
              <a:t>{</a:t>
            </a:r>
          </a:p>
          <a:p>
            <a:r>
              <a:rPr lang="en-IN" dirty="0" smtClean="0"/>
              <a:t>	</a:t>
            </a:r>
            <a:r>
              <a:rPr lang="en-IN" dirty="0" err="1" smtClean="0"/>
              <a:t>System.out.println</a:t>
            </a:r>
            <a:r>
              <a:rPr lang="en-IN" dirty="0" smtClean="0"/>
              <a:t>("</a:t>
            </a:r>
            <a:r>
              <a:rPr lang="en-IN" dirty="0" err="1" smtClean="0"/>
              <a:t>sucess</a:t>
            </a:r>
            <a:r>
              <a:rPr lang="en-IN" dirty="0" smtClean="0"/>
              <a:t>");</a:t>
            </a:r>
          </a:p>
          <a:p>
            <a:r>
              <a:rPr lang="en-IN" dirty="0" smtClean="0"/>
              <a:t>                t1.setText("Welcome .....");  </a:t>
            </a:r>
          </a:p>
          <a:p>
            <a:r>
              <a:rPr lang="en-IN" dirty="0" smtClean="0"/>
              <a:t>}</a:t>
            </a:r>
          </a:p>
          <a:p>
            <a:r>
              <a:rPr lang="en-IN" dirty="0" smtClean="0"/>
              <a:t>	else if (</a:t>
            </a:r>
            <a:r>
              <a:rPr lang="en-IN" dirty="0" err="1" smtClean="0"/>
              <a:t>e.getSource</a:t>
            </a:r>
            <a:r>
              <a:rPr lang="en-IN" dirty="0" smtClean="0"/>
              <a:t>()==b2)</a:t>
            </a:r>
          </a:p>
          <a:p>
            <a:r>
              <a:rPr lang="en-IN" dirty="0" smtClean="0"/>
              <a:t>	</a:t>
            </a:r>
            <a:r>
              <a:rPr lang="en-IN" dirty="0" err="1" smtClean="0"/>
              <a:t>System.exit</a:t>
            </a:r>
            <a:r>
              <a:rPr lang="en-IN" dirty="0" smtClean="0"/>
              <a:t>(0);</a:t>
            </a:r>
          </a:p>
          <a:p>
            <a:r>
              <a:rPr lang="en-IN" dirty="0" smtClean="0"/>
              <a:t>        }</a:t>
            </a:r>
          </a:p>
          <a:p>
            <a:endParaRPr lang="en-IN" dirty="0" smtClean="0"/>
          </a:p>
          <a:p>
            <a:r>
              <a:rPr lang="en-IN" dirty="0" smtClean="0"/>
              <a:t>public static void main(String[] </a:t>
            </a:r>
            <a:r>
              <a:rPr lang="en-IN" dirty="0" err="1" smtClean="0"/>
              <a:t>args</a:t>
            </a:r>
            <a:r>
              <a:rPr lang="en-IN" dirty="0" smtClean="0"/>
              <a:t>) </a:t>
            </a:r>
          </a:p>
          <a:p>
            <a:r>
              <a:rPr lang="en-IN" dirty="0" smtClean="0"/>
              <a:t>{  </a:t>
            </a:r>
          </a:p>
          <a:p>
            <a:r>
              <a:rPr lang="en-IN" dirty="0" smtClean="0"/>
              <a:t>new Button2();</a:t>
            </a:r>
          </a:p>
          <a:p>
            <a:r>
              <a:rPr lang="en-IN" dirty="0" smtClean="0"/>
              <a:t>}</a:t>
            </a:r>
          </a:p>
          <a:p>
            <a:r>
              <a:rPr lang="en-IN" dirty="0" smtClean="0"/>
              <a:t>}</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normAutofit fontScale="40000" lnSpcReduction="20000"/>
          </a:bodyPr>
          <a:lstStyle/>
          <a:p>
            <a:pPr marL="0" indent="0">
              <a:lnSpc>
                <a:spcPct val="170000"/>
              </a:lnSpc>
              <a:buNone/>
            </a:pPr>
            <a:r>
              <a:rPr lang="en-IN" sz="6000" dirty="0" smtClean="0">
                <a:latin typeface="Times New Roman" pitchFamily="18" charset="0"/>
                <a:cs typeface="Times New Roman" pitchFamily="18" charset="0"/>
              </a:rPr>
              <a:t>The </a:t>
            </a:r>
            <a:r>
              <a:rPr lang="en-IN" sz="6000" dirty="0" err="1">
                <a:latin typeface="Times New Roman" pitchFamily="18" charset="0"/>
                <a:cs typeface="Times New Roman" pitchFamily="18" charset="0"/>
              </a:rPr>
              <a:t>LayoutManagers</a:t>
            </a:r>
            <a:r>
              <a:rPr lang="en-IN" sz="6000" dirty="0">
                <a:latin typeface="Times New Roman" pitchFamily="18" charset="0"/>
                <a:cs typeface="Times New Roman" pitchFamily="18" charset="0"/>
              </a:rPr>
              <a:t> are used to arrange components in a particular manner. </a:t>
            </a:r>
            <a:r>
              <a:rPr lang="en-IN" sz="6000" dirty="0" err="1">
                <a:latin typeface="Times New Roman" pitchFamily="18" charset="0"/>
                <a:cs typeface="Times New Roman" pitchFamily="18" charset="0"/>
              </a:rPr>
              <a:t>LayoutManager</a:t>
            </a:r>
            <a:r>
              <a:rPr lang="en-IN" sz="6000" dirty="0">
                <a:latin typeface="Times New Roman" pitchFamily="18" charset="0"/>
                <a:cs typeface="Times New Roman" pitchFamily="18" charset="0"/>
              </a:rPr>
              <a:t> is an interface that is implemented by all the classes of layout managers. There are following classes that represents the layout managers: </a:t>
            </a:r>
            <a:endParaRPr lang="en-IN" sz="6000" dirty="0" smtClean="0">
              <a:latin typeface="Times New Roman" pitchFamily="18" charset="0"/>
              <a:cs typeface="Times New Roman" pitchFamily="18" charset="0"/>
            </a:endParaRPr>
          </a:p>
          <a:p>
            <a:pPr marL="0" indent="0">
              <a:buNone/>
            </a:pPr>
            <a:endParaRPr lang="en-IN" sz="4500" dirty="0">
              <a:latin typeface="Times New Roman" pitchFamily="18" charset="0"/>
              <a:cs typeface="Times New Roman" pitchFamily="18" charset="0"/>
            </a:endParaRPr>
          </a:p>
          <a:p>
            <a:r>
              <a:rPr lang="en-IN" sz="6000" dirty="0">
                <a:latin typeface="Times New Roman" pitchFamily="18" charset="0"/>
                <a:cs typeface="Times New Roman" pitchFamily="18" charset="0"/>
              </a:rPr>
              <a:t>java.awt.BorderLayout</a:t>
            </a:r>
          </a:p>
          <a:p>
            <a:r>
              <a:rPr lang="en-IN" sz="6000" dirty="0" err="1">
                <a:latin typeface="Times New Roman" pitchFamily="18" charset="0"/>
                <a:cs typeface="Times New Roman" pitchFamily="18" charset="0"/>
              </a:rPr>
              <a:t>java.awt.FlowLayout</a:t>
            </a:r>
            <a:endParaRPr lang="en-IN" sz="6000" dirty="0">
              <a:latin typeface="Times New Roman" pitchFamily="18" charset="0"/>
              <a:cs typeface="Times New Roman" pitchFamily="18" charset="0"/>
            </a:endParaRPr>
          </a:p>
          <a:p>
            <a:r>
              <a:rPr lang="en-IN" sz="6000" dirty="0" err="1">
                <a:latin typeface="Times New Roman" pitchFamily="18" charset="0"/>
                <a:cs typeface="Times New Roman" pitchFamily="18" charset="0"/>
              </a:rPr>
              <a:t>java.awt.GridLayout</a:t>
            </a:r>
            <a:endParaRPr lang="en-IN" sz="6000" dirty="0">
              <a:latin typeface="Times New Roman" pitchFamily="18" charset="0"/>
              <a:cs typeface="Times New Roman" pitchFamily="18" charset="0"/>
            </a:endParaRPr>
          </a:p>
          <a:p>
            <a:r>
              <a:rPr lang="en-IN" sz="6000" dirty="0" err="1">
                <a:latin typeface="Times New Roman" pitchFamily="18" charset="0"/>
                <a:cs typeface="Times New Roman" pitchFamily="18" charset="0"/>
              </a:rPr>
              <a:t>java.awt.CardLayout</a:t>
            </a:r>
            <a:endParaRPr lang="en-IN" sz="6000" dirty="0">
              <a:latin typeface="Times New Roman" pitchFamily="18" charset="0"/>
              <a:cs typeface="Times New Roman" pitchFamily="18" charset="0"/>
            </a:endParaRPr>
          </a:p>
          <a:p>
            <a:r>
              <a:rPr lang="en-IN" sz="6000" dirty="0" err="1">
                <a:latin typeface="Times New Roman" pitchFamily="18" charset="0"/>
                <a:cs typeface="Times New Roman" pitchFamily="18" charset="0"/>
              </a:rPr>
              <a:t>java.awt.GridBagLayout</a:t>
            </a:r>
            <a:endParaRPr lang="en-IN" sz="6000" dirty="0">
              <a:latin typeface="Times New Roman" pitchFamily="18" charset="0"/>
              <a:cs typeface="Times New Roman" pitchFamily="18" charset="0"/>
            </a:endParaRPr>
          </a:p>
          <a:p>
            <a:r>
              <a:rPr lang="en-IN" sz="6000" dirty="0" err="1">
                <a:latin typeface="Times New Roman" pitchFamily="18" charset="0"/>
                <a:cs typeface="Times New Roman" pitchFamily="18" charset="0"/>
              </a:rPr>
              <a:t>javax.swing.BoxLayout</a:t>
            </a:r>
            <a:endParaRPr lang="en-IN" sz="6000" dirty="0">
              <a:latin typeface="Times New Roman" pitchFamily="18" charset="0"/>
              <a:cs typeface="Times New Roman" pitchFamily="18" charset="0"/>
            </a:endParaRPr>
          </a:p>
          <a:p>
            <a:r>
              <a:rPr lang="en-IN" sz="6000" dirty="0" err="1">
                <a:latin typeface="Times New Roman" pitchFamily="18" charset="0"/>
                <a:cs typeface="Times New Roman" pitchFamily="18" charset="0"/>
              </a:rPr>
              <a:t>javax.swing.GroupLayout</a:t>
            </a:r>
            <a:endParaRPr lang="en-IN" sz="6000" dirty="0">
              <a:latin typeface="Times New Roman" pitchFamily="18" charset="0"/>
              <a:cs typeface="Times New Roman" pitchFamily="18" charset="0"/>
            </a:endParaRPr>
          </a:p>
          <a:p>
            <a:r>
              <a:rPr lang="en-IN" sz="6000" dirty="0" err="1">
                <a:latin typeface="Times New Roman" pitchFamily="18" charset="0"/>
                <a:cs typeface="Times New Roman" pitchFamily="18" charset="0"/>
              </a:rPr>
              <a:t>javax.swing.ScrollPaneLayout</a:t>
            </a:r>
            <a:endParaRPr lang="en-IN" sz="6000" dirty="0">
              <a:latin typeface="Times New Roman" pitchFamily="18" charset="0"/>
              <a:cs typeface="Times New Roman" pitchFamily="18" charset="0"/>
            </a:endParaRPr>
          </a:p>
          <a:p>
            <a:r>
              <a:rPr lang="en-IN" sz="6000" dirty="0" err="1">
                <a:latin typeface="Times New Roman" pitchFamily="18" charset="0"/>
                <a:cs typeface="Times New Roman" pitchFamily="18" charset="0"/>
              </a:rPr>
              <a:t>javax.swing.SpringLayout</a:t>
            </a:r>
            <a:r>
              <a:rPr lang="en-IN" sz="6000" dirty="0">
                <a:latin typeface="Times New Roman" pitchFamily="18" charset="0"/>
                <a:cs typeface="Times New Roman" pitchFamily="18" charset="0"/>
              </a:rPr>
              <a:t> etc.</a:t>
            </a:r>
          </a:p>
          <a:p>
            <a:endParaRPr lang="en-IN" sz="6000" dirty="0"/>
          </a:p>
        </p:txBody>
      </p:sp>
      <p:sp>
        <p:nvSpPr>
          <p:cNvPr id="2" name="Footer Placeholder 1"/>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1543123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0000" lnSpcReduction="20000"/>
          </a:bodyPr>
          <a:lstStyle/>
          <a:p>
            <a:pPr marL="0" indent="0">
              <a:buNone/>
            </a:pPr>
            <a:r>
              <a:rPr lang="en-IN" b="1" dirty="0" err="1"/>
              <a:t>BorderLayout</a:t>
            </a:r>
            <a:r>
              <a:rPr lang="en-IN" b="1" dirty="0"/>
              <a:t>:</a:t>
            </a:r>
          </a:p>
          <a:p>
            <a:pPr marL="0" indent="0">
              <a:buNone/>
            </a:pPr>
            <a:r>
              <a:rPr lang="en-IN" dirty="0"/>
              <a:t>The </a:t>
            </a:r>
            <a:r>
              <a:rPr lang="en-IN" dirty="0" err="1"/>
              <a:t>BorderLayout</a:t>
            </a:r>
            <a:r>
              <a:rPr lang="en-IN" dirty="0"/>
              <a:t> is used to arrange the components in five regions: north, south, east, west and </a:t>
            </a:r>
            <a:r>
              <a:rPr lang="en-IN" dirty="0" err="1"/>
              <a:t>center</a:t>
            </a:r>
            <a:r>
              <a:rPr lang="en-IN" dirty="0"/>
              <a:t>. Each region (area) may contain one component only. It is the default layout of frame or window. The </a:t>
            </a:r>
            <a:r>
              <a:rPr lang="en-IN" dirty="0" err="1"/>
              <a:t>BorderLayout</a:t>
            </a:r>
            <a:r>
              <a:rPr lang="en-IN" dirty="0"/>
              <a:t> provides five constants for each region:</a:t>
            </a:r>
          </a:p>
          <a:p>
            <a:r>
              <a:rPr lang="en-IN" b="1" dirty="0"/>
              <a:t>public static final </a:t>
            </a:r>
            <a:r>
              <a:rPr lang="en-IN" b="1" dirty="0" err="1"/>
              <a:t>int</a:t>
            </a:r>
            <a:r>
              <a:rPr lang="en-IN" b="1" dirty="0"/>
              <a:t> NORTH</a:t>
            </a:r>
            <a:endParaRPr lang="en-IN" dirty="0"/>
          </a:p>
          <a:p>
            <a:r>
              <a:rPr lang="en-IN" b="1" dirty="0"/>
              <a:t>public static final </a:t>
            </a:r>
            <a:r>
              <a:rPr lang="en-IN" b="1" dirty="0" err="1"/>
              <a:t>int</a:t>
            </a:r>
            <a:r>
              <a:rPr lang="en-IN" b="1" dirty="0"/>
              <a:t> SOUTH</a:t>
            </a:r>
            <a:endParaRPr lang="en-IN" dirty="0"/>
          </a:p>
          <a:p>
            <a:r>
              <a:rPr lang="en-IN" b="1" dirty="0"/>
              <a:t>public static final </a:t>
            </a:r>
            <a:r>
              <a:rPr lang="en-IN" b="1" dirty="0" err="1"/>
              <a:t>int</a:t>
            </a:r>
            <a:r>
              <a:rPr lang="en-IN" b="1" dirty="0"/>
              <a:t> EAST</a:t>
            </a:r>
            <a:endParaRPr lang="en-IN" dirty="0"/>
          </a:p>
          <a:p>
            <a:r>
              <a:rPr lang="en-IN" b="1" dirty="0"/>
              <a:t>public static final </a:t>
            </a:r>
            <a:r>
              <a:rPr lang="en-IN" b="1" dirty="0" err="1"/>
              <a:t>int</a:t>
            </a:r>
            <a:r>
              <a:rPr lang="en-IN" b="1" dirty="0"/>
              <a:t> WEST</a:t>
            </a:r>
            <a:endParaRPr lang="en-IN" dirty="0"/>
          </a:p>
          <a:p>
            <a:r>
              <a:rPr lang="en-IN" b="1" dirty="0"/>
              <a:t>public static final </a:t>
            </a:r>
            <a:r>
              <a:rPr lang="en-IN" b="1" dirty="0" err="1"/>
              <a:t>int</a:t>
            </a:r>
            <a:r>
              <a:rPr lang="en-IN" b="1" dirty="0"/>
              <a:t> CENTER </a:t>
            </a:r>
            <a:endParaRPr lang="en-IN" dirty="0"/>
          </a:p>
          <a:p>
            <a:pPr marL="0" indent="0">
              <a:buNone/>
            </a:pPr>
            <a:endParaRPr lang="en-IN" b="1" u="sng" dirty="0" smtClean="0"/>
          </a:p>
          <a:p>
            <a:pPr marL="0" indent="0">
              <a:buNone/>
            </a:pPr>
            <a:r>
              <a:rPr lang="en-IN" b="1" u="sng" dirty="0" smtClean="0"/>
              <a:t>Constructors </a:t>
            </a:r>
            <a:r>
              <a:rPr lang="en-IN" b="1" u="sng" dirty="0"/>
              <a:t>of </a:t>
            </a:r>
            <a:r>
              <a:rPr lang="en-IN" b="1" u="sng" dirty="0" err="1"/>
              <a:t>BorderLayout</a:t>
            </a:r>
            <a:r>
              <a:rPr lang="en-IN" b="1" u="sng" dirty="0"/>
              <a:t> class:</a:t>
            </a:r>
          </a:p>
          <a:p>
            <a:pPr marL="0" indent="0">
              <a:buNone/>
            </a:pPr>
            <a:r>
              <a:rPr lang="en-IN" b="1" dirty="0" err="1"/>
              <a:t>BorderLayout</a:t>
            </a:r>
            <a:r>
              <a:rPr lang="en-IN" b="1" dirty="0"/>
              <a:t>():</a:t>
            </a:r>
            <a:r>
              <a:rPr lang="en-IN" dirty="0"/>
              <a:t> creates a border layout but with no gaps between the components.</a:t>
            </a:r>
          </a:p>
          <a:p>
            <a:pPr marL="0" indent="0">
              <a:buNone/>
            </a:pPr>
            <a:r>
              <a:rPr lang="en-IN" b="1" dirty="0" err="1"/>
              <a:t>JBorderLayout</a:t>
            </a:r>
            <a:r>
              <a:rPr lang="en-IN" b="1" dirty="0"/>
              <a:t>(</a:t>
            </a:r>
            <a:r>
              <a:rPr lang="en-IN" b="1" dirty="0" err="1"/>
              <a:t>int</a:t>
            </a:r>
            <a:r>
              <a:rPr lang="en-IN" b="1" dirty="0"/>
              <a:t> </a:t>
            </a:r>
            <a:r>
              <a:rPr lang="en-IN" b="1" dirty="0" err="1"/>
              <a:t>hgap</a:t>
            </a:r>
            <a:r>
              <a:rPr lang="en-IN" b="1" dirty="0"/>
              <a:t>, </a:t>
            </a:r>
            <a:r>
              <a:rPr lang="en-IN" b="1" dirty="0" err="1"/>
              <a:t>int</a:t>
            </a:r>
            <a:r>
              <a:rPr lang="en-IN" b="1" dirty="0"/>
              <a:t> </a:t>
            </a:r>
            <a:r>
              <a:rPr lang="en-IN" b="1" dirty="0" err="1"/>
              <a:t>vgap</a:t>
            </a:r>
            <a:r>
              <a:rPr lang="en-IN" b="1" dirty="0"/>
              <a:t>):</a:t>
            </a:r>
            <a:r>
              <a:rPr lang="en-IN" dirty="0"/>
              <a:t> creates a border layout with the given horizontal and vertical gaps between the components.</a:t>
            </a:r>
          </a:p>
          <a:p>
            <a:pPr marL="0" indent="0">
              <a:buNone/>
            </a:pPr>
            <a:endParaRPr lang="en-IN" dirty="0"/>
          </a:p>
        </p:txBody>
      </p:sp>
      <p:sp>
        <p:nvSpPr>
          <p:cNvPr id="2" name="Footer Placeholder 1"/>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1152743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87624" y="1124744"/>
            <a:ext cx="7056784" cy="49685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55576" y="188640"/>
            <a:ext cx="7344816" cy="369332"/>
          </a:xfrm>
          <a:prstGeom prst="rect">
            <a:avLst/>
          </a:prstGeom>
          <a:noFill/>
        </p:spPr>
        <p:txBody>
          <a:bodyPr wrap="square" rtlCol="0">
            <a:spAutoFit/>
          </a:bodyPr>
          <a:lstStyle/>
          <a:p>
            <a:r>
              <a:rPr lang="en-IN" dirty="0" smtClean="0"/>
              <a:t>Border Layout - Structure</a:t>
            </a:r>
            <a:endParaRPr lang="en-IN" dirty="0"/>
          </a:p>
        </p:txBody>
      </p:sp>
      <p:sp>
        <p:nvSpPr>
          <p:cNvPr id="2" name="Footer Placeholder 1"/>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3507292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Grid Layout</a:t>
            </a:r>
            <a:endParaRPr lang="en-IN" dirty="0"/>
          </a:p>
        </p:txBody>
      </p:sp>
      <p:sp>
        <p:nvSpPr>
          <p:cNvPr id="3" name="Content Placeholder 2"/>
          <p:cNvSpPr>
            <a:spLocks noGrp="1"/>
          </p:cNvSpPr>
          <p:nvPr>
            <p:ph idx="1"/>
          </p:nvPr>
        </p:nvSpPr>
        <p:spPr>
          <a:xfrm>
            <a:off x="457200" y="1340768"/>
            <a:ext cx="8229600" cy="4785395"/>
          </a:xfrm>
        </p:spPr>
        <p:txBody>
          <a:bodyPr>
            <a:normAutofit fontScale="70000" lnSpcReduction="20000"/>
          </a:bodyPr>
          <a:lstStyle/>
          <a:p>
            <a:pPr marL="0" indent="0">
              <a:buNone/>
            </a:pPr>
            <a:endParaRPr lang="en-IN" dirty="0"/>
          </a:p>
          <a:p>
            <a:pPr marL="0" indent="0">
              <a:buNone/>
            </a:pPr>
            <a:r>
              <a:rPr lang="en-IN" dirty="0"/>
              <a:t>The </a:t>
            </a:r>
            <a:r>
              <a:rPr lang="en-IN" dirty="0" err="1"/>
              <a:t>GridLayout</a:t>
            </a:r>
            <a:r>
              <a:rPr lang="en-IN" dirty="0"/>
              <a:t> is used to arrange the components in rectangular grid. One component is displayed in each rectangle.</a:t>
            </a:r>
          </a:p>
          <a:p>
            <a:pPr marL="0" indent="0">
              <a:buNone/>
            </a:pPr>
            <a:endParaRPr lang="en-IN" dirty="0" smtClean="0"/>
          </a:p>
          <a:p>
            <a:pPr marL="0" indent="0">
              <a:buNone/>
            </a:pPr>
            <a:r>
              <a:rPr lang="en-IN" u="sng" dirty="0" smtClean="0"/>
              <a:t>Constructors </a:t>
            </a:r>
            <a:r>
              <a:rPr lang="en-IN" u="sng" dirty="0"/>
              <a:t>of </a:t>
            </a:r>
            <a:r>
              <a:rPr lang="en-IN" u="sng" dirty="0" err="1"/>
              <a:t>GridLayout</a:t>
            </a:r>
            <a:r>
              <a:rPr lang="en-IN" u="sng" dirty="0"/>
              <a:t> class:</a:t>
            </a:r>
          </a:p>
          <a:p>
            <a:pPr marL="0" indent="0">
              <a:buNone/>
            </a:pPr>
            <a:endParaRPr lang="en-IN" dirty="0"/>
          </a:p>
          <a:p>
            <a:pPr marL="0" indent="0">
              <a:buNone/>
            </a:pPr>
            <a:r>
              <a:rPr lang="en-IN" dirty="0"/>
              <a:t>    </a:t>
            </a:r>
            <a:r>
              <a:rPr lang="en-IN" dirty="0" err="1"/>
              <a:t>GridLayout</a:t>
            </a:r>
            <a:r>
              <a:rPr lang="en-IN" dirty="0"/>
              <a:t>(): creates a grid layout with one column per component in a row.</a:t>
            </a:r>
          </a:p>
          <a:p>
            <a:pPr marL="0" indent="0">
              <a:buNone/>
            </a:pPr>
            <a:r>
              <a:rPr lang="en-IN" dirty="0"/>
              <a:t>    </a:t>
            </a:r>
            <a:r>
              <a:rPr lang="en-IN" dirty="0" err="1"/>
              <a:t>GridLayout</a:t>
            </a:r>
            <a:r>
              <a:rPr lang="en-IN" dirty="0"/>
              <a:t>(</a:t>
            </a:r>
            <a:r>
              <a:rPr lang="en-IN" dirty="0" err="1"/>
              <a:t>int</a:t>
            </a:r>
            <a:r>
              <a:rPr lang="en-IN" dirty="0"/>
              <a:t> rows, </a:t>
            </a:r>
            <a:r>
              <a:rPr lang="en-IN" dirty="0" err="1"/>
              <a:t>int</a:t>
            </a:r>
            <a:r>
              <a:rPr lang="en-IN" dirty="0"/>
              <a:t> columns): creates a grid layout with the given rows and columns but no gaps between the components.</a:t>
            </a:r>
          </a:p>
          <a:p>
            <a:pPr marL="0" indent="0">
              <a:buNone/>
            </a:pPr>
            <a:r>
              <a:rPr lang="en-IN" dirty="0"/>
              <a:t>    </a:t>
            </a:r>
            <a:r>
              <a:rPr lang="en-IN" dirty="0" err="1"/>
              <a:t>GridLayout</a:t>
            </a:r>
            <a:r>
              <a:rPr lang="en-IN" dirty="0"/>
              <a:t>(</a:t>
            </a:r>
            <a:r>
              <a:rPr lang="en-IN" dirty="0" err="1"/>
              <a:t>int</a:t>
            </a:r>
            <a:r>
              <a:rPr lang="en-IN" dirty="0"/>
              <a:t> rows, </a:t>
            </a:r>
            <a:r>
              <a:rPr lang="en-IN" dirty="0" err="1"/>
              <a:t>int</a:t>
            </a:r>
            <a:r>
              <a:rPr lang="en-IN" dirty="0"/>
              <a:t> columns, </a:t>
            </a:r>
            <a:r>
              <a:rPr lang="en-IN" dirty="0" err="1"/>
              <a:t>int</a:t>
            </a:r>
            <a:r>
              <a:rPr lang="en-IN" dirty="0"/>
              <a:t> </a:t>
            </a:r>
            <a:r>
              <a:rPr lang="en-IN" dirty="0" err="1"/>
              <a:t>hgap</a:t>
            </a:r>
            <a:r>
              <a:rPr lang="en-IN" dirty="0"/>
              <a:t>, </a:t>
            </a:r>
            <a:r>
              <a:rPr lang="en-IN" dirty="0" err="1"/>
              <a:t>int</a:t>
            </a:r>
            <a:r>
              <a:rPr lang="en-IN" dirty="0"/>
              <a:t> </a:t>
            </a:r>
            <a:r>
              <a:rPr lang="en-IN" dirty="0" err="1"/>
              <a:t>vgap</a:t>
            </a:r>
            <a:r>
              <a:rPr lang="en-IN" dirty="0"/>
              <a:t>): creates a grid layout with the given rows and columns </a:t>
            </a:r>
            <a:r>
              <a:rPr lang="en-IN" dirty="0" smtClean="0"/>
              <a:t>along with </a:t>
            </a:r>
            <a:r>
              <a:rPr lang="en-IN" dirty="0"/>
              <a:t>given horizontal and vertical gaps.</a:t>
            </a:r>
          </a:p>
          <a:p>
            <a:pPr marL="0" indent="0">
              <a:buNone/>
            </a:pPr>
            <a:endParaRPr lang="en-IN" dirty="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1294381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188640"/>
            <a:ext cx="8460432" cy="6669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3279715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Flow Layout</a:t>
            </a:r>
            <a:endParaRPr lang="en-IN" dirty="0"/>
          </a:p>
        </p:txBody>
      </p:sp>
      <p:sp>
        <p:nvSpPr>
          <p:cNvPr id="3" name="Content Placeholder 2"/>
          <p:cNvSpPr>
            <a:spLocks noGrp="1"/>
          </p:cNvSpPr>
          <p:nvPr>
            <p:ph idx="1"/>
          </p:nvPr>
        </p:nvSpPr>
        <p:spPr>
          <a:xfrm>
            <a:off x="457200" y="908720"/>
            <a:ext cx="8229600" cy="5832648"/>
          </a:xfrm>
        </p:spPr>
        <p:txBody>
          <a:bodyPr>
            <a:normAutofit fontScale="62500" lnSpcReduction="20000"/>
          </a:bodyPr>
          <a:lstStyle/>
          <a:p>
            <a:pPr marL="0" indent="0">
              <a:buNone/>
            </a:pPr>
            <a:endParaRPr lang="en-IN" dirty="0"/>
          </a:p>
          <a:p>
            <a:pPr marL="0" indent="0">
              <a:buNone/>
            </a:pPr>
            <a:r>
              <a:rPr lang="en-IN" dirty="0"/>
              <a:t>The </a:t>
            </a:r>
            <a:r>
              <a:rPr lang="en-IN" dirty="0" err="1"/>
              <a:t>FlowLayout</a:t>
            </a:r>
            <a:r>
              <a:rPr lang="en-IN" dirty="0"/>
              <a:t> is used to arrange the components in a line, one after another (in a flow). It is the default layout of applet or panel.</a:t>
            </a:r>
          </a:p>
          <a:p>
            <a:pPr marL="0" indent="0">
              <a:buNone/>
            </a:pPr>
            <a:r>
              <a:rPr lang="en-IN" dirty="0"/>
              <a:t>Fields of </a:t>
            </a:r>
            <a:r>
              <a:rPr lang="en-IN" dirty="0" err="1"/>
              <a:t>FlowLayout</a:t>
            </a:r>
            <a:r>
              <a:rPr lang="en-IN" dirty="0"/>
              <a:t> class:</a:t>
            </a:r>
          </a:p>
          <a:p>
            <a:pPr marL="0" indent="0">
              <a:buNone/>
            </a:pPr>
            <a:endParaRPr lang="en-IN" dirty="0"/>
          </a:p>
          <a:p>
            <a:pPr marL="0" indent="0">
              <a:buNone/>
            </a:pPr>
            <a:r>
              <a:rPr lang="en-IN" dirty="0"/>
              <a:t>    public static final </a:t>
            </a:r>
            <a:r>
              <a:rPr lang="en-IN" dirty="0" err="1"/>
              <a:t>int</a:t>
            </a:r>
            <a:r>
              <a:rPr lang="en-IN" dirty="0"/>
              <a:t> LEFT</a:t>
            </a:r>
          </a:p>
          <a:p>
            <a:pPr marL="0" indent="0">
              <a:buNone/>
            </a:pPr>
            <a:r>
              <a:rPr lang="en-IN" dirty="0"/>
              <a:t>    public static final </a:t>
            </a:r>
            <a:r>
              <a:rPr lang="en-IN" dirty="0" err="1"/>
              <a:t>int</a:t>
            </a:r>
            <a:r>
              <a:rPr lang="en-IN" dirty="0"/>
              <a:t> RIGHT</a:t>
            </a:r>
          </a:p>
          <a:p>
            <a:pPr marL="0" indent="0">
              <a:buNone/>
            </a:pPr>
            <a:r>
              <a:rPr lang="en-IN" dirty="0"/>
              <a:t>    public static final </a:t>
            </a:r>
            <a:r>
              <a:rPr lang="en-IN" dirty="0" err="1"/>
              <a:t>int</a:t>
            </a:r>
            <a:r>
              <a:rPr lang="en-IN" dirty="0"/>
              <a:t> CENTER</a:t>
            </a:r>
          </a:p>
          <a:p>
            <a:pPr marL="0" indent="0">
              <a:buNone/>
            </a:pPr>
            <a:r>
              <a:rPr lang="en-IN" dirty="0"/>
              <a:t>    public static final </a:t>
            </a:r>
            <a:r>
              <a:rPr lang="en-IN" dirty="0" err="1"/>
              <a:t>int</a:t>
            </a:r>
            <a:r>
              <a:rPr lang="en-IN" dirty="0"/>
              <a:t> LEADING</a:t>
            </a:r>
          </a:p>
          <a:p>
            <a:pPr marL="0" indent="0">
              <a:buNone/>
            </a:pPr>
            <a:r>
              <a:rPr lang="en-IN" dirty="0"/>
              <a:t>    public static final </a:t>
            </a:r>
            <a:r>
              <a:rPr lang="en-IN" dirty="0" err="1"/>
              <a:t>int</a:t>
            </a:r>
            <a:r>
              <a:rPr lang="en-IN" dirty="0"/>
              <a:t> TRAILING</a:t>
            </a:r>
          </a:p>
          <a:p>
            <a:pPr marL="0" indent="0">
              <a:buNone/>
            </a:pPr>
            <a:endParaRPr lang="en-IN" dirty="0"/>
          </a:p>
          <a:p>
            <a:pPr marL="0" indent="0">
              <a:buNone/>
            </a:pPr>
            <a:r>
              <a:rPr lang="en-IN" u="sng" dirty="0"/>
              <a:t>Constructors of </a:t>
            </a:r>
            <a:r>
              <a:rPr lang="en-IN" u="sng" dirty="0" err="1"/>
              <a:t>FlowLayout</a:t>
            </a:r>
            <a:r>
              <a:rPr lang="en-IN" u="sng" dirty="0"/>
              <a:t> class:</a:t>
            </a:r>
          </a:p>
          <a:p>
            <a:pPr marL="0" indent="0">
              <a:buNone/>
            </a:pPr>
            <a:endParaRPr lang="en-IN" dirty="0" smtClean="0"/>
          </a:p>
          <a:p>
            <a:r>
              <a:rPr lang="en-IN" dirty="0" smtClean="0"/>
              <a:t> </a:t>
            </a:r>
            <a:r>
              <a:rPr lang="en-IN" dirty="0" err="1"/>
              <a:t>FlowLayout</a:t>
            </a:r>
            <a:r>
              <a:rPr lang="en-IN" dirty="0"/>
              <a:t>(): creates a flow layout with </a:t>
            </a:r>
            <a:r>
              <a:rPr lang="en-IN" dirty="0" err="1"/>
              <a:t>centered</a:t>
            </a:r>
            <a:r>
              <a:rPr lang="en-IN" dirty="0"/>
              <a:t> alignment and a default 5 unit horizontal and vertical gap.</a:t>
            </a:r>
          </a:p>
          <a:p>
            <a:r>
              <a:rPr lang="en-IN" dirty="0" err="1" smtClean="0"/>
              <a:t>FlowLayout</a:t>
            </a:r>
            <a:r>
              <a:rPr lang="en-IN" dirty="0" smtClean="0"/>
              <a:t>(</a:t>
            </a:r>
            <a:r>
              <a:rPr lang="en-IN" dirty="0" err="1" smtClean="0"/>
              <a:t>int</a:t>
            </a:r>
            <a:r>
              <a:rPr lang="en-IN" dirty="0" smtClean="0"/>
              <a:t> </a:t>
            </a:r>
            <a:r>
              <a:rPr lang="en-IN" dirty="0"/>
              <a:t>align): creates a flow layout with the given alignment and a default 5 unit horizontal and vertical gap.</a:t>
            </a:r>
          </a:p>
          <a:p>
            <a:r>
              <a:rPr lang="en-IN" dirty="0" err="1" smtClean="0"/>
              <a:t>FlowLayout</a:t>
            </a:r>
            <a:r>
              <a:rPr lang="en-IN" dirty="0" smtClean="0"/>
              <a:t>(</a:t>
            </a:r>
            <a:r>
              <a:rPr lang="en-IN" dirty="0" err="1" smtClean="0"/>
              <a:t>int</a:t>
            </a:r>
            <a:r>
              <a:rPr lang="en-IN" dirty="0" smtClean="0"/>
              <a:t> </a:t>
            </a:r>
            <a:r>
              <a:rPr lang="en-IN" dirty="0"/>
              <a:t>align, </a:t>
            </a:r>
            <a:r>
              <a:rPr lang="en-IN" dirty="0" err="1"/>
              <a:t>int</a:t>
            </a:r>
            <a:r>
              <a:rPr lang="en-IN" dirty="0"/>
              <a:t> </a:t>
            </a:r>
            <a:r>
              <a:rPr lang="en-IN" dirty="0" err="1"/>
              <a:t>hgap</a:t>
            </a:r>
            <a:r>
              <a:rPr lang="en-IN" dirty="0"/>
              <a:t>, </a:t>
            </a:r>
            <a:r>
              <a:rPr lang="en-IN" dirty="0" err="1"/>
              <a:t>int</a:t>
            </a:r>
            <a:r>
              <a:rPr lang="en-IN" dirty="0"/>
              <a:t> </a:t>
            </a:r>
            <a:r>
              <a:rPr lang="en-IN" dirty="0" err="1"/>
              <a:t>vgap</a:t>
            </a:r>
            <a:r>
              <a:rPr lang="en-IN" dirty="0"/>
              <a:t>): creates a flow layout with the given alignment and the given horizontal and vertical gap.</a:t>
            </a:r>
          </a:p>
          <a:p>
            <a:endParaRPr lang="en-IN" dirty="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2821355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Java AWT</a:t>
            </a:r>
            <a:r>
              <a:rPr lang="en-IN" dirty="0"/>
              <a:t> (Abstract Windowing Toolkit) is </a:t>
            </a:r>
            <a:r>
              <a:rPr lang="en-IN" i="1" dirty="0"/>
              <a:t>an API to develop GUI or window-based application in java</a:t>
            </a:r>
            <a:r>
              <a:rPr lang="en-IN" dirty="0"/>
              <a:t>.</a:t>
            </a:r>
          </a:p>
          <a:p>
            <a:r>
              <a:rPr lang="en-IN" dirty="0"/>
              <a:t>Java AWT components are platform-dependent i.e. components are displayed according to the view of operating system. AWT is heavyweight i.e. its components uses the resources of system.</a:t>
            </a:r>
          </a:p>
          <a:p>
            <a:r>
              <a:rPr lang="en-IN" dirty="0"/>
              <a:t>The </a:t>
            </a:r>
            <a:r>
              <a:rPr lang="en-IN" dirty="0" err="1"/>
              <a:t>java.awt</a:t>
            </a:r>
            <a:r>
              <a:rPr lang="en-IN" dirty="0"/>
              <a:t> package provides classes for AWT </a:t>
            </a:r>
            <a:r>
              <a:rPr lang="en-IN" dirty="0" smtClean="0"/>
              <a:t>API </a:t>
            </a:r>
            <a:r>
              <a:rPr lang="en-IN" dirty="0"/>
              <a:t>such as </a:t>
            </a:r>
            <a:r>
              <a:rPr lang="en-IN" dirty="0" err="1"/>
              <a:t>TextField</a:t>
            </a:r>
            <a:r>
              <a:rPr lang="en-IN" dirty="0"/>
              <a:t>, Label, </a:t>
            </a:r>
            <a:r>
              <a:rPr lang="en-IN" dirty="0" err="1"/>
              <a:t>TextArea</a:t>
            </a:r>
            <a:r>
              <a:rPr lang="en-IN" dirty="0"/>
              <a:t>, </a:t>
            </a:r>
            <a:r>
              <a:rPr lang="en-IN" dirty="0" err="1"/>
              <a:t>RadioButton</a:t>
            </a:r>
            <a:r>
              <a:rPr lang="en-IN" dirty="0"/>
              <a:t>, </a:t>
            </a:r>
            <a:r>
              <a:rPr lang="en-IN" dirty="0" err="1"/>
              <a:t>CheckBox</a:t>
            </a:r>
            <a:r>
              <a:rPr lang="en-IN" dirty="0"/>
              <a:t>, Choice, List etc.</a:t>
            </a:r>
          </a:p>
          <a:p>
            <a:endParaRPr lang="en-IN" dirty="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120566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Event handling using Choice and List</a:t>
            </a:r>
            <a:br>
              <a:rPr lang="en-IN" dirty="0" smtClean="0"/>
            </a:br>
            <a:endParaRPr lang="en-IN" dirty="0"/>
          </a:p>
        </p:txBody>
      </p:sp>
      <p:sp>
        <p:nvSpPr>
          <p:cNvPr id="3" name="Content Placeholder 2"/>
          <p:cNvSpPr>
            <a:spLocks noGrp="1"/>
          </p:cNvSpPr>
          <p:nvPr>
            <p:ph idx="1"/>
          </p:nvPr>
        </p:nvSpPr>
        <p:spPr>
          <a:xfrm>
            <a:off x="457200" y="764704"/>
            <a:ext cx="8229600" cy="5361459"/>
          </a:xfrm>
        </p:spPr>
        <p:txBody>
          <a:bodyPr/>
          <a:lstStyle/>
          <a:p>
            <a:r>
              <a:rPr lang="en-IN" dirty="0" smtClean="0"/>
              <a:t>Refer the program </a:t>
            </a:r>
            <a:r>
              <a:rPr lang="en-IN" dirty="0" err="1" smtClean="0"/>
              <a:t>choice.java</a:t>
            </a:r>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11662409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3610744" cy="5721499"/>
          </a:xfrm>
        </p:spPr>
        <p:txBody>
          <a:bodyPr>
            <a:normAutofit fontScale="25000" lnSpcReduction="20000"/>
          </a:bodyPr>
          <a:lstStyle/>
          <a:p>
            <a:r>
              <a:rPr lang="en-IN" dirty="0" smtClean="0"/>
              <a:t>import </a:t>
            </a:r>
            <a:r>
              <a:rPr lang="en-IN" dirty="0" err="1" smtClean="0"/>
              <a:t>java.awt</a:t>
            </a:r>
            <a:r>
              <a:rPr lang="en-IN" dirty="0" smtClean="0"/>
              <a:t>.*;</a:t>
            </a:r>
          </a:p>
          <a:p>
            <a:r>
              <a:rPr lang="en-IN" dirty="0" smtClean="0"/>
              <a:t>import </a:t>
            </a:r>
            <a:r>
              <a:rPr lang="en-IN" dirty="0" err="1" smtClean="0"/>
              <a:t>java.awt.event</a:t>
            </a:r>
            <a:r>
              <a:rPr lang="en-IN" dirty="0" smtClean="0"/>
              <a:t>.*;</a:t>
            </a:r>
          </a:p>
          <a:p>
            <a:r>
              <a:rPr lang="en-IN" dirty="0" smtClean="0"/>
              <a:t>import </a:t>
            </a:r>
            <a:r>
              <a:rPr lang="en-IN" dirty="0" err="1" smtClean="0"/>
              <a:t>java.applet</a:t>
            </a:r>
            <a:r>
              <a:rPr lang="en-IN" dirty="0" smtClean="0"/>
              <a:t>.*;</a:t>
            </a:r>
          </a:p>
          <a:p>
            <a:r>
              <a:rPr lang="en-IN" dirty="0" smtClean="0"/>
              <a:t>/* &lt;applet code ="</a:t>
            </a:r>
            <a:r>
              <a:rPr lang="en-IN" dirty="0" err="1" smtClean="0"/>
              <a:t>choice.class</a:t>
            </a:r>
            <a:r>
              <a:rPr lang="en-IN" dirty="0" smtClean="0"/>
              <a:t>" width="300" height="200"&gt; &lt;/applet&gt; */</a:t>
            </a:r>
          </a:p>
          <a:p>
            <a:endParaRPr lang="en-IN" dirty="0" smtClean="0"/>
          </a:p>
          <a:p>
            <a:r>
              <a:rPr lang="en-IN" dirty="0" smtClean="0"/>
              <a:t>public class choice extends Applet implements </a:t>
            </a:r>
            <a:r>
              <a:rPr lang="en-IN" dirty="0" err="1" smtClean="0"/>
              <a:t>ItemListener</a:t>
            </a:r>
            <a:endParaRPr lang="en-IN" dirty="0" smtClean="0"/>
          </a:p>
          <a:p>
            <a:r>
              <a:rPr lang="en-IN" dirty="0" smtClean="0"/>
              <a:t>{</a:t>
            </a:r>
          </a:p>
          <a:p>
            <a:r>
              <a:rPr lang="en-IN" dirty="0" smtClean="0"/>
              <a:t>     List </a:t>
            </a:r>
            <a:r>
              <a:rPr lang="en-IN" dirty="0" err="1" smtClean="0"/>
              <a:t>ls</a:t>
            </a:r>
            <a:r>
              <a:rPr lang="en-IN" dirty="0" smtClean="0"/>
              <a:t>;</a:t>
            </a:r>
          </a:p>
          <a:p>
            <a:r>
              <a:rPr lang="en-IN" dirty="0" smtClean="0"/>
              <a:t>     Choice </a:t>
            </a:r>
            <a:r>
              <a:rPr lang="en-IN" dirty="0" err="1" smtClean="0"/>
              <a:t>choice</a:t>
            </a:r>
            <a:r>
              <a:rPr lang="en-IN" dirty="0" smtClean="0"/>
              <a:t>;</a:t>
            </a:r>
          </a:p>
          <a:p>
            <a:r>
              <a:rPr lang="en-IN" dirty="0" smtClean="0"/>
              <a:t>     Label lb1,lb2,lb3;</a:t>
            </a:r>
          </a:p>
          <a:p>
            <a:r>
              <a:rPr lang="en-IN" dirty="0" smtClean="0"/>
              <a:t>     </a:t>
            </a:r>
            <a:r>
              <a:rPr lang="en-IN" dirty="0" err="1" smtClean="0"/>
              <a:t>TextField</a:t>
            </a:r>
            <a:r>
              <a:rPr lang="en-IN" dirty="0" smtClean="0"/>
              <a:t> t;</a:t>
            </a:r>
          </a:p>
          <a:p>
            <a:r>
              <a:rPr lang="en-IN" dirty="0" smtClean="0"/>
              <a:t>     Button b1;</a:t>
            </a:r>
          </a:p>
          <a:p>
            <a:r>
              <a:rPr lang="en-IN" dirty="0" smtClean="0"/>
              <a:t>       public void init()</a:t>
            </a:r>
          </a:p>
          <a:p>
            <a:r>
              <a:rPr lang="en-IN" dirty="0" smtClean="0"/>
              <a:t>          {   </a:t>
            </a:r>
          </a:p>
          <a:p>
            <a:r>
              <a:rPr lang="en-IN" dirty="0" smtClean="0"/>
              <a:t>               </a:t>
            </a:r>
            <a:r>
              <a:rPr lang="en-IN" dirty="0" err="1" smtClean="0"/>
              <a:t>setLayout</a:t>
            </a:r>
            <a:r>
              <a:rPr lang="en-IN" dirty="0" smtClean="0"/>
              <a:t>(new </a:t>
            </a:r>
            <a:r>
              <a:rPr lang="en-IN" dirty="0" err="1" smtClean="0"/>
              <a:t>BorderLayout</a:t>
            </a:r>
            <a:r>
              <a:rPr lang="en-IN" dirty="0" smtClean="0"/>
              <a:t>());</a:t>
            </a:r>
          </a:p>
          <a:p>
            <a:r>
              <a:rPr lang="en-IN" dirty="0" smtClean="0"/>
              <a:t>               Panel p1= new Panel();</a:t>
            </a:r>
          </a:p>
          <a:p>
            <a:r>
              <a:rPr lang="en-IN" dirty="0" smtClean="0"/>
              <a:t>               Panel p2= new Panel();</a:t>
            </a:r>
          </a:p>
          <a:p>
            <a:r>
              <a:rPr lang="en-IN" dirty="0" smtClean="0"/>
              <a:t>               p1.setLayout(new </a:t>
            </a:r>
            <a:r>
              <a:rPr lang="en-IN" dirty="0" err="1" smtClean="0"/>
              <a:t>GridLayout</a:t>
            </a:r>
            <a:r>
              <a:rPr lang="en-IN" dirty="0" smtClean="0"/>
              <a:t>(2,2));</a:t>
            </a:r>
          </a:p>
          <a:p>
            <a:r>
              <a:rPr lang="en-IN" dirty="0" smtClean="0"/>
              <a:t>               p2.setLayout(new </a:t>
            </a:r>
            <a:r>
              <a:rPr lang="en-IN" dirty="0" err="1" smtClean="0"/>
              <a:t>GridLayout</a:t>
            </a:r>
            <a:r>
              <a:rPr lang="en-IN" dirty="0" smtClean="0"/>
              <a:t>(1,1));</a:t>
            </a:r>
          </a:p>
          <a:p>
            <a:r>
              <a:rPr lang="en-IN" dirty="0" smtClean="0"/>
              <a:t>               lb1=new Label("Select an Option");</a:t>
            </a:r>
          </a:p>
          <a:p>
            <a:r>
              <a:rPr lang="en-IN" dirty="0" smtClean="0"/>
              <a:t>               p1.add(lb1);</a:t>
            </a:r>
          </a:p>
          <a:p>
            <a:r>
              <a:rPr lang="en-IN" dirty="0" smtClean="0"/>
              <a:t>               choice =new Choice();</a:t>
            </a:r>
          </a:p>
          <a:p>
            <a:r>
              <a:rPr lang="en-IN" dirty="0" smtClean="0"/>
              <a:t>               </a:t>
            </a:r>
            <a:r>
              <a:rPr lang="en-IN" dirty="0" err="1" smtClean="0"/>
              <a:t>choice.addItem</a:t>
            </a:r>
            <a:r>
              <a:rPr lang="en-IN" dirty="0" smtClean="0"/>
              <a:t>("Snacks");</a:t>
            </a:r>
          </a:p>
          <a:p>
            <a:r>
              <a:rPr lang="en-IN" dirty="0" smtClean="0"/>
              <a:t>               </a:t>
            </a:r>
            <a:r>
              <a:rPr lang="en-IN" dirty="0" err="1" smtClean="0"/>
              <a:t>choice.addItem</a:t>
            </a:r>
            <a:r>
              <a:rPr lang="en-IN" dirty="0" smtClean="0"/>
              <a:t>("Drinks");</a:t>
            </a:r>
          </a:p>
          <a:p>
            <a:r>
              <a:rPr lang="en-IN" dirty="0" smtClean="0"/>
              <a:t>               </a:t>
            </a:r>
            <a:r>
              <a:rPr lang="en-IN" dirty="0" err="1" smtClean="0"/>
              <a:t>choice.addItemListener</a:t>
            </a:r>
            <a:r>
              <a:rPr lang="en-IN" dirty="0" smtClean="0"/>
              <a:t>(this);</a:t>
            </a:r>
          </a:p>
          <a:p>
            <a:r>
              <a:rPr lang="en-IN" dirty="0" smtClean="0"/>
              <a:t>                p1.add(choice);            </a:t>
            </a:r>
          </a:p>
          <a:p>
            <a:r>
              <a:rPr lang="en-IN" dirty="0" smtClean="0"/>
              <a:t>                lb2=new Label("What you want to have");</a:t>
            </a:r>
          </a:p>
          <a:p>
            <a:r>
              <a:rPr lang="en-IN" dirty="0" smtClean="0"/>
              <a:t>                p1.add(lb2);</a:t>
            </a:r>
          </a:p>
          <a:p>
            <a:r>
              <a:rPr lang="en-IN" dirty="0" smtClean="0"/>
              <a:t>                </a:t>
            </a:r>
            <a:r>
              <a:rPr lang="en-IN" dirty="0" err="1" smtClean="0"/>
              <a:t>ls</a:t>
            </a:r>
            <a:r>
              <a:rPr lang="en-IN" dirty="0" smtClean="0"/>
              <a:t>=new List(4,true);</a:t>
            </a:r>
          </a:p>
          <a:p>
            <a:r>
              <a:rPr lang="en-IN" dirty="0" smtClean="0"/>
              <a:t>                p1.add(</a:t>
            </a:r>
            <a:r>
              <a:rPr lang="en-IN" dirty="0" err="1" smtClean="0"/>
              <a:t>ls</a:t>
            </a:r>
            <a:r>
              <a:rPr lang="en-IN" dirty="0" smtClean="0"/>
              <a:t>);</a:t>
            </a:r>
          </a:p>
          <a:p>
            <a:r>
              <a:rPr lang="en-IN" dirty="0" smtClean="0"/>
              <a:t>                </a:t>
            </a:r>
            <a:r>
              <a:rPr lang="en-IN" dirty="0" err="1" smtClean="0"/>
              <a:t>ls.add</a:t>
            </a:r>
            <a:r>
              <a:rPr lang="en-IN" dirty="0" smtClean="0"/>
              <a:t>("Pastry...8");</a:t>
            </a:r>
          </a:p>
          <a:p>
            <a:r>
              <a:rPr lang="en-IN" dirty="0" smtClean="0"/>
              <a:t>                </a:t>
            </a:r>
            <a:r>
              <a:rPr lang="en-IN" dirty="0" err="1" smtClean="0"/>
              <a:t>ls.add</a:t>
            </a:r>
            <a:r>
              <a:rPr lang="en-IN" dirty="0" smtClean="0"/>
              <a:t>("French Fries...20");</a:t>
            </a:r>
          </a:p>
          <a:p>
            <a:r>
              <a:rPr lang="en-IN" dirty="0" smtClean="0"/>
              <a:t>                </a:t>
            </a:r>
            <a:r>
              <a:rPr lang="en-IN" dirty="0" err="1" smtClean="0"/>
              <a:t>ls.add</a:t>
            </a:r>
            <a:r>
              <a:rPr lang="en-IN" dirty="0" smtClean="0"/>
              <a:t>("Burger...15");</a:t>
            </a:r>
          </a:p>
          <a:p>
            <a:r>
              <a:rPr lang="en-IN" dirty="0" smtClean="0"/>
              <a:t>                </a:t>
            </a:r>
            <a:r>
              <a:rPr lang="en-IN" dirty="0" err="1" smtClean="0"/>
              <a:t>ls.add</a:t>
            </a:r>
            <a:r>
              <a:rPr lang="en-IN" dirty="0" smtClean="0"/>
              <a:t>("</a:t>
            </a:r>
            <a:r>
              <a:rPr lang="en-IN" dirty="0" err="1" smtClean="0"/>
              <a:t>Dosa</a:t>
            </a:r>
            <a:r>
              <a:rPr lang="en-IN" dirty="0" smtClean="0"/>
              <a:t>...20");</a:t>
            </a:r>
          </a:p>
          <a:p>
            <a:r>
              <a:rPr lang="en-IN" dirty="0" smtClean="0"/>
              <a:t>                </a:t>
            </a:r>
            <a:r>
              <a:rPr lang="en-IN" dirty="0" err="1" smtClean="0"/>
              <a:t>ls.addItemListener</a:t>
            </a:r>
            <a:r>
              <a:rPr lang="en-IN" dirty="0" smtClean="0"/>
              <a:t>(this);</a:t>
            </a:r>
          </a:p>
          <a:p>
            <a:r>
              <a:rPr lang="en-IN" dirty="0" smtClean="0"/>
              <a:t>                lb3=new Label("Your Bill is");</a:t>
            </a:r>
          </a:p>
          <a:p>
            <a:r>
              <a:rPr lang="en-IN" dirty="0" smtClean="0"/>
              <a:t>                p2.add(lb3);</a:t>
            </a:r>
          </a:p>
          <a:p>
            <a:r>
              <a:rPr lang="en-IN" dirty="0" smtClean="0"/>
              <a:t>                t=new </a:t>
            </a:r>
            <a:r>
              <a:rPr lang="en-IN" dirty="0" err="1" smtClean="0"/>
              <a:t>TextField</a:t>
            </a:r>
            <a:r>
              <a:rPr lang="en-IN" dirty="0" smtClean="0"/>
              <a:t>(20);</a:t>
            </a:r>
          </a:p>
          <a:p>
            <a:r>
              <a:rPr lang="en-IN" dirty="0" smtClean="0"/>
              <a:t>                p2.add(t);</a:t>
            </a:r>
          </a:p>
          <a:p>
            <a:r>
              <a:rPr lang="en-IN" dirty="0" smtClean="0"/>
              <a:t>                add(p1,BorderLayout.NORTH);</a:t>
            </a:r>
          </a:p>
          <a:p>
            <a:r>
              <a:rPr lang="en-IN" dirty="0" smtClean="0"/>
              <a:t>                add(p2,BorderLayout.SOUTH);</a:t>
            </a:r>
          </a:p>
          <a:p>
            <a:r>
              <a:rPr lang="en-IN" dirty="0" smtClean="0"/>
              <a:t>          }   </a:t>
            </a:r>
          </a:p>
          <a:p>
            <a:r>
              <a:rPr lang="en-IN" dirty="0" smtClean="0"/>
              <a:t>             </a:t>
            </a:r>
            <a:endParaRPr lang="en-IN" dirty="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
        <p:nvSpPr>
          <p:cNvPr id="5" name="TextBox 4"/>
          <p:cNvSpPr txBox="1"/>
          <p:nvPr/>
        </p:nvSpPr>
        <p:spPr>
          <a:xfrm>
            <a:off x="4644008" y="476672"/>
            <a:ext cx="8683787" cy="11849398"/>
          </a:xfrm>
          <a:prstGeom prst="rect">
            <a:avLst/>
          </a:prstGeom>
          <a:noFill/>
        </p:spPr>
        <p:txBody>
          <a:bodyPr wrap="none" rtlCol="0">
            <a:spAutoFit/>
          </a:bodyPr>
          <a:lstStyle/>
          <a:p>
            <a:r>
              <a:rPr lang="en-IN" sz="1000" dirty="0" smtClean="0"/>
              <a:t>public void </a:t>
            </a:r>
            <a:r>
              <a:rPr lang="en-IN" sz="1000" dirty="0" err="1" smtClean="0"/>
              <a:t>itemStateChanged</a:t>
            </a:r>
            <a:r>
              <a:rPr lang="en-IN" sz="1000" dirty="0" smtClean="0"/>
              <a:t>(</a:t>
            </a:r>
            <a:r>
              <a:rPr lang="en-IN" sz="1000" dirty="0" err="1" smtClean="0"/>
              <a:t>ItemEvent</a:t>
            </a:r>
            <a:r>
              <a:rPr lang="en-IN" sz="1000" dirty="0" smtClean="0"/>
              <a:t> e)</a:t>
            </a:r>
          </a:p>
          <a:p>
            <a:r>
              <a:rPr lang="en-IN" sz="1000" dirty="0" smtClean="0"/>
              <a:t>                  {</a:t>
            </a:r>
          </a:p>
          <a:p>
            <a:r>
              <a:rPr lang="en-IN" sz="1000" dirty="0" smtClean="0"/>
              <a:t>                     int </a:t>
            </a:r>
            <a:r>
              <a:rPr lang="en-IN" sz="1000" dirty="0" err="1" smtClean="0"/>
              <a:t>amt,i</a:t>
            </a:r>
            <a:r>
              <a:rPr lang="en-IN" sz="1000" dirty="0" smtClean="0"/>
              <a:t>;</a:t>
            </a:r>
          </a:p>
          <a:p>
            <a:r>
              <a:rPr lang="en-IN" sz="1000" dirty="0" smtClean="0"/>
              <a:t>                     String </a:t>
            </a:r>
            <a:r>
              <a:rPr lang="en-IN" sz="1000" dirty="0" err="1" smtClean="0"/>
              <a:t>st</a:t>
            </a:r>
            <a:r>
              <a:rPr lang="en-IN" sz="1000" dirty="0" smtClean="0"/>
              <a:t>[]= new String[4];</a:t>
            </a:r>
          </a:p>
          <a:p>
            <a:r>
              <a:rPr lang="en-IN" sz="1000" dirty="0" smtClean="0"/>
              <a:t>                     amt=0;</a:t>
            </a:r>
          </a:p>
          <a:p>
            <a:r>
              <a:rPr lang="en-IN" sz="1000" dirty="0" smtClean="0"/>
              <a:t>                     if(</a:t>
            </a:r>
            <a:r>
              <a:rPr lang="en-IN" sz="1000" dirty="0" err="1" smtClean="0"/>
              <a:t>e.getSource</a:t>
            </a:r>
            <a:r>
              <a:rPr lang="en-IN" sz="1000" dirty="0" smtClean="0"/>
              <a:t>()==choice)</a:t>
            </a:r>
          </a:p>
          <a:p>
            <a:r>
              <a:rPr lang="en-IN" sz="1000" dirty="0" smtClean="0"/>
              <a:t>                        {</a:t>
            </a:r>
          </a:p>
          <a:p>
            <a:r>
              <a:rPr lang="en-IN" sz="1000" dirty="0" smtClean="0"/>
              <a:t>                          if(</a:t>
            </a:r>
            <a:r>
              <a:rPr lang="en-IN" sz="1000" dirty="0" err="1" smtClean="0"/>
              <a:t>choice.getSelectedItem</a:t>
            </a:r>
            <a:r>
              <a:rPr lang="en-IN" sz="1000" dirty="0" smtClean="0"/>
              <a:t>()=="Snacks")</a:t>
            </a:r>
          </a:p>
          <a:p>
            <a:r>
              <a:rPr lang="en-IN" sz="1000" dirty="0" smtClean="0"/>
              <a:t>                            {</a:t>
            </a:r>
          </a:p>
          <a:p>
            <a:r>
              <a:rPr lang="en-IN" sz="1000" dirty="0" smtClean="0"/>
              <a:t>                               </a:t>
            </a:r>
            <a:r>
              <a:rPr lang="en-IN" sz="1000" dirty="0" err="1" smtClean="0"/>
              <a:t>ls.removeAll</a:t>
            </a:r>
            <a:r>
              <a:rPr lang="en-IN" sz="1000" dirty="0" smtClean="0"/>
              <a:t>();</a:t>
            </a:r>
          </a:p>
          <a:p>
            <a:r>
              <a:rPr lang="en-IN" sz="1000" dirty="0" smtClean="0"/>
              <a:t>                               </a:t>
            </a:r>
            <a:r>
              <a:rPr lang="en-IN" sz="1000" dirty="0" err="1" smtClean="0"/>
              <a:t>ls.add</a:t>
            </a:r>
            <a:r>
              <a:rPr lang="en-IN" sz="1000" dirty="0" smtClean="0"/>
              <a:t>("Pastry...8");</a:t>
            </a:r>
          </a:p>
          <a:p>
            <a:r>
              <a:rPr lang="en-IN" sz="1000" dirty="0" smtClean="0"/>
              <a:t>                               </a:t>
            </a:r>
            <a:r>
              <a:rPr lang="en-IN" sz="1000" dirty="0" err="1" smtClean="0"/>
              <a:t>ls.add</a:t>
            </a:r>
            <a:r>
              <a:rPr lang="en-IN" sz="1000" dirty="0" smtClean="0"/>
              <a:t>("French Fries...20");</a:t>
            </a:r>
          </a:p>
          <a:p>
            <a:r>
              <a:rPr lang="en-IN" sz="1000" dirty="0" smtClean="0"/>
              <a:t>                               </a:t>
            </a:r>
            <a:r>
              <a:rPr lang="en-IN" sz="1000" dirty="0" err="1" smtClean="0"/>
              <a:t>ls.add</a:t>
            </a:r>
            <a:r>
              <a:rPr lang="en-IN" sz="1000" dirty="0" smtClean="0"/>
              <a:t>("Burger...15");</a:t>
            </a:r>
          </a:p>
          <a:p>
            <a:r>
              <a:rPr lang="en-IN" sz="1000" dirty="0" smtClean="0"/>
              <a:t>                               </a:t>
            </a:r>
            <a:r>
              <a:rPr lang="en-IN" sz="1000" dirty="0" err="1" smtClean="0"/>
              <a:t>ls.add</a:t>
            </a:r>
            <a:r>
              <a:rPr lang="en-IN" sz="1000" dirty="0" smtClean="0"/>
              <a:t>("</a:t>
            </a:r>
            <a:r>
              <a:rPr lang="en-IN" sz="1000" dirty="0" err="1" smtClean="0"/>
              <a:t>Dosa</a:t>
            </a:r>
            <a:r>
              <a:rPr lang="en-IN" sz="1000" dirty="0" smtClean="0"/>
              <a:t>...20");</a:t>
            </a:r>
          </a:p>
          <a:p>
            <a:r>
              <a:rPr lang="en-IN" sz="1000" dirty="0" smtClean="0"/>
              <a:t>                             }</a:t>
            </a:r>
          </a:p>
          <a:p>
            <a:r>
              <a:rPr lang="en-IN" sz="1000" dirty="0" smtClean="0"/>
              <a:t>                               else</a:t>
            </a:r>
          </a:p>
          <a:p>
            <a:r>
              <a:rPr lang="en-IN" sz="1000" dirty="0" smtClean="0"/>
              <a:t>                                {</a:t>
            </a:r>
          </a:p>
          <a:p>
            <a:r>
              <a:rPr lang="en-IN" sz="1000" dirty="0" smtClean="0"/>
              <a:t>                                   </a:t>
            </a:r>
            <a:r>
              <a:rPr lang="en-IN" sz="1000" dirty="0" err="1" smtClean="0"/>
              <a:t>ls.removeAll</a:t>
            </a:r>
            <a:r>
              <a:rPr lang="en-IN" sz="1000" dirty="0" smtClean="0"/>
              <a:t>();</a:t>
            </a:r>
          </a:p>
          <a:p>
            <a:r>
              <a:rPr lang="en-IN" sz="1000" dirty="0" smtClean="0"/>
              <a:t>                                   </a:t>
            </a:r>
            <a:r>
              <a:rPr lang="en-IN" sz="1000" dirty="0" err="1" smtClean="0"/>
              <a:t>ls.add</a:t>
            </a:r>
            <a:r>
              <a:rPr lang="en-IN" sz="1000" dirty="0" smtClean="0"/>
              <a:t>("Coffee...12");</a:t>
            </a:r>
          </a:p>
          <a:p>
            <a:r>
              <a:rPr lang="en-IN" sz="1000" dirty="0" smtClean="0"/>
              <a:t>                                   </a:t>
            </a:r>
            <a:r>
              <a:rPr lang="en-IN" sz="1000" dirty="0" err="1" smtClean="0"/>
              <a:t>ls.add</a:t>
            </a:r>
            <a:r>
              <a:rPr lang="en-IN" sz="1000" dirty="0" smtClean="0"/>
              <a:t>("Cola...12");</a:t>
            </a:r>
          </a:p>
          <a:p>
            <a:r>
              <a:rPr lang="en-IN" sz="1000" dirty="0" smtClean="0"/>
              <a:t>                                   </a:t>
            </a:r>
            <a:r>
              <a:rPr lang="en-IN" sz="1000" dirty="0" err="1" smtClean="0"/>
              <a:t>ls.add</a:t>
            </a:r>
            <a:r>
              <a:rPr lang="en-IN" sz="1000" dirty="0" smtClean="0"/>
              <a:t>("Tea...5");</a:t>
            </a:r>
          </a:p>
          <a:p>
            <a:r>
              <a:rPr lang="en-IN" sz="1000" dirty="0" smtClean="0"/>
              <a:t>                                   </a:t>
            </a:r>
            <a:r>
              <a:rPr lang="en-IN" sz="1000" dirty="0" err="1" smtClean="0"/>
              <a:t>ls.add</a:t>
            </a:r>
            <a:r>
              <a:rPr lang="en-IN" sz="1000" dirty="0" smtClean="0"/>
              <a:t>("Juice...15");</a:t>
            </a:r>
          </a:p>
          <a:p>
            <a:r>
              <a:rPr lang="en-IN" sz="1000" dirty="0" smtClean="0"/>
              <a:t>                                }</a:t>
            </a:r>
          </a:p>
          <a:p>
            <a:r>
              <a:rPr lang="en-IN" sz="1000" dirty="0" smtClean="0"/>
              <a:t>                      }</a:t>
            </a:r>
          </a:p>
          <a:p>
            <a:r>
              <a:rPr lang="en-IN" sz="1000" dirty="0" smtClean="0"/>
              <a:t>                            else</a:t>
            </a:r>
          </a:p>
          <a:p>
            <a:r>
              <a:rPr lang="en-IN" sz="1000" dirty="0" smtClean="0"/>
              <a:t>                             {</a:t>
            </a:r>
          </a:p>
          <a:p>
            <a:r>
              <a:rPr lang="en-IN" sz="1000" dirty="0" smtClean="0"/>
              <a:t>                                 </a:t>
            </a:r>
            <a:r>
              <a:rPr lang="en-IN" sz="1000" dirty="0" err="1" smtClean="0"/>
              <a:t>st</a:t>
            </a:r>
            <a:r>
              <a:rPr lang="en-IN" sz="1000" dirty="0" smtClean="0"/>
              <a:t>=</a:t>
            </a:r>
            <a:r>
              <a:rPr lang="en-IN" sz="1000" dirty="0" err="1" smtClean="0"/>
              <a:t>ls.getSelectedItems</a:t>
            </a:r>
            <a:r>
              <a:rPr lang="en-IN" sz="1000" dirty="0" smtClean="0"/>
              <a:t>();</a:t>
            </a:r>
          </a:p>
          <a:p>
            <a:r>
              <a:rPr lang="en-IN" sz="1000" dirty="0" smtClean="0"/>
              <a:t>                                 for(</a:t>
            </a:r>
            <a:r>
              <a:rPr lang="en-IN" sz="1000" dirty="0" err="1" smtClean="0"/>
              <a:t>i</a:t>
            </a:r>
            <a:r>
              <a:rPr lang="en-IN" sz="1000" dirty="0" smtClean="0"/>
              <a:t>=0;i&lt;</a:t>
            </a:r>
            <a:r>
              <a:rPr lang="en-IN" sz="1000" dirty="0" err="1" smtClean="0"/>
              <a:t>st.length;i</a:t>
            </a:r>
            <a:r>
              <a:rPr lang="en-IN" sz="1000" dirty="0" smtClean="0"/>
              <a:t>++)</a:t>
            </a:r>
          </a:p>
          <a:p>
            <a:r>
              <a:rPr lang="en-IN" sz="1000" dirty="0" smtClean="0"/>
              <a:t>                                     {</a:t>
            </a:r>
          </a:p>
          <a:p>
            <a:r>
              <a:rPr lang="en-IN" sz="1000" dirty="0" smtClean="0"/>
              <a:t>                                        if(</a:t>
            </a:r>
            <a:r>
              <a:rPr lang="en-IN" sz="1000" dirty="0" err="1" smtClean="0"/>
              <a:t>st</a:t>
            </a:r>
            <a:r>
              <a:rPr lang="en-IN" sz="1000" dirty="0" smtClean="0"/>
              <a:t>[</a:t>
            </a:r>
            <a:r>
              <a:rPr lang="en-IN" sz="1000" dirty="0" err="1" smtClean="0"/>
              <a:t>i</a:t>
            </a:r>
            <a:r>
              <a:rPr lang="en-IN" sz="1000" dirty="0" smtClean="0"/>
              <a:t>].equals("Pastry..8"));</a:t>
            </a:r>
          </a:p>
          <a:p>
            <a:r>
              <a:rPr lang="en-IN" sz="1000" dirty="0" smtClean="0"/>
              <a:t>                                            {</a:t>
            </a:r>
          </a:p>
          <a:p>
            <a:r>
              <a:rPr lang="en-IN" sz="1000" dirty="0" smtClean="0"/>
              <a:t>                                               amt=amt+8;</a:t>
            </a:r>
          </a:p>
          <a:p>
            <a:r>
              <a:rPr lang="en-IN" sz="1000" dirty="0" smtClean="0"/>
              <a:t>                                            }</a:t>
            </a:r>
          </a:p>
          <a:p>
            <a:r>
              <a:rPr lang="en-IN" sz="1000" dirty="0" smtClean="0"/>
              <a:t>                                               if(</a:t>
            </a:r>
            <a:r>
              <a:rPr lang="en-IN" sz="1000" dirty="0" err="1" smtClean="0"/>
              <a:t>st</a:t>
            </a:r>
            <a:r>
              <a:rPr lang="en-IN" sz="1000" dirty="0" smtClean="0"/>
              <a:t>[</a:t>
            </a:r>
            <a:r>
              <a:rPr lang="en-IN" sz="1000" dirty="0" err="1" smtClean="0"/>
              <a:t>i</a:t>
            </a:r>
            <a:r>
              <a:rPr lang="en-IN" sz="1000" dirty="0" smtClean="0"/>
              <a:t>].equals("French Fries..20"));</a:t>
            </a:r>
          </a:p>
          <a:p>
            <a:r>
              <a:rPr lang="en-IN" sz="1000" dirty="0" smtClean="0"/>
              <a:t>                                                   {</a:t>
            </a:r>
          </a:p>
          <a:p>
            <a:r>
              <a:rPr lang="en-IN" sz="1000" dirty="0" smtClean="0"/>
              <a:t>                                                      amt=amt+20;</a:t>
            </a:r>
          </a:p>
          <a:p>
            <a:r>
              <a:rPr lang="en-IN" sz="1000" dirty="0" smtClean="0"/>
              <a:t>                                                   }</a:t>
            </a:r>
          </a:p>
          <a:p>
            <a:r>
              <a:rPr lang="en-IN" sz="1000" dirty="0" smtClean="0"/>
              <a:t>                                                      if(</a:t>
            </a:r>
            <a:r>
              <a:rPr lang="en-IN" sz="1000" dirty="0" err="1" smtClean="0"/>
              <a:t>st</a:t>
            </a:r>
            <a:r>
              <a:rPr lang="en-IN" sz="1000" dirty="0" smtClean="0"/>
              <a:t>[</a:t>
            </a:r>
            <a:r>
              <a:rPr lang="en-IN" sz="1000" dirty="0" err="1" smtClean="0"/>
              <a:t>i</a:t>
            </a:r>
            <a:r>
              <a:rPr lang="en-IN" sz="1000" dirty="0" smtClean="0"/>
              <a:t>].equals("Burger..15"));</a:t>
            </a:r>
          </a:p>
          <a:p>
            <a:r>
              <a:rPr lang="en-IN" sz="1000" dirty="0" smtClean="0"/>
              <a:t>                                                         {</a:t>
            </a:r>
          </a:p>
          <a:p>
            <a:r>
              <a:rPr lang="en-IN" sz="1000" dirty="0" smtClean="0"/>
              <a:t>                                                            amt=amt+15;</a:t>
            </a:r>
          </a:p>
          <a:p>
            <a:r>
              <a:rPr lang="en-IN" sz="1000" dirty="0" smtClean="0"/>
              <a:t>                                                         }</a:t>
            </a:r>
          </a:p>
          <a:p>
            <a:r>
              <a:rPr lang="en-IN" sz="1000" dirty="0" smtClean="0"/>
              <a:t>                                                            if(</a:t>
            </a:r>
            <a:r>
              <a:rPr lang="en-IN" sz="1000" dirty="0" err="1" smtClean="0"/>
              <a:t>st</a:t>
            </a:r>
            <a:r>
              <a:rPr lang="en-IN" sz="1000" dirty="0" smtClean="0"/>
              <a:t>[</a:t>
            </a:r>
            <a:r>
              <a:rPr lang="en-IN" sz="1000" dirty="0" err="1" smtClean="0"/>
              <a:t>i</a:t>
            </a:r>
            <a:r>
              <a:rPr lang="en-IN" sz="1000" dirty="0" smtClean="0"/>
              <a:t>].equals("</a:t>
            </a:r>
            <a:r>
              <a:rPr lang="en-IN" sz="1000" dirty="0" err="1" smtClean="0"/>
              <a:t>Dosa</a:t>
            </a:r>
            <a:r>
              <a:rPr lang="en-IN" sz="1000" dirty="0" smtClean="0"/>
              <a:t>..20"));</a:t>
            </a:r>
          </a:p>
          <a:p>
            <a:r>
              <a:rPr lang="en-IN" sz="1000" dirty="0" smtClean="0"/>
              <a:t>                                                              {</a:t>
            </a:r>
          </a:p>
          <a:p>
            <a:r>
              <a:rPr lang="en-IN" sz="1000" dirty="0" smtClean="0"/>
              <a:t>                                                                 amt=amt+20;</a:t>
            </a:r>
          </a:p>
          <a:p>
            <a:r>
              <a:rPr lang="en-IN" sz="1000" dirty="0" smtClean="0"/>
              <a:t>                                                              }</a:t>
            </a:r>
          </a:p>
          <a:p>
            <a:r>
              <a:rPr lang="en-IN" sz="1000" dirty="0" smtClean="0"/>
              <a:t>                                                                 if(</a:t>
            </a:r>
            <a:r>
              <a:rPr lang="en-IN" sz="1000" dirty="0" err="1" smtClean="0"/>
              <a:t>st</a:t>
            </a:r>
            <a:r>
              <a:rPr lang="en-IN" sz="1000" dirty="0" smtClean="0"/>
              <a:t>[</a:t>
            </a:r>
            <a:r>
              <a:rPr lang="en-IN" sz="1000" dirty="0" err="1" smtClean="0"/>
              <a:t>i</a:t>
            </a:r>
            <a:r>
              <a:rPr lang="en-IN" sz="1000" dirty="0" smtClean="0"/>
              <a:t>].equals("Coffee..12"));</a:t>
            </a:r>
          </a:p>
          <a:p>
            <a:r>
              <a:rPr lang="en-IN" sz="1000" dirty="0" smtClean="0"/>
              <a:t>                                                                   {</a:t>
            </a:r>
          </a:p>
          <a:p>
            <a:r>
              <a:rPr lang="en-IN" sz="1000" dirty="0" smtClean="0"/>
              <a:t>                                                                     amt=amt+12;</a:t>
            </a:r>
          </a:p>
          <a:p>
            <a:r>
              <a:rPr lang="en-IN" sz="1000" dirty="0" smtClean="0"/>
              <a:t>                                                                   }</a:t>
            </a:r>
          </a:p>
          <a:p>
            <a:r>
              <a:rPr lang="en-IN" sz="1000" dirty="0" smtClean="0"/>
              <a:t>                                                                     if(</a:t>
            </a:r>
            <a:r>
              <a:rPr lang="en-IN" sz="1000" dirty="0" err="1" smtClean="0"/>
              <a:t>st</a:t>
            </a:r>
            <a:r>
              <a:rPr lang="en-IN" sz="1000" dirty="0" smtClean="0"/>
              <a:t>[</a:t>
            </a:r>
            <a:r>
              <a:rPr lang="en-IN" sz="1000" dirty="0" err="1" smtClean="0"/>
              <a:t>i</a:t>
            </a:r>
            <a:r>
              <a:rPr lang="en-IN" sz="1000" dirty="0" smtClean="0"/>
              <a:t>].equals("Cola..12"));</a:t>
            </a:r>
          </a:p>
          <a:p>
            <a:r>
              <a:rPr lang="en-IN" sz="1000" dirty="0" smtClean="0"/>
              <a:t>                                                                       {</a:t>
            </a:r>
          </a:p>
          <a:p>
            <a:r>
              <a:rPr lang="en-IN" sz="1000" dirty="0" smtClean="0"/>
              <a:t>                                                                          amt=amt+12;</a:t>
            </a:r>
          </a:p>
          <a:p>
            <a:r>
              <a:rPr lang="en-IN" sz="1000" dirty="0" smtClean="0"/>
              <a:t>                                                                       }</a:t>
            </a:r>
          </a:p>
          <a:p>
            <a:r>
              <a:rPr lang="en-IN" sz="1000" dirty="0" smtClean="0"/>
              <a:t>                                                                               if(</a:t>
            </a:r>
            <a:r>
              <a:rPr lang="en-IN" sz="1000" dirty="0" err="1" smtClean="0"/>
              <a:t>st</a:t>
            </a:r>
            <a:r>
              <a:rPr lang="en-IN" sz="1000" dirty="0" smtClean="0"/>
              <a:t>[</a:t>
            </a:r>
            <a:r>
              <a:rPr lang="en-IN" sz="1000" dirty="0" err="1" smtClean="0"/>
              <a:t>i</a:t>
            </a:r>
            <a:r>
              <a:rPr lang="en-IN" sz="1000" dirty="0" smtClean="0"/>
              <a:t>].equals("Tea..5"));</a:t>
            </a:r>
          </a:p>
          <a:p>
            <a:r>
              <a:rPr lang="en-IN" sz="1000" dirty="0" smtClean="0"/>
              <a:t>                                                                            {</a:t>
            </a:r>
          </a:p>
          <a:p>
            <a:r>
              <a:rPr lang="en-IN" sz="1000" dirty="0" smtClean="0"/>
              <a:t>                                                                                amt=amt+5;</a:t>
            </a:r>
          </a:p>
          <a:p>
            <a:r>
              <a:rPr lang="en-IN" sz="1000" dirty="0" smtClean="0"/>
              <a:t>                                                                            }</a:t>
            </a:r>
          </a:p>
          <a:p>
            <a:r>
              <a:rPr lang="en-IN" sz="1000" dirty="0" smtClean="0"/>
              <a:t>                                                                                     if(</a:t>
            </a:r>
            <a:r>
              <a:rPr lang="en-IN" sz="1000" dirty="0" err="1" smtClean="0"/>
              <a:t>st</a:t>
            </a:r>
            <a:r>
              <a:rPr lang="en-IN" sz="1000" dirty="0" smtClean="0"/>
              <a:t>[</a:t>
            </a:r>
            <a:r>
              <a:rPr lang="en-IN" sz="1000" dirty="0" err="1" smtClean="0"/>
              <a:t>i</a:t>
            </a:r>
            <a:r>
              <a:rPr lang="en-IN" sz="1000" dirty="0" smtClean="0"/>
              <a:t>].equals("Juice..15"));</a:t>
            </a:r>
          </a:p>
          <a:p>
            <a:r>
              <a:rPr lang="en-IN" sz="1000" dirty="0" smtClean="0"/>
              <a:t>                                                                             {</a:t>
            </a:r>
          </a:p>
          <a:p>
            <a:r>
              <a:rPr lang="en-IN" sz="1000" dirty="0" smtClean="0"/>
              <a:t>                                                                                     amt=amt+15;                                                       </a:t>
            </a:r>
          </a:p>
          <a:p>
            <a:r>
              <a:rPr lang="en-IN" sz="1000" dirty="0" smtClean="0"/>
              <a:t>                                                                                  }</a:t>
            </a:r>
          </a:p>
          <a:p>
            <a:endParaRPr lang="en-IN" sz="1000" dirty="0" smtClean="0"/>
          </a:p>
          <a:p>
            <a:r>
              <a:rPr lang="en-IN" sz="1000" dirty="0" smtClean="0"/>
              <a:t>                                     }                                                                                                                                                                                                         </a:t>
            </a:r>
            <a:r>
              <a:rPr lang="en-IN" sz="1000" dirty="0" err="1" smtClean="0"/>
              <a:t>t.setText</a:t>
            </a:r>
            <a:r>
              <a:rPr lang="en-IN" sz="1000" dirty="0" smtClean="0"/>
              <a:t>(</a:t>
            </a:r>
            <a:r>
              <a:rPr lang="en-IN" sz="1000" dirty="0" err="1" smtClean="0"/>
              <a:t>String.valueOf</a:t>
            </a:r>
            <a:r>
              <a:rPr lang="en-IN" sz="1000" dirty="0" smtClean="0"/>
              <a:t>(amt));</a:t>
            </a:r>
          </a:p>
          <a:p>
            <a:r>
              <a:rPr lang="en-IN" sz="1000" dirty="0" smtClean="0"/>
              <a:t>                                }                                                              </a:t>
            </a:r>
          </a:p>
          <a:p>
            <a:endParaRPr lang="en-IN" sz="1000" dirty="0" smtClean="0"/>
          </a:p>
          <a:p>
            <a:r>
              <a:rPr lang="en-IN" sz="1000" dirty="0" smtClean="0"/>
              <a:t>                 }                                                                             </a:t>
            </a:r>
          </a:p>
          <a:p>
            <a:endParaRPr lang="en-IN" sz="1000" dirty="0" smtClean="0"/>
          </a:p>
          <a:p>
            <a:r>
              <a:rPr lang="en-IN" sz="1000" dirty="0" smtClean="0"/>
              <a:t>                                                                                               </a:t>
            </a:r>
          </a:p>
          <a:p>
            <a:r>
              <a:rPr lang="en-IN" sz="1000" dirty="0" smtClean="0"/>
              <a:t>   }                                                                        </a:t>
            </a:r>
          </a:p>
          <a:p>
            <a:r>
              <a:rPr lang="en-IN" sz="1000" dirty="0" smtClean="0"/>
              <a:t>                           </a:t>
            </a:r>
          </a:p>
          <a:p>
            <a:endParaRPr lang="en-IN" sz="1000" dirty="0" smtClean="0"/>
          </a:p>
          <a:p>
            <a:endParaRPr lang="en-IN" dirty="0" smtClean="0"/>
          </a:p>
          <a:p>
            <a:endParaRPr lang="en-IN" dirty="0" smtClean="0"/>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Delegation Event model</a:t>
            </a:r>
            <a:br>
              <a:rPr lang="en-IN" dirty="0" smtClean="0"/>
            </a:br>
            <a:endParaRPr lang="en-IN" dirty="0"/>
          </a:p>
        </p:txBody>
      </p:sp>
      <p:sp>
        <p:nvSpPr>
          <p:cNvPr id="3" name="Content Placeholder 2"/>
          <p:cNvSpPr>
            <a:spLocks noGrp="1"/>
          </p:cNvSpPr>
          <p:nvPr>
            <p:ph idx="1"/>
          </p:nvPr>
        </p:nvSpPr>
        <p:spPr>
          <a:xfrm>
            <a:off x="457200" y="836712"/>
            <a:ext cx="8229600" cy="5289451"/>
          </a:xfrm>
        </p:spPr>
        <p:txBody>
          <a:bodyPr>
            <a:normAutofit fontScale="70000" lnSpcReduction="20000"/>
          </a:bodyPr>
          <a:lstStyle/>
          <a:p>
            <a:pPr marL="0" indent="0">
              <a:buNone/>
            </a:pPr>
            <a:r>
              <a:rPr lang="en-IN" sz="4000" dirty="0">
                <a:solidFill>
                  <a:srgbClr val="FF0000"/>
                </a:solidFill>
                <a:latin typeface="Times New Roman" pitchFamily="18" charset="0"/>
                <a:cs typeface="Times New Roman" pitchFamily="18" charset="0"/>
              </a:rPr>
              <a:t>Event Handling is the mechanism that controls the event and decides what should happen if an event occurs</a:t>
            </a:r>
            <a:r>
              <a:rPr lang="en-IN" dirty="0" smtClean="0">
                <a:latin typeface="Times New Roman" pitchFamily="18" charset="0"/>
                <a:cs typeface="Times New Roman" pitchFamily="18" charset="0"/>
              </a:rPr>
              <a:t>.</a:t>
            </a:r>
          </a:p>
          <a:p>
            <a:pPr marL="0" indent="0">
              <a:buNone/>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This mechanism have the code which is known as </a:t>
            </a:r>
            <a:r>
              <a:rPr lang="en-IN" dirty="0">
                <a:solidFill>
                  <a:srgbClr val="FF0000"/>
                </a:solidFill>
                <a:latin typeface="Times New Roman" pitchFamily="18" charset="0"/>
                <a:cs typeface="Times New Roman" pitchFamily="18" charset="0"/>
              </a:rPr>
              <a:t>event handler </a:t>
            </a:r>
            <a:r>
              <a:rPr lang="en-IN" dirty="0">
                <a:latin typeface="Times New Roman" pitchFamily="18" charset="0"/>
                <a:cs typeface="Times New Roman" pitchFamily="18" charset="0"/>
              </a:rPr>
              <a:t>that is executed when an event occurs. Java Uses the Delegation Event Model to handle the events. This model defines the standard mechanism to generate and handle the events</a:t>
            </a:r>
            <a:r>
              <a:rPr lang="en-IN" dirty="0" smtClean="0">
                <a:latin typeface="Times New Roman" pitchFamily="18" charset="0"/>
                <a:cs typeface="Times New Roman" pitchFamily="18" charset="0"/>
              </a:rPr>
              <a:t>. Let's </a:t>
            </a:r>
            <a:r>
              <a:rPr lang="en-IN" dirty="0">
                <a:latin typeface="Times New Roman" pitchFamily="18" charset="0"/>
                <a:cs typeface="Times New Roman" pitchFamily="18" charset="0"/>
              </a:rPr>
              <a:t>have a brief introduction to this model.</a:t>
            </a:r>
          </a:p>
          <a:p>
            <a:pPr marL="0" indent="0">
              <a:buNone/>
            </a:pPr>
            <a:r>
              <a:rPr lang="en-IN" dirty="0">
                <a:latin typeface="Times New Roman" pitchFamily="18" charset="0"/>
                <a:cs typeface="Times New Roman" pitchFamily="18" charset="0"/>
              </a:rPr>
              <a:t>The Delegation Event Model has the following key participants namely:</a:t>
            </a:r>
          </a:p>
          <a:p>
            <a:r>
              <a:rPr lang="en-IN" b="1" dirty="0">
                <a:latin typeface="Times New Roman" pitchFamily="18" charset="0"/>
                <a:cs typeface="Times New Roman" pitchFamily="18" charset="0"/>
              </a:rPr>
              <a:t>Source</a:t>
            </a:r>
            <a:r>
              <a:rPr lang="en-IN" dirty="0">
                <a:latin typeface="Times New Roman" pitchFamily="18" charset="0"/>
                <a:cs typeface="Times New Roman" pitchFamily="18" charset="0"/>
              </a:rPr>
              <a:t> - The source is an object on which event occurs. Source is responsible for providing information of the occurred event to it's handler. Java provide as with classes for source object.</a:t>
            </a:r>
          </a:p>
          <a:p>
            <a:r>
              <a:rPr lang="en-IN" b="1" dirty="0">
                <a:latin typeface="Times New Roman" pitchFamily="18" charset="0"/>
                <a:cs typeface="Times New Roman" pitchFamily="18" charset="0"/>
              </a:rPr>
              <a:t>Listener</a:t>
            </a:r>
            <a:r>
              <a:rPr lang="en-IN" dirty="0">
                <a:latin typeface="Times New Roman" pitchFamily="18" charset="0"/>
                <a:cs typeface="Times New Roman" pitchFamily="18" charset="0"/>
              </a:rPr>
              <a:t> - It is also known as event </a:t>
            </a:r>
            <a:r>
              <a:rPr lang="en-IN" dirty="0" err="1">
                <a:latin typeface="Times New Roman" pitchFamily="18" charset="0"/>
                <a:cs typeface="Times New Roman" pitchFamily="18" charset="0"/>
              </a:rPr>
              <a:t>handler.Listener</a:t>
            </a:r>
            <a:r>
              <a:rPr lang="en-IN" dirty="0">
                <a:latin typeface="Times New Roman" pitchFamily="18" charset="0"/>
                <a:cs typeface="Times New Roman" pitchFamily="18" charset="0"/>
              </a:rPr>
              <a:t> is responsible for generating response to an event. From java implementation point of view the listener is also an object. Listener waits until it receives an event. Once the event is received , the listener process the event an then returns. </a:t>
            </a:r>
          </a:p>
          <a:p>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3948041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Java Event Delegation Model</a:t>
            </a:r>
            <a:endParaRPr lang="en-IN" dirty="0"/>
          </a:p>
        </p:txBody>
      </p:sp>
      <p:pic>
        <p:nvPicPr>
          <p:cNvPr id="2050" name="Picture 2"/>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0848" y="1669595"/>
            <a:ext cx="7622303" cy="43871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31640" y="988999"/>
            <a:ext cx="6696744" cy="1200329"/>
          </a:xfrm>
          <a:prstGeom prst="rect">
            <a:avLst/>
          </a:prstGeom>
          <a:noFill/>
        </p:spPr>
        <p:txBody>
          <a:bodyPr wrap="square" rtlCol="0">
            <a:spAutoFit/>
          </a:bodyPr>
          <a:lstStyle/>
          <a:p>
            <a:r>
              <a:rPr lang="en-IN" b="1" dirty="0"/>
              <a:t>Sources, Events, and Listeners</a:t>
            </a:r>
          </a:p>
          <a:p>
            <a:r>
              <a:rPr lang="en-IN" dirty="0"/>
              <a:t>In the Java Event Delegation Model the publisher (source) notifies registered subscribers (listeners) when certain events occur. </a:t>
            </a:r>
          </a:p>
          <a:p>
            <a:endParaRPr lang="en-IN" dirty="0"/>
          </a:p>
        </p:txBody>
      </p:sp>
      <p:sp>
        <p:nvSpPr>
          <p:cNvPr id="3" name="Footer Placeholder 2"/>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20659087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There are many types of events and listeners in Java:</a:t>
            </a:r>
          </a:p>
        </p:txBody>
      </p:sp>
      <p:pic>
        <p:nvPicPr>
          <p:cNvPr id="307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1340768"/>
            <a:ext cx="8388424" cy="47853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4227383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Adapter classes</a:t>
            </a:r>
            <a:endParaRPr lang="en-IN" dirty="0"/>
          </a:p>
        </p:txBody>
      </p:sp>
      <p:sp>
        <p:nvSpPr>
          <p:cNvPr id="3" name="Content Placeholder 2"/>
          <p:cNvSpPr>
            <a:spLocks noGrp="1"/>
          </p:cNvSpPr>
          <p:nvPr>
            <p:ph idx="1"/>
          </p:nvPr>
        </p:nvSpPr>
        <p:spPr/>
        <p:txBody>
          <a:bodyPr/>
          <a:lstStyle/>
          <a:p>
            <a:pPr marL="0" indent="0">
              <a:buNone/>
            </a:pPr>
            <a:r>
              <a:rPr lang="en-IN" dirty="0"/>
              <a:t>Adapters are abstract classes for receiving various events. The methods in these classes are empty. These classes exists as convenience for creating listener objects.</a:t>
            </a:r>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1095673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a:t>AWT Adapters:</a:t>
            </a:r>
          </a:p>
          <a:p>
            <a:r>
              <a:rPr lang="en-IN" dirty="0"/>
              <a:t>Following is the list of commonly used adapters while listening GUI events in AWT</a:t>
            </a:r>
            <a:r>
              <a:rPr lang="en-IN" dirty="0" smtClean="0"/>
              <a:t>.</a:t>
            </a:r>
          </a:p>
          <a:p>
            <a:r>
              <a:rPr lang="en-IN" dirty="0" smtClean="0"/>
              <a:t>Focus Adapter:</a:t>
            </a:r>
          </a:p>
          <a:p>
            <a:pPr lvl="1"/>
            <a:r>
              <a:rPr lang="en-IN" dirty="0"/>
              <a:t>An abstract adapter class for receiving focus events.</a:t>
            </a:r>
          </a:p>
          <a:p>
            <a:r>
              <a:rPr lang="en-IN" dirty="0" smtClean="0"/>
              <a:t>Key Adapter:</a:t>
            </a:r>
          </a:p>
          <a:p>
            <a:pPr lvl="1"/>
            <a:r>
              <a:rPr lang="en-IN" dirty="0" smtClean="0"/>
              <a:t>An Abstract adapter class for receiving key events</a:t>
            </a:r>
          </a:p>
          <a:p>
            <a:pPr lvl="1"/>
            <a:endParaRPr lang="en-IN" dirty="0" smtClean="0"/>
          </a:p>
          <a:p>
            <a:endParaRPr lang="en-IN" dirty="0" smtClean="0"/>
          </a:p>
          <a:p>
            <a:pPr marL="457200" lvl="1" indent="0">
              <a:buNone/>
            </a:pPr>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2664636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IN" dirty="0" err="1" smtClean="0"/>
              <a:t>MouseAdapter</a:t>
            </a:r>
            <a:endParaRPr lang="en-IN" dirty="0" smtClean="0"/>
          </a:p>
          <a:p>
            <a:pPr marL="0" indent="0">
              <a:buNone/>
            </a:pPr>
            <a:endParaRPr lang="en-IN" dirty="0" smtClean="0"/>
          </a:p>
          <a:p>
            <a:pPr marL="0" indent="0">
              <a:buNone/>
            </a:pPr>
            <a:r>
              <a:rPr lang="en-IN" dirty="0"/>
              <a:t>	</a:t>
            </a:r>
            <a:r>
              <a:rPr lang="en-IN" dirty="0" smtClean="0"/>
              <a:t>An </a:t>
            </a:r>
            <a:r>
              <a:rPr lang="en-IN" dirty="0"/>
              <a:t>abstract adapter class for receiving mouse events</a:t>
            </a:r>
            <a:r>
              <a:rPr lang="en-IN" dirty="0" smtClean="0"/>
              <a:t>.</a:t>
            </a:r>
            <a:endParaRPr lang="en-IN" dirty="0"/>
          </a:p>
          <a:p>
            <a:pPr marL="0" indent="0">
              <a:buNone/>
            </a:pPr>
            <a:r>
              <a:rPr lang="en-IN" dirty="0" err="1" smtClean="0"/>
              <a:t>MouseMotionAdapter</a:t>
            </a:r>
            <a:endParaRPr lang="en-IN" dirty="0" smtClean="0"/>
          </a:p>
          <a:p>
            <a:pPr marL="0" indent="0">
              <a:buNone/>
            </a:pPr>
            <a:endParaRPr lang="en-IN" dirty="0"/>
          </a:p>
          <a:p>
            <a:pPr marL="457200" lvl="1" indent="0">
              <a:buNone/>
            </a:pPr>
            <a:r>
              <a:rPr lang="en-IN" dirty="0"/>
              <a:t> </a:t>
            </a:r>
            <a:r>
              <a:rPr lang="en-IN" dirty="0" smtClean="0"/>
              <a:t>     An </a:t>
            </a:r>
            <a:r>
              <a:rPr lang="en-IN" dirty="0"/>
              <a:t>abstract adapter class for receiving mouse motion </a:t>
            </a:r>
            <a:r>
              <a:rPr lang="en-IN" dirty="0" smtClean="0"/>
              <a:t>events.</a:t>
            </a:r>
          </a:p>
          <a:p>
            <a:pPr marL="0" indent="0">
              <a:buNone/>
            </a:pPr>
            <a:r>
              <a:rPr lang="en-IN" dirty="0"/>
              <a:t>	</a:t>
            </a:r>
          </a:p>
          <a:p>
            <a:pPr marL="0" indent="0">
              <a:buNone/>
            </a:pPr>
            <a:r>
              <a:rPr lang="en-IN" dirty="0" err="1" smtClean="0"/>
              <a:t>WindowAdapter</a:t>
            </a:r>
            <a:endParaRPr lang="en-IN" dirty="0"/>
          </a:p>
          <a:p>
            <a:endParaRPr lang="en-IN" dirty="0"/>
          </a:p>
          <a:p>
            <a:pPr marL="0" indent="0">
              <a:buNone/>
            </a:pPr>
            <a:r>
              <a:rPr lang="en-IN" dirty="0" smtClean="0"/>
              <a:t>            An </a:t>
            </a:r>
            <a:r>
              <a:rPr lang="en-IN" dirty="0"/>
              <a:t>abstract adapter class for receiving window events.</a:t>
            </a:r>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3050166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Mouse Adapter</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r>
              <a:rPr lang="en-IN" dirty="0" smtClean="0"/>
              <a:t>Class declaration</a:t>
            </a:r>
          </a:p>
          <a:p>
            <a:pPr marL="0" indent="0">
              <a:buNone/>
            </a:pPr>
            <a:r>
              <a:rPr lang="en-IN" dirty="0"/>
              <a:t> </a:t>
            </a:r>
            <a:r>
              <a:rPr lang="en-IN" dirty="0" err="1" smtClean="0">
                <a:solidFill>
                  <a:srgbClr val="FF0000"/>
                </a:solidFill>
              </a:rPr>
              <a:t>java.awt.event.MouseAdapter</a:t>
            </a:r>
            <a:endParaRPr lang="en-IN" dirty="0">
              <a:solidFill>
                <a:srgbClr val="FF0000"/>
              </a:solidFill>
            </a:endParaRPr>
          </a:p>
          <a:p>
            <a:pPr marL="0" indent="0">
              <a:buNone/>
            </a:pPr>
            <a:r>
              <a:rPr lang="en-IN" dirty="0" smtClean="0"/>
              <a:t>public </a:t>
            </a:r>
            <a:r>
              <a:rPr lang="en-IN" dirty="0"/>
              <a:t>abstract class </a:t>
            </a:r>
            <a:r>
              <a:rPr lang="en-IN" dirty="0" err="1"/>
              <a:t>MouseAdapter</a:t>
            </a:r>
            <a:r>
              <a:rPr lang="en-IN" dirty="0"/>
              <a:t> extends Object </a:t>
            </a:r>
            <a:endParaRPr lang="en-IN" dirty="0" smtClean="0"/>
          </a:p>
          <a:p>
            <a:pPr marL="0" indent="0">
              <a:buNone/>
            </a:pPr>
            <a:r>
              <a:rPr lang="en-IN" dirty="0" smtClean="0"/>
              <a:t>implements </a:t>
            </a:r>
            <a:r>
              <a:rPr lang="en-IN" dirty="0" err="1"/>
              <a:t>MouseListener</a:t>
            </a:r>
            <a:r>
              <a:rPr lang="en-IN" dirty="0"/>
              <a:t>, </a:t>
            </a:r>
            <a:r>
              <a:rPr lang="en-IN" dirty="0" err="1"/>
              <a:t>MouseWheelListener</a:t>
            </a:r>
            <a:r>
              <a:rPr lang="en-IN" dirty="0"/>
              <a:t>, </a:t>
            </a:r>
            <a:r>
              <a:rPr lang="en-IN" dirty="0" err="1"/>
              <a:t>MouseMotionListener</a:t>
            </a:r>
            <a:endParaRPr lang="en-IN" dirty="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19172968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a:t>
            </a:r>
            <a:endParaRPr lang="en-IN" dirty="0"/>
          </a:p>
        </p:txBody>
      </p:sp>
      <p:sp>
        <p:nvSpPr>
          <p:cNvPr id="3" name="Content Placeholder 2"/>
          <p:cNvSpPr>
            <a:spLocks noGrp="1"/>
          </p:cNvSpPr>
          <p:nvPr>
            <p:ph idx="1"/>
          </p:nvPr>
        </p:nvSpPr>
        <p:spPr/>
        <p:txBody>
          <a:bodyPr>
            <a:normAutofit/>
          </a:bodyPr>
          <a:lstStyle/>
          <a:p>
            <a:pPr marL="0" indent="0">
              <a:buNone/>
            </a:pPr>
            <a:r>
              <a:rPr lang="en-IN" dirty="0"/>
              <a:t>void </a:t>
            </a:r>
            <a:r>
              <a:rPr lang="en-IN" dirty="0" err="1"/>
              <a:t>mouseClicked</a:t>
            </a:r>
            <a:r>
              <a:rPr lang="en-IN" dirty="0"/>
              <a:t>(</a:t>
            </a:r>
            <a:r>
              <a:rPr lang="en-IN" dirty="0" err="1"/>
              <a:t>MouseEvent</a:t>
            </a:r>
            <a:r>
              <a:rPr lang="en-IN" dirty="0"/>
              <a:t> e)</a:t>
            </a:r>
          </a:p>
          <a:p>
            <a:endParaRPr lang="en-IN" dirty="0"/>
          </a:p>
          <a:p>
            <a:pPr marL="0" indent="0">
              <a:buNone/>
            </a:pPr>
            <a:r>
              <a:rPr lang="en-IN" dirty="0" smtClean="0"/>
              <a:t>	Invoked </a:t>
            </a:r>
            <a:r>
              <a:rPr lang="en-IN" dirty="0"/>
              <a:t>when the mouse button has been clicked (pressed and released) on a component.</a:t>
            </a:r>
          </a:p>
          <a:p>
            <a:pPr marL="0" indent="0">
              <a:buNone/>
            </a:pPr>
            <a:r>
              <a:rPr lang="en-IN" dirty="0" smtClean="0"/>
              <a:t>void </a:t>
            </a:r>
            <a:r>
              <a:rPr lang="en-IN" dirty="0" err="1"/>
              <a:t>mouseDragged</a:t>
            </a:r>
            <a:r>
              <a:rPr lang="en-IN" dirty="0"/>
              <a:t>(</a:t>
            </a:r>
            <a:r>
              <a:rPr lang="en-IN" dirty="0" err="1"/>
              <a:t>MouseEvent</a:t>
            </a:r>
            <a:r>
              <a:rPr lang="en-IN" dirty="0"/>
              <a:t> e)</a:t>
            </a:r>
          </a:p>
          <a:p>
            <a:endParaRPr lang="en-IN" dirty="0"/>
          </a:p>
          <a:p>
            <a:pPr marL="0" indent="0">
              <a:buNone/>
            </a:pPr>
            <a:r>
              <a:rPr lang="en-IN" dirty="0" smtClean="0"/>
              <a:t>		Invoked </a:t>
            </a:r>
            <a:r>
              <a:rPr lang="en-IN" dirty="0"/>
              <a:t>when a mouse button is pressed on a component and then dragged.</a:t>
            </a:r>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822203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000"/>
          </a:xfrm>
        </p:spPr>
        <p:txBody>
          <a:bodyPr>
            <a:normAutofit fontScale="90000"/>
          </a:bodyPr>
          <a:lstStyle/>
          <a:p>
            <a:r>
              <a:rPr lang="en-IN" b="1" dirty="0"/>
              <a:t>Java AWT </a:t>
            </a:r>
            <a:r>
              <a:rPr lang="en-IN" b="1" dirty="0" smtClean="0"/>
              <a:t>Hierarchy</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5616" y="909638"/>
            <a:ext cx="6912768" cy="5038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808763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512839167"/>
              </p:ext>
            </p:extLst>
          </p:nvPr>
        </p:nvGraphicFramePr>
        <p:xfrm>
          <a:off x="539552" y="476671"/>
          <a:ext cx="8604447" cy="5805140"/>
        </p:xfrm>
        <a:graphic>
          <a:graphicData uri="http://schemas.openxmlformats.org/drawingml/2006/table">
            <a:tbl>
              <a:tblPr/>
              <a:tblGrid>
                <a:gridCol w="3168352"/>
                <a:gridCol w="5436095"/>
              </a:tblGrid>
              <a:tr h="746967">
                <a:tc>
                  <a:txBody>
                    <a:bodyPr/>
                    <a:lstStyle/>
                    <a:p>
                      <a:r>
                        <a:rPr lang="en-IN" sz="1800" b="1" dirty="0" smtClean="0"/>
                        <a:t> 3  void </a:t>
                      </a:r>
                      <a:r>
                        <a:rPr lang="en-IN" sz="1800" b="1" dirty="0" err="1"/>
                        <a:t>mouseEntered</a:t>
                      </a:r>
                      <a:r>
                        <a:rPr lang="en-IN" sz="1800" b="1" dirty="0"/>
                        <a:t>(</a:t>
                      </a:r>
                      <a:r>
                        <a:rPr lang="en-IN" sz="1800" b="1" dirty="0" err="1"/>
                        <a:t>MouseEvent</a:t>
                      </a:r>
                      <a:r>
                        <a:rPr lang="en-IN" sz="1800" b="1" dirty="0"/>
                        <a:t> e) </a:t>
                      </a:r>
                      <a:endParaRPr lang="en-IN" sz="1800" dirty="0"/>
                    </a:p>
                  </a:txBody>
                  <a:tcPr marL="65594" marR="65594" marT="32797" marB="32797"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Invoked when the mouse enters a component.</a:t>
                      </a:r>
                    </a:p>
                    <a:p>
                      <a:endParaRPr lang="en-IN" sz="1800" dirty="0"/>
                    </a:p>
                  </a:txBody>
                  <a:tcPr marL="65594" marR="65594" marT="32797" marB="32797">
                    <a:lnL>
                      <a:noFill/>
                    </a:lnL>
                  </a:tcPr>
                </a:tc>
              </a:tr>
              <a:tr h="7469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4  </a:t>
                      </a:r>
                      <a:r>
                        <a:rPr lang="en-IN" sz="1800" b="1" dirty="0" smtClean="0"/>
                        <a:t>void </a:t>
                      </a:r>
                      <a:r>
                        <a:rPr lang="en-IN" sz="1800" b="1" dirty="0" err="1" smtClean="0"/>
                        <a:t>mouseExited</a:t>
                      </a:r>
                      <a:r>
                        <a:rPr lang="en-IN" sz="1800" b="1" dirty="0" smtClean="0"/>
                        <a:t>(</a:t>
                      </a:r>
                      <a:r>
                        <a:rPr lang="en-IN" sz="1800" b="1" dirty="0" err="1" smtClean="0"/>
                        <a:t>MouseEvent</a:t>
                      </a:r>
                      <a:r>
                        <a:rPr lang="en-IN" sz="1800" b="1" dirty="0" smtClean="0"/>
                        <a:t> e) </a:t>
                      </a:r>
                      <a:endParaRPr lang="en-IN" sz="1800" dirty="0" smtClean="0"/>
                    </a:p>
                    <a:p>
                      <a:endParaRPr lang="en-IN" sz="1800" dirty="0"/>
                    </a:p>
                  </a:txBody>
                  <a:tcPr marL="65594" marR="65594" marT="32797" marB="32797" anchor="ctr">
                    <a:lnL>
                      <a:noFill/>
                    </a:lnL>
                    <a:lnR>
                      <a:noFill/>
                    </a:lnR>
                    <a:lnT>
                      <a:noFill/>
                    </a:lnT>
                    <a:lnB>
                      <a:noFill/>
                    </a:lnB>
                  </a:tcPr>
                </a:tc>
                <a:tc>
                  <a:txBody>
                    <a:bodyPr/>
                    <a:lstStyle/>
                    <a:p>
                      <a:r>
                        <a:rPr lang="en-IN" sz="1800" dirty="0" smtClean="0"/>
                        <a:t>Invoked </a:t>
                      </a:r>
                      <a:r>
                        <a:rPr lang="en-IN" sz="1800" dirty="0"/>
                        <a:t>when the mouse exits a component.</a:t>
                      </a:r>
                    </a:p>
                  </a:txBody>
                  <a:tcPr marL="65594" marR="65594" marT="32797" marB="32797" anchor="ctr">
                    <a:lnL>
                      <a:noFill/>
                    </a:lnL>
                    <a:lnR>
                      <a:noFill/>
                    </a:lnR>
                    <a:lnB>
                      <a:noFill/>
                    </a:lnB>
                  </a:tcPr>
                </a:tc>
              </a:tr>
              <a:tr h="991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5 </a:t>
                      </a:r>
                      <a:r>
                        <a:rPr lang="en-IN" sz="1800" b="1" dirty="0" smtClean="0"/>
                        <a:t>void </a:t>
                      </a:r>
                      <a:r>
                        <a:rPr lang="en-IN" sz="1800" b="1" dirty="0" err="1" smtClean="0"/>
                        <a:t>mouseMoved</a:t>
                      </a:r>
                      <a:r>
                        <a:rPr lang="en-IN" sz="1800" b="1" dirty="0" smtClean="0"/>
                        <a:t>(</a:t>
                      </a:r>
                      <a:r>
                        <a:rPr lang="en-IN" sz="1800" b="1" dirty="0" err="1" smtClean="0"/>
                        <a:t>MouseEvent</a:t>
                      </a:r>
                      <a:r>
                        <a:rPr lang="en-IN" sz="1800" b="1" dirty="0" smtClean="0"/>
                        <a:t> e) </a:t>
                      </a:r>
                      <a:endParaRPr lang="en-IN" sz="1800" dirty="0" smtClean="0"/>
                    </a:p>
                    <a:p>
                      <a:endParaRPr lang="en-IN" sz="1800" dirty="0"/>
                    </a:p>
                  </a:txBody>
                  <a:tcPr marL="65594" marR="65594" marT="32797" marB="32797" anchor="ctr">
                    <a:lnL>
                      <a:noFill/>
                    </a:lnL>
                    <a:lnR>
                      <a:noFill/>
                    </a:lnR>
                    <a:lnT>
                      <a:noFill/>
                    </a:lnT>
                    <a:lnB>
                      <a:noFill/>
                    </a:lnB>
                  </a:tcPr>
                </a:tc>
                <a:tc>
                  <a:txBody>
                    <a:bodyPr/>
                    <a:lstStyle/>
                    <a:p>
                      <a:r>
                        <a:rPr lang="en-IN" sz="1800" dirty="0" smtClean="0"/>
                        <a:t>Invoked </a:t>
                      </a:r>
                      <a:r>
                        <a:rPr lang="en-IN" sz="1800" dirty="0"/>
                        <a:t>when the mouse cursor has been moved onto a component but no buttons have been pushed.</a:t>
                      </a:r>
                    </a:p>
                  </a:txBody>
                  <a:tcPr marL="65594" marR="65594" marT="32797" marB="32797" anchor="ctr">
                    <a:lnL>
                      <a:noFill/>
                    </a:lnL>
                    <a:lnR>
                      <a:noFill/>
                    </a:lnR>
                    <a:lnT>
                      <a:noFill/>
                    </a:lnT>
                    <a:lnB>
                      <a:noFill/>
                    </a:lnB>
                  </a:tcPr>
                </a:tc>
              </a:tr>
              <a:tr h="991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6 </a:t>
                      </a:r>
                      <a:r>
                        <a:rPr lang="en-IN" sz="1800" b="1" dirty="0" smtClean="0"/>
                        <a:t>void </a:t>
                      </a:r>
                      <a:r>
                        <a:rPr lang="en-IN" sz="1800" b="1" dirty="0" err="1" smtClean="0"/>
                        <a:t>mousePressed</a:t>
                      </a:r>
                      <a:r>
                        <a:rPr lang="en-IN" sz="1800" b="1" dirty="0" smtClean="0"/>
                        <a:t>(</a:t>
                      </a:r>
                      <a:r>
                        <a:rPr lang="en-IN" sz="1800" b="1" dirty="0" err="1" smtClean="0"/>
                        <a:t>MouseEvent</a:t>
                      </a:r>
                      <a:r>
                        <a:rPr lang="en-IN" sz="1800" b="1" dirty="0" smtClean="0"/>
                        <a:t> e) </a:t>
                      </a:r>
                      <a:endParaRPr lang="en-IN" sz="1800" dirty="0" smtClean="0"/>
                    </a:p>
                    <a:p>
                      <a:endParaRPr lang="en-IN" sz="1800" dirty="0"/>
                    </a:p>
                  </a:txBody>
                  <a:tcPr marL="65594" marR="65594" marT="32797" marB="32797" anchor="ctr">
                    <a:lnL>
                      <a:noFill/>
                    </a:lnL>
                    <a:lnR>
                      <a:noFill/>
                    </a:lnR>
                    <a:lnT>
                      <a:noFill/>
                    </a:lnT>
                    <a:lnB>
                      <a:noFill/>
                    </a:lnB>
                  </a:tcPr>
                </a:tc>
                <a:tc>
                  <a:txBody>
                    <a:bodyPr/>
                    <a:lstStyle/>
                    <a:p>
                      <a:r>
                        <a:rPr lang="en-IN" sz="1800" dirty="0" smtClean="0"/>
                        <a:t>Invoked </a:t>
                      </a:r>
                      <a:r>
                        <a:rPr lang="en-IN" sz="1800" dirty="0"/>
                        <a:t>when a mouse button has been pressed on a component.</a:t>
                      </a:r>
                    </a:p>
                  </a:txBody>
                  <a:tcPr marL="65594" marR="65594" marT="32797" marB="32797" anchor="ctr">
                    <a:lnL>
                      <a:noFill/>
                    </a:lnL>
                    <a:lnR>
                      <a:noFill/>
                    </a:lnR>
                    <a:lnT>
                      <a:noFill/>
                    </a:lnT>
                    <a:lnB>
                      <a:noFill/>
                    </a:lnB>
                  </a:tcPr>
                </a:tc>
              </a:tr>
              <a:tr h="991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7 </a:t>
                      </a:r>
                      <a:r>
                        <a:rPr lang="en-IN" sz="1800" b="1" dirty="0" smtClean="0"/>
                        <a:t>void </a:t>
                      </a:r>
                      <a:r>
                        <a:rPr lang="en-IN" sz="1800" b="1" dirty="0" err="1" smtClean="0"/>
                        <a:t>mouseReleased</a:t>
                      </a:r>
                      <a:r>
                        <a:rPr lang="en-IN" sz="1800" b="1" dirty="0" smtClean="0"/>
                        <a:t>(</a:t>
                      </a:r>
                      <a:r>
                        <a:rPr lang="en-IN" sz="1800" b="1" dirty="0" err="1" smtClean="0"/>
                        <a:t>MouseEvent</a:t>
                      </a:r>
                      <a:r>
                        <a:rPr lang="en-IN" sz="1800" b="1" dirty="0" smtClean="0"/>
                        <a:t> e) </a:t>
                      </a:r>
                      <a:endParaRPr lang="en-IN" sz="1800" dirty="0" smtClean="0"/>
                    </a:p>
                    <a:p>
                      <a:endParaRPr lang="en-IN" sz="1800" dirty="0"/>
                    </a:p>
                  </a:txBody>
                  <a:tcPr marL="65594" marR="65594" marT="32797" marB="32797" anchor="ctr">
                    <a:lnL>
                      <a:noFill/>
                    </a:lnL>
                    <a:lnR>
                      <a:noFill/>
                    </a:lnR>
                    <a:lnT>
                      <a:noFill/>
                    </a:lnT>
                    <a:lnB>
                      <a:noFill/>
                    </a:lnB>
                  </a:tcPr>
                </a:tc>
                <a:tc>
                  <a:txBody>
                    <a:bodyPr/>
                    <a:lstStyle/>
                    <a:p>
                      <a:r>
                        <a:rPr lang="en-IN" sz="1800" dirty="0" smtClean="0"/>
                        <a:t>Invoked </a:t>
                      </a:r>
                      <a:r>
                        <a:rPr lang="en-IN" sz="1800" dirty="0"/>
                        <a:t>when a mouse button has been released on a component.</a:t>
                      </a:r>
                    </a:p>
                  </a:txBody>
                  <a:tcPr marL="65594" marR="65594" marT="32797" marB="32797" anchor="ctr">
                    <a:lnL>
                      <a:noFill/>
                    </a:lnL>
                    <a:lnR>
                      <a:noFill/>
                    </a:lnR>
                    <a:lnT>
                      <a:noFill/>
                    </a:lnT>
                    <a:lnB>
                      <a:noFill/>
                    </a:lnB>
                  </a:tcPr>
                </a:tc>
              </a:tr>
              <a:tr h="11954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8  </a:t>
                      </a:r>
                      <a:r>
                        <a:rPr lang="en-IN" sz="1800" b="1" dirty="0" smtClean="0"/>
                        <a:t>void </a:t>
                      </a:r>
                      <a:r>
                        <a:rPr lang="en-IN" sz="1800" b="1" dirty="0" err="1" smtClean="0"/>
                        <a:t>mouseWheelMoved</a:t>
                      </a:r>
                      <a:r>
                        <a:rPr lang="en-IN" sz="1800" b="1" dirty="0" smtClean="0"/>
                        <a:t>(</a:t>
                      </a:r>
                      <a:r>
                        <a:rPr lang="en-IN" sz="1800" b="1" dirty="0" err="1" smtClean="0"/>
                        <a:t>MouseWheelEvent</a:t>
                      </a:r>
                      <a:r>
                        <a:rPr lang="en-IN" sz="1800" b="1" dirty="0" smtClean="0"/>
                        <a:t> e) </a:t>
                      </a:r>
                      <a:endParaRPr lang="en-IN" sz="1800" dirty="0" smtClean="0"/>
                    </a:p>
                    <a:p>
                      <a:endParaRPr lang="en-IN" sz="1800" dirty="0"/>
                    </a:p>
                  </a:txBody>
                  <a:tcPr marL="65594" marR="65594" marT="32797" marB="32797" anchor="ctr">
                    <a:lnL>
                      <a:noFill/>
                    </a:lnL>
                    <a:lnR>
                      <a:noFill/>
                    </a:lnR>
                    <a:lnT>
                      <a:noFill/>
                    </a:lnT>
                    <a:lnB>
                      <a:noFill/>
                    </a:lnB>
                  </a:tcPr>
                </a:tc>
                <a:tc>
                  <a:txBody>
                    <a:bodyPr/>
                    <a:lstStyle/>
                    <a:p>
                      <a:r>
                        <a:rPr lang="en-IN" sz="1800" dirty="0" smtClean="0"/>
                        <a:t>Invoked </a:t>
                      </a:r>
                      <a:r>
                        <a:rPr lang="en-IN" sz="1800" dirty="0"/>
                        <a:t>when the mouse wheel is rotated.</a:t>
                      </a:r>
                    </a:p>
                  </a:txBody>
                  <a:tcPr marL="65594" marR="65594" marT="32797" marB="32797" anchor="ctr">
                    <a:lnL>
                      <a:noFill/>
                    </a:lnL>
                    <a:lnR>
                      <a:noFill/>
                    </a:lnR>
                    <a:lnT>
                      <a:noFill/>
                    </a:lnT>
                    <a:lnB>
                      <a:noFill/>
                    </a:lnB>
                  </a:tcPr>
                </a:tc>
              </a:tr>
            </a:tbl>
          </a:graphicData>
        </a:graphic>
      </p:graphicFrame>
      <p:sp>
        <p:nvSpPr>
          <p:cNvPr id="2" name="Footer Placeholder 1"/>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4503313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pic>
        <p:nvPicPr>
          <p:cNvPr id="1026" name="Picture 2"/>
          <p:cNvPicPr>
            <a:picLocks noChangeAspect="1" noChangeArrowheads="1"/>
          </p:cNvPicPr>
          <p:nvPr/>
        </p:nvPicPr>
        <p:blipFill>
          <a:blip r:embed="rId2" cstate="print"/>
          <a:srcRect/>
          <a:stretch>
            <a:fillRect/>
          </a:stretch>
        </p:blipFill>
        <p:spPr bwMode="auto">
          <a:xfrm>
            <a:off x="755576" y="237288"/>
            <a:ext cx="7776864" cy="5868237"/>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Refer more on Various Adapter classes and Layout Managers also…..</a:t>
            </a:r>
          </a:p>
          <a:p>
            <a:endParaRPr lang="en-IN" dirty="0"/>
          </a:p>
          <a:p>
            <a:r>
              <a:rPr lang="en-IN" dirty="0" smtClean="0"/>
              <a:t>                             </a:t>
            </a:r>
            <a:r>
              <a:rPr lang="en-IN" sz="6600" dirty="0" smtClean="0"/>
              <a:t>END</a:t>
            </a:r>
            <a:endParaRPr lang="en-IN" dirty="0"/>
          </a:p>
        </p:txBody>
      </p:sp>
      <p:pic>
        <p:nvPicPr>
          <p:cNvPr id="1026" name="Picture 2" descr="C:\Users\admin\Pictures\images (6).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59832" y="4364786"/>
            <a:ext cx="2466975" cy="184785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187421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lnSpcReduction="10000"/>
          </a:bodyPr>
          <a:lstStyle/>
          <a:p>
            <a:pPr marL="0" indent="0">
              <a:buNone/>
            </a:pPr>
            <a:r>
              <a:rPr lang="en-IN" b="1" dirty="0"/>
              <a:t>Container</a:t>
            </a:r>
          </a:p>
          <a:p>
            <a:r>
              <a:rPr lang="en-IN" dirty="0"/>
              <a:t>The Container is a component in AWT that can contain another components like buttons, </a:t>
            </a:r>
            <a:r>
              <a:rPr lang="en-IN" dirty="0" err="1"/>
              <a:t>textfields</a:t>
            </a:r>
            <a:r>
              <a:rPr lang="en-IN" dirty="0"/>
              <a:t>, labels etc. The classes that extends Container class are known as container such as Frame, Dialog and Panel</a:t>
            </a:r>
            <a:r>
              <a:rPr lang="en-IN" dirty="0" smtClean="0"/>
              <a:t>.</a:t>
            </a:r>
          </a:p>
          <a:p>
            <a:pPr marL="0" indent="0">
              <a:buNone/>
            </a:pPr>
            <a:r>
              <a:rPr lang="en-IN" b="1" dirty="0"/>
              <a:t>Window</a:t>
            </a:r>
          </a:p>
          <a:p>
            <a:r>
              <a:rPr lang="en-IN" dirty="0"/>
              <a:t>The window is the container that have no borders and menu bars. You must use frame, dialog or another window for creating a window.</a:t>
            </a:r>
          </a:p>
          <a:p>
            <a:endParaRPr lang="en-IN" dirty="0"/>
          </a:p>
          <a:p>
            <a:endParaRPr lang="en-IN" dirty="0"/>
          </a:p>
        </p:txBody>
      </p:sp>
      <p:sp>
        <p:nvSpPr>
          <p:cNvPr id="2" name="Footer Placeholder 1"/>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3479579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IN" b="1" dirty="0"/>
              <a:t>Panel</a:t>
            </a:r>
          </a:p>
          <a:p>
            <a:r>
              <a:rPr lang="en-IN" dirty="0"/>
              <a:t>The Panel is the container that doesn't contain title bar and menu bars. It can have other components like button, </a:t>
            </a:r>
            <a:r>
              <a:rPr lang="en-IN" dirty="0" err="1"/>
              <a:t>textfield</a:t>
            </a:r>
            <a:r>
              <a:rPr lang="en-IN" dirty="0"/>
              <a:t> etc.</a:t>
            </a:r>
          </a:p>
          <a:p>
            <a:r>
              <a:rPr lang="en-IN" b="1" dirty="0"/>
              <a:t>Frame</a:t>
            </a:r>
          </a:p>
          <a:p>
            <a:r>
              <a:rPr lang="en-IN" dirty="0"/>
              <a:t>The Frame is the container that contain title bar and can have menu bars. It can have other components like button, </a:t>
            </a:r>
            <a:r>
              <a:rPr lang="en-IN" dirty="0" err="1"/>
              <a:t>textfield</a:t>
            </a:r>
            <a:r>
              <a:rPr lang="en-IN" dirty="0"/>
              <a:t> etc.</a:t>
            </a:r>
          </a:p>
          <a:p>
            <a:endParaRPr lang="en-IN" dirty="0"/>
          </a:p>
        </p:txBody>
      </p:sp>
      <p:sp>
        <p:nvSpPr>
          <p:cNvPr id="2" name="Footer Placeholder 1"/>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2038359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 AWT Controls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2044824"/>
          </a:xfrm>
        </p:spPr>
        <p:txBody>
          <a:bodyPr>
            <a:normAutofit/>
          </a:bodyPr>
          <a:lstStyle/>
          <a:p>
            <a:r>
              <a:rPr lang="en-IN" dirty="0"/>
              <a:t>The </a:t>
            </a:r>
            <a:r>
              <a:rPr lang="en-IN" dirty="0" err="1"/>
              <a:t>java.awt</a:t>
            </a:r>
            <a:r>
              <a:rPr lang="en-IN" dirty="0"/>
              <a:t> package provides classes for AWT API such as </a:t>
            </a:r>
            <a:r>
              <a:rPr lang="en-IN" dirty="0" smtClean="0"/>
              <a:t>Button, </a:t>
            </a:r>
            <a:r>
              <a:rPr lang="en-IN" dirty="0" err="1" smtClean="0"/>
              <a:t>TextField</a:t>
            </a:r>
            <a:r>
              <a:rPr lang="en-IN" dirty="0"/>
              <a:t>, Label, </a:t>
            </a:r>
            <a:r>
              <a:rPr lang="en-IN" dirty="0" err="1"/>
              <a:t>TextArea</a:t>
            </a:r>
            <a:r>
              <a:rPr lang="en-IN" dirty="0"/>
              <a:t>, </a:t>
            </a:r>
            <a:r>
              <a:rPr lang="en-IN" dirty="0" err="1"/>
              <a:t>RadioButton</a:t>
            </a:r>
            <a:r>
              <a:rPr lang="en-IN" dirty="0"/>
              <a:t>, </a:t>
            </a:r>
            <a:r>
              <a:rPr lang="en-IN" dirty="0" err="1"/>
              <a:t>CheckBox</a:t>
            </a:r>
            <a:r>
              <a:rPr lang="en-IN" dirty="0"/>
              <a:t>, Choice, </a:t>
            </a:r>
            <a:r>
              <a:rPr lang="en-IN" dirty="0" smtClean="0"/>
              <a:t>List etc.</a:t>
            </a:r>
          </a:p>
          <a:p>
            <a:pPr marL="0" indent="0">
              <a:buNone/>
            </a:pPr>
            <a:endParaRPr lang="en-IN" dirty="0" smtClean="0"/>
          </a:p>
        </p:txBody>
      </p:sp>
      <p:sp>
        <p:nvSpPr>
          <p:cNvPr id="4" name="Footer Placeholder 3"/>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1759191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76672"/>
            <a:ext cx="8229600" cy="5649491"/>
          </a:xfrm>
        </p:spPr>
        <p:txBody>
          <a:bodyPr>
            <a:noAutofit/>
          </a:bodyPr>
          <a:lstStyle/>
          <a:p>
            <a:pPr marL="0" indent="0" fontAlgn="ctr">
              <a:buNone/>
            </a:pPr>
            <a:r>
              <a:rPr lang="en-IN" sz="3600" dirty="0" smtClean="0"/>
              <a:t>		</a:t>
            </a:r>
            <a:r>
              <a:rPr lang="en-IN" sz="3600" u="sng" dirty="0" smtClean="0"/>
              <a:t>AWT Controls&amp; </a:t>
            </a:r>
            <a:r>
              <a:rPr lang="en-IN" sz="3600" u="sng" dirty="0"/>
              <a:t>Description</a:t>
            </a:r>
          </a:p>
          <a:p>
            <a:pPr marL="0" indent="0" fontAlgn="ctr">
              <a:buNone/>
            </a:pPr>
            <a:r>
              <a:rPr lang="en-IN" sz="2000" dirty="0">
                <a:hlinkClick r:id="rId2"/>
              </a:rPr>
              <a:t>Label</a:t>
            </a:r>
            <a:endParaRPr lang="en-IN" sz="2000" dirty="0"/>
          </a:p>
          <a:p>
            <a:pPr marL="0" indent="0" fontAlgn="ctr">
              <a:buNone/>
            </a:pPr>
            <a:r>
              <a:rPr lang="en-IN" sz="2000" dirty="0"/>
              <a:t>A Label object is a component for placing text in a container.</a:t>
            </a:r>
          </a:p>
          <a:p>
            <a:pPr marL="0" indent="0" fontAlgn="ctr">
              <a:buNone/>
            </a:pPr>
            <a:r>
              <a:rPr lang="en-IN" sz="2000" dirty="0">
                <a:hlinkClick r:id="rId3"/>
              </a:rPr>
              <a:t>Button</a:t>
            </a:r>
            <a:endParaRPr lang="en-IN" sz="2000" dirty="0"/>
          </a:p>
          <a:p>
            <a:pPr marL="0" indent="0" fontAlgn="ctr">
              <a:buNone/>
            </a:pPr>
            <a:r>
              <a:rPr lang="en-IN" sz="2000" dirty="0"/>
              <a:t>This class creates a </a:t>
            </a:r>
            <a:r>
              <a:rPr lang="en-IN" sz="2000" dirty="0" smtClean="0"/>
              <a:t>labelled </a:t>
            </a:r>
            <a:r>
              <a:rPr lang="en-IN" sz="2000" dirty="0"/>
              <a:t>button.</a:t>
            </a:r>
          </a:p>
          <a:p>
            <a:pPr marL="0" indent="0" fontAlgn="ctr">
              <a:buNone/>
            </a:pPr>
            <a:r>
              <a:rPr lang="en-IN" sz="2000" dirty="0">
                <a:hlinkClick r:id="rId4"/>
              </a:rPr>
              <a:t>Check Box</a:t>
            </a:r>
            <a:endParaRPr lang="en-IN" sz="2000" dirty="0"/>
          </a:p>
          <a:p>
            <a:pPr marL="0" indent="0" fontAlgn="ctr">
              <a:buNone/>
            </a:pPr>
            <a:r>
              <a:rPr lang="en-IN" sz="2000" dirty="0"/>
              <a:t>A check box is a graphical component that can be in either an </a:t>
            </a:r>
            <a:r>
              <a:rPr lang="en-IN" sz="2000" b="1" dirty="0"/>
              <a:t>on</a:t>
            </a:r>
            <a:r>
              <a:rPr lang="en-IN" sz="2000" dirty="0"/>
              <a:t> (true) or </a:t>
            </a:r>
            <a:r>
              <a:rPr lang="en-IN" sz="2000" b="1" dirty="0"/>
              <a:t>off</a:t>
            </a:r>
            <a:r>
              <a:rPr lang="en-IN" sz="2000" dirty="0"/>
              <a:t> (false) state.</a:t>
            </a:r>
          </a:p>
          <a:p>
            <a:pPr marL="0" indent="0" fontAlgn="ctr">
              <a:buNone/>
            </a:pPr>
            <a:r>
              <a:rPr lang="en-IN" sz="2000" dirty="0">
                <a:hlinkClick r:id="rId5"/>
              </a:rPr>
              <a:t>Check Box Group</a:t>
            </a:r>
            <a:endParaRPr lang="en-IN" sz="2000" dirty="0"/>
          </a:p>
          <a:p>
            <a:pPr marL="0" indent="0" fontAlgn="ctr">
              <a:buNone/>
            </a:pPr>
            <a:r>
              <a:rPr lang="en-IN" sz="2000" dirty="0"/>
              <a:t>The </a:t>
            </a:r>
            <a:r>
              <a:rPr lang="en-IN" sz="2000" dirty="0" err="1"/>
              <a:t>CheckboxGroup</a:t>
            </a:r>
            <a:r>
              <a:rPr lang="en-IN" sz="2000" dirty="0"/>
              <a:t> class is used to group the set of checkbox.</a:t>
            </a:r>
          </a:p>
          <a:p>
            <a:pPr marL="0" indent="0" fontAlgn="ctr">
              <a:buNone/>
            </a:pPr>
            <a:r>
              <a:rPr lang="en-IN" sz="2000" dirty="0">
                <a:hlinkClick r:id="rId6"/>
              </a:rPr>
              <a:t>List</a:t>
            </a:r>
            <a:endParaRPr lang="en-IN" sz="2000" dirty="0"/>
          </a:p>
          <a:p>
            <a:pPr marL="0" indent="0" fontAlgn="ctr">
              <a:buNone/>
            </a:pPr>
            <a:r>
              <a:rPr lang="en-IN" sz="2000" dirty="0"/>
              <a:t>The List component presents the user with a scrolling list of text items.</a:t>
            </a:r>
          </a:p>
          <a:p>
            <a:pPr marL="0" indent="0" fontAlgn="ctr">
              <a:buNone/>
            </a:pPr>
            <a:r>
              <a:rPr lang="en-IN" sz="2000" dirty="0">
                <a:hlinkClick r:id="rId7"/>
              </a:rPr>
              <a:t>Text Field</a:t>
            </a:r>
            <a:endParaRPr lang="en-IN" sz="2000" dirty="0"/>
          </a:p>
          <a:p>
            <a:pPr marL="0" indent="0" fontAlgn="ctr">
              <a:buNone/>
            </a:pPr>
            <a:r>
              <a:rPr lang="en-IN" sz="2000" dirty="0"/>
              <a:t>A </a:t>
            </a:r>
            <a:r>
              <a:rPr lang="en-IN" sz="2000" dirty="0" err="1"/>
              <a:t>TextField</a:t>
            </a:r>
            <a:r>
              <a:rPr lang="en-IN" sz="2000" dirty="0"/>
              <a:t> object is a text component that allows for the editing of a single line of text</a:t>
            </a:r>
            <a:r>
              <a:rPr lang="en-IN" sz="2000" dirty="0" smtClean="0"/>
              <a:t>.</a:t>
            </a:r>
            <a:endParaRPr lang="en-IN" sz="2000" dirty="0"/>
          </a:p>
        </p:txBody>
      </p:sp>
      <p:sp>
        <p:nvSpPr>
          <p:cNvPr id="2" name="Footer Placeholder 1"/>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4007866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47500" lnSpcReduction="20000"/>
          </a:bodyPr>
          <a:lstStyle/>
          <a:p>
            <a:pPr marL="0" indent="0" fontAlgn="ctr">
              <a:buNone/>
            </a:pPr>
            <a:r>
              <a:rPr lang="en-IN" sz="3800" dirty="0">
                <a:hlinkClick r:id="rId2"/>
              </a:rPr>
              <a:t>Text Area</a:t>
            </a:r>
            <a:endParaRPr lang="en-IN" sz="3800" dirty="0"/>
          </a:p>
          <a:p>
            <a:pPr marL="0" indent="0" fontAlgn="ctr">
              <a:buNone/>
            </a:pPr>
            <a:r>
              <a:rPr lang="en-IN" sz="3800" dirty="0"/>
              <a:t>A </a:t>
            </a:r>
            <a:r>
              <a:rPr lang="en-IN" sz="3800" dirty="0" err="1"/>
              <a:t>TextArea</a:t>
            </a:r>
            <a:r>
              <a:rPr lang="en-IN" sz="3800" dirty="0"/>
              <a:t> object is a text component that allows for the editing of a multiple lines of text.</a:t>
            </a:r>
          </a:p>
          <a:p>
            <a:pPr marL="0" indent="0" fontAlgn="ctr">
              <a:buNone/>
            </a:pPr>
            <a:r>
              <a:rPr lang="en-IN" sz="3800" dirty="0">
                <a:hlinkClick r:id="rId3"/>
              </a:rPr>
              <a:t>Choice</a:t>
            </a:r>
            <a:endParaRPr lang="en-IN" sz="3800" dirty="0"/>
          </a:p>
          <a:p>
            <a:pPr marL="0" indent="0" fontAlgn="ctr">
              <a:buNone/>
            </a:pPr>
            <a:r>
              <a:rPr lang="en-IN" sz="3800" dirty="0"/>
              <a:t>A Choice control is used to show pop up menu of choices. Selected choice is shown on the top of the menu.</a:t>
            </a:r>
          </a:p>
          <a:p>
            <a:pPr marL="0" indent="0" fontAlgn="ctr">
              <a:buNone/>
            </a:pPr>
            <a:r>
              <a:rPr lang="en-IN" sz="3800" dirty="0">
                <a:hlinkClick r:id="rId4"/>
              </a:rPr>
              <a:t>Canvas</a:t>
            </a:r>
            <a:endParaRPr lang="en-IN" sz="3800" dirty="0"/>
          </a:p>
          <a:p>
            <a:pPr marL="0" indent="0" fontAlgn="ctr">
              <a:buNone/>
            </a:pPr>
            <a:r>
              <a:rPr lang="en-IN" sz="3800" dirty="0"/>
              <a:t>A Canvas control represents a rectangular area where application can draw something or can receive inputs created by user.</a:t>
            </a:r>
          </a:p>
          <a:p>
            <a:pPr marL="0" indent="0" fontAlgn="ctr">
              <a:buNone/>
            </a:pPr>
            <a:r>
              <a:rPr lang="en-IN" sz="3800" dirty="0">
                <a:hlinkClick r:id="rId5"/>
              </a:rPr>
              <a:t>Image</a:t>
            </a:r>
            <a:endParaRPr lang="en-IN" sz="3800" dirty="0"/>
          </a:p>
          <a:p>
            <a:pPr marL="0" indent="0" fontAlgn="ctr">
              <a:buNone/>
            </a:pPr>
            <a:r>
              <a:rPr lang="en-IN" sz="3800" dirty="0"/>
              <a:t>An Image control is superclass for all image classes representing graphical images.</a:t>
            </a:r>
          </a:p>
          <a:p>
            <a:pPr marL="0" indent="0" fontAlgn="ctr">
              <a:buNone/>
            </a:pPr>
            <a:r>
              <a:rPr lang="en-IN" sz="3800" dirty="0">
                <a:hlinkClick r:id="rId6"/>
              </a:rPr>
              <a:t>Scroll Bar</a:t>
            </a:r>
            <a:endParaRPr lang="en-IN" sz="3800" dirty="0"/>
          </a:p>
          <a:p>
            <a:pPr marL="0" indent="0" fontAlgn="ctr">
              <a:buNone/>
            </a:pPr>
            <a:r>
              <a:rPr lang="en-IN" sz="3800" dirty="0"/>
              <a:t>A Scrollbar control represents a scroll bar component in order to enable user to select from range of values.</a:t>
            </a:r>
          </a:p>
          <a:p>
            <a:pPr marL="0" indent="0" fontAlgn="ctr">
              <a:buNone/>
            </a:pPr>
            <a:r>
              <a:rPr lang="en-IN" sz="3800" dirty="0">
                <a:hlinkClick r:id="rId7"/>
              </a:rPr>
              <a:t>Dialog</a:t>
            </a:r>
            <a:endParaRPr lang="en-IN" sz="3800" dirty="0"/>
          </a:p>
          <a:p>
            <a:pPr marL="0" indent="0" fontAlgn="ctr">
              <a:buNone/>
            </a:pPr>
            <a:r>
              <a:rPr lang="en-IN" sz="3800" dirty="0"/>
              <a:t>A Dialog control represents a top-level window with a title and a border used to take some form of input from the user.</a:t>
            </a:r>
          </a:p>
          <a:p>
            <a:pPr marL="0" indent="0" fontAlgn="ctr">
              <a:buNone/>
            </a:pPr>
            <a:r>
              <a:rPr lang="en-IN" sz="3800" dirty="0">
                <a:hlinkClick r:id="rId8"/>
              </a:rPr>
              <a:t>File Dialog</a:t>
            </a:r>
            <a:endParaRPr lang="en-IN" sz="3800" dirty="0"/>
          </a:p>
          <a:p>
            <a:pPr marL="0" indent="0" fontAlgn="ctr">
              <a:buNone/>
            </a:pPr>
            <a:r>
              <a:rPr lang="en-IN" sz="3800" dirty="0"/>
              <a:t>A </a:t>
            </a:r>
            <a:r>
              <a:rPr lang="en-IN" sz="3800" dirty="0" err="1"/>
              <a:t>FileDialog</a:t>
            </a:r>
            <a:r>
              <a:rPr lang="en-IN" sz="3800" dirty="0"/>
              <a:t> control represents a dialog window from which the user can select a file</a:t>
            </a:r>
            <a:r>
              <a:rPr lang="en-IN" sz="3800" dirty="0" smtClean="0"/>
              <a:t>.</a:t>
            </a:r>
            <a:endParaRPr lang="en-IN" dirty="0"/>
          </a:p>
        </p:txBody>
      </p:sp>
      <p:sp>
        <p:nvSpPr>
          <p:cNvPr id="2" name="Footer Placeholder 1"/>
          <p:cNvSpPr>
            <a:spLocks noGrp="1"/>
          </p:cNvSpPr>
          <p:nvPr>
            <p:ph type="ftr" sz="quarter" idx="11"/>
          </p:nvPr>
        </p:nvSpPr>
        <p:spPr/>
        <p:txBody>
          <a:bodyPr/>
          <a:lstStyle/>
          <a:p>
            <a:r>
              <a:rPr lang="en-IN" smtClean="0"/>
              <a:t>A.Anitha, Asso Prof- SITE - VIT University</a:t>
            </a:r>
            <a:endParaRPr lang="en-IN"/>
          </a:p>
        </p:txBody>
      </p:sp>
    </p:spTree>
    <p:extLst>
      <p:ext uri="{BB962C8B-B14F-4D97-AF65-F5344CB8AC3E}">
        <p14:creationId xmlns="" xmlns:p14="http://schemas.microsoft.com/office/powerpoint/2010/main" val="2676379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E508B3E152C444911F3CA7CA32C45E" ma:contentTypeVersion="6" ma:contentTypeDescription="Create a new document." ma:contentTypeScope="" ma:versionID="c2a20b0dcc19cf23599ff6fe5c2dda8f">
  <xsd:schema xmlns:xsd="http://www.w3.org/2001/XMLSchema" xmlns:xs="http://www.w3.org/2001/XMLSchema" xmlns:p="http://schemas.microsoft.com/office/2006/metadata/properties" xmlns:ns2="16f12a20-e7a9-4421-ae16-d8c44e1cf3e3" targetNamespace="http://schemas.microsoft.com/office/2006/metadata/properties" ma:root="true" ma:fieldsID="eaed93be376ed01476a31ef152e0ed37" ns2:_="">
    <xsd:import namespace="16f12a20-e7a9-4421-ae16-d8c44e1cf3e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f12a20-e7a9-4421-ae16-d8c44e1cf3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531911-418E-48BD-88B6-E58A782EF747}"/>
</file>

<file path=customXml/itemProps2.xml><?xml version="1.0" encoding="utf-8"?>
<ds:datastoreItem xmlns:ds="http://schemas.openxmlformats.org/officeDocument/2006/customXml" ds:itemID="{A9061888-9416-40FD-BDCF-F7A23AAEAD35}"/>
</file>

<file path=customXml/itemProps3.xml><?xml version="1.0" encoding="utf-8"?>
<ds:datastoreItem xmlns:ds="http://schemas.openxmlformats.org/officeDocument/2006/customXml" ds:itemID="{2919947F-AF6D-41DC-87DB-15055C9B0E95}"/>
</file>

<file path=docProps/app.xml><?xml version="1.0" encoding="utf-8"?>
<Properties xmlns="http://schemas.openxmlformats.org/officeDocument/2006/extended-properties" xmlns:vt="http://schemas.openxmlformats.org/officeDocument/2006/docPropsVTypes">
  <TotalTime>1710</TotalTime>
  <Words>2796</Words>
  <Application>Microsoft Office PowerPoint</Application>
  <PresentationFormat>On-screen Show (4:3)</PresentationFormat>
  <Paragraphs>477</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Applet program using Parameter</vt:lpstr>
      <vt:lpstr>Java AWT(Abstract Window Toolkit)</vt:lpstr>
      <vt:lpstr>Introduction</vt:lpstr>
      <vt:lpstr>Java AWT Hierarchy</vt:lpstr>
      <vt:lpstr>Slide 5</vt:lpstr>
      <vt:lpstr>Slide 6</vt:lpstr>
      <vt:lpstr> AWT Controls</vt:lpstr>
      <vt:lpstr>Slide 8</vt:lpstr>
      <vt:lpstr>Slide 9</vt:lpstr>
      <vt:lpstr>Java.awt.Label</vt:lpstr>
      <vt:lpstr>Slide 11</vt:lpstr>
      <vt:lpstr>Slide 12</vt:lpstr>
      <vt:lpstr>Button class Constructor</vt:lpstr>
      <vt:lpstr>Methods of Button()</vt:lpstr>
      <vt:lpstr>Component class</vt:lpstr>
      <vt:lpstr>Useful Methods of Component class</vt:lpstr>
      <vt:lpstr>Requirement for Java AWT programs</vt:lpstr>
      <vt:lpstr>Event and Listener (Java Event Handling)</vt:lpstr>
      <vt:lpstr>Slide 19</vt:lpstr>
      <vt:lpstr>Steps to perform Event Handling</vt:lpstr>
      <vt:lpstr>Slide 21</vt:lpstr>
      <vt:lpstr>Event handling</vt:lpstr>
      <vt:lpstr>Slide 23</vt:lpstr>
      <vt:lpstr>Slide 24</vt:lpstr>
      <vt:lpstr>Slide 25</vt:lpstr>
      <vt:lpstr>Slide 26</vt:lpstr>
      <vt:lpstr>Grid Layout</vt:lpstr>
      <vt:lpstr>Slide 28</vt:lpstr>
      <vt:lpstr>Flow Layout</vt:lpstr>
      <vt:lpstr>Event handling using Choice and List </vt:lpstr>
      <vt:lpstr>Slide 31</vt:lpstr>
      <vt:lpstr>Delegation Event model </vt:lpstr>
      <vt:lpstr>Java Event Delegation Model</vt:lpstr>
      <vt:lpstr>There are many types of events and listeners in Java:</vt:lpstr>
      <vt:lpstr>Adapter classes</vt:lpstr>
      <vt:lpstr>Slide 36</vt:lpstr>
      <vt:lpstr>Slide 37</vt:lpstr>
      <vt:lpstr>Mouse Adapter</vt:lpstr>
      <vt:lpstr>Methods</vt:lpstr>
      <vt:lpstr>Slide 40</vt:lpstr>
      <vt:lpstr>Slide 41</vt:lpstr>
      <vt:lpstr>Slide 42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AWT(Abstract Window Toolkit)</dc:title>
  <dc:creator>admin</dc:creator>
  <cp:lastModifiedBy>admin</cp:lastModifiedBy>
  <cp:revision>87</cp:revision>
  <dcterms:created xsi:type="dcterms:W3CDTF">2015-09-07T05:28:21Z</dcterms:created>
  <dcterms:modified xsi:type="dcterms:W3CDTF">2021-03-19T04:14:18Z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0x010100DBE508B3E152C444911F3CA7CA32C45E</vt:lpwstr>
  </property>
</Properties>
</file>