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57" r:id="rId7"/>
    <p:sldId id="270" r:id="rId8"/>
    <p:sldId id="272" r:id="rId9"/>
    <p:sldId id="273" r:id="rId10"/>
    <p:sldId id="274" r:id="rId11"/>
    <p:sldId id="271" r:id="rId12"/>
    <p:sldId id="275" r:id="rId13"/>
    <p:sldId id="259" r:id="rId14"/>
    <p:sldId id="260" r:id="rId15"/>
    <p:sldId id="261" r:id="rId16"/>
    <p:sldId id="262" r:id="rId17"/>
    <p:sldId id="263" r:id="rId18"/>
    <p:sldId id="264" r:id="rId19"/>
    <p:sldId id="313" r:id="rId20"/>
    <p:sldId id="276" r:id="rId21"/>
    <p:sldId id="277" r:id="rId22"/>
    <p:sldId id="278" r:id="rId23"/>
    <p:sldId id="279" r:id="rId24"/>
    <p:sldId id="280" r:id="rId25"/>
    <p:sldId id="282" r:id="rId26"/>
    <p:sldId id="283" r:id="rId27"/>
    <p:sldId id="290" r:id="rId28"/>
    <p:sldId id="284" r:id="rId29"/>
    <p:sldId id="285" r:id="rId30"/>
    <p:sldId id="281" r:id="rId31"/>
    <p:sldId id="286" r:id="rId32"/>
    <p:sldId id="287" r:id="rId33"/>
    <p:sldId id="294" r:id="rId34"/>
    <p:sldId id="295" r:id="rId35"/>
    <p:sldId id="296" r:id="rId36"/>
    <p:sldId id="289" r:id="rId37"/>
    <p:sldId id="298" r:id="rId38"/>
    <p:sldId id="293" r:id="rId39"/>
    <p:sldId id="291" r:id="rId40"/>
    <p:sldId id="292" r:id="rId41"/>
    <p:sldId id="297" r:id="rId42"/>
    <p:sldId id="299" r:id="rId43"/>
    <p:sldId id="300" r:id="rId44"/>
    <p:sldId id="301" r:id="rId45"/>
    <p:sldId id="302" r:id="rId46"/>
    <p:sldId id="306" r:id="rId47"/>
    <p:sldId id="310" r:id="rId48"/>
    <p:sldId id="307" r:id="rId49"/>
    <p:sldId id="308" r:id="rId50"/>
    <p:sldId id="311" r:id="rId51"/>
    <p:sldId id="31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F1B32-3DA3-4ED6-A763-5D79ED9096CF}" type="datetimeFigureOut">
              <a:rPr lang="en-IN" smtClean="0"/>
              <a:pPr/>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E029B-D952-4CBF-882E-71E6BBDC81E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F1B32-3DA3-4ED6-A763-5D79ED9096CF}" type="datetimeFigureOut">
              <a:rPr lang="en-IN" smtClean="0"/>
              <a:pPr/>
              <a:t>09-04-2021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EE029B-D952-4CBF-882E-71E6BBDC81E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javase/8/docs/api/java/lang/IllegalStateException.html?is-external=tru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FX</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Scene</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 scene represents the physical contents of a </a:t>
            </a:r>
            <a:r>
              <a:rPr lang="en-IN" dirty="0" err="1" smtClean="0"/>
              <a:t>JavaFX</a:t>
            </a:r>
            <a:r>
              <a:rPr lang="en-IN" dirty="0" smtClean="0"/>
              <a:t> application. It contains all the contents of a scene graph. The class </a:t>
            </a:r>
            <a:r>
              <a:rPr lang="en-IN" b="1" dirty="0" smtClean="0"/>
              <a:t>Scene</a:t>
            </a:r>
            <a:r>
              <a:rPr lang="en-IN" dirty="0" smtClean="0"/>
              <a:t> of the package </a:t>
            </a:r>
            <a:r>
              <a:rPr lang="en-IN" b="1" dirty="0" err="1" smtClean="0"/>
              <a:t>javafx.scene</a:t>
            </a:r>
            <a:r>
              <a:rPr lang="en-IN" dirty="0" smtClean="0"/>
              <a:t> represents the scene object. At an instance, the scene object is added to only one stage.</a:t>
            </a:r>
          </a:p>
          <a:p>
            <a:r>
              <a:rPr lang="en-IN" dirty="0" smtClean="0"/>
              <a:t>we can create a scene by instantiating the Scene Class. we can opt for the size of the scene by passing its dimensions (height and width) along with the </a:t>
            </a:r>
            <a:r>
              <a:rPr lang="en-IN" b="1" dirty="0" smtClean="0"/>
              <a:t>root node</a:t>
            </a:r>
            <a:r>
              <a:rPr lang="en-IN" dirty="0" smtClean="0"/>
              <a:t> to its constructor.</a:t>
            </a:r>
          </a:p>
          <a:p>
            <a:endParaRPr lang="en-IN" dirty="0" smtClean="0"/>
          </a:p>
          <a:p>
            <a:r>
              <a:rPr lang="en-IN" dirty="0" smtClean="0"/>
              <a:t>EX: </a:t>
            </a:r>
            <a:r>
              <a:rPr lang="en-IN" dirty="0" err="1" smtClean="0"/>
              <a:t>StackPane</a:t>
            </a:r>
            <a:r>
              <a:rPr lang="en-IN" dirty="0" smtClean="0"/>
              <a:t> root = new </a:t>
            </a:r>
            <a:r>
              <a:rPr lang="en-IN" dirty="0" err="1" smtClean="0"/>
              <a:t>StackPane</a:t>
            </a:r>
            <a:r>
              <a:rPr lang="en-IN" dirty="0" smtClean="0"/>
              <a:t>();</a:t>
            </a:r>
          </a:p>
          <a:p>
            <a:r>
              <a:rPr lang="en-IN" dirty="0" smtClean="0"/>
              <a:t>        </a:t>
            </a:r>
            <a:r>
              <a:rPr lang="en-IN" dirty="0" err="1" smtClean="0"/>
              <a:t>root.getChildren</a:t>
            </a:r>
            <a:r>
              <a:rPr lang="en-IN" dirty="0" smtClean="0"/>
              <a:t>().add(</a:t>
            </a:r>
            <a:r>
              <a:rPr lang="en-IN" dirty="0" err="1" smtClean="0"/>
              <a:t>btn</a:t>
            </a:r>
            <a:r>
              <a:rPr lang="en-IN" dirty="0" smtClean="0"/>
              <a:t>);</a:t>
            </a:r>
          </a:p>
          <a:p>
            <a:r>
              <a:rPr lang="en-IN" dirty="0" smtClean="0"/>
              <a:t>        </a:t>
            </a:r>
          </a:p>
          <a:p>
            <a:r>
              <a:rPr lang="en-IN" dirty="0" smtClean="0"/>
              <a:t>        Scene </a:t>
            </a:r>
            <a:r>
              <a:rPr lang="en-IN" dirty="0" err="1" smtClean="0"/>
              <a:t>scene</a:t>
            </a:r>
            <a:r>
              <a:rPr lang="en-IN" dirty="0" smtClean="0"/>
              <a:t> = new Scene(root, 300, 250);</a:t>
            </a:r>
          </a:p>
          <a:p>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r>
              <a:rPr lang="en-IN" b="1" dirty="0" smtClean="0"/>
              <a:t>Scene Graph</a:t>
            </a:r>
          </a:p>
          <a:p>
            <a:r>
              <a:rPr lang="en-IN" dirty="0" smtClean="0"/>
              <a:t>In </a:t>
            </a:r>
            <a:r>
              <a:rPr lang="en-IN" dirty="0" err="1" smtClean="0"/>
              <a:t>JavaFX</a:t>
            </a:r>
            <a:r>
              <a:rPr lang="en-IN" dirty="0" smtClean="0"/>
              <a:t>, the GUI Applications were coded using a Scene Graph. A Scene Graph is the starting point of the construction of the GUI Application. It holds the (GUI) application primitives that are termed as nodes.</a:t>
            </a:r>
          </a:p>
          <a:p>
            <a:r>
              <a:rPr lang="en-IN" dirty="0" smtClean="0"/>
              <a:t>A node is a visual/graphical object and it may include −</a:t>
            </a:r>
          </a:p>
          <a:p>
            <a:r>
              <a:rPr lang="en-IN" b="1" dirty="0" smtClean="0"/>
              <a:t>Geometrical (Graphical) objects </a:t>
            </a:r>
            <a:r>
              <a:rPr lang="en-IN" dirty="0" smtClean="0"/>
              <a:t>− (2D and 3D) such as circle, rectangle, polygon, etc.</a:t>
            </a:r>
          </a:p>
          <a:p>
            <a:r>
              <a:rPr lang="en-IN" b="1" dirty="0" smtClean="0"/>
              <a:t>UI controls</a:t>
            </a:r>
            <a:r>
              <a:rPr lang="en-IN" dirty="0" smtClean="0"/>
              <a:t> − such as Button, Checkbox, Choice box, Text Area, etc.</a:t>
            </a:r>
          </a:p>
          <a:p>
            <a:r>
              <a:rPr lang="en-IN" b="1" dirty="0" smtClean="0"/>
              <a:t>Containers</a:t>
            </a:r>
            <a:r>
              <a:rPr lang="en-IN" dirty="0" smtClean="0"/>
              <a:t> − (layout panes) such as Border Pane, Grid Pane, Flow Pane, etc.</a:t>
            </a:r>
          </a:p>
          <a:p>
            <a:r>
              <a:rPr lang="en-IN" b="1" dirty="0" smtClean="0"/>
              <a:t>Media elements</a:t>
            </a:r>
            <a:r>
              <a:rPr lang="en-IN" dirty="0" smtClean="0"/>
              <a:t> − such as audio, video and image objects.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class</a:t>
            </a:r>
            <a:endParaRPr lang="en-IN" dirty="0"/>
          </a:p>
        </p:txBody>
      </p:sp>
      <p:sp>
        <p:nvSpPr>
          <p:cNvPr id="3" name="Content Placeholder 2"/>
          <p:cNvSpPr>
            <a:spLocks noGrp="1"/>
          </p:cNvSpPr>
          <p:nvPr>
            <p:ph idx="1"/>
          </p:nvPr>
        </p:nvSpPr>
        <p:spPr/>
        <p:txBody>
          <a:bodyPr>
            <a:noAutofit/>
          </a:bodyPr>
          <a:lstStyle/>
          <a:p>
            <a:r>
              <a:rPr lang="en-IN" sz="2000" dirty="0" smtClean="0">
                <a:latin typeface="Times New Roman" pitchFamily="18" charset="0"/>
                <a:cs typeface="Times New Roman" pitchFamily="18" charset="0"/>
              </a:rPr>
              <a:t>The </a:t>
            </a:r>
            <a:r>
              <a:rPr lang="en-IN" sz="2000" b="1" dirty="0" smtClean="0">
                <a:latin typeface="Times New Roman" pitchFamily="18" charset="0"/>
                <a:cs typeface="Times New Roman" pitchFamily="18" charset="0"/>
              </a:rPr>
              <a:t>Node</a:t>
            </a:r>
            <a:r>
              <a:rPr lang="en-IN" sz="2000" dirty="0" smtClean="0">
                <a:latin typeface="Times New Roman" pitchFamily="18" charset="0"/>
                <a:cs typeface="Times New Roman" pitchFamily="18" charset="0"/>
              </a:rPr>
              <a:t> Class of the package </a:t>
            </a:r>
            <a:r>
              <a:rPr lang="en-IN" sz="2000" b="1" dirty="0" err="1" smtClean="0">
                <a:latin typeface="Times New Roman" pitchFamily="18" charset="0"/>
                <a:cs typeface="Times New Roman" pitchFamily="18" charset="0"/>
              </a:rPr>
              <a:t>javafx.scene</a:t>
            </a:r>
            <a:r>
              <a:rPr lang="en-IN" sz="2000" dirty="0" smtClean="0">
                <a:latin typeface="Times New Roman" pitchFamily="18" charset="0"/>
                <a:cs typeface="Times New Roman" pitchFamily="18" charset="0"/>
              </a:rPr>
              <a:t> represents a node in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this class is the super class of all the nodes.</a:t>
            </a:r>
          </a:p>
          <a:p>
            <a:r>
              <a:rPr lang="en-IN" sz="2000" dirty="0" smtClean="0">
                <a:latin typeface="Times New Roman" pitchFamily="18" charset="0"/>
                <a:cs typeface="Times New Roman" pitchFamily="18" charset="0"/>
              </a:rPr>
              <a:t>As discussed earlier a node is of three types −</a:t>
            </a:r>
          </a:p>
          <a:p>
            <a:r>
              <a:rPr lang="en-IN" sz="2000" b="1" dirty="0" smtClean="0">
                <a:latin typeface="Times New Roman" pitchFamily="18" charset="0"/>
                <a:cs typeface="Times New Roman" pitchFamily="18" charset="0"/>
              </a:rPr>
              <a:t>Root Node</a:t>
            </a:r>
            <a:r>
              <a:rPr lang="en-IN" sz="2000" dirty="0" smtClean="0">
                <a:latin typeface="Times New Roman" pitchFamily="18" charset="0"/>
                <a:cs typeface="Times New Roman" pitchFamily="18" charset="0"/>
              </a:rPr>
              <a:t> − The first Scene Graph is known as the Root node.</a:t>
            </a:r>
          </a:p>
          <a:p>
            <a:r>
              <a:rPr lang="en-IN" sz="2000" b="1" dirty="0" smtClean="0">
                <a:latin typeface="Times New Roman" pitchFamily="18" charset="0"/>
                <a:cs typeface="Times New Roman" pitchFamily="18" charset="0"/>
              </a:rPr>
              <a:t>Branch Node/Parent Node</a:t>
            </a:r>
            <a:r>
              <a:rPr lang="en-IN" sz="2000" dirty="0" smtClean="0">
                <a:latin typeface="Times New Roman" pitchFamily="18" charset="0"/>
                <a:cs typeface="Times New Roman" pitchFamily="18" charset="0"/>
              </a:rPr>
              <a:t> − The node with child nodes are known as branch/parent nodes. The abstract class named </a:t>
            </a:r>
            <a:r>
              <a:rPr lang="en-IN" sz="2000" b="1" dirty="0" smtClean="0">
                <a:latin typeface="Times New Roman" pitchFamily="18" charset="0"/>
                <a:cs typeface="Times New Roman" pitchFamily="18" charset="0"/>
              </a:rPr>
              <a:t>Parent</a:t>
            </a:r>
            <a:r>
              <a:rPr lang="en-IN" sz="2000" dirty="0" smtClean="0">
                <a:latin typeface="Times New Roman" pitchFamily="18" charset="0"/>
                <a:cs typeface="Times New Roman" pitchFamily="18" charset="0"/>
              </a:rPr>
              <a:t> of the package </a:t>
            </a:r>
            <a:r>
              <a:rPr lang="en-IN" sz="2000" b="1" dirty="0" err="1" smtClean="0">
                <a:latin typeface="Times New Roman" pitchFamily="18" charset="0"/>
                <a:cs typeface="Times New Roman" pitchFamily="18" charset="0"/>
              </a:rPr>
              <a:t>javafx.scene</a:t>
            </a:r>
            <a:r>
              <a:rPr lang="en-IN" sz="2000" dirty="0" smtClean="0">
                <a:latin typeface="Times New Roman" pitchFamily="18" charset="0"/>
                <a:cs typeface="Times New Roman" pitchFamily="18" charset="0"/>
              </a:rPr>
              <a:t> is the base class of all the parent nodes, and those parent nodes will be of the following types −</a:t>
            </a:r>
          </a:p>
          <a:p>
            <a:pPr lvl="1"/>
            <a:r>
              <a:rPr lang="en-IN" sz="1600" b="1" dirty="0" smtClean="0">
                <a:latin typeface="Times New Roman" pitchFamily="18" charset="0"/>
                <a:cs typeface="Times New Roman" pitchFamily="18" charset="0"/>
              </a:rPr>
              <a:t>Group</a:t>
            </a:r>
            <a:r>
              <a:rPr lang="en-IN" sz="1600" dirty="0" smtClean="0">
                <a:latin typeface="Times New Roman" pitchFamily="18" charset="0"/>
                <a:cs typeface="Times New Roman" pitchFamily="18" charset="0"/>
              </a:rPr>
              <a:t> − A group node is a collective node that contains a list of children nodes. Whenever the group node is rendered, all its child nodes are rendered in order. Any transformation, effect state applied on the group will be applied to all the child nodes.</a:t>
            </a:r>
          </a:p>
          <a:p>
            <a:pPr lvl="1"/>
            <a:r>
              <a:rPr lang="en-IN" sz="1600" b="1" dirty="0" smtClean="0">
                <a:latin typeface="Times New Roman" pitchFamily="18" charset="0"/>
                <a:cs typeface="Times New Roman" pitchFamily="18" charset="0"/>
              </a:rPr>
              <a:t>Region</a:t>
            </a:r>
            <a:r>
              <a:rPr lang="en-IN" sz="1600" dirty="0" smtClean="0">
                <a:latin typeface="Times New Roman" pitchFamily="18" charset="0"/>
                <a:cs typeface="Times New Roman" pitchFamily="18" charset="0"/>
              </a:rPr>
              <a:t> − It is the base class of all the </a:t>
            </a:r>
            <a:r>
              <a:rPr lang="en-IN" sz="1600" dirty="0" err="1" smtClean="0">
                <a:latin typeface="Times New Roman" pitchFamily="18" charset="0"/>
                <a:cs typeface="Times New Roman" pitchFamily="18" charset="0"/>
              </a:rPr>
              <a:t>JavaFX</a:t>
            </a:r>
            <a:r>
              <a:rPr lang="en-IN" sz="1600" dirty="0" smtClean="0">
                <a:latin typeface="Times New Roman" pitchFamily="18" charset="0"/>
                <a:cs typeface="Times New Roman" pitchFamily="18" charset="0"/>
              </a:rPr>
              <a:t> Node based UI Controls, such as Chart, Pane and Control.</a:t>
            </a:r>
          </a:p>
          <a:p>
            <a:pPr lvl="1"/>
            <a:r>
              <a:rPr lang="en-IN" sz="1600" b="1" dirty="0" err="1" smtClean="0">
                <a:latin typeface="Times New Roman" pitchFamily="18" charset="0"/>
                <a:cs typeface="Times New Roman" pitchFamily="18" charset="0"/>
              </a:rPr>
              <a:t>WebView</a:t>
            </a:r>
            <a:r>
              <a:rPr lang="en-IN" sz="1600" dirty="0" smtClean="0">
                <a:latin typeface="Times New Roman" pitchFamily="18" charset="0"/>
                <a:cs typeface="Times New Roman" pitchFamily="18" charset="0"/>
              </a:rPr>
              <a:t> − This node manages the web engine and displays its contents.</a:t>
            </a:r>
          </a:p>
          <a:p>
            <a:r>
              <a:rPr lang="en-IN" sz="2000" b="1" dirty="0" smtClean="0">
                <a:latin typeface="Times New Roman" pitchFamily="18" charset="0"/>
                <a:cs typeface="Times New Roman" pitchFamily="18" charset="0"/>
              </a:rPr>
              <a:t>Leaf Node</a:t>
            </a:r>
            <a:r>
              <a:rPr lang="en-IN" sz="2000" dirty="0" smtClean="0">
                <a:latin typeface="Times New Roman" pitchFamily="18" charset="0"/>
                <a:cs typeface="Times New Roman" pitchFamily="18" charset="0"/>
              </a:rPr>
              <a:t> − The node without child nodes is known as the leaf node. For example, Rectangle, Ellipse, Box, </a:t>
            </a:r>
            <a:r>
              <a:rPr lang="en-IN" sz="2000" dirty="0" err="1" smtClean="0">
                <a:latin typeface="Times New Roman" pitchFamily="18" charset="0"/>
                <a:cs typeface="Times New Roman" pitchFamily="18" charset="0"/>
              </a:rPr>
              <a:t>ImageView</a:t>
            </a:r>
            <a:r>
              <a:rPr lang="en-IN" sz="2000" dirty="0" smtClean="0">
                <a:latin typeface="Times New Roman" pitchFamily="18" charset="0"/>
                <a:cs typeface="Times New Roman" pitchFamily="18" charset="0"/>
              </a:rPr>
              <a:t>, MediaView are examples of leaf nodes.</a:t>
            </a: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 main things</a:t>
            </a:r>
            <a:endParaRPr lang="en-IN" dirty="0"/>
          </a:p>
        </p:txBody>
      </p:sp>
      <p:sp>
        <p:nvSpPr>
          <p:cNvPr id="3" name="Content Placeholder 2"/>
          <p:cNvSpPr>
            <a:spLocks noGrp="1"/>
          </p:cNvSpPr>
          <p:nvPr>
            <p:ph idx="1"/>
          </p:nvPr>
        </p:nvSpPr>
        <p:spPr/>
        <p:txBody>
          <a:bodyPr/>
          <a:lstStyle/>
          <a:p>
            <a:r>
              <a:rPr lang="en-IN" dirty="0" smtClean="0"/>
              <a:t>First</a:t>
            </a:r>
            <a:r>
              <a:rPr lang="en-IN" dirty="0"/>
              <a:t>, that the class uses </a:t>
            </a:r>
            <a:r>
              <a:rPr lang="en-IN" dirty="0" smtClean="0"/>
              <a:t>“extends </a:t>
            </a:r>
            <a:r>
              <a:rPr lang="en-IN" dirty="0"/>
              <a:t>Application</a:t>
            </a:r>
            <a:r>
              <a:rPr lang="en-IN" dirty="0" smtClean="0"/>
              <a:t>.“</a:t>
            </a:r>
          </a:p>
          <a:p>
            <a:r>
              <a:rPr lang="en-IN" dirty="0" smtClean="0"/>
              <a:t>Second, we required </a:t>
            </a:r>
            <a:r>
              <a:rPr lang="en-IN" dirty="0"/>
              <a:t>method named </a:t>
            </a:r>
            <a:r>
              <a:rPr lang="en-IN" dirty="0" smtClean="0"/>
              <a:t>“start(Stage </a:t>
            </a:r>
            <a:r>
              <a:rPr lang="en-IN" dirty="0" err="1"/>
              <a:t>primaryStage</a:t>
            </a:r>
            <a:r>
              <a:rPr lang="en-IN" dirty="0" smtClean="0"/>
              <a:t>).“</a:t>
            </a:r>
          </a:p>
          <a:p>
            <a:r>
              <a:rPr lang="en-IN" dirty="0"/>
              <a:t>Finally, we tell the Stage to appear by </a:t>
            </a:r>
            <a:r>
              <a:rPr lang="en-IN" dirty="0" smtClean="0"/>
              <a:t>“</a:t>
            </a:r>
            <a:r>
              <a:rPr lang="en-IN" dirty="0" err="1" smtClean="0"/>
              <a:t>primaryStage.show</a:t>
            </a:r>
            <a:r>
              <a:rPr lang="en-IN" dirty="0" smtClean="0"/>
              <a:t>();“</a:t>
            </a:r>
          </a:p>
          <a:p>
            <a:pPr lvl="1"/>
            <a:r>
              <a:rPr lang="en-IN" dirty="0" smtClean="0"/>
              <a:t> </a:t>
            </a:r>
            <a:r>
              <a:rPr lang="en-IN" dirty="0"/>
              <a:t>This is what makes </a:t>
            </a:r>
            <a:r>
              <a:rPr lang="en-IN" dirty="0" smtClean="0"/>
              <a:t>the application </a:t>
            </a:r>
            <a:r>
              <a:rPr lang="en-IN" dirty="0"/>
              <a:t>visible.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example</a:t>
            </a:r>
            <a:endParaRPr lang="en-IN" dirty="0"/>
          </a:p>
        </p:txBody>
      </p:sp>
      <p:sp>
        <p:nvSpPr>
          <p:cNvPr id="3" name="Content Placeholder 2"/>
          <p:cNvSpPr>
            <a:spLocks noGrp="1"/>
          </p:cNvSpPr>
          <p:nvPr>
            <p:ph idx="1"/>
          </p:nvPr>
        </p:nvSpPr>
        <p:spPr>
          <a:xfrm>
            <a:off x="457200" y="1268760"/>
            <a:ext cx="8229600" cy="4857403"/>
          </a:xfrm>
        </p:spPr>
        <p:txBody>
          <a:bodyPr>
            <a:normAutofit fontScale="85000" lnSpcReduction="20000"/>
          </a:bodyPr>
          <a:lstStyle/>
          <a:p>
            <a:r>
              <a:rPr lang="en-IN" dirty="0" smtClean="0"/>
              <a:t>import </a:t>
            </a:r>
            <a:r>
              <a:rPr lang="en-IN" dirty="0" err="1" smtClean="0"/>
              <a:t>javafx.application.Application</a:t>
            </a:r>
            <a:r>
              <a:rPr lang="en-IN" dirty="0" smtClean="0"/>
              <a:t>;</a:t>
            </a:r>
          </a:p>
          <a:p>
            <a:r>
              <a:rPr lang="en-IN" dirty="0" smtClean="0"/>
              <a:t>import </a:t>
            </a:r>
            <a:r>
              <a:rPr lang="en-IN" dirty="0" err="1" smtClean="0"/>
              <a:t>javafx.stage.Stage</a:t>
            </a:r>
            <a:r>
              <a:rPr lang="en-IN" dirty="0" smtClean="0"/>
              <a:t>;</a:t>
            </a:r>
          </a:p>
          <a:p>
            <a:r>
              <a:rPr lang="en-IN" dirty="0" smtClean="0"/>
              <a:t>public class </a:t>
            </a:r>
            <a:r>
              <a:rPr lang="en-IN" dirty="0" err="1" smtClean="0"/>
              <a:t>firstfx</a:t>
            </a:r>
            <a:r>
              <a:rPr lang="en-IN" dirty="0" smtClean="0"/>
              <a:t> extends Application </a:t>
            </a:r>
          </a:p>
          <a:p>
            <a:r>
              <a:rPr lang="en-IN" dirty="0" smtClean="0"/>
              <a:t>{</a:t>
            </a:r>
          </a:p>
          <a:p>
            <a:r>
              <a:rPr lang="en-IN" dirty="0" smtClean="0"/>
              <a:t>public void start(Stage </a:t>
            </a:r>
            <a:r>
              <a:rPr lang="en-IN" dirty="0" err="1" smtClean="0"/>
              <a:t>primaryStage</a:t>
            </a:r>
            <a:r>
              <a:rPr lang="en-IN" dirty="0" smtClean="0"/>
              <a:t>) {</a:t>
            </a:r>
          </a:p>
          <a:p>
            <a:r>
              <a:rPr lang="en-IN" dirty="0" err="1" smtClean="0"/>
              <a:t>primaryStage.show</a:t>
            </a:r>
            <a:r>
              <a:rPr lang="en-IN" dirty="0" smtClean="0"/>
              <a:t>();</a:t>
            </a:r>
          </a:p>
          <a:p>
            <a:r>
              <a:rPr lang="en-IN" dirty="0" smtClean="0"/>
              <a:t>}</a:t>
            </a:r>
          </a:p>
          <a:p>
            <a:r>
              <a:rPr lang="en-IN" dirty="0" smtClean="0"/>
              <a:t>public static void main(String[] </a:t>
            </a:r>
            <a:r>
              <a:rPr lang="en-IN" dirty="0" err="1" smtClean="0"/>
              <a:t>args</a:t>
            </a:r>
            <a:r>
              <a:rPr lang="en-IN" dirty="0" smtClean="0"/>
              <a:t>) {</a:t>
            </a:r>
          </a:p>
          <a:p>
            <a:r>
              <a:rPr lang="en-IN" dirty="0" smtClean="0"/>
              <a:t>launch(</a:t>
            </a:r>
            <a:r>
              <a:rPr lang="en-IN" dirty="0" err="1" smtClean="0"/>
              <a:t>args</a:t>
            </a:r>
            <a:r>
              <a:rPr lang="en-IN" dirty="0" smtClean="0"/>
              <a:t>);</a:t>
            </a:r>
          </a:p>
          <a:p>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launch</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Launch a standalone application. </a:t>
            </a:r>
          </a:p>
          <a:p>
            <a:r>
              <a:rPr lang="en-IN" dirty="0" smtClean="0"/>
              <a:t>This method is typically called from the main method(). </a:t>
            </a:r>
          </a:p>
          <a:p>
            <a:r>
              <a:rPr lang="en-IN" dirty="0" smtClean="0"/>
              <a:t>It must not be called more than once or an exception will be thrown(</a:t>
            </a:r>
            <a:r>
              <a:rPr lang="en-IN" dirty="0" err="1" smtClean="0">
                <a:hlinkClick r:id="rId2" tooltip="class or interface in java.lang"/>
              </a:rPr>
              <a:t>IllegalStateException</a:t>
            </a:r>
            <a:r>
              <a:rPr lang="en-IN" dirty="0" smtClean="0"/>
              <a:t>). This is equivalent to launch(</a:t>
            </a:r>
            <a:r>
              <a:rPr lang="en-IN" dirty="0" err="1" smtClean="0"/>
              <a:t>TheClass.class</a:t>
            </a:r>
            <a:r>
              <a:rPr lang="en-IN" dirty="0" smtClean="0"/>
              <a:t>, </a:t>
            </a:r>
            <a:r>
              <a:rPr lang="en-IN" dirty="0" err="1" smtClean="0"/>
              <a:t>args</a:t>
            </a:r>
            <a:r>
              <a:rPr lang="en-IN" dirty="0" smtClean="0"/>
              <a:t>) where </a:t>
            </a:r>
            <a:r>
              <a:rPr lang="en-IN" dirty="0" err="1" smtClean="0"/>
              <a:t>TheClass</a:t>
            </a:r>
            <a:r>
              <a:rPr lang="en-IN" dirty="0" smtClean="0"/>
              <a:t> is the immediately enclosing class of the method that called launch.</a:t>
            </a:r>
          </a:p>
          <a:p>
            <a:r>
              <a:rPr lang="en-IN" dirty="0" smtClean="0"/>
              <a:t> It must be a subclass of Application or a </a:t>
            </a:r>
            <a:r>
              <a:rPr lang="en-IN" dirty="0" err="1" smtClean="0"/>
              <a:t>RuntimeException</a:t>
            </a:r>
            <a:r>
              <a:rPr lang="en-IN" dirty="0" smtClean="0"/>
              <a:t> will be thrown. </a:t>
            </a:r>
          </a:p>
          <a:p>
            <a:r>
              <a:rPr lang="en-IN" dirty="0" smtClean="0"/>
              <a:t>The launch method does not return until the application has </a:t>
            </a:r>
            <a:r>
              <a:rPr lang="en-IN" dirty="0" smtClean="0">
                <a:solidFill>
                  <a:srgbClr val="FF0000"/>
                </a:solidFill>
              </a:rPr>
              <a:t>exited, either via a call to </a:t>
            </a:r>
            <a:r>
              <a:rPr lang="en-IN" dirty="0" err="1" smtClean="0">
                <a:solidFill>
                  <a:srgbClr val="FF0000"/>
                </a:solidFill>
              </a:rPr>
              <a:t>Platform.exit</a:t>
            </a:r>
            <a:r>
              <a:rPr lang="en-IN" dirty="0" smtClean="0">
                <a:solidFill>
                  <a:srgbClr val="FF0000"/>
                </a:solidFill>
              </a:rPr>
              <a:t> or all of the application windows have been closed. </a:t>
            </a:r>
          </a:p>
          <a:p>
            <a:r>
              <a:rPr lang="en-IN" i="1" dirty="0" smtClean="0"/>
              <a:t>Typical usage is: </a:t>
            </a:r>
          </a:p>
          <a:p>
            <a:r>
              <a:rPr lang="en-IN" dirty="0" smtClean="0"/>
              <a:t>public static void main(String[] </a:t>
            </a:r>
            <a:r>
              <a:rPr lang="en-IN" dirty="0" err="1" smtClean="0"/>
              <a:t>args</a:t>
            </a:r>
            <a:r>
              <a:rPr lang="en-IN" dirty="0" smtClean="0"/>
              <a:t>)</a:t>
            </a:r>
          </a:p>
          <a:p>
            <a:r>
              <a:rPr lang="en-IN" dirty="0" smtClean="0"/>
              <a:t>{</a:t>
            </a:r>
          </a:p>
          <a:p>
            <a:r>
              <a:rPr lang="en-IN" dirty="0" smtClean="0"/>
              <a:t> </a:t>
            </a:r>
            <a:r>
              <a:rPr lang="en-IN" dirty="0" err="1" smtClean="0"/>
              <a:t>Application.launch</a:t>
            </a:r>
            <a:r>
              <a:rPr lang="en-IN" dirty="0" smtClean="0"/>
              <a:t>(</a:t>
            </a:r>
            <a:r>
              <a:rPr lang="en-IN" dirty="0" err="1" smtClean="0"/>
              <a:t>args</a:t>
            </a:r>
            <a:r>
              <a:rPr lang="en-IN" dirty="0" smtClean="0"/>
              <a:t>); </a:t>
            </a:r>
          </a:p>
          <a:p>
            <a:r>
              <a:rPr lang="en-IN" dirty="0" smtClean="0"/>
              <a:t>} </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 using FX</a:t>
            </a:r>
            <a:endParaRPr lang="en-IN" dirty="0"/>
          </a:p>
        </p:txBody>
      </p:sp>
      <p:sp>
        <p:nvSpPr>
          <p:cNvPr id="3" name="Content Placeholder 2"/>
          <p:cNvSpPr>
            <a:spLocks noGrp="1"/>
          </p:cNvSpPr>
          <p:nvPr>
            <p:ph idx="1"/>
          </p:nvPr>
        </p:nvSpPr>
        <p:spPr>
          <a:xfrm>
            <a:off x="457200" y="1268760"/>
            <a:ext cx="8229600" cy="5328592"/>
          </a:xfrm>
        </p:spPr>
        <p:txBody>
          <a:bodyPr>
            <a:normAutofit fontScale="40000" lnSpcReduction="20000"/>
          </a:bodyPr>
          <a:lstStyle/>
          <a:p>
            <a:r>
              <a:rPr lang="en-IN" dirty="0" smtClean="0"/>
              <a:t>import </a:t>
            </a:r>
            <a:r>
              <a:rPr lang="en-IN" dirty="0" err="1" smtClean="0"/>
              <a:t>javafx.application</a:t>
            </a:r>
            <a:r>
              <a:rPr lang="en-IN" dirty="0" smtClean="0"/>
              <a:t>.*;</a:t>
            </a:r>
          </a:p>
          <a:p>
            <a:r>
              <a:rPr lang="en-IN" dirty="0" smtClean="0"/>
              <a:t>import </a:t>
            </a:r>
            <a:r>
              <a:rPr lang="en-IN" dirty="0" err="1" smtClean="0"/>
              <a:t>javafx.scene</a:t>
            </a:r>
            <a:r>
              <a:rPr lang="en-IN" dirty="0" smtClean="0"/>
              <a:t>.*;</a:t>
            </a:r>
          </a:p>
          <a:p>
            <a:r>
              <a:rPr lang="en-IN" dirty="0" smtClean="0"/>
              <a:t>import </a:t>
            </a:r>
            <a:r>
              <a:rPr lang="en-IN" dirty="0" err="1" smtClean="0"/>
              <a:t>javafx.scene.layout</a:t>
            </a:r>
            <a:r>
              <a:rPr lang="en-IN" dirty="0" smtClean="0"/>
              <a:t>.*;</a:t>
            </a:r>
          </a:p>
          <a:p>
            <a:r>
              <a:rPr lang="en-IN" dirty="0" smtClean="0"/>
              <a:t>import </a:t>
            </a:r>
            <a:r>
              <a:rPr lang="en-IN" dirty="0" err="1" smtClean="0"/>
              <a:t>javafx.scene.control</a:t>
            </a:r>
            <a:r>
              <a:rPr lang="en-IN" dirty="0" smtClean="0"/>
              <a:t>.*;</a:t>
            </a:r>
          </a:p>
          <a:p>
            <a:r>
              <a:rPr lang="en-IN" dirty="0" smtClean="0"/>
              <a:t>import </a:t>
            </a:r>
            <a:r>
              <a:rPr lang="en-IN" dirty="0" err="1" smtClean="0"/>
              <a:t>javafx.stage</a:t>
            </a:r>
            <a:r>
              <a:rPr lang="en-IN" dirty="0" smtClean="0"/>
              <a:t>.*;</a:t>
            </a:r>
          </a:p>
          <a:p>
            <a:endParaRPr lang="en-IN" dirty="0" smtClean="0"/>
          </a:p>
          <a:p>
            <a:r>
              <a:rPr lang="en-IN" dirty="0" smtClean="0"/>
              <a:t>public class </a:t>
            </a:r>
            <a:r>
              <a:rPr lang="en-IN" dirty="0" err="1" smtClean="0"/>
              <a:t>fxlabel</a:t>
            </a:r>
            <a:r>
              <a:rPr lang="en-IN" dirty="0" smtClean="0"/>
              <a:t> extends Application</a:t>
            </a:r>
          </a:p>
          <a:p>
            <a:r>
              <a:rPr lang="en-IN" dirty="0" smtClean="0"/>
              <a:t>{</a:t>
            </a:r>
          </a:p>
          <a:p>
            <a:r>
              <a:rPr lang="en-IN" dirty="0" smtClean="0"/>
              <a:t>public void start(Stage </a:t>
            </a:r>
            <a:r>
              <a:rPr lang="en-IN" dirty="0" err="1" smtClean="0"/>
              <a:t>pstage</a:t>
            </a:r>
            <a:r>
              <a:rPr lang="en-IN" dirty="0" smtClean="0"/>
              <a:t>)</a:t>
            </a:r>
          </a:p>
          <a:p>
            <a:r>
              <a:rPr lang="en-IN" dirty="0" smtClean="0"/>
              <a:t>{</a:t>
            </a:r>
          </a:p>
          <a:p>
            <a:r>
              <a:rPr lang="en-IN" dirty="0" smtClean="0"/>
              <a:t>Label l1 = new Label("welcome");</a:t>
            </a:r>
          </a:p>
          <a:p>
            <a:endParaRPr lang="en-IN" dirty="0" smtClean="0"/>
          </a:p>
          <a:p>
            <a:r>
              <a:rPr lang="en-IN" dirty="0" err="1" smtClean="0"/>
              <a:t>StackPane</a:t>
            </a:r>
            <a:r>
              <a:rPr lang="en-IN" dirty="0" smtClean="0"/>
              <a:t> root  = new </a:t>
            </a:r>
            <a:r>
              <a:rPr lang="en-IN" dirty="0" err="1" smtClean="0"/>
              <a:t>StackPane</a:t>
            </a:r>
            <a:r>
              <a:rPr lang="en-IN" dirty="0" smtClean="0"/>
              <a:t>();</a:t>
            </a:r>
          </a:p>
          <a:p>
            <a:r>
              <a:rPr lang="en-IN" dirty="0" smtClean="0"/>
              <a:t>Scene s = new Scene(root,300,300);</a:t>
            </a:r>
          </a:p>
          <a:p>
            <a:r>
              <a:rPr lang="en-IN" dirty="0" err="1" smtClean="0"/>
              <a:t>root.getChildren</a:t>
            </a:r>
            <a:r>
              <a:rPr lang="en-IN" dirty="0" smtClean="0"/>
              <a:t>().add(l1);</a:t>
            </a:r>
          </a:p>
          <a:p>
            <a:r>
              <a:rPr lang="en-IN" dirty="0" err="1" smtClean="0"/>
              <a:t>pstage.setScene</a:t>
            </a:r>
            <a:r>
              <a:rPr lang="en-IN" dirty="0" smtClean="0"/>
              <a:t>(s);</a:t>
            </a:r>
          </a:p>
          <a:p>
            <a:r>
              <a:rPr lang="en-IN" dirty="0" err="1" smtClean="0"/>
              <a:t>pstage.setTitle</a:t>
            </a:r>
            <a:r>
              <a:rPr lang="en-IN" dirty="0" smtClean="0"/>
              <a:t>("Simple JAVAFX example");</a:t>
            </a:r>
          </a:p>
          <a:p>
            <a:r>
              <a:rPr lang="en-IN" dirty="0" err="1" smtClean="0"/>
              <a:t>pstage.show</a:t>
            </a:r>
            <a:r>
              <a:rPr lang="en-IN" dirty="0" smtClean="0"/>
              <a:t>();</a:t>
            </a:r>
          </a:p>
          <a:p>
            <a:endParaRPr lang="en-IN" dirty="0" smtClean="0"/>
          </a:p>
          <a:p>
            <a:r>
              <a:rPr lang="en-IN" dirty="0" smtClean="0"/>
              <a:t>}</a:t>
            </a:r>
          </a:p>
          <a:p>
            <a:endParaRPr lang="en-IN" dirty="0" smtClean="0"/>
          </a:p>
          <a:p>
            <a:r>
              <a:rPr lang="en-IN" dirty="0" smtClean="0"/>
              <a:t>public static void main(String </a:t>
            </a:r>
            <a:r>
              <a:rPr lang="en-IN" dirty="0" err="1" smtClean="0"/>
              <a:t>ar</a:t>
            </a:r>
            <a:r>
              <a:rPr lang="en-IN" dirty="0" smtClean="0"/>
              <a:t>[])</a:t>
            </a:r>
          </a:p>
          <a:p>
            <a:r>
              <a:rPr lang="en-IN" dirty="0" smtClean="0"/>
              <a:t>{</a:t>
            </a:r>
          </a:p>
          <a:p>
            <a:r>
              <a:rPr lang="en-IN" dirty="0" smtClean="0"/>
              <a:t>launch(</a:t>
            </a:r>
            <a:r>
              <a:rPr lang="en-IN" dirty="0" err="1" smtClean="0"/>
              <a:t>ar</a:t>
            </a:r>
            <a:r>
              <a:rPr lang="en-IN" dirty="0" smtClean="0"/>
              <a:t>);</a:t>
            </a:r>
          </a:p>
          <a:p>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all we can see</a:t>
            </a:r>
            <a:endParaRPr lang="en-IN" dirty="0"/>
          </a:p>
        </p:txBody>
      </p:sp>
      <p:sp>
        <p:nvSpPr>
          <p:cNvPr id="3" name="Content Placeholder 2"/>
          <p:cNvSpPr>
            <a:spLocks noGrp="1"/>
          </p:cNvSpPr>
          <p:nvPr>
            <p:ph idx="1"/>
          </p:nvPr>
        </p:nvSpPr>
        <p:spPr/>
        <p:txBody>
          <a:bodyPr/>
          <a:lstStyle/>
          <a:p>
            <a:r>
              <a:rPr lang="en-IN" dirty="0"/>
              <a:t>First, it has a label. The </a:t>
            </a:r>
            <a:r>
              <a:rPr lang="en-IN" dirty="0" smtClean="0"/>
              <a:t>label is </a:t>
            </a:r>
            <a:r>
              <a:rPr lang="en-IN" dirty="0"/>
              <a:t>just text that will appear on the screen. </a:t>
            </a:r>
            <a:endParaRPr lang="en-IN" dirty="0" smtClean="0"/>
          </a:p>
          <a:p>
            <a:r>
              <a:rPr lang="en-IN" dirty="0" smtClean="0"/>
              <a:t>Second </a:t>
            </a:r>
            <a:r>
              <a:rPr lang="en-IN" dirty="0"/>
              <a:t>it has a </a:t>
            </a:r>
            <a:r>
              <a:rPr lang="en-IN" dirty="0" smtClean="0"/>
              <a:t>“</a:t>
            </a:r>
            <a:r>
              <a:rPr lang="en-IN" dirty="0" err="1" smtClean="0"/>
              <a:t>StackPane</a:t>
            </a:r>
            <a:r>
              <a:rPr lang="en-IN" dirty="0"/>
              <a:t>" layout - which</a:t>
            </a:r>
          </a:p>
          <a:p>
            <a:pPr>
              <a:buNone/>
            </a:pPr>
            <a:r>
              <a:rPr lang="en-IN" dirty="0"/>
              <a:t>means that the </a:t>
            </a:r>
            <a:r>
              <a:rPr lang="en-IN" dirty="0" err="1"/>
              <a:t>the</a:t>
            </a:r>
            <a:r>
              <a:rPr lang="en-IN" dirty="0"/>
              <a:t> text will appear in the middle of the application.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Layouts</a:t>
            </a:r>
            <a:endParaRPr lang="en-IN" dirty="0"/>
          </a:p>
        </p:txBody>
      </p:sp>
      <p:sp>
        <p:nvSpPr>
          <p:cNvPr id="3" name="Content Placeholder 2"/>
          <p:cNvSpPr>
            <a:spLocks noGrp="1"/>
          </p:cNvSpPr>
          <p:nvPr>
            <p:ph idx="1"/>
          </p:nvPr>
        </p:nvSpPr>
        <p:spPr>
          <a:xfrm>
            <a:off x="457200" y="1268761"/>
            <a:ext cx="8229600" cy="936104"/>
          </a:xfrm>
        </p:spPr>
        <p:txBody>
          <a:bodyPr>
            <a:noAutofit/>
          </a:bodyPr>
          <a:lstStyle/>
          <a:p>
            <a:pPr>
              <a:buNone/>
            </a:pPr>
            <a:r>
              <a:rPr lang="en-IN" sz="2000" dirty="0">
                <a:latin typeface="Times New Roman" pitchFamily="18" charset="0"/>
                <a:cs typeface="Times New Roman" pitchFamily="18" charset="0"/>
              </a:rPr>
              <a:t>There are many </a:t>
            </a:r>
            <a:r>
              <a:rPr lang="en-IN" sz="2000" dirty="0" smtClean="0">
                <a:latin typeface="Times New Roman" pitchFamily="18" charset="0"/>
                <a:cs typeface="Times New Roman" pitchFamily="18" charset="0"/>
              </a:rPr>
              <a:t>different </a:t>
            </a:r>
            <a:r>
              <a:rPr lang="en-IN" sz="2000" dirty="0">
                <a:latin typeface="Times New Roman" pitchFamily="18" charset="0"/>
                <a:cs typeface="Times New Roman" pitchFamily="18" charset="0"/>
              </a:rPr>
              <a:t>layouts. </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following are some of the more common layouts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323528" y="1196752"/>
            <a:ext cx="8401050" cy="4824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Example on </a:t>
            </a:r>
            <a:r>
              <a:rPr lang="en-IN" dirty="0" err="1" smtClean="0"/>
              <a:t>gride</a:t>
            </a:r>
            <a:r>
              <a:rPr lang="en-IN" dirty="0" smtClean="0"/>
              <a:t> pane layout</a:t>
            </a:r>
            <a:br>
              <a:rPr lang="en-IN" dirty="0" smtClean="0"/>
            </a:br>
            <a:endParaRPr lang="en-IN" dirty="0"/>
          </a:p>
        </p:txBody>
      </p:sp>
      <p:sp>
        <p:nvSpPr>
          <p:cNvPr id="3" name="Content Placeholder 2"/>
          <p:cNvSpPr>
            <a:spLocks noGrp="1"/>
          </p:cNvSpPr>
          <p:nvPr>
            <p:ph idx="1"/>
          </p:nvPr>
        </p:nvSpPr>
        <p:spPr>
          <a:xfrm>
            <a:off x="457200" y="836712"/>
            <a:ext cx="3898776" cy="5289451"/>
          </a:xfrm>
          <a:ln>
            <a:solidFill>
              <a:schemeClr val="accent1"/>
            </a:solidFill>
          </a:ln>
        </p:spPr>
        <p:txBody>
          <a:bodyPr>
            <a:noAutofit/>
          </a:bodyPr>
          <a:lstStyle/>
          <a:p>
            <a:pPr>
              <a:buNone/>
            </a:pPr>
            <a:r>
              <a:rPr lang="en-IN" sz="1600" dirty="0" smtClean="0"/>
              <a:t>import </a:t>
            </a:r>
            <a:r>
              <a:rPr lang="en-IN" sz="1600" dirty="0" err="1" smtClean="0"/>
              <a:t>javafx.application.Application</a:t>
            </a:r>
            <a:r>
              <a:rPr lang="en-IN" sz="1600" dirty="0" smtClean="0"/>
              <a:t>;  </a:t>
            </a:r>
          </a:p>
          <a:p>
            <a:pPr>
              <a:buNone/>
            </a:pPr>
            <a:r>
              <a:rPr lang="en-IN" sz="1600" dirty="0" smtClean="0"/>
              <a:t>import </a:t>
            </a:r>
            <a:r>
              <a:rPr lang="en-IN" sz="1600" dirty="0" err="1" smtClean="0"/>
              <a:t>javafx.scene.Scene</a:t>
            </a:r>
            <a:r>
              <a:rPr lang="en-IN" sz="1600" dirty="0" smtClean="0"/>
              <a:t>;  </a:t>
            </a:r>
          </a:p>
          <a:p>
            <a:pPr>
              <a:buNone/>
            </a:pPr>
            <a:r>
              <a:rPr lang="en-IN" sz="1600" dirty="0" smtClean="0"/>
              <a:t>import </a:t>
            </a:r>
            <a:r>
              <a:rPr lang="en-IN" sz="1600" dirty="0" err="1" smtClean="0"/>
              <a:t>javafx.scene.control</a:t>
            </a:r>
            <a:r>
              <a:rPr lang="en-IN" sz="1600" dirty="0" smtClean="0"/>
              <a:t>.*;  </a:t>
            </a:r>
          </a:p>
          <a:p>
            <a:pPr>
              <a:buNone/>
            </a:pPr>
            <a:r>
              <a:rPr lang="en-IN" sz="1600" dirty="0" smtClean="0"/>
              <a:t>import </a:t>
            </a:r>
            <a:r>
              <a:rPr lang="en-IN" sz="1600" dirty="0" err="1" smtClean="0"/>
              <a:t>javafx.scene.layout</a:t>
            </a:r>
            <a:r>
              <a:rPr lang="en-IN" sz="1600" dirty="0" smtClean="0"/>
              <a:t>.*;  </a:t>
            </a:r>
          </a:p>
          <a:p>
            <a:pPr>
              <a:buNone/>
            </a:pPr>
            <a:r>
              <a:rPr lang="en-IN" sz="1600" dirty="0" smtClean="0"/>
              <a:t>import </a:t>
            </a:r>
            <a:r>
              <a:rPr lang="en-IN" sz="1600" dirty="0" err="1" smtClean="0"/>
              <a:t>javafx.stage</a:t>
            </a:r>
            <a:r>
              <a:rPr lang="en-IN" sz="1600" dirty="0" smtClean="0"/>
              <a:t>.*;  </a:t>
            </a:r>
          </a:p>
          <a:p>
            <a:pPr>
              <a:buNone/>
            </a:pPr>
            <a:r>
              <a:rPr lang="en-IN" sz="1600" dirty="0" smtClean="0"/>
              <a:t>public class </a:t>
            </a:r>
            <a:r>
              <a:rPr lang="en-IN" sz="1600" dirty="0" err="1" smtClean="0"/>
              <a:t>gridpane</a:t>
            </a:r>
            <a:r>
              <a:rPr lang="en-IN" sz="1600" dirty="0" smtClean="0"/>
              <a:t> extends Application </a:t>
            </a:r>
          </a:p>
          <a:p>
            <a:pPr>
              <a:buNone/>
            </a:pPr>
            <a:r>
              <a:rPr lang="en-IN" sz="1600" dirty="0" smtClean="0"/>
              <a:t>{  </a:t>
            </a:r>
          </a:p>
          <a:p>
            <a:pPr>
              <a:buNone/>
            </a:pPr>
            <a:r>
              <a:rPr lang="en-IN" sz="1600" dirty="0" smtClean="0"/>
              <a:t>  </a:t>
            </a:r>
          </a:p>
          <a:p>
            <a:pPr>
              <a:buNone/>
            </a:pPr>
            <a:r>
              <a:rPr lang="en-IN" sz="1600" dirty="0" smtClean="0"/>
              <a:t>    public void start(Stage </a:t>
            </a:r>
            <a:r>
              <a:rPr lang="en-IN" sz="1600" dirty="0" err="1" smtClean="0"/>
              <a:t>pstage</a:t>
            </a:r>
            <a:r>
              <a:rPr lang="en-IN" sz="1600" dirty="0" smtClean="0"/>
              <a:t>)</a:t>
            </a:r>
          </a:p>
          <a:p>
            <a:pPr>
              <a:buNone/>
            </a:pPr>
            <a:r>
              <a:rPr lang="en-IN" sz="1600" dirty="0" smtClean="0"/>
              <a:t>{  </a:t>
            </a:r>
          </a:p>
          <a:p>
            <a:pPr>
              <a:buNone/>
            </a:pPr>
            <a:r>
              <a:rPr lang="en-IN" sz="1600" dirty="0" smtClean="0"/>
              <a:t>        Label l1=new Label("Username ");  </a:t>
            </a:r>
          </a:p>
          <a:p>
            <a:pPr>
              <a:buNone/>
            </a:pPr>
            <a:r>
              <a:rPr lang="en-IN" sz="1600" dirty="0" smtClean="0"/>
              <a:t>        Label l2=new Label("Password");  </a:t>
            </a:r>
          </a:p>
          <a:p>
            <a:pPr>
              <a:buNone/>
            </a:pPr>
            <a:r>
              <a:rPr lang="en-IN" sz="1600" dirty="0" smtClean="0"/>
              <a:t>        </a:t>
            </a:r>
            <a:r>
              <a:rPr lang="en-IN" sz="1600" dirty="0" err="1" smtClean="0"/>
              <a:t>TextField</a:t>
            </a:r>
            <a:r>
              <a:rPr lang="en-IN" sz="1600" dirty="0" smtClean="0"/>
              <a:t> t1=new </a:t>
            </a:r>
            <a:r>
              <a:rPr lang="en-IN" sz="1600" dirty="0" err="1" smtClean="0"/>
              <a:t>TextField</a:t>
            </a:r>
            <a:r>
              <a:rPr lang="en-IN" sz="1600" dirty="0" smtClean="0"/>
              <a:t>();  </a:t>
            </a:r>
          </a:p>
          <a:p>
            <a:pPr>
              <a:buNone/>
            </a:pPr>
            <a:r>
              <a:rPr lang="en-IN" sz="1600" dirty="0" smtClean="0"/>
              <a:t>        </a:t>
            </a:r>
            <a:r>
              <a:rPr lang="en-IN" sz="1600" dirty="0" err="1" smtClean="0"/>
              <a:t>TextField</a:t>
            </a:r>
            <a:r>
              <a:rPr lang="en-IN" sz="1600" dirty="0" smtClean="0"/>
              <a:t> t2=new </a:t>
            </a:r>
            <a:r>
              <a:rPr lang="en-IN" sz="1600" dirty="0" err="1" smtClean="0"/>
              <a:t>TextField</a:t>
            </a:r>
            <a:r>
              <a:rPr lang="en-IN" sz="1600" dirty="0" smtClean="0"/>
              <a:t>();  </a:t>
            </a:r>
          </a:p>
          <a:p>
            <a:pPr>
              <a:buNone/>
            </a:pPr>
            <a:r>
              <a:rPr lang="en-IN" sz="1600" dirty="0" smtClean="0"/>
              <a:t>        Button b1=new Button ("Submit");   </a:t>
            </a:r>
          </a:p>
          <a:p>
            <a:pPr>
              <a:buNone/>
            </a:pPr>
            <a:r>
              <a:rPr lang="en-IN" sz="1600" dirty="0" smtClean="0"/>
              <a:t>        </a:t>
            </a:r>
            <a:r>
              <a:rPr lang="en-IN" sz="1600" dirty="0" err="1" smtClean="0"/>
              <a:t>GridPane</a:t>
            </a:r>
            <a:r>
              <a:rPr lang="en-IN" sz="1600" dirty="0" smtClean="0"/>
              <a:t> root=new </a:t>
            </a:r>
            <a:r>
              <a:rPr lang="en-IN" sz="1600" dirty="0" err="1" smtClean="0"/>
              <a:t>GridPane</a:t>
            </a:r>
            <a:r>
              <a:rPr lang="en-IN" sz="1200" dirty="0" smtClean="0"/>
              <a:t>();  </a:t>
            </a:r>
          </a:p>
        </p:txBody>
      </p:sp>
      <p:sp>
        <p:nvSpPr>
          <p:cNvPr id="4" name="TextBox 3"/>
          <p:cNvSpPr txBox="1"/>
          <p:nvPr/>
        </p:nvSpPr>
        <p:spPr>
          <a:xfrm>
            <a:off x="4788024" y="836712"/>
            <a:ext cx="4142416" cy="3416320"/>
          </a:xfrm>
          <a:prstGeom prst="rect">
            <a:avLst/>
          </a:prstGeom>
          <a:noFill/>
          <a:ln>
            <a:solidFill>
              <a:schemeClr val="accent1"/>
            </a:solidFill>
          </a:ln>
        </p:spPr>
        <p:txBody>
          <a:bodyPr wrap="square" rtlCol="0">
            <a:spAutoFit/>
          </a:bodyPr>
          <a:lstStyle/>
          <a:p>
            <a:r>
              <a:rPr lang="en-IN" dirty="0" smtClean="0"/>
              <a:t> Scene </a:t>
            </a:r>
            <a:r>
              <a:rPr lang="en-IN" dirty="0" err="1" smtClean="0"/>
              <a:t>scene</a:t>
            </a:r>
            <a:r>
              <a:rPr lang="en-IN" dirty="0" smtClean="0"/>
              <a:t> = new Scene(root,400,200);  </a:t>
            </a:r>
          </a:p>
          <a:p>
            <a:r>
              <a:rPr lang="en-IN" dirty="0" smtClean="0"/>
              <a:t>        </a:t>
            </a:r>
            <a:r>
              <a:rPr lang="en-IN" dirty="0" err="1" smtClean="0"/>
              <a:t>root.addRow</a:t>
            </a:r>
            <a:r>
              <a:rPr lang="en-IN" dirty="0" smtClean="0"/>
              <a:t>(0, l1,t1);  </a:t>
            </a:r>
          </a:p>
          <a:p>
            <a:r>
              <a:rPr lang="en-IN" dirty="0" smtClean="0"/>
              <a:t>        </a:t>
            </a:r>
            <a:r>
              <a:rPr lang="en-IN" dirty="0" err="1" smtClean="0"/>
              <a:t>root.addRow</a:t>
            </a:r>
            <a:r>
              <a:rPr lang="en-IN" dirty="0" smtClean="0"/>
              <a:t>(1, l2,t2);  </a:t>
            </a:r>
          </a:p>
          <a:p>
            <a:r>
              <a:rPr lang="en-IN" dirty="0" smtClean="0"/>
              <a:t>        </a:t>
            </a:r>
            <a:r>
              <a:rPr lang="en-IN" dirty="0" err="1" smtClean="0"/>
              <a:t>root.addRow</a:t>
            </a:r>
            <a:r>
              <a:rPr lang="en-IN" dirty="0" smtClean="0"/>
              <a:t>(2, b1);  </a:t>
            </a:r>
          </a:p>
          <a:p>
            <a:r>
              <a:rPr lang="en-IN" dirty="0" smtClean="0"/>
              <a:t>        </a:t>
            </a:r>
            <a:r>
              <a:rPr lang="en-IN" dirty="0" err="1" smtClean="0"/>
              <a:t>pstage.setScene</a:t>
            </a:r>
            <a:r>
              <a:rPr lang="en-IN" dirty="0" smtClean="0"/>
              <a:t>(scene);  </a:t>
            </a:r>
          </a:p>
          <a:p>
            <a:r>
              <a:rPr lang="en-IN" dirty="0" smtClean="0"/>
              <a:t>        </a:t>
            </a:r>
            <a:r>
              <a:rPr lang="en-IN" dirty="0" err="1" smtClean="0"/>
              <a:t>pstage.show</a:t>
            </a:r>
            <a:r>
              <a:rPr lang="en-IN" dirty="0" smtClean="0"/>
              <a:t>();  </a:t>
            </a:r>
          </a:p>
          <a:p>
            <a:r>
              <a:rPr lang="en-IN" dirty="0" smtClean="0"/>
              <a:t>    }  </a:t>
            </a:r>
          </a:p>
          <a:p>
            <a:r>
              <a:rPr lang="en-IN" dirty="0" smtClean="0"/>
              <a:t>    public static void main(String[] </a:t>
            </a:r>
            <a:r>
              <a:rPr lang="en-IN" dirty="0" err="1" smtClean="0"/>
              <a:t>args</a:t>
            </a:r>
            <a:r>
              <a:rPr lang="en-IN" dirty="0" smtClean="0"/>
              <a:t>) {  </a:t>
            </a:r>
          </a:p>
          <a:p>
            <a:r>
              <a:rPr lang="en-IN" dirty="0" smtClean="0"/>
              <a:t>        launch(</a:t>
            </a:r>
            <a:r>
              <a:rPr lang="en-IN" dirty="0" err="1" smtClean="0"/>
              <a:t>args</a:t>
            </a:r>
            <a:r>
              <a:rPr lang="en-IN" dirty="0" smtClean="0"/>
              <a:t>);  </a:t>
            </a:r>
          </a:p>
          <a:p>
            <a:r>
              <a:rPr lang="en-IN" dirty="0" smtClean="0"/>
              <a:t>    }  </a:t>
            </a:r>
          </a:p>
          <a:p>
            <a:r>
              <a:rPr lang="en-IN" dirty="0" smtClean="0"/>
              <a:t>      </a:t>
            </a:r>
          </a:p>
          <a:p>
            <a:r>
              <a:rPr lang="en-IN" dirty="0" smtClean="0"/>
              <a:t>} </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4788024" y="4293096"/>
            <a:ext cx="4355976" cy="233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 is </a:t>
            </a:r>
            <a:r>
              <a:rPr lang="en-IN" b="1" dirty="0" err="1" smtClean="0"/>
              <a:t>JavaFX</a:t>
            </a:r>
            <a:r>
              <a:rPr lang="en-IN" b="1" dirty="0" smtClean="0"/>
              <a:t>?</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JavaFX</a:t>
            </a:r>
            <a:r>
              <a:rPr lang="en-IN" dirty="0" smtClean="0"/>
              <a:t> is a Java library used to build Rich Internet Applications. The applications written using this library can run consistently across multiple platforms. </a:t>
            </a:r>
          </a:p>
          <a:p>
            <a:r>
              <a:rPr lang="en-IN" dirty="0" smtClean="0"/>
              <a:t>The applications developed using </a:t>
            </a:r>
            <a:r>
              <a:rPr lang="en-IN" dirty="0" err="1" smtClean="0"/>
              <a:t>JavaFX</a:t>
            </a:r>
            <a:r>
              <a:rPr lang="en-IN" dirty="0" smtClean="0"/>
              <a:t> can run on various devices such as Desktop Computers, Mobile Phones, TVs, Tablets, etc.</a:t>
            </a:r>
          </a:p>
          <a:p>
            <a:r>
              <a:rPr lang="en-IN" dirty="0" smtClean="0"/>
              <a:t>To develop </a:t>
            </a:r>
            <a:r>
              <a:rPr lang="en-IN" b="1" dirty="0" smtClean="0"/>
              <a:t>GUI Applications</a:t>
            </a:r>
            <a:r>
              <a:rPr lang="en-IN" dirty="0" smtClean="0"/>
              <a:t> using Java programming language, the programmers rely on libraries such as </a:t>
            </a:r>
            <a:r>
              <a:rPr lang="en-IN" b="1" dirty="0" smtClean="0"/>
              <a:t>Advanced Windowing Toolkit</a:t>
            </a:r>
            <a:r>
              <a:rPr lang="en-IN" dirty="0" smtClean="0"/>
              <a:t> and </a:t>
            </a:r>
            <a:r>
              <a:rPr lang="en-IN" b="1" dirty="0" smtClean="0"/>
              <a:t>Swing</a:t>
            </a:r>
            <a:r>
              <a:rPr lang="en-IN" dirty="0" smtClean="0"/>
              <a:t>. </a:t>
            </a:r>
          </a:p>
          <a:p>
            <a:r>
              <a:rPr lang="en-IN" dirty="0" smtClean="0"/>
              <a:t>After the advent of </a:t>
            </a:r>
            <a:r>
              <a:rPr lang="en-IN" dirty="0" err="1" smtClean="0"/>
              <a:t>JavaFX</a:t>
            </a:r>
            <a:r>
              <a:rPr lang="en-IN" dirty="0" smtClean="0"/>
              <a:t>, these Java programmers can now develop GUI applications effectively with rich content.</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of JAVA </a:t>
            </a:r>
            <a:r>
              <a:rPr lang="en-IN" dirty="0" err="1" smtClean="0"/>
              <a:t>Fx</a:t>
            </a:r>
            <a:endParaRPr lang="en-IN" dirty="0"/>
          </a:p>
        </p:txBody>
      </p:sp>
      <p:sp>
        <p:nvSpPr>
          <p:cNvPr id="3" name="Content Placeholder 2"/>
          <p:cNvSpPr>
            <a:spLocks noGrp="1"/>
          </p:cNvSpPr>
          <p:nvPr>
            <p:ph idx="1"/>
          </p:nvPr>
        </p:nvSpPr>
        <p:spPr/>
        <p:txBody>
          <a:bodyPr>
            <a:normAutofit fontScale="55000" lnSpcReduction="20000"/>
          </a:bodyPr>
          <a:lstStyle/>
          <a:p>
            <a:r>
              <a:rPr lang="en-IN" b="1" dirty="0" smtClean="0"/>
              <a:t>Lifecycle of </a:t>
            </a:r>
            <a:r>
              <a:rPr lang="en-IN" b="1" dirty="0" err="1" smtClean="0"/>
              <a:t>JavaFX</a:t>
            </a:r>
            <a:r>
              <a:rPr lang="en-IN" b="1" dirty="0" smtClean="0"/>
              <a:t> Application</a:t>
            </a:r>
          </a:p>
          <a:p>
            <a:r>
              <a:rPr lang="en-IN" dirty="0" smtClean="0"/>
              <a:t>The </a:t>
            </a:r>
            <a:r>
              <a:rPr lang="en-IN" dirty="0" err="1" smtClean="0"/>
              <a:t>JavaFX</a:t>
            </a:r>
            <a:r>
              <a:rPr lang="en-IN" dirty="0" smtClean="0"/>
              <a:t> Application class has three life cycle methods, which are −</a:t>
            </a:r>
          </a:p>
          <a:p>
            <a:r>
              <a:rPr lang="en-IN" b="1" dirty="0" smtClean="0"/>
              <a:t>start()</a:t>
            </a:r>
            <a:r>
              <a:rPr lang="en-IN" dirty="0" smtClean="0"/>
              <a:t> − The entry point method where the </a:t>
            </a:r>
            <a:r>
              <a:rPr lang="en-IN" dirty="0" err="1" smtClean="0"/>
              <a:t>JavaFX</a:t>
            </a:r>
            <a:r>
              <a:rPr lang="en-IN" dirty="0" smtClean="0"/>
              <a:t> graphics code is to be written.</a:t>
            </a:r>
          </a:p>
          <a:p>
            <a:r>
              <a:rPr lang="en-IN" b="1" dirty="0" smtClean="0"/>
              <a:t>stop()</a:t>
            </a:r>
            <a:r>
              <a:rPr lang="en-IN" dirty="0" smtClean="0"/>
              <a:t> − An empty method which can be overridden, here you can write the logic to stop the application.</a:t>
            </a:r>
          </a:p>
          <a:p>
            <a:r>
              <a:rPr lang="en-IN" b="1" dirty="0" smtClean="0"/>
              <a:t>init()</a:t>
            </a:r>
            <a:r>
              <a:rPr lang="en-IN" dirty="0" smtClean="0"/>
              <a:t> − An empty method which can be overridden, but you cannot create stage or scene in this method.</a:t>
            </a:r>
          </a:p>
          <a:p>
            <a:r>
              <a:rPr lang="en-IN" dirty="0" smtClean="0"/>
              <a:t>In addition to these, it provides a static method named </a:t>
            </a:r>
            <a:r>
              <a:rPr lang="en-IN" b="1" dirty="0" smtClean="0"/>
              <a:t>launch()</a:t>
            </a:r>
            <a:r>
              <a:rPr lang="en-IN" dirty="0" smtClean="0"/>
              <a:t> to launch </a:t>
            </a:r>
            <a:r>
              <a:rPr lang="en-IN" dirty="0" err="1" smtClean="0"/>
              <a:t>JavaFX</a:t>
            </a:r>
            <a:r>
              <a:rPr lang="en-IN" dirty="0" smtClean="0"/>
              <a:t> application.</a:t>
            </a:r>
          </a:p>
          <a:p>
            <a:r>
              <a:rPr lang="en-IN" dirty="0" smtClean="0"/>
              <a:t>Since the </a:t>
            </a:r>
            <a:r>
              <a:rPr lang="en-IN" b="1" dirty="0" smtClean="0"/>
              <a:t>launch()</a:t>
            </a:r>
            <a:r>
              <a:rPr lang="en-IN" dirty="0" smtClean="0"/>
              <a:t> method is static, you need to call it from a static context (main generally). Whenever a </a:t>
            </a:r>
            <a:r>
              <a:rPr lang="en-IN" dirty="0" err="1" smtClean="0"/>
              <a:t>JavaFX</a:t>
            </a:r>
            <a:r>
              <a:rPr lang="en-IN" dirty="0" smtClean="0"/>
              <a:t> application is launched, the following actions will be carried out (in the same order).</a:t>
            </a:r>
          </a:p>
          <a:p>
            <a:r>
              <a:rPr lang="en-IN" dirty="0" smtClean="0"/>
              <a:t>An instance of the application class is created.</a:t>
            </a:r>
          </a:p>
          <a:p>
            <a:r>
              <a:rPr lang="en-IN" b="1" dirty="0" smtClean="0"/>
              <a:t>Init()</a:t>
            </a:r>
            <a:r>
              <a:rPr lang="en-IN" dirty="0" smtClean="0"/>
              <a:t> method is called.</a:t>
            </a:r>
          </a:p>
          <a:p>
            <a:r>
              <a:rPr lang="en-IN" dirty="0" smtClean="0"/>
              <a:t>The </a:t>
            </a:r>
            <a:r>
              <a:rPr lang="en-IN" b="1" dirty="0" smtClean="0"/>
              <a:t>start()</a:t>
            </a:r>
            <a:r>
              <a:rPr lang="en-IN" dirty="0" smtClean="0"/>
              <a:t> method is called.</a:t>
            </a:r>
          </a:p>
          <a:p>
            <a:r>
              <a:rPr lang="en-IN" dirty="0" smtClean="0"/>
              <a:t>The launcher waits for the application to finish and calls the </a:t>
            </a:r>
            <a:r>
              <a:rPr lang="en-IN" b="1" dirty="0" smtClean="0"/>
              <a:t>stop()</a:t>
            </a:r>
            <a:r>
              <a:rPr lang="en-IN" dirty="0" smtClean="0"/>
              <a:t> method.</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create JAVAFX application</a:t>
            </a:r>
            <a:endParaRPr lang="en-IN" dirty="0"/>
          </a:p>
        </p:txBody>
      </p:sp>
      <p:sp>
        <p:nvSpPr>
          <p:cNvPr id="3" name="Content Placeholder 2"/>
          <p:cNvSpPr>
            <a:spLocks noGrp="1"/>
          </p:cNvSpPr>
          <p:nvPr>
            <p:ph idx="1"/>
          </p:nvPr>
        </p:nvSpPr>
        <p:spPr>
          <a:xfrm>
            <a:off x="457200" y="1196752"/>
            <a:ext cx="8229600" cy="5400600"/>
          </a:xfrm>
        </p:spPr>
        <p:txBody>
          <a:bodyPr>
            <a:normAutofit fontScale="40000" lnSpcReduction="20000"/>
          </a:bodyPr>
          <a:lstStyle/>
          <a:p>
            <a:pPr>
              <a:buNone/>
            </a:pPr>
            <a:r>
              <a:rPr lang="en-IN" b="1" dirty="0" smtClean="0">
                <a:latin typeface="Times New Roman" pitchFamily="18" charset="0"/>
                <a:cs typeface="Times New Roman" pitchFamily="18" charset="0"/>
              </a:rPr>
              <a:t>Step 1: Creating a Class</a:t>
            </a:r>
          </a:p>
          <a:p>
            <a:pPr>
              <a:buNone/>
            </a:pPr>
            <a:r>
              <a:rPr lang="en-IN" dirty="0" smtClean="0">
                <a:latin typeface="Times New Roman" pitchFamily="18" charset="0"/>
                <a:cs typeface="Times New Roman" pitchFamily="18" charset="0"/>
              </a:rPr>
              <a:t>Create a Java class and inherit the </a:t>
            </a:r>
            <a:r>
              <a:rPr lang="en-IN" b="1" dirty="0" smtClean="0">
                <a:latin typeface="Times New Roman" pitchFamily="18" charset="0"/>
                <a:cs typeface="Times New Roman" pitchFamily="18" charset="0"/>
              </a:rPr>
              <a:t>Application</a:t>
            </a:r>
            <a:r>
              <a:rPr lang="en-IN" dirty="0" smtClean="0">
                <a:latin typeface="Times New Roman" pitchFamily="18" charset="0"/>
                <a:cs typeface="Times New Roman" pitchFamily="18" charset="0"/>
              </a:rPr>
              <a:t> class of the package </a:t>
            </a:r>
            <a:r>
              <a:rPr lang="en-IN" b="1" dirty="0" err="1" smtClean="0">
                <a:latin typeface="Times New Roman" pitchFamily="18" charset="0"/>
                <a:cs typeface="Times New Roman" pitchFamily="18" charset="0"/>
              </a:rPr>
              <a:t>javafx.application</a:t>
            </a:r>
            <a:r>
              <a:rPr lang="en-IN" dirty="0" smtClean="0">
                <a:latin typeface="Times New Roman" pitchFamily="18" charset="0"/>
                <a:cs typeface="Times New Roman" pitchFamily="18" charset="0"/>
              </a:rPr>
              <a:t> and implement the start() method of this class as follows.</a:t>
            </a:r>
          </a:p>
          <a:p>
            <a:pPr>
              <a:buNone/>
            </a:pPr>
            <a:r>
              <a:rPr lang="en-IN" dirty="0" smtClean="0">
                <a:solidFill>
                  <a:srgbClr val="FF0000"/>
                </a:solidFill>
                <a:latin typeface="Times New Roman" pitchFamily="18" charset="0"/>
                <a:cs typeface="Times New Roman" pitchFamily="18" charset="0"/>
              </a:rPr>
              <a:t>public class </a:t>
            </a:r>
            <a:r>
              <a:rPr lang="en-IN" dirty="0" err="1" smtClean="0">
                <a:solidFill>
                  <a:srgbClr val="FF0000"/>
                </a:solidFill>
                <a:latin typeface="Times New Roman" pitchFamily="18" charset="0"/>
                <a:cs typeface="Times New Roman" pitchFamily="18" charset="0"/>
              </a:rPr>
              <a:t>Samplefx</a:t>
            </a:r>
            <a:r>
              <a:rPr lang="en-IN" dirty="0" smtClean="0">
                <a:solidFill>
                  <a:srgbClr val="FF0000"/>
                </a:solidFill>
                <a:latin typeface="Times New Roman" pitchFamily="18" charset="0"/>
                <a:cs typeface="Times New Roman" pitchFamily="18" charset="0"/>
              </a:rPr>
              <a:t> extends Application </a:t>
            </a:r>
          </a:p>
          <a:p>
            <a:pPr>
              <a:buNone/>
            </a:pPr>
            <a:endParaRPr lang="en-IN" dirty="0">
              <a:solidFill>
                <a:srgbClr val="FF0000"/>
              </a:solidFill>
              <a:latin typeface="Times New Roman" pitchFamily="18" charset="0"/>
              <a:cs typeface="Times New Roman" pitchFamily="18" charset="0"/>
            </a:endParaRPr>
          </a:p>
          <a:p>
            <a:pPr>
              <a:buNone/>
            </a:pPr>
            <a:r>
              <a:rPr lang="en-IN" dirty="0" smtClean="0">
                <a:solidFill>
                  <a:srgbClr val="FF0000"/>
                </a:solidFill>
                <a:latin typeface="Times New Roman" pitchFamily="18" charset="0"/>
                <a:cs typeface="Times New Roman" pitchFamily="18" charset="0"/>
              </a:rPr>
              <a:t>{ public void start(Stage </a:t>
            </a:r>
            <a:r>
              <a:rPr lang="en-IN" dirty="0" err="1" smtClean="0">
                <a:solidFill>
                  <a:srgbClr val="FF0000"/>
                </a:solidFill>
                <a:latin typeface="Times New Roman" pitchFamily="18" charset="0"/>
                <a:cs typeface="Times New Roman" pitchFamily="18" charset="0"/>
              </a:rPr>
              <a:t>primaryStage</a:t>
            </a:r>
            <a:r>
              <a:rPr lang="en-IN" dirty="0" smtClean="0">
                <a:solidFill>
                  <a:srgbClr val="FF0000"/>
                </a:solidFill>
                <a:latin typeface="Times New Roman" pitchFamily="18" charset="0"/>
                <a:cs typeface="Times New Roman" pitchFamily="18" charset="0"/>
              </a:rPr>
              <a:t>) throws Exception { } </a:t>
            </a:r>
          </a:p>
          <a:p>
            <a:pPr>
              <a:buNone/>
            </a:pPr>
            <a:endParaRPr lang="en-IN" dirty="0">
              <a:solidFill>
                <a:srgbClr val="FF0000"/>
              </a:solidFill>
              <a:latin typeface="Times New Roman" pitchFamily="18" charset="0"/>
              <a:cs typeface="Times New Roman" pitchFamily="18" charset="0"/>
            </a:endParaRPr>
          </a:p>
          <a:p>
            <a:pPr>
              <a:buNone/>
            </a:pPr>
            <a:r>
              <a:rPr lang="en-IN" dirty="0" smtClean="0">
                <a:solidFill>
                  <a:srgbClr val="FF0000"/>
                </a:solidFill>
                <a:latin typeface="Times New Roman" pitchFamily="18" charset="0"/>
                <a:cs typeface="Times New Roman" pitchFamily="18" charset="0"/>
              </a:rPr>
              <a:t>} </a:t>
            </a:r>
          </a:p>
          <a:p>
            <a:pPr>
              <a:buNone/>
            </a:pPr>
            <a:endParaRPr lang="en-IN" b="1"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Step 2: Creating a Group Object</a:t>
            </a:r>
          </a:p>
          <a:p>
            <a:pPr>
              <a:buNone/>
            </a:pPr>
            <a:endParaRPr lang="en-IN"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In the </a:t>
            </a:r>
            <a:r>
              <a:rPr lang="en-IN" b="1" dirty="0" smtClean="0">
                <a:latin typeface="Times New Roman" pitchFamily="18" charset="0"/>
                <a:cs typeface="Times New Roman" pitchFamily="18" charset="0"/>
              </a:rPr>
              <a:t>start()</a:t>
            </a:r>
            <a:r>
              <a:rPr lang="en-IN" dirty="0" smtClean="0">
                <a:latin typeface="Times New Roman" pitchFamily="18" charset="0"/>
                <a:cs typeface="Times New Roman" pitchFamily="18" charset="0"/>
              </a:rPr>
              <a:t> method creates a group object by instantiating the class named Group, which belongs to</a:t>
            </a:r>
          </a:p>
          <a:p>
            <a:pPr>
              <a:buNone/>
            </a:pPr>
            <a:r>
              <a:rPr lang="en-IN" dirty="0" smtClean="0">
                <a:latin typeface="Times New Roman" pitchFamily="18" charset="0"/>
                <a:cs typeface="Times New Roman" pitchFamily="18" charset="0"/>
              </a:rPr>
              <a:t>the package </a:t>
            </a:r>
            <a:r>
              <a:rPr lang="en-IN" b="1" dirty="0" err="1" smtClean="0">
                <a:latin typeface="Times New Roman" pitchFamily="18" charset="0"/>
                <a:cs typeface="Times New Roman" pitchFamily="18" charset="0"/>
              </a:rPr>
              <a:t>javafx.scene</a:t>
            </a:r>
            <a:r>
              <a:rPr lang="en-IN" dirty="0" smtClean="0">
                <a:latin typeface="Times New Roman" pitchFamily="18" charset="0"/>
                <a:cs typeface="Times New Roman" pitchFamily="18" charset="0"/>
              </a:rPr>
              <a:t>, as follows.</a:t>
            </a:r>
          </a:p>
          <a:p>
            <a:pPr>
              <a:buNone/>
            </a:pPr>
            <a:endParaRPr lang="en-IN" dirty="0" smtClean="0">
              <a:latin typeface="Times New Roman" pitchFamily="18" charset="0"/>
              <a:cs typeface="Times New Roman" pitchFamily="18" charset="0"/>
            </a:endParaRPr>
          </a:p>
          <a:p>
            <a:pPr>
              <a:buNone/>
            </a:pPr>
            <a:r>
              <a:rPr lang="en-IN" dirty="0" smtClean="0">
                <a:solidFill>
                  <a:srgbClr val="FF0000"/>
                </a:solidFill>
                <a:latin typeface="Times New Roman" pitchFamily="18" charset="0"/>
                <a:cs typeface="Times New Roman" pitchFamily="18" charset="0"/>
              </a:rPr>
              <a:t>Group root = new Group(); </a:t>
            </a:r>
          </a:p>
          <a:p>
            <a:pPr>
              <a:buNone/>
            </a:pPr>
            <a:endParaRPr lang="en-IN"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Step 3: Creating a Scene Object</a:t>
            </a:r>
          </a:p>
          <a:p>
            <a:pPr>
              <a:buNone/>
            </a:pPr>
            <a:endParaRPr lang="en-IN"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Create a Scene by instantiating the class named </a:t>
            </a:r>
            <a:r>
              <a:rPr lang="en-IN" b="1" dirty="0" smtClean="0">
                <a:latin typeface="Times New Roman" pitchFamily="18" charset="0"/>
                <a:cs typeface="Times New Roman" pitchFamily="18" charset="0"/>
              </a:rPr>
              <a:t>Scene</a:t>
            </a:r>
            <a:r>
              <a:rPr lang="en-IN" dirty="0" smtClean="0">
                <a:latin typeface="Times New Roman" pitchFamily="18" charset="0"/>
                <a:cs typeface="Times New Roman" pitchFamily="18" charset="0"/>
              </a:rPr>
              <a:t> which belongs to the package </a:t>
            </a:r>
            <a:r>
              <a:rPr lang="en-IN" b="1" dirty="0" err="1" smtClean="0">
                <a:latin typeface="Times New Roman" pitchFamily="18" charset="0"/>
                <a:cs typeface="Times New Roman" pitchFamily="18" charset="0"/>
              </a:rPr>
              <a:t>javafx.scene</a:t>
            </a:r>
            <a:r>
              <a:rPr lang="en-IN" dirty="0" smtClean="0">
                <a:latin typeface="Times New Roman" pitchFamily="18" charset="0"/>
                <a:cs typeface="Times New Roman" pitchFamily="18" charset="0"/>
              </a:rPr>
              <a:t>. To this class, pass the Group object </a:t>
            </a:r>
            <a:r>
              <a:rPr lang="en-IN" b="1" dirty="0" smtClean="0">
                <a:latin typeface="Times New Roman" pitchFamily="18" charset="0"/>
                <a:cs typeface="Times New Roman" pitchFamily="18" charset="0"/>
              </a:rPr>
              <a:t>(root)</a:t>
            </a:r>
            <a:r>
              <a:rPr lang="en-IN" dirty="0" smtClean="0">
                <a:latin typeface="Times New Roman" pitchFamily="18" charset="0"/>
                <a:cs typeface="Times New Roman" pitchFamily="18" charset="0"/>
              </a:rPr>
              <a:t>, created in the previous step.</a:t>
            </a:r>
          </a:p>
          <a:p>
            <a:pPr>
              <a:buNone/>
            </a:pPr>
            <a:r>
              <a:rPr lang="en-IN" dirty="0" smtClean="0">
                <a:latin typeface="Times New Roman" pitchFamily="18" charset="0"/>
                <a:cs typeface="Times New Roman" pitchFamily="18" charset="0"/>
              </a:rPr>
              <a:t>In addition to the root object, you can also pass two double parameters representing height and width of the screen along</a:t>
            </a:r>
          </a:p>
          <a:p>
            <a:pPr>
              <a:buNone/>
            </a:pPr>
            <a:r>
              <a:rPr lang="en-IN" dirty="0" smtClean="0">
                <a:latin typeface="Times New Roman" pitchFamily="18" charset="0"/>
                <a:cs typeface="Times New Roman" pitchFamily="18" charset="0"/>
              </a:rPr>
              <a:t>with the object of the Group class as follows.</a:t>
            </a:r>
          </a:p>
          <a:p>
            <a:pPr>
              <a:buNone/>
            </a:pPr>
            <a:endParaRPr lang="en-IN" dirty="0" smtClean="0">
              <a:latin typeface="Times New Roman" pitchFamily="18" charset="0"/>
              <a:cs typeface="Times New Roman" pitchFamily="18" charset="0"/>
            </a:endParaRPr>
          </a:p>
          <a:p>
            <a:pPr>
              <a:buNone/>
            </a:pPr>
            <a:r>
              <a:rPr lang="en-IN" dirty="0" smtClean="0">
                <a:solidFill>
                  <a:srgbClr val="FF0000"/>
                </a:solidFill>
                <a:latin typeface="Times New Roman" pitchFamily="18" charset="0"/>
                <a:cs typeface="Times New Roman" pitchFamily="18" charset="0"/>
              </a:rPr>
              <a:t>Scene </a:t>
            </a:r>
            <a:r>
              <a:rPr lang="en-IN" dirty="0" err="1" smtClean="0">
                <a:solidFill>
                  <a:srgbClr val="FF0000"/>
                </a:solidFill>
                <a:latin typeface="Times New Roman" pitchFamily="18" charset="0"/>
                <a:cs typeface="Times New Roman" pitchFamily="18" charset="0"/>
              </a:rPr>
              <a:t>scene</a:t>
            </a:r>
            <a:r>
              <a:rPr lang="en-IN" dirty="0" smtClean="0">
                <a:solidFill>
                  <a:srgbClr val="FF0000"/>
                </a:solidFill>
                <a:latin typeface="Times New Roman" pitchFamily="18" charset="0"/>
                <a:cs typeface="Times New Roman" pitchFamily="18" charset="0"/>
              </a:rPr>
              <a:t> = new Scene(root,600, 300); </a:t>
            </a:r>
          </a:p>
          <a:p>
            <a:pPr>
              <a:buNone/>
            </a:pP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47500" lnSpcReduction="20000"/>
          </a:bodyPr>
          <a:lstStyle/>
          <a:p>
            <a:pPr>
              <a:buNone/>
            </a:pPr>
            <a:r>
              <a:rPr lang="en-IN" b="1" dirty="0" smtClean="0">
                <a:latin typeface="Times New Roman" pitchFamily="18" charset="0"/>
                <a:cs typeface="Times New Roman" pitchFamily="18" charset="0"/>
              </a:rPr>
              <a:t>Step 4: Setting the Title of the Stage</a:t>
            </a:r>
          </a:p>
          <a:p>
            <a:pPr>
              <a:buNone/>
            </a:pPr>
            <a:r>
              <a:rPr lang="en-IN" dirty="0" smtClean="0">
                <a:latin typeface="Times New Roman" pitchFamily="18" charset="0"/>
                <a:cs typeface="Times New Roman" pitchFamily="18" charset="0"/>
              </a:rPr>
              <a:t>You can set the title to the stage using the </a:t>
            </a:r>
            <a:r>
              <a:rPr lang="en-IN" b="1" dirty="0" err="1" smtClean="0">
                <a:latin typeface="Times New Roman" pitchFamily="18" charset="0"/>
                <a:cs typeface="Times New Roman" pitchFamily="18" charset="0"/>
              </a:rPr>
              <a:t>setTitle</a:t>
            </a:r>
            <a:r>
              <a:rPr lang="en-IN" b="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method of the </a:t>
            </a:r>
            <a:r>
              <a:rPr lang="en-IN" b="1" dirty="0" smtClean="0">
                <a:latin typeface="Times New Roman" pitchFamily="18" charset="0"/>
                <a:cs typeface="Times New Roman" pitchFamily="18" charset="0"/>
              </a:rPr>
              <a:t>Stage</a:t>
            </a:r>
            <a:r>
              <a:rPr lang="en-IN" dirty="0" smtClean="0">
                <a:latin typeface="Times New Roman" pitchFamily="18" charset="0"/>
                <a:cs typeface="Times New Roman" pitchFamily="18" charset="0"/>
              </a:rPr>
              <a:t> class. The </a:t>
            </a:r>
            <a:r>
              <a:rPr lang="en-IN" b="1" dirty="0" err="1" smtClean="0">
                <a:latin typeface="Times New Roman" pitchFamily="18" charset="0"/>
                <a:cs typeface="Times New Roman" pitchFamily="18" charset="0"/>
              </a:rPr>
              <a:t>primaryStage</a:t>
            </a:r>
            <a:r>
              <a:rPr lang="en-IN" dirty="0" smtClean="0">
                <a:latin typeface="Times New Roman" pitchFamily="18" charset="0"/>
                <a:cs typeface="Times New Roman" pitchFamily="18" charset="0"/>
              </a:rPr>
              <a:t> is a Stage object which is passed to the start method of the scene class, as a parameter.</a:t>
            </a:r>
          </a:p>
          <a:p>
            <a:pPr>
              <a:buNone/>
            </a:pPr>
            <a:r>
              <a:rPr lang="en-IN" dirty="0" smtClean="0">
                <a:latin typeface="Times New Roman" pitchFamily="18" charset="0"/>
                <a:cs typeface="Times New Roman" pitchFamily="18" charset="0"/>
              </a:rPr>
              <a:t>Using the </a:t>
            </a:r>
            <a:r>
              <a:rPr lang="en-IN" b="1" dirty="0" err="1" smtClean="0">
                <a:latin typeface="Times New Roman" pitchFamily="18" charset="0"/>
                <a:cs typeface="Times New Roman" pitchFamily="18" charset="0"/>
              </a:rPr>
              <a:t>primaryStage</a:t>
            </a:r>
            <a:r>
              <a:rPr lang="en-IN" dirty="0" smtClean="0">
                <a:latin typeface="Times New Roman" pitchFamily="18" charset="0"/>
                <a:cs typeface="Times New Roman" pitchFamily="18" charset="0"/>
              </a:rPr>
              <a:t> object, set the title of the scene as </a:t>
            </a:r>
            <a:r>
              <a:rPr lang="en-IN" b="1" dirty="0" smtClean="0">
                <a:latin typeface="Times New Roman" pitchFamily="18" charset="0"/>
                <a:cs typeface="Times New Roman" pitchFamily="18" charset="0"/>
              </a:rPr>
              <a:t>Sample Application</a:t>
            </a:r>
            <a:r>
              <a:rPr lang="en-IN" dirty="0" smtClean="0">
                <a:latin typeface="Times New Roman" pitchFamily="18" charset="0"/>
                <a:cs typeface="Times New Roman" pitchFamily="18" charset="0"/>
              </a:rPr>
              <a:t> as shown below.</a:t>
            </a:r>
          </a:p>
          <a:p>
            <a:pPr>
              <a:buNone/>
            </a:pPr>
            <a:endParaRPr lang="en-IN" dirty="0" smtClean="0">
              <a:latin typeface="Times New Roman" pitchFamily="18" charset="0"/>
              <a:cs typeface="Times New Roman" pitchFamily="18" charset="0"/>
            </a:endParaRPr>
          </a:p>
          <a:p>
            <a:pPr>
              <a:buNone/>
            </a:pPr>
            <a:r>
              <a:rPr lang="en-IN" dirty="0" err="1" smtClean="0">
                <a:latin typeface="Times New Roman" pitchFamily="18" charset="0"/>
                <a:cs typeface="Times New Roman" pitchFamily="18" charset="0"/>
              </a:rPr>
              <a:t>primaryStage.setTitle</a:t>
            </a:r>
            <a:r>
              <a:rPr lang="en-IN" dirty="0" smtClean="0">
                <a:latin typeface="Times New Roman" pitchFamily="18" charset="0"/>
                <a:cs typeface="Times New Roman" pitchFamily="18" charset="0"/>
              </a:rPr>
              <a:t>("Sample Application"); </a:t>
            </a:r>
          </a:p>
          <a:p>
            <a:pPr>
              <a:buNone/>
            </a:pPr>
            <a:endParaRPr lang="en-IN" b="1" dirty="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Step 5: Adding Scene to the Stage</a:t>
            </a:r>
          </a:p>
          <a:p>
            <a:pPr>
              <a:buNone/>
            </a:pPr>
            <a:endParaRPr lang="en-IN" b="1"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You can add a Scene object to the stage using the method </a:t>
            </a:r>
            <a:r>
              <a:rPr lang="en-IN" b="1" dirty="0" err="1" smtClean="0">
                <a:latin typeface="Times New Roman" pitchFamily="18" charset="0"/>
                <a:cs typeface="Times New Roman" pitchFamily="18" charset="0"/>
              </a:rPr>
              <a:t>setScene</a:t>
            </a:r>
            <a:r>
              <a:rPr lang="en-IN" b="1"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of the class named </a:t>
            </a:r>
            <a:r>
              <a:rPr lang="en-IN" b="1" dirty="0" smtClean="0">
                <a:latin typeface="Times New Roman" pitchFamily="18" charset="0"/>
                <a:cs typeface="Times New Roman" pitchFamily="18" charset="0"/>
              </a:rPr>
              <a:t>Stage</a:t>
            </a:r>
            <a:r>
              <a:rPr lang="en-IN" dirty="0" smtClean="0">
                <a:latin typeface="Times New Roman" pitchFamily="18" charset="0"/>
                <a:cs typeface="Times New Roman" pitchFamily="18" charset="0"/>
              </a:rPr>
              <a:t>. Add the Scene object prepared in the previous steps using this method as shown below.</a:t>
            </a:r>
          </a:p>
          <a:p>
            <a:pPr>
              <a:buNone/>
            </a:pPr>
            <a:endParaRPr lang="en-IN" dirty="0" smtClean="0">
              <a:latin typeface="Times New Roman" pitchFamily="18" charset="0"/>
              <a:cs typeface="Times New Roman" pitchFamily="18" charset="0"/>
            </a:endParaRPr>
          </a:p>
          <a:p>
            <a:pPr>
              <a:buNone/>
            </a:pPr>
            <a:r>
              <a:rPr lang="en-IN" dirty="0" err="1" smtClean="0">
                <a:latin typeface="Times New Roman" pitchFamily="18" charset="0"/>
                <a:cs typeface="Times New Roman" pitchFamily="18" charset="0"/>
              </a:rPr>
              <a:t>primaryStage.setScene</a:t>
            </a:r>
            <a:r>
              <a:rPr lang="en-IN" dirty="0" smtClean="0">
                <a:latin typeface="Times New Roman" pitchFamily="18" charset="0"/>
                <a:cs typeface="Times New Roman" pitchFamily="18" charset="0"/>
              </a:rPr>
              <a:t>(scene); </a:t>
            </a:r>
          </a:p>
          <a:p>
            <a:pPr>
              <a:buNone/>
            </a:pPr>
            <a:endParaRPr lang="en-IN" b="1"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Step 6: Displaying the Contents of the Stage </a:t>
            </a:r>
          </a:p>
          <a:p>
            <a:pPr>
              <a:buNone/>
            </a:pPr>
            <a:r>
              <a:rPr lang="en-IN" dirty="0" smtClean="0">
                <a:latin typeface="Times New Roman" pitchFamily="18" charset="0"/>
                <a:cs typeface="Times New Roman" pitchFamily="18" charset="0"/>
              </a:rPr>
              <a:t>Display the contents of the scene using the method named </a:t>
            </a:r>
            <a:r>
              <a:rPr lang="en-IN" b="1" dirty="0" smtClean="0">
                <a:latin typeface="Times New Roman" pitchFamily="18" charset="0"/>
                <a:cs typeface="Times New Roman" pitchFamily="18" charset="0"/>
              </a:rPr>
              <a:t>show()</a:t>
            </a:r>
            <a:r>
              <a:rPr lang="en-IN" dirty="0" smtClean="0">
                <a:latin typeface="Times New Roman" pitchFamily="18" charset="0"/>
                <a:cs typeface="Times New Roman" pitchFamily="18" charset="0"/>
              </a:rPr>
              <a:t> of the </a:t>
            </a:r>
            <a:r>
              <a:rPr lang="en-IN" b="1" dirty="0" smtClean="0">
                <a:latin typeface="Times New Roman" pitchFamily="18" charset="0"/>
                <a:cs typeface="Times New Roman" pitchFamily="18" charset="0"/>
              </a:rPr>
              <a:t>Stage</a:t>
            </a:r>
            <a:r>
              <a:rPr lang="en-IN" dirty="0" smtClean="0">
                <a:latin typeface="Times New Roman" pitchFamily="18" charset="0"/>
                <a:cs typeface="Times New Roman" pitchFamily="18" charset="0"/>
              </a:rPr>
              <a:t> class as follows.</a:t>
            </a:r>
          </a:p>
          <a:p>
            <a:pPr>
              <a:buNone/>
            </a:pPr>
            <a:endParaRPr lang="en-IN" dirty="0" smtClean="0">
              <a:latin typeface="Times New Roman" pitchFamily="18" charset="0"/>
              <a:cs typeface="Times New Roman" pitchFamily="18" charset="0"/>
            </a:endParaRPr>
          </a:p>
          <a:p>
            <a:pPr>
              <a:buNone/>
            </a:pPr>
            <a:r>
              <a:rPr lang="en-IN" dirty="0" err="1" smtClean="0">
                <a:latin typeface="Times New Roman" pitchFamily="18" charset="0"/>
                <a:cs typeface="Times New Roman" pitchFamily="18" charset="0"/>
              </a:rPr>
              <a:t>primaryStage.show</a:t>
            </a:r>
            <a:r>
              <a:rPr lang="en-IN" dirty="0" smtClean="0">
                <a:latin typeface="Times New Roman" pitchFamily="18" charset="0"/>
                <a:cs typeface="Times New Roman" pitchFamily="18" charset="0"/>
              </a:rPr>
              <a:t>(); </a:t>
            </a:r>
          </a:p>
          <a:p>
            <a:pPr>
              <a:buNone/>
            </a:pPr>
            <a:endParaRPr lang="en-IN" b="1" dirty="0" smtClean="0">
              <a:latin typeface="Times New Roman" pitchFamily="18" charset="0"/>
              <a:cs typeface="Times New Roman" pitchFamily="18" charset="0"/>
            </a:endParaRPr>
          </a:p>
          <a:p>
            <a:pPr>
              <a:buNone/>
            </a:pPr>
            <a:r>
              <a:rPr lang="en-IN" b="1" dirty="0" smtClean="0">
                <a:latin typeface="Times New Roman" pitchFamily="18" charset="0"/>
                <a:cs typeface="Times New Roman" pitchFamily="18" charset="0"/>
              </a:rPr>
              <a:t>Step 7: Launching the Application</a:t>
            </a:r>
          </a:p>
          <a:p>
            <a:pPr>
              <a:buNone/>
            </a:pPr>
            <a:r>
              <a:rPr lang="en-IN" dirty="0" smtClean="0">
                <a:latin typeface="Times New Roman" pitchFamily="18" charset="0"/>
                <a:cs typeface="Times New Roman" pitchFamily="18" charset="0"/>
              </a:rPr>
              <a:t>Launch the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application by calling the static method </a:t>
            </a:r>
            <a:r>
              <a:rPr lang="en-IN" b="1" dirty="0" smtClean="0">
                <a:latin typeface="Times New Roman" pitchFamily="18" charset="0"/>
                <a:cs typeface="Times New Roman" pitchFamily="18" charset="0"/>
              </a:rPr>
              <a:t>launch()</a:t>
            </a:r>
            <a:r>
              <a:rPr lang="en-IN" dirty="0" smtClean="0">
                <a:latin typeface="Times New Roman" pitchFamily="18" charset="0"/>
                <a:cs typeface="Times New Roman" pitchFamily="18" charset="0"/>
              </a:rPr>
              <a:t> of the </a:t>
            </a:r>
            <a:r>
              <a:rPr lang="en-IN" b="1" dirty="0" smtClean="0">
                <a:latin typeface="Times New Roman" pitchFamily="18" charset="0"/>
                <a:cs typeface="Times New Roman" pitchFamily="18" charset="0"/>
              </a:rPr>
              <a:t>Application</a:t>
            </a:r>
            <a:r>
              <a:rPr lang="en-IN" dirty="0" smtClean="0">
                <a:latin typeface="Times New Roman" pitchFamily="18" charset="0"/>
                <a:cs typeface="Times New Roman" pitchFamily="18" charset="0"/>
              </a:rPr>
              <a:t> class from the main method as follows.</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public static void main(String </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 launch(</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 } </a:t>
            </a:r>
            <a:endParaRPr lang="en-IN" b="1"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Creating a Text Node</a:t>
            </a:r>
            <a:br>
              <a:rPr lang="en-IN" dirty="0" smtClean="0"/>
            </a:br>
            <a:endParaRPr lang="en-IN" dirty="0"/>
          </a:p>
        </p:txBody>
      </p:sp>
      <p:sp>
        <p:nvSpPr>
          <p:cNvPr id="3" name="Content Placeholder 2"/>
          <p:cNvSpPr>
            <a:spLocks noGrp="1"/>
          </p:cNvSpPr>
          <p:nvPr>
            <p:ph idx="1"/>
          </p:nvPr>
        </p:nvSpPr>
        <p:spPr>
          <a:xfrm>
            <a:off x="457200" y="764704"/>
            <a:ext cx="8229600" cy="5361459"/>
          </a:xfrm>
        </p:spPr>
        <p:txBody>
          <a:bodyPr>
            <a:normAutofit fontScale="47500" lnSpcReduction="20000"/>
          </a:bodyPr>
          <a:lstStyle/>
          <a:p>
            <a:r>
              <a:rPr lang="en-IN" dirty="0" smtClean="0"/>
              <a:t>Text </a:t>
            </a:r>
            <a:r>
              <a:rPr lang="en-IN" dirty="0" err="1" smtClean="0"/>
              <a:t>text</a:t>
            </a:r>
            <a:r>
              <a:rPr lang="en-IN" dirty="0" smtClean="0"/>
              <a:t> = new Text();    </a:t>
            </a:r>
          </a:p>
          <a:p>
            <a:r>
              <a:rPr lang="en-IN" dirty="0" smtClean="0"/>
              <a:t>  </a:t>
            </a:r>
          </a:p>
          <a:p>
            <a:r>
              <a:rPr lang="en-IN" dirty="0" smtClean="0"/>
              <a:t>      </a:t>
            </a:r>
            <a:r>
              <a:rPr lang="en-IN" dirty="0" err="1" smtClean="0"/>
              <a:t>text.setFont</a:t>
            </a:r>
            <a:r>
              <a:rPr lang="en-IN" dirty="0" smtClean="0"/>
              <a:t>(</a:t>
            </a:r>
            <a:r>
              <a:rPr lang="en-IN" dirty="0" err="1" smtClean="0"/>
              <a:t>Font.font</a:t>
            </a:r>
            <a:r>
              <a:rPr lang="en-IN" dirty="0" smtClean="0"/>
              <a:t>("</a:t>
            </a:r>
            <a:r>
              <a:rPr lang="en-IN" dirty="0" err="1" smtClean="0"/>
              <a:t>verdana</a:t>
            </a:r>
            <a:r>
              <a:rPr lang="en-IN" dirty="0" smtClean="0"/>
              <a:t>", </a:t>
            </a:r>
            <a:r>
              <a:rPr lang="en-IN" dirty="0" err="1" smtClean="0"/>
              <a:t>FontWeight.BOLD</a:t>
            </a:r>
            <a:r>
              <a:rPr lang="en-IN" dirty="0" smtClean="0"/>
              <a:t>, </a:t>
            </a:r>
            <a:r>
              <a:rPr lang="en-IN" dirty="0" err="1" smtClean="0"/>
              <a:t>FontPosture.REGULAR</a:t>
            </a:r>
            <a:r>
              <a:rPr lang="en-IN" dirty="0" smtClean="0"/>
              <a:t>, 20)); // font of the text</a:t>
            </a:r>
          </a:p>
          <a:p>
            <a:r>
              <a:rPr lang="en-IN" dirty="0" smtClean="0"/>
              <a:t>      </a:t>
            </a:r>
          </a:p>
          <a:p>
            <a:r>
              <a:rPr lang="en-IN" dirty="0" smtClean="0"/>
              <a:t>      //Setting the text to be added. </a:t>
            </a:r>
          </a:p>
          <a:p>
            <a:r>
              <a:rPr lang="en-IN" dirty="0" smtClean="0"/>
              <a:t>      </a:t>
            </a:r>
            <a:r>
              <a:rPr lang="en-IN" dirty="0" err="1" smtClean="0"/>
              <a:t>text.setText</a:t>
            </a:r>
            <a:r>
              <a:rPr lang="en-IN" dirty="0" smtClean="0"/>
              <a:t>("Hi!! welcome to JAVA FX programming"); </a:t>
            </a:r>
          </a:p>
          <a:p>
            <a:r>
              <a:rPr lang="en-IN" dirty="0" smtClean="0"/>
              <a:t>       </a:t>
            </a:r>
          </a:p>
          <a:p>
            <a:r>
              <a:rPr lang="en-IN" dirty="0" smtClean="0"/>
              <a:t>      //setting the position of the text </a:t>
            </a:r>
          </a:p>
          <a:p>
            <a:r>
              <a:rPr lang="en-IN" dirty="0" smtClean="0"/>
              <a:t>      </a:t>
            </a:r>
            <a:r>
              <a:rPr lang="en-IN" dirty="0" err="1" smtClean="0"/>
              <a:t>text.setX</a:t>
            </a:r>
            <a:r>
              <a:rPr lang="en-IN" dirty="0" smtClean="0"/>
              <a:t>(50); </a:t>
            </a:r>
          </a:p>
          <a:p>
            <a:r>
              <a:rPr lang="en-IN" dirty="0" smtClean="0"/>
              <a:t>      </a:t>
            </a:r>
            <a:r>
              <a:rPr lang="en-IN" dirty="0" err="1" smtClean="0"/>
              <a:t>text.setY</a:t>
            </a:r>
            <a:r>
              <a:rPr lang="en-IN" dirty="0" smtClean="0"/>
              <a:t>(50); </a:t>
            </a:r>
          </a:p>
          <a:p>
            <a:r>
              <a:rPr lang="en-IN" dirty="0" smtClean="0"/>
              <a:t>      </a:t>
            </a:r>
            <a:r>
              <a:rPr lang="en-IN" dirty="0" err="1" smtClean="0"/>
              <a:t>text.setFill</a:t>
            </a:r>
            <a:r>
              <a:rPr lang="en-IN" dirty="0" smtClean="0"/>
              <a:t>(</a:t>
            </a:r>
            <a:r>
              <a:rPr lang="en-IN" dirty="0" err="1" smtClean="0"/>
              <a:t>Color.BROWN</a:t>
            </a:r>
            <a:r>
              <a:rPr lang="en-IN" dirty="0" smtClean="0"/>
              <a:t>); </a:t>
            </a:r>
          </a:p>
          <a:p>
            <a:r>
              <a:rPr lang="en-IN" dirty="0" smtClean="0"/>
              <a:t>       </a:t>
            </a:r>
          </a:p>
          <a:p>
            <a:r>
              <a:rPr lang="en-IN" dirty="0" smtClean="0"/>
              <a:t>      //Setting the Stroke  </a:t>
            </a:r>
          </a:p>
          <a:p>
            <a:r>
              <a:rPr lang="en-IN" dirty="0" smtClean="0"/>
              <a:t>      </a:t>
            </a:r>
            <a:r>
              <a:rPr lang="en-IN" dirty="0" err="1" smtClean="0"/>
              <a:t>text.setStrokeWidth</a:t>
            </a:r>
            <a:r>
              <a:rPr lang="en-IN" dirty="0" smtClean="0"/>
              <a:t>(2); </a:t>
            </a:r>
          </a:p>
          <a:p>
            <a:r>
              <a:rPr lang="en-IN" dirty="0" smtClean="0"/>
              <a:t>	</a:t>
            </a:r>
            <a:r>
              <a:rPr lang="en-IN" dirty="0" err="1" smtClean="0"/>
              <a:t>text.setUnderline</a:t>
            </a:r>
            <a:r>
              <a:rPr lang="en-IN" dirty="0" smtClean="0"/>
              <a:t>(true); </a:t>
            </a:r>
          </a:p>
          <a:p>
            <a:r>
              <a:rPr lang="en-IN" dirty="0" smtClean="0"/>
              <a:t>      </a:t>
            </a:r>
          </a:p>
          <a:p>
            <a:r>
              <a:rPr lang="en-IN" dirty="0" smtClean="0"/>
              <a:t>      // Setting the stroke </a:t>
            </a:r>
            <a:r>
              <a:rPr lang="en-IN" dirty="0" err="1" smtClean="0"/>
              <a:t>color</a:t>
            </a:r>
            <a:endParaRPr lang="en-IN" dirty="0" smtClean="0"/>
          </a:p>
          <a:p>
            <a:r>
              <a:rPr lang="en-IN" dirty="0" smtClean="0"/>
              <a:t>      </a:t>
            </a:r>
            <a:r>
              <a:rPr lang="en-IN" dirty="0" err="1" smtClean="0"/>
              <a:t>text.setStroke</a:t>
            </a:r>
            <a:r>
              <a:rPr lang="en-IN" dirty="0" smtClean="0"/>
              <a:t>(</a:t>
            </a:r>
            <a:r>
              <a:rPr lang="en-IN" dirty="0" err="1" smtClean="0"/>
              <a:t>Color.BLUE</a:t>
            </a:r>
            <a:r>
              <a:rPr lang="en-IN" dirty="0" smtClean="0"/>
              <a:t>);        </a:t>
            </a:r>
          </a:p>
          <a:p>
            <a:r>
              <a:rPr lang="en-IN" dirty="0" smtClean="0"/>
              <a:t>         </a:t>
            </a:r>
          </a:p>
          <a:p>
            <a:r>
              <a:rPr lang="en-IN" dirty="0" smtClean="0"/>
              <a:t>      //Creating a Group object  </a:t>
            </a:r>
          </a:p>
          <a:p>
            <a:r>
              <a:rPr lang="en-IN" dirty="0" smtClean="0"/>
              <a:t>      Group root = new Group(text);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1647825" y="2267744"/>
            <a:ext cx="5848350"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2D shapes</a:t>
            </a:r>
            <a:endParaRPr lang="en-IN" dirty="0"/>
          </a:p>
        </p:txBody>
      </p:sp>
      <p:sp>
        <p:nvSpPr>
          <p:cNvPr id="3" name="Content Placeholder 2"/>
          <p:cNvSpPr>
            <a:spLocks noGrp="1"/>
          </p:cNvSpPr>
          <p:nvPr>
            <p:ph idx="1"/>
          </p:nvPr>
        </p:nvSpPr>
        <p:spPr/>
        <p:txBody>
          <a:bodyPr/>
          <a:lstStyle/>
          <a:p>
            <a:r>
              <a:rPr lang="en-IN" dirty="0" smtClean="0"/>
              <a:t>Using the </a:t>
            </a:r>
            <a:r>
              <a:rPr lang="en-IN" dirty="0" err="1" smtClean="0"/>
              <a:t>JavaFX</a:t>
            </a:r>
            <a:r>
              <a:rPr lang="en-IN" dirty="0" smtClean="0"/>
              <a:t> library, you can draw −</a:t>
            </a:r>
          </a:p>
          <a:p>
            <a:r>
              <a:rPr lang="en-IN" dirty="0" smtClean="0"/>
              <a:t>Predefined shapes such as Line, Rectangle, Circle, Ellipse, Polygon, </a:t>
            </a:r>
            <a:r>
              <a:rPr lang="en-IN" dirty="0" err="1" smtClean="0"/>
              <a:t>Polyline</a:t>
            </a:r>
            <a:r>
              <a:rPr lang="en-IN" dirty="0" smtClean="0"/>
              <a:t>, Cubic Curve, Quad Curve, Arc.</a:t>
            </a:r>
          </a:p>
          <a:p>
            <a:r>
              <a:rPr lang="en-IN" dirty="0" smtClean="0"/>
              <a:t>Path elements such as </a:t>
            </a:r>
            <a:r>
              <a:rPr lang="en-IN" dirty="0" err="1" smtClean="0"/>
              <a:t>MoveTO</a:t>
            </a:r>
            <a:r>
              <a:rPr lang="en-IN" dirty="0" smtClean="0"/>
              <a:t> Path Element, Line, Horizontal Line, Vertical Line, Cubic Curve, Quadratic Curve, Arc.</a:t>
            </a:r>
          </a:p>
          <a:p>
            <a:r>
              <a:rPr lang="en-IN" dirty="0" smtClean="0"/>
              <a:t>The package </a:t>
            </a:r>
            <a:r>
              <a:rPr lang="en-IN" b="1" dirty="0" err="1" smtClean="0"/>
              <a:t>javafx.scene.shape</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 object</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//Creating a line object</a:t>
            </a:r>
          </a:p>
          <a:p>
            <a:r>
              <a:rPr lang="en-IN" dirty="0" smtClean="0"/>
              <a:t>      Line </a:t>
            </a:r>
            <a:r>
              <a:rPr lang="en-IN" dirty="0" err="1" smtClean="0"/>
              <a:t>line</a:t>
            </a:r>
            <a:r>
              <a:rPr lang="en-IN" dirty="0" smtClean="0"/>
              <a:t> = new Line(); </a:t>
            </a:r>
          </a:p>
          <a:p>
            <a:r>
              <a:rPr lang="en-IN" dirty="0" smtClean="0"/>
              <a:t>         </a:t>
            </a:r>
          </a:p>
          <a:p>
            <a:r>
              <a:rPr lang="en-IN" dirty="0" smtClean="0"/>
              <a:t>      //Setting the properties to a line </a:t>
            </a:r>
          </a:p>
          <a:p>
            <a:r>
              <a:rPr lang="en-IN" dirty="0" smtClean="0"/>
              <a:t>      </a:t>
            </a:r>
            <a:r>
              <a:rPr lang="en-IN" dirty="0" err="1" smtClean="0"/>
              <a:t>line.setStartX</a:t>
            </a:r>
            <a:r>
              <a:rPr lang="en-IN" dirty="0" smtClean="0"/>
              <a:t>(100.0); </a:t>
            </a:r>
          </a:p>
          <a:p>
            <a:r>
              <a:rPr lang="en-IN" dirty="0" smtClean="0"/>
              <a:t>      </a:t>
            </a:r>
            <a:r>
              <a:rPr lang="en-IN" dirty="0" err="1" smtClean="0"/>
              <a:t>line.setStartY</a:t>
            </a:r>
            <a:r>
              <a:rPr lang="en-IN" dirty="0" smtClean="0"/>
              <a:t>(150.0); </a:t>
            </a:r>
          </a:p>
          <a:p>
            <a:r>
              <a:rPr lang="en-IN" dirty="0" smtClean="0"/>
              <a:t>      </a:t>
            </a:r>
            <a:r>
              <a:rPr lang="en-IN" dirty="0" err="1" smtClean="0"/>
              <a:t>line.setEndX</a:t>
            </a:r>
            <a:r>
              <a:rPr lang="en-IN" dirty="0" smtClean="0"/>
              <a:t>(500.0); </a:t>
            </a:r>
          </a:p>
          <a:p>
            <a:r>
              <a:rPr lang="en-IN" dirty="0" smtClean="0"/>
              <a:t>      </a:t>
            </a:r>
            <a:r>
              <a:rPr lang="en-IN" dirty="0" err="1" smtClean="0"/>
              <a:t>line.setEndY</a:t>
            </a:r>
            <a:r>
              <a:rPr lang="en-IN" dirty="0" smtClean="0"/>
              <a:t>(150.0); </a:t>
            </a:r>
          </a:p>
          <a:p>
            <a:r>
              <a:rPr lang="en-IN" dirty="0" smtClean="0"/>
              <a:t>         </a:t>
            </a:r>
          </a:p>
          <a:p>
            <a:r>
              <a:rPr lang="en-IN" dirty="0" smtClean="0"/>
              <a:t>      //Creating a Group </a:t>
            </a:r>
          </a:p>
          <a:p>
            <a:r>
              <a:rPr lang="en-IN" dirty="0" smtClean="0"/>
              <a:t>      Group root = new Group(line);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create a rectangle</a:t>
            </a:r>
            <a:endParaRPr lang="en-IN" dirty="0"/>
          </a:p>
        </p:txBody>
      </p:sp>
      <p:sp>
        <p:nvSpPr>
          <p:cNvPr id="3" name="Content Placeholder 2"/>
          <p:cNvSpPr>
            <a:spLocks noGrp="1"/>
          </p:cNvSpPr>
          <p:nvPr>
            <p:ph idx="1"/>
          </p:nvPr>
        </p:nvSpPr>
        <p:spPr>
          <a:xfrm>
            <a:off x="457200" y="1196752"/>
            <a:ext cx="8229600" cy="4929411"/>
          </a:xfrm>
        </p:spPr>
        <p:txBody>
          <a:bodyPr>
            <a:normAutofit fontScale="85000" lnSpcReduction="20000"/>
          </a:bodyPr>
          <a:lstStyle/>
          <a:p>
            <a:r>
              <a:rPr lang="en-IN" dirty="0" smtClean="0"/>
              <a:t> Rectangle </a:t>
            </a:r>
            <a:r>
              <a:rPr lang="en-IN" dirty="0" err="1" smtClean="0"/>
              <a:t>rectangle</a:t>
            </a:r>
            <a:r>
              <a:rPr lang="en-IN" dirty="0" smtClean="0"/>
              <a:t> = new Rectangle();  </a:t>
            </a:r>
          </a:p>
          <a:p>
            <a:r>
              <a:rPr lang="en-IN" dirty="0" smtClean="0"/>
              <a:t>      </a:t>
            </a:r>
          </a:p>
          <a:p>
            <a:r>
              <a:rPr lang="en-IN" dirty="0" smtClean="0"/>
              <a:t>      //Setting the properties of the rectangle </a:t>
            </a:r>
          </a:p>
          <a:p>
            <a:r>
              <a:rPr lang="en-IN" dirty="0" smtClean="0"/>
              <a:t>      </a:t>
            </a:r>
            <a:r>
              <a:rPr lang="en-IN" dirty="0" err="1" smtClean="0"/>
              <a:t>rectangle.setX</a:t>
            </a:r>
            <a:r>
              <a:rPr lang="en-IN" dirty="0" smtClean="0"/>
              <a:t>(150.0f); </a:t>
            </a:r>
          </a:p>
          <a:p>
            <a:r>
              <a:rPr lang="en-IN" dirty="0" smtClean="0"/>
              <a:t>      </a:t>
            </a:r>
            <a:r>
              <a:rPr lang="en-IN" dirty="0" err="1" smtClean="0"/>
              <a:t>rectangle.setY</a:t>
            </a:r>
            <a:r>
              <a:rPr lang="en-IN" dirty="0" smtClean="0"/>
              <a:t>(75.0f); </a:t>
            </a:r>
          </a:p>
          <a:p>
            <a:r>
              <a:rPr lang="en-IN" dirty="0" smtClean="0"/>
              <a:t>      </a:t>
            </a:r>
            <a:r>
              <a:rPr lang="en-IN" dirty="0" err="1" smtClean="0"/>
              <a:t>rectangle.setWidth</a:t>
            </a:r>
            <a:r>
              <a:rPr lang="en-IN" dirty="0" smtClean="0"/>
              <a:t>(300.0f); </a:t>
            </a:r>
          </a:p>
          <a:p>
            <a:r>
              <a:rPr lang="en-IN" dirty="0" smtClean="0"/>
              <a:t>      </a:t>
            </a:r>
            <a:r>
              <a:rPr lang="en-IN" dirty="0" err="1" smtClean="0"/>
              <a:t>rectangle.setHeight</a:t>
            </a:r>
            <a:r>
              <a:rPr lang="en-IN" dirty="0" smtClean="0"/>
              <a:t>(150.0f);      </a:t>
            </a:r>
          </a:p>
          <a:p>
            <a:r>
              <a:rPr lang="en-IN" dirty="0" smtClean="0"/>
              <a:t>         </a:t>
            </a:r>
          </a:p>
          <a:p>
            <a:r>
              <a:rPr lang="en-IN" dirty="0" smtClean="0"/>
              <a:t>      //Creating a Group object  </a:t>
            </a:r>
          </a:p>
          <a:p>
            <a:r>
              <a:rPr lang="en-IN" dirty="0" smtClean="0"/>
              <a:t>      Group root = new Group(rectangle); </a:t>
            </a:r>
          </a:p>
          <a:p>
            <a:r>
              <a:rPr lang="en-IN" dirty="0" smtClean="0"/>
              <a:t> </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2D shapes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Rounded Rectangle</a:t>
            </a:r>
          </a:p>
          <a:p>
            <a:endParaRPr lang="en-IN" dirty="0" smtClean="0"/>
          </a:p>
          <a:p>
            <a:r>
              <a:rPr lang="en-IN" dirty="0" smtClean="0"/>
              <a:t>Circle</a:t>
            </a:r>
          </a:p>
          <a:p>
            <a:endParaRPr lang="en-IN" dirty="0" smtClean="0"/>
          </a:p>
          <a:p>
            <a:r>
              <a:rPr lang="en-IN" dirty="0" smtClean="0"/>
              <a:t>Ellipse</a:t>
            </a:r>
          </a:p>
          <a:p>
            <a:endParaRPr lang="en-IN" dirty="0" smtClean="0"/>
          </a:p>
          <a:p>
            <a:r>
              <a:rPr lang="en-IN" dirty="0" smtClean="0"/>
              <a:t>Polygon</a:t>
            </a:r>
          </a:p>
          <a:p>
            <a:endParaRPr lang="en-IN" dirty="0" smtClean="0"/>
          </a:p>
          <a:p>
            <a:r>
              <a:rPr lang="en-IN" dirty="0" err="1" smtClean="0"/>
              <a:t>Polyline</a:t>
            </a:r>
            <a:endParaRPr lang="en-IN" dirty="0" smtClean="0"/>
          </a:p>
          <a:p>
            <a:endParaRPr lang="en-IN" dirty="0" smtClean="0"/>
          </a:p>
          <a:p>
            <a:r>
              <a:rPr lang="en-IN" dirty="0" smtClean="0"/>
              <a:t>Cubic Curve</a:t>
            </a:r>
          </a:p>
          <a:p>
            <a:endParaRPr lang="en-IN" dirty="0" smtClean="0"/>
          </a:p>
          <a:p>
            <a:r>
              <a:rPr lang="en-IN" dirty="0" err="1" smtClean="0"/>
              <a:t>QuadCurve</a:t>
            </a:r>
            <a:endParaRPr lang="en-IN" dirty="0" smtClean="0"/>
          </a:p>
          <a:p>
            <a:endParaRPr lang="en-IN" dirty="0" smtClean="0"/>
          </a:p>
          <a:p>
            <a:r>
              <a:rPr lang="en-IN" dirty="0" smtClean="0"/>
              <a:t>Arc</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Content Placeholder 2"/>
          <p:cNvSpPr>
            <a:spLocks noGrp="1"/>
          </p:cNvSpPr>
          <p:nvPr>
            <p:ph idx="1"/>
          </p:nvPr>
        </p:nvSpPr>
        <p:spPr/>
        <p:txBody>
          <a:bodyPr>
            <a:normAutofit/>
          </a:bodyPr>
          <a:lstStyle/>
          <a:p>
            <a:r>
              <a:rPr lang="en-IN" b="1" dirty="0" smtClean="0"/>
              <a:t>Fade Transition</a:t>
            </a:r>
            <a:endParaRPr lang="en-IN" dirty="0"/>
          </a:p>
          <a:p>
            <a:r>
              <a:rPr lang="en-IN" b="1" dirty="0" smtClean="0"/>
              <a:t>Fill Transition</a:t>
            </a:r>
            <a:endParaRPr lang="en-IN" dirty="0"/>
          </a:p>
          <a:p>
            <a:r>
              <a:rPr lang="en-IN" b="1" dirty="0" smtClean="0"/>
              <a:t>Rotate Transition</a:t>
            </a:r>
            <a:endParaRPr lang="en-IN" dirty="0"/>
          </a:p>
          <a:p>
            <a:r>
              <a:rPr lang="en-IN" b="1" dirty="0" smtClean="0"/>
              <a:t>Scale Transition</a:t>
            </a:r>
          </a:p>
          <a:p>
            <a:r>
              <a:rPr lang="en-IN" b="1" dirty="0" smtClean="0"/>
              <a:t>Stroke Transition</a:t>
            </a:r>
            <a:endParaRPr lang="en-IN" dirty="0"/>
          </a:p>
          <a:p>
            <a:r>
              <a:rPr lang="en-IN" b="1" dirty="0" smtClean="0"/>
              <a:t>Translate Transition</a:t>
            </a:r>
            <a:endParaRPr lang="en-IN" dirty="0"/>
          </a:p>
          <a:p>
            <a:r>
              <a:rPr lang="en-IN" b="1" dirty="0" smtClean="0"/>
              <a:t>Path Transition</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Features of </a:t>
            </a:r>
            <a:r>
              <a:rPr lang="en-IN" dirty="0" err="1" smtClean="0"/>
              <a:t>JAVAfx</a:t>
            </a:r>
            <a:endParaRPr lang="en-IN" dirty="0"/>
          </a:p>
        </p:txBody>
      </p:sp>
      <p:sp>
        <p:nvSpPr>
          <p:cNvPr id="3" name="Content Placeholder 2"/>
          <p:cNvSpPr>
            <a:spLocks noGrp="1"/>
          </p:cNvSpPr>
          <p:nvPr>
            <p:ph idx="1"/>
          </p:nvPr>
        </p:nvSpPr>
        <p:spPr>
          <a:xfrm>
            <a:off x="251520" y="836712"/>
            <a:ext cx="8712968" cy="5832648"/>
          </a:xfrm>
        </p:spPr>
        <p:txBody>
          <a:bodyPr>
            <a:noAutofit/>
          </a:bodyPr>
          <a:lstStyle/>
          <a:p>
            <a:r>
              <a:rPr lang="en-IN" sz="2000" b="1" dirty="0" smtClean="0">
                <a:latin typeface="Times New Roman" pitchFamily="18" charset="0"/>
                <a:cs typeface="Times New Roman" pitchFamily="18" charset="0"/>
              </a:rPr>
              <a:t>Written in Java</a:t>
            </a:r>
            <a:r>
              <a:rPr lang="en-IN" sz="2000" dirty="0" smtClean="0">
                <a:latin typeface="Times New Roman" pitchFamily="18" charset="0"/>
                <a:cs typeface="Times New Roman" pitchFamily="18" charset="0"/>
              </a:rPr>
              <a:t> − The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library is written in Java and is available for the languages that can be executed on a JVM, which include − </a:t>
            </a:r>
            <a:r>
              <a:rPr lang="en-IN" sz="2000" b="1" dirty="0" smtClean="0">
                <a:latin typeface="Times New Roman" pitchFamily="18" charset="0"/>
                <a:cs typeface="Times New Roman" pitchFamily="18" charset="0"/>
              </a:rPr>
              <a:t>Java, Groovy and </a:t>
            </a:r>
            <a:r>
              <a:rPr lang="en-IN" sz="2000" b="1" dirty="0" err="1" smtClean="0">
                <a:latin typeface="Times New Roman" pitchFamily="18" charset="0"/>
                <a:cs typeface="Times New Roman" pitchFamily="18" charset="0"/>
              </a:rPr>
              <a:t>JRuby</a:t>
            </a:r>
            <a:r>
              <a:rPr lang="en-IN" sz="2000" dirty="0" smtClean="0">
                <a:latin typeface="Times New Roman" pitchFamily="18" charset="0"/>
                <a:cs typeface="Times New Roman" pitchFamily="18" charset="0"/>
              </a:rPr>
              <a:t>. These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applications are also platform independent.</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FXML</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features a language known as FXML, which is a HTML like declarative </a:t>
            </a:r>
            <a:r>
              <a:rPr lang="en-IN" sz="2000" dirty="0" err="1" smtClean="0">
                <a:latin typeface="Times New Roman" pitchFamily="18" charset="0"/>
                <a:cs typeface="Times New Roman" pitchFamily="18" charset="0"/>
              </a:rPr>
              <a:t>markup</a:t>
            </a:r>
            <a:r>
              <a:rPr lang="en-IN" sz="2000" dirty="0" smtClean="0">
                <a:latin typeface="Times New Roman" pitchFamily="18" charset="0"/>
                <a:cs typeface="Times New Roman" pitchFamily="18" charset="0"/>
              </a:rPr>
              <a:t> language. The sole purpose of this language is to define a user Interface.</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Scene Builder</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provides an application named Scene Builder. On integrating this application in </a:t>
            </a:r>
            <a:r>
              <a:rPr lang="en-IN" sz="2000" dirty="0" err="1" smtClean="0">
                <a:latin typeface="Times New Roman" pitchFamily="18" charset="0"/>
                <a:cs typeface="Times New Roman" pitchFamily="18" charset="0"/>
              </a:rPr>
              <a:t>IDE’s</a:t>
            </a:r>
            <a:r>
              <a:rPr lang="en-IN" sz="2000" dirty="0" smtClean="0">
                <a:latin typeface="Times New Roman" pitchFamily="18" charset="0"/>
                <a:cs typeface="Times New Roman" pitchFamily="18" charset="0"/>
              </a:rPr>
              <a:t> such as Eclipse and </a:t>
            </a:r>
            <a:r>
              <a:rPr lang="en-IN" sz="2000" dirty="0" err="1" smtClean="0">
                <a:latin typeface="Times New Roman" pitchFamily="18" charset="0"/>
                <a:cs typeface="Times New Roman" pitchFamily="18" charset="0"/>
              </a:rPr>
              <a:t>NetBeans</a:t>
            </a:r>
            <a:r>
              <a:rPr lang="en-IN" sz="2000" dirty="0" smtClean="0">
                <a:latin typeface="Times New Roman" pitchFamily="18" charset="0"/>
                <a:cs typeface="Times New Roman" pitchFamily="18" charset="0"/>
              </a:rPr>
              <a:t>, the users can access a drag and drop design interface, which is used to develop FXML applications (just like Swing Drag &amp; Drop and </a:t>
            </a:r>
            <a:r>
              <a:rPr lang="en-IN" sz="2000" dirty="0" err="1" smtClean="0">
                <a:latin typeface="Times New Roman" pitchFamily="18" charset="0"/>
                <a:cs typeface="Times New Roman" pitchFamily="18" charset="0"/>
              </a:rPr>
              <a:t>DreamWeaver</a:t>
            </a:r>
            <a:r>
              <a:rPr lang="en-IN" sz="2000" dirty="0" smtClean="0">
                <a:latin typeface="Times New Roman" pitchFamily="18" charset="0"/>
                <a:cs typeface="Times New Roman" pitchFamily="18" charset="0"/>
              </a:rPr>
              <a:t> Applications).</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Swing Interoperability</a:t>
            </a:r>
            <a:r>
              <a:rPr lang="en-IN" sz="2000" dirty="0" smtClean="0">
                <a:latin typeface="Times New Roman" pitchFamily="18" charset="0"/>
                <a:cs typeface="Times New Roman" pitchFamily="18" charset="0"/>
              </a:rPr>
              <a:t> − In a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application, you can embed Swing content using the </a:t>
            </a:r>
            <a:r>
              <a:rPr lang="en-IN" sz="2000" b="1" dirty="0" smtClean="0">
                <a:latin typeface="Times New Roman" pitchFamily="18" charset="0"/>
                <a:cs typeface="Times New Roman" pitchFamily="18" charset="0"/>
              </a:rPr>
              <a:t>Swing Node</a:t>
            </a:r>
            <a:r>
              <a:rPr lang="en-IN" sz="2000" dirty="0" smtClean="0">
                <a:latin typeface="Times New Roman" pitchFamily="18" charset="0"/>
                <a:cs typeface="Times New Roman" pitchFamily="18" charset="0"/>
              </a:rPr>
              <a:t> class. Similarly, you can update the existing Swing applications with </a:t>
            </a:r>
            <a:r>
              <a:rPr lang="en-IN" sz="2000" dirty="0" err="1" smtClean="0">
                <a:latin typeface="Times New Roman" pitchFamily="18" charset="0"/>
                <a:cs typeface="Times New Roman" pitchFamily="18" charset="0"/>
              </a:rPr>
              <a:t>JavaFX</a:t>
            </a:r>
            <a:r>
              <a:rPr lang="en-IN" sz="2000" dirty="0" smtClean="0">
                <a:latin typeface="Times New Roman" pitchFamily="18" charset="0"/>
                <a:cs typeface="Times New Roman" pitchFamily="18" charset="0"/>
              </a:rPr>
              <a:t> features like embedded web content and rich graphics media.</a:t>
            </a:r>
          </a:p>
          <a:p>
            <a:endParaRPr lang="en-IN" sz="1400" dirty="0" smtClean="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Animation</a:t>
            </a:r>
            <a:endParaRPr lang="en-IN" dirty="0"/>
          </a:p>
        </p:txBody>
      </p:sp>
      <p:sp>
        <p:nvSpPr>
          <p:cNvPr id="3" name="Content Placeholder 2"/>
          <p:cNvSpPr>
            <a:spLocks noGrp="1"/>
          </p:cNvSpPr>
          <p:nvPr>
            <p:ph idx="1"/>
          </p:nvPr>
        </p:nvSpPr>
        <p:spPr>
          <a:xfrm>
            <a:off x="457200" y="836712"/>
            <a:ext cx="8229600" cy="5289451"/>
          </a:xfrm>
        </p:spPr>
        <p:txBody>
          <a:bodyPr>
            <a:normAutofit fontScale="40000" lnSpcReduction="20000"/>
          </a:bodyPr>
          <a:lstStyle/>
          <a:p>
            <a:r>
              <a:rPr lang="en-IN" dirty="0" smtClean="0"/>
              <a:t>Rotation (</a:t>
            </a:r>
            <a:r>
              <a:rPr lang="en-IN" dirty="0" err="1" smtClean="0"/>
              <a:t>rotate.java</a:t>
            </a:r>
            <a:r>
              <a:rPr lang="en-IN" dirty="0" smtClean="0"/>
              <a:t>)</a:t>
            </a:r>
          </a:p>
          <a:p>
            <a:r>
              <a:rPr lang="en-IN" dirty="0" err="1" smtClean="0"/>
              <a:t>RotateTransition</a:t>
            </a:r>
            <a:r>
              <a:rPr lang="en-IN" dirty="0" smtClean="0"/>
              <a:t> </a:t>
            </a:r>
            <a:r>
              <a:rPr lang="en-IN" dirty="0" err="1" smtClean="0"/>
              <a:t>rotateTransition</a:t>
            </a:r>
            <a:r>
              <a:rPr lang="en-IN" dirty="0" smtClean="0"/>
              <a:t> = new </a:t>
            </a:r>
            <a:r>
              <a:rPr lang="en-IN" dirty="0" err="1" smtClean="0"/>
              <a:t>RotateTransition</a:t>
            </a:r>
            <a:r>
              <a:rPr lang="en-IN" dirty="0" smtClean="0"/>
              <a:t>(); </a:t>
            </a:r>
          </a:p>
          <a:p>
            <a:r>
              <a:rPr lang="en-IN" dirty="0" smtClean="0"/>
              <a:t>      </a:t>
            </a:r>
          </a:p>
          <a:p>
            <a:r>
              <a:rPr lang="en-IN" dirty="0" smtClean="0"/>
              <a:t>      //Setting the duration for the transition </a:t>
            </a:r>
          </a:p>
          <a:p>
            <a:r>
              <a:rPr lang="en-IN" dirty="0" smtClean="0"/>
              <a:t>      </a:t>
            </a:r>
            <a:r>
              <a:rPr lang="en-IN" dirty="0" err="1" smtClean="0"/>
              <a:t>rotateTransition.setDuration</a:t>
            </a:r>
            <a:r>
              <a:rPr lang="en-IN" dirty="0" smtClean="0"/>
              <a:t>(</a:t>
            </a:r>
            <a:r>
              <a:rPr lang="en-IN" dirty="0" err="1" smtClean="0"/>
              <a:t>Duration.millis</a:t>
            </a:r>
            <a:r>
              <a:rPr lang="en-IN" dirty="0" smtClean="0"/>
              <a:t>(1000)); </a:t>
            </a:r>
          </a:p>
          <a:p>
            <a:r>
              <a:rPr lang="en-IN" dirty="0" smtClean="0"/>
              <a:t>      </a:t>
            </a:r>
          </a:p>
          <a:p>
            <a:r>
              <a:rPr lang="en-IN" dirty="0" smtClean="0"/>
              <a:t>      //Setting the node for the transition </a:t>
            </a:r>
          </a:p>
          <a:p>
            <a:r>
              <a:rPr lang="en-IN" dirty="0" smtClean="0"/>
              <a:t>      </a:t>
            </a:r>
            <a:r>
              <a:rPr lang="en-IN" dirty="0" err="1" smtClean="0"/>
              <a:t>rotateTransition.setNode</a:t>
            </a:r>
            <a:r>
              <a:rPr lang="en-IN" dirty="0" smtClean="0"/>
              <a:t>(hexagon);       </a:t>
            </a:r>
          </a:p>
          <a:p>
            <a:r>
              <a:rPr lang="en-IN" dirty="0" smtClean="0"/>
              <a:t>      </a:t>
            </a:r>
          </a:p>
          <a:p>
            <a:r>
              <a:rPr lang="en-IN" dirty="0" smtClean="0"/>
              <a:t>      //Setting the angle of the rotation </a:t>
            </a:r>
          </a:p>
          <a:p>
            <a:r>
              <a:rPr lang="en-IN" dirty="0" smtClean="0"/>
              <a:t>      </a:t>
            </a:r>
            <a:r>
              <a:rPr lang="en-IN" dirty="0" err="1" smtClean="0"/>
              <a:t>rotateTransition.setByAngle</a:t>
            </a:r>
            <a:r>
              <a:rPr lang="en-IN" dirty="0" smtClean="0"/>
              <a:t>(360); </a:t>
            </a:r>
          </a:p>
          <a:p>
            <a:r>
              <a:rPr lang="en-IN" dirty="0" smtClean="0"/>
              <a:t>      </a:t>
            </a:r>
          </a:p>
          <a:p>
            <a:r>
              <a:rPr lang="en-IN" dirty="0" smtClean="0"/>
              <a:t>      //Setting the cycle count for the transition </a:t>
            </a:r>
          </a:p>
          <a:p>
            <a:r>
              <a:rPr lang="en-IN" dirty="0" smtClean="0"/>
              <a:t>      </a:t>
            </a:r>
            <a:r>
              <a:rPr lang="en-IN" dirty="0" err="1" smtClean="0"/>
              <a:t>rotateTransition.setCycleCount</a:t>
            </a:r>
            <a:r>
              <a:rPr lang="en-IN" dirty="0" smtClean="0"/>
              <a:t>(50); </a:t>
            </a:r>
          </a:p>
          <a:p>
            <a:r>
              <a:rPr lang="en-IN" dirty="0" smtClean="0"/>
              <a:t>      </a:t>
            </a:r>
          </a:p>
          <a:p>
            <a:r>
              <a:rPr lang="en-IN" dirty="0" smtClean="0"/>
              <a:t>      //Setting auto reverse value to false </a:t>
            </a:r>
          </a:p>
          <a:p>
            <a:r>
              <a:rPr lang="en-IN" dirty="0" smtClean="0"/>
              <a:t>      </a:t>
            </a:r>
            <a:r>
              <a:rPr lang="en-IN" dirty="0" err="1" smtClean="0"/>
              <a:t>rotateTransition.setAutoReverse</a:t>
            </a:r>
            <a:r>
              <a:rPr lang="en-IN" dirty="0" smtClean="0"/>
              <a:t>(false); </a:t>
            </a:r>
          </a:p>
          <a:p>
            <a:r>
              <a:rPr lang="en-IN" dirty="0" smtClean="0"/>
              <a:t>      </a:t>
            </a:r>
          </a:p>
          <a:p>
            <a:r>
              <a:rPr lang="en-IN" dirty="0" smtClean="0"/>
              <a:t>      //Playing the animation </a:t>
            </a:r>
          </a:p>
          <a:p>
            <a:r>
              <a:rPr lang="en-IN" dirty="0" smtClean="0"/>
              <a:t>      </a:t>
            </a:r>
            <a:r>
              <a:rPr lang="en-IN" dirty="0" err="1" smtClean="0"/>
              <a:t>rotateTransition.play</a:t>
            </a:r>
            <a:r>
              <a:rPr lang="en-IN" dirty="0" smtClean="0"/>
              <a:t>(); </a:t>
            </a:r>
          </a:p>
          <a:p>
            <a:r>
              <a:rPr lang="en-IN" dirty="0" smtClean="0"/>
              <a:t>         </a:t>
            </a:r>
          </a:p>
          <a:p>
            <a:r>
              <a:rPr lang="en-IN" dirty="0" smtClean="0"/>
              <a:t>      //Creating a Group object   </a:t>
            </a:r>
          </a:p>
          <a:p>
            <a:r>
              <a:rPr lang="en-IN" dirty="0" smtClean="0"/>
              <a:t>      Group root = new Group(hexagon); </a:t>
            </a:r>
          </a:p>
          <a:p>
            <a:r>
              <a:rPr lang="en-IN" dirty="0" smtClean="0"/>
              <a:t>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UI Controls</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err="1" smtClean="0"/>
              <a:t>JavaFX</a:t>
            </a:r>
            <a:r>
              <a:rPr lang="en-IN" b="1" dirty="0" smtClean="0"/>
              <a:t> Label:</a:t>
            </a:r>
          </a:p>
          <a:p>
            <a:r>
              <a:rPr lang="en-IN" b="1" dirty="0" err="1" smtClean="0"/>
              <a:t>javafx.scene.control.Label</a:t>
            </a:r>
            <a:r>
              <a:rPr lang="en-IN" dirty="0" smtClean="0"/>
              <a:t> class represents label control. As the name suggests, the label is the component that is used to place any text information on the screen. It is mainly used to describe the purpose of the other components to the user. You can not set a focus on the label using the Tab key.</a:t>
            </a:r>
          </a:p>
          <a:p>
            <a:r>
              <a:rPr lang="en-IN" b="1" dirty="0" smtClean="0"/>
              <a:t>Package: </a:t>
            </a:r>
            <a:r>
              <a:rPr lang="en-IN" b="1" dirty="0" err="1" smtClean="0"/>
              <a:t>javafx.scene.control</a:t>
            </a:r>
            <a:endParaRPr lang="en-IN" dirty="0" smtClean="0"/>
          </a:p>
          <a:p>
            <a:r>
              <a:rPr lang="en-IN" b="1" dirty="0" smtClean="0"/>
              <a:t>Constructors:</a:t>
            </a:r>
          </a:p>
          <a:p>
            <a:r>
              <a:rPr lang="en-IN" dirty="0" smtClean="0"/>
              <a:t>Label(): creates an empty Label   </a:t>
            </a:r>
          </a:p>
          <a:p>
            <a:r>
              <a:rPr lang="en-IN" dirty="0" smtClean="0"/>
              <a:t>Label(String text): creates Label with the supplied text   </a:t>
            </a:r>
          </a:p>
          <a:p>
            <a:r>
              <a:rPr lang="en-IN" dirty="0" smtClean="0"/>
              <a:t>Label(String text, Node graphics): creates Label with the supplied text and graphics  </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Autofit/>
          </a:bodyPr>
          <a:lstStyle/>
          <a:p>
            <a:pPr>
              <a:buNone/>
            </a:pPr>
            <a:r>
              <a:rPr lang="en-IN" sz="1400" b="1" dirty="0" smtClean="0">
                <a:latin typeface="Times New Roman" pitchFamily="18" charset="0"/>
                <a:cs typeface="Times New Roman" pitchFamily="18" charset="0"/>
              </a:rPr>
              <a:t>Adding a Node to the scene graph</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import </a:t>
            </a:r>
            <a:r>
              <a:rPr lang="en-IN" sz="1400" dirty="0" err="1" smtClean="0">
                <a:latin typeface="Times New Roman" pitchFamily="18" charset="0"/>
                <a:cs typeface="Times New Roman" pitchFamily="18" charset="0"/>
              </a:rPr>
              <a:t>javafx.application.Application</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import </a:t>
            </a:r>
            <a:r>
              <a:rPr lang="en-IN" sz="1400" dirty="0" err="1" smtClean="0">
                <a:latin typeface="Times New Roman" pitchFamily="18" charset="0"/>
                <a:cs typeface="Times New Roman" pitchFamily="18" charset="0"/>
              </a:rPr>
              <a:t>javafx.scene.Scene</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import </a:t>
            </a:r>
            <a:r>
              <a:rPr lang="en-IN" sz="1400" dirty="0" err="1" smtClean="0">
                <a:latin typeface="Times New Roman" pitchFamily="18" charset="0"/>
                <a:cs typeface="Times New Roman" pitchFamily="18" charset="0"/>
              </a:rPr>
              <a:t>javafx.scene.control.Label</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import </a:t>
            </a:r>
            <a:r>
              <a:rPr lang="en-IN" sz="1400" dirty="0" err="1" smtClean="0">
                <a:latin typeface="Times New Roman" pitchFamily="18" charset="0"/>
                <a:cs typeface="Times New Roman" pitchFamily="18" charset="0"/>
              </a:rPr>
              <a:t>javafx.scene.layout.StackPane</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import </a:t>
            </a:r>
            <a:r>
              <a:rPr lang="en-IN" sz="1400" dirty="0" err="1" smtClean="0">
                <a:latin typeface="Times New Roman" pitchFamily="18" charset="0"/>
                <a:cs typeface="Times New Roman" pitchFamily="18" charset="0"/>
              </a:rPr>
              <a:t>javafx.stage.Stage</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public class </a:t>
            </a:r>
            <a:r>
              <a:rPr lang="en-IN" sz="1400" dirty="0" err="1" smtClean="0">
                <a:latin typeface="Times New Roman" pitchFamily="18" charset="0"/>
                <a:cs typeface="Times New Roman" pitchFamily="18" charset="0"/>
              </a:rPr>
              <a:t>LabelTest</a:t>
            </a:r>
            <a:r>
              <a:rPr lang="en-IN" sz="1400" dirty="0" smtClean="0">
                <a:latin typeface="Times New Roman" pitchFamily="18" charset="0"/>
                <a:cs typeface="Times New Roman" pitchFamily="18" charset="0"/>
              </a:rPr>
              <a:t> extends Application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public void start(Stage </a:t>
            </a:r>
            <a:r>
              <a:rPr lang="en-IN" sz="1400" dirty="0" err="1" smtClean="0">
                <a:latin typeface="Times New Roman" pitchFamily="18" charset="0"/>
                <a:cs typeface="Times New Roman" pitchFamily="18" charset="0"/>
              </a:rPr>
              <a:t>primaryStage</a:t>
            </a:r>
            <a:r>
              <a:rPr lang="en-IN" sz="1400" dirty="0" smtClean="0">
                <a:latin typeface="Times New Roman" pitchFamily="18" charset="0"/>
                <a:cs typeface="Times New Roman" pitchFamily="18" charset="0"/>
              </a:rPr>
              <a:t>) throws Exception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Label </a:t>
            </a:r>
            <a:r>
              <a:rPr lang="en-IN" sz="1400" dirty="0" err="1" smtClean="0">
                <a:latin typeface="Times New Roman" pitchFamily="18" charset="0"/>
                <a:cs typeface="Times New Roman" pitchFamily="18" charset="0"/>
              </a:rPr>
              <a:t>my_label</a:t>
            </a:r>
            <a:r>
              <a:rPr lang="en-IN" sz="1400" dirty="0" smtClean="0">
                <a:latin typeface="Times New Roman" pitchFamily="18" charset="0"/>
                <a:cs typeface="Times New Roman" pitchFamily="18" charset="0"/>
              </a:rPr>
              <a:t>=new Label("This is an example of Label");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StackPane</a:t>
            </a:r>
            <a:r>
              <a:rPr lang="en-IN" sz="1400" dirty="0" smtClean="0">
                <a:latin typeface="Times New Roman" pitchFamily="18" charset="0"/>
                <a:cs typeface="Times New Roman" pitchFamily="18" charset="0"/>
              </a:rPr>
              <a:t> root = new </a:t>
            </a:r>
            <a:r>
              <a:rPr lang="en-IN" sz="1400" dirty="0" err="1" smtClean="0">
                <a:latin typeface="Times New Roman" pitchFamily="18" charset="0"/>
                <a:cs typeface="Times New Roman" pitchFamily="18" charset="0"/>
              </a:rPr>
              <a:t>StackPane</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Scene </a:t>
            </a:r>
            <a:r>
              <a:rPr lang="en-IN" sz="1400" dirty="0" err="1" smtClean="0">
                <a:latin typeface="Times New Roman" pitchFamily="18" charset="0"/>
                <a:cs typeface="Times New Roman" pitchFamily="18" charset="0"/>
              </a:rPr>
              <a:t>scene</a:t>
            </a:r>
            <a:r>
              <a:rPr lang="en-IN" sz="1400" dirty="0" smtClean="0">
                <a:latin typeface="Times New Roman" pitchFamily="18" charset="0"/>
                <a:cs typeface="Times New Roman" pitchFamily="18" charset="0"/>
              </a:rPr>
              <a:t>=new Scene(root,300,300);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root.getChildren</a:t>
            </a:r>
            <a:r>
              <a:rPr lang="en-IN" sz="1400" dirty="0" smtClean="0">
                <a:latin typeface="Times New Roman" pitchFamily="18" charset="0"/>
                <a:cs typeface="Times New Roman" pitchFamily="18" charset="0"/>
              </a:rPr>
              <a:t>().add(</a:t>
            </a:r>
            <a:r>
              <a:rPr lang="en-IN" sz="1400" dirty="0" err="1" smtClean="0">
                <a:latin typeface="Times New Roman" pitchFamily="18" charset="0"/>
                <a:cs typeface="Times New Roman" pitchFamily="18" charset="0"/>
              </a:rPr>
              <a:t>my_label</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primaryStage.setScene</a:t>
            </a:r>
            <a:r>
              <a:rPr lang="en-IN" sz="1400" dirty="0" smtClean="0">
                <a:latin typeface="Times New Roman" pitchFamily="18" charset="0"/>
                <a:cs typeface="Times New Roman" pitchFamily="18" charset="0"/>
              </a:rPr>
              <a:t>(scene);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primaryStage.setTitle</a:t>
            </a:r>
            <a:r>
              <a:rPr lang="en-IN" sz="1400" dirty="0" smtClean="0">
                <a:latin typeface="Times New Roman" pitchFamily="18" charset="0"/>
                <a:cs typeface="Times New Roman" pitchFamily="18" charset="0"/>
              </a:rPr>
              <a:t>("Label Class Example");  </a:t>
            </a:r>
          </a:p>
          <a:p>
            <a:pPr>
              <a:buNone/>
            </a:pP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primaryStage.show</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public static void main(String[] </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launch(</a:t>
            </a:r>
            <a:r>
              <a:rPr lang="en-IN" sz="1400" dirty="0" err="1" smtClean="0">
                <a:latin typeface="Times New Roman" pitchFamily="18" charset="0"/>
                <a:cs typeface="Times New Roman" pitchFamily="18" charset="0"/>
              </a:rPr>
              <a:t>args</a:t>
            </a:r>
            <a:r>
              <a:rPr lang="en-IN" sz="1400" dirty="0" smtClean="0">
                <a:latin typeface="Times New Roman" pitchFamily="18" charset="0"/>
                <a:cs typeface="Times New Roman" pitchFamily="18" charset="0"/>
              </a:rPr>
              <a:t>);  </a:t>
            </a:r>
          </a:p>
          <a:p>
            <a:pPr>
              <a:buNone/>
            </a:pPr>
            <a:r>
              <a:rPr lang="en-IN" sz="1400" dirty="0" smtClean="0">
                <a:latin typeface="Times New Roman" pitchFamily="18" charset="0"/>
                <a:cs typeface="Times New Roman" pitchFamily="18" charset="0"/>
              </a:rPr>
              <a:t>    }  </a:t>
            </a:r>
          </a:p>
          <a:p>
            <a:pPr>
              <a:buNone/>
            </a:pPr>
            <a:r>
              <a:rPr lang="en-IN" sz="1400" dirty="0" smtClean="0">
                <a:latin typeface="Times New Roman" pitchFamily="18" charset="0"/>
                <a:cs typeface="Times New Roman" pitchFamily="18" charset="0"/>
              </a:rPr>
              <a:t>}  </a:t>
            </a:r>
          </a:p>
          <a:p>
            <a:pPr>
              <a:buNone/>
            </a:pP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button as node</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Button </a:t>
            </a:r>
            <a:r>
              <a:rPr lang="en-IN" dirty="0" err="1" smtClean="0"/>
              <a:t>btn</a:t>
            </a:r>
            <a:r>
              <a:rPr lang="en-IN" dirty="0" smtClean="0"/>
              <a:t>=new Button("This is a button"); </a:t>
            </a:r>
          </a:p>
          <a:p>
            <a:pPr>
              <a:buNone/>
            </a:pPr>
            <a:r>
              <a:rPr lang="en-IN" dirty="0" smtClean="0"/>
              <a:t>Button b2 = new Button("Exit"); </a:t>
            </a:r>
          </a:p>
          <a:p>
            <a:pPr>
              <a:buNone/>
            </a:pPr>
            <a:r>
              <a:rPr lang="en-IN" dirty="0" err="1" smtClean="0"/>
              <a:t>TextField</a:t>
            </a:r>
            <a:r>
              <a:rPr lang="en-IN" dirty="0" smtClean="0"/>
              <a:t> tf1=new </a:t>
            </a:r>
            <a:r>
              <a:rPr lang="en-IN" dirty="0" err="1" smtClean="0"/>
              <a:t>TextField</a:t>
            </a:r>
            <a:r>
              <a:rPr lang="en-IN" dirty="0" smtClean="0"/>
              <a:t>(); </a:t>
            </a:r>
          </a:p>
          <a:p>
            <a:pPr>
              <a:buNone/>
            </a:pPr>
            <a:r>
              <a:rPr lang="en-IN" dirty="0" err="1" smtClean="0"/>
              <a:t>GridPane</a:t>
            </a:r>
            <a:r>
              <a:rPr lang="en-IN" dirty="0" smtClean="0"/>
              <a:t> root = new </a:t>
            </a:r>
            <a:r>
              <a:rPr lang="en-IN" dirty="0" err="1" smtClean="0"/>
              <a:t>GridPane</a:t>
            </a:r>
            <a:r>
              <a:rPr lang="en-IN" dirty="0" smtClean="0"/>
              <a:t>();  </a:t>
            </a:r>
          </a:p>
          <a:p>
            <a:pPr>
              <a:buNone/>
            </a:pPr>
            <a:r>
              <a:rPr lang="en-IN" dirty="0" smtClean="0"/>
              <a:t>       </a:t>
            </a:r>
            <a:r>
              <a:rPr lang="en-IN" dirty="0" err="1" smtClean="0"/>
              <a:t>root.addRow</a:t>
            </a:r>
            <a:r>
              <a:rPr lang="en-IN" dirty="0" smtClean="0"/>
              <a:t>(0, tf1,btn);  </a:t>
            </a:r>
          </a:p>
          <a:p>
            <a:pPr>
              <a:buNone/>
            </a:pPr>
            <a:r>
              <a:rPr lang="en-IN" dirty="0" smtClean="0"/>
              <a:t>        </a:t>
            </a:r>
            <a:r>
              <a:rPr lang="en-IN" dirty="0" err="1" smtClean="0"/>
              <a:t>root.addRow</a:t>
            </a:r>
            <a:r>
              <a:rPr lang="en-IN" dirty="0" smtClean="0"/>
              <a:t>(1,b2);</a:t>
            </a:r>
          </a:p>
          <a:p>
            <a:pPr>
              <a:buNone/>
            </a:pPr>
            <a:r>
              <a:rPr lang="en-IN" dirty="0" smtClean="0"/>
              <a:t>        Scene </a:t>
            </a:r>
            <a:r>
              <a:rPr lang="en-IN" dirty="0" err="1" smtClean="0"/>
              <a:t>scene</a:t>
            </a:r>
            <a:r>
              <a:rPr lang="en-IN" dirty="0" smtClean="0"/>
              <a:t>=new Scene(root,300,300);  </a:t>
            </a:r>
          </a:p>
          <a:p>
            <a:pPr>
              <a:buNone/>
            </a:pPr>
            <a:r>
              <a:rPr lang="en-IN" dirty="0" smtClean="0"/>
              <a:t>      //  </a:t>
            </a:r>
            <a:r>
              <a:rPr lang="en-IN" dirty="0" err="1" smtClean="0"/>
              <a:t>root.getChildren</a:t>
            </a:r>
            <a:r>
              <a:rPr lang="en-IN" dirty="0" smtClean="0"/>
              <a:t>().add(</a:t>
            </a:r>
            <a:r>
              <a:rPr lang="en-IN" dirty="0" err="1" smtClean="0"/>
              <a:t>btn</a:t>
            </a:r>
            <a:r>
              <a:rPr lang="en-IN" dirty="0" smtClean="0"/>
              <a:t>);  </a:t>
            </a:r>
          </a:p>
          <a:p>
            <a:pPr>
              <a:buNone/>
            </a:pPr>
            <a:r>
              <a:rPr lang="en-IN" dirty="0" smtClean="0"/>
              <a:t>       // </a:t>
            </a:r>
            <a:r>
              <a:rPr lang="en-IN" dirty="0" err="1" smtClean="0"/>
              <a:t>root.getChildren</a:t>
            </a:r>
            <a:r>
              <a:rPr lang="en-IN" dirty="0" smtClean="0"/>
              <a:t>().add(tf1);</a:t>
            </a:r>
          </a:p>
          <a:p>
            <a:pPr>
              <a:buNone/>
            </a:pPr>
            <a:r>
              <a:rPr lang="en-IN" dirty="0" smtClean="0"/>
              <a:t>        </a:t>
            </a:r>
            <a:r>
              <a:rPr lang="en-IN" dirty="0" err="1" smtClean="0"/>
              <a:t>primaryStage.setScene</a:t>
            </a:r>
            <a:r>
              <a:rPr lang="en-IN" dirty="0" smtClean="0"/>
              <a:t>(scene);  </a:t>
            </a:r>
          </a:p>
          <a:p>
            <a:pPr>
              <a:buNone/>
            </a:pPr>
            <a:r>
              <a:rPr lang="en-IN" dirty="0" smtClean="0"/>
              <a:t>        </a:t>
            </a:r>
            <a:r>
              <a:rPr lang="en-IN" dirty="0" err="1" smtClean="0"/>
              <a:t>primaryStage.setTitle</a:t>
            </a:r>
            <a:r>
              <a:rPr lang="en-IN" dirty="0" smtClean="0"/>
              <a:t>("Button Class Example");  </a:t>
            </a:r>
          </a:p>
          <a:p>
            <a:pPr>
              <a:buNone/>
            </a:pPr>
            <a:r>
              <a:rPr lang="en-IN" dirty="0" smtClean="0"/>
              <a:t>        </a:t>
            </a:r>
            <a:r>
              <a:rPr lang="en-IN" dirty="0" err="1" smtClean="0"/>
              <a:t>primaryStage.show</a:t>
            </a:r>
            <a:r>
              <a:rPr lang="en-IN" dirty="0" smtClean="0"/>
              <a:t>(); </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JavaFx</a:t>
            </a:r>
            <a:r>
              <a:rPr lang="en-IN" dirty="0" smtClean="0"/>
              <a:t> menus</a:t>
            </a:r>
            <a:endParaRPr lang="en-IN" dirty="0"/>
          </a:p>
        </p:txBody>
      </p:sp>
      <p:sp>
        <p:nvSpPr>
          <p:cNvPr id="3" name="Content Placeholder 2"/>
          <p:cNvSpPr>
            <a:spLocks noGrp="1"/>
          </p:cNvSpPr>
          <p:nvPr>
            <p:ph idx="1"/>
          </p:nvPr>
        </p:nvSpPr>
        <p:spPr/>
        <p:txBody>
          <a:bodyPr>
            <a:normAutofit fontScale="62500" lnSpcReduction="20000"/>
          </a:bodyPr>
          <a:lstStyle/>
          <a:p>
            <a:r>
              <a:rPr lang="en-IN" b="1" dirty="0" err="1" smtClean="0"/>
              <a:t>JavaFX</a:t>
            </a:r>
            <a:r>
              <a:rPr lang="en-IN" b="1" dirty="0" smtClean="0"/>
              <a:t> Menu</a:t>
            </a:r>
          </a:p>
          <a:p>
            <a:r>
              <a:rPr lang="en-IN" dirty="0" err="1" smtClean="0"/>
              <a:t>JavaFX</a:t>
            </a:r>
            <a:r>
              <a:rPr lang="en-IN" dirty="0" smtClean="0"/>
              <a:t> provides a Menu class to implement menus. Menu is the main component of a any application. In </a:t>
            </a:r>
            <a:r>
              <a:rPr lang="en-IN" dirty="0" err="1" smtClean="0"/>
              <a:t>JavaFX</a:t>
            </a:r>
            <a:r>
              <a:rPr lang="en-IN" dirty="0" smtClean="0"/>
              <a:t>, </a:t>
            </a:r>
            <a:r>
              <a:rPr lang="en-IN" b="1" dirty="0" err="1" smtClean="0"/>
              <a:t>javafx.scene.control</a:t>
            </a:r>
            <a:r>
              <a:rPr lang="en-IN" dirty="0" err="1" smtClean="0"/>
              <a:t>.Menu</a:t>
            </a:r>
            <a:r>
              <a:rPr lang="en-IN" dirty="0" smtClean="0"/>
              <a:t> class provides all the methods to deal with menus. This class needs to be instantiated to create a Menu. </a:t>
            </a:r>
          </a:p>
          <a:p>
            <a:r>
              <a:rPr lang="en-IN" dirty="0" smtClean="0"/>
              <a:t>The following sample of code shows the implementation of </a:t>
            </a:r>
            <a:r>
              <a:rPr lang="en-IN" dirty="0" err="1" smtClean="0"/>
              <a:t>JavaFX</a:t>
            </a:r>
            <a:r>
              <a:rPr lang="en-IN" dirty="0" smtClean="0"/>
              <a:t> menu.</a:t>
            </a:r>
          </a:p>
          <a:p>
            <a:r>
              <a:rPr lang="en-IN" dirty="0" err="1" smtClean="0"/>
              <a:t>ManuBar</a:t>
            </a:r>
            <a:r>
              <a:rPr lang="en-IN" dirty="0" smtClean="0"/>
              <a:t> </a:t>
            </a:r>
            <a:r>
              <a:rPr lang="en-IN" dirty="0" err="1" smtClean="0"/>
              <a:t>menubar</a:t>
            </a:r>
            <a:r>
              <a:rPr lang="en-IN" dirty="0" smtClean="0"/>
              <a:t> = new </a:t>
            </a:r>
            <a:r>
              <a:rPr lang="en-IN" dirty="0" err="1" smtClean="0"/>
              <a:t>MenuBar</a:t>
            </a:r>
            <a:r>
              <a:rPr lang="en-IN" dirty="0" smtClean="0"/>
              <a:t>(); //creating </a:t>
            </a:r>
            <a:r>
              <a:rPr lang="en-IN" dirty="0" err="1" smtClean="0"/>
              <a:t>MenuBar</a:t>
            </a:r>
            <a:r>
              <a:rPr lang="en-IN" dirty="0" smtClean="0"/>
              <a:t>  </a:t>
            </a:r>
          </a:p>
          <a:p>
            <a:r>
              <a:rPr lang="en-IN" dirty="0" smtClean="0"/>
              <a:t>Menu </a:t>
            </a:r>
            <a:r>
              <a:rPr lang="en-IN" dirty="0" err="1" smtClean="0"/>
              <a:t>MenuName</a:t>
            </a:r>
            <a:r>
              <a:rPr lang="en-IN" dirty="0" smtClean="0"/>
              <a:t> = new Menu("Menu Name"); //creating Menu  </a:t>
            </a:r>
          </a:p>
          <a:p>
            <a:r>
              <a:rPr lang="en-IN" dirty="0" err="1" smtClean="0"/>
              <a:t>MenuItem</a:t>
            </a:r>
            <a:r>
              <a:rPr lang="en-IN" dirty="0" smtClean="0"/>
              <a:t> MenuItem1 = new </a:t>
            </a:r>
            <a:r>
              <a:rPr lang="en-IN" dirty="0" err="1" smtClean="0"/>
              <a:t>MenuItem</a:t>
            </a:r>
            <a:r>
              <a:rPr lang="en-IN" dirty="0" smtClean="0"/>
              <a:t>("Menu Item 1 Name"); //creating Menu Item   </a:t>
            </a:r>
          </a:p>
          <a:p>
            <a:r>
              <a:rPr lang="en-IN" dirty="0" err="1" smtClean="0"/>
              <a:t>MenuName.getItems</a:t>
            </a:r>
            <a:r>
              <a:rPr lang="en-IN" dirty="0" smtClean="0"/>
              <a:t>().add(MenuItem1); //adding Menu Item to the Menu  </a:t>
            </a:r>
          </a:p>
          <a:p>
            <a:r>
              <a:rPr lang="en-IN" dirty="0" err="1" smtClean="0"/>
              <a:t>menubar.getMenus</a:t>
            </a:r>
            <a:r>
              <a:rPr lang="en-IN" dirty="0" smtClean="0"/>
              <a:t>().add(</a:t>
            </a:r>
            <a:r>
              <a:rPr lang="en-IN" dirty="0" err="1" smtClean="0"/>
              <a:t>MenuName</a:t>
            </a:r>
            <a:r>
              <a:rPr lang="en-IN" dirty="0" smtClean="0"/>
              <a:t>); //adding Menu to the </a:t>
            </a:r>
            <a:r>
              <a:rPr lang="en-IN" dirty="0" err="1" smtClean="0"/>
              <a:t>MenuBar</a:t>
            </a:r>
            <a:r>
              <a:rPr lang="en-IN" dirty="0" smtClean="0"/>
              <a:t>   </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lvl="1">
              <a:buNone/>
            </a:pPr>
            <a:r>
              <a:rPr lang="en-IN" smtClean="0"/>
              <a:t>MenuBar</a:t>
            </a:r>
            <a:r>
              <a:rPr lang="en-IN" dirty="0" smtClean="0"/>
              <a:t> </a:t>
            </a:r>
            <a:r>
              <a:rPr lang="en-IN" dirty="0" err="1" smtClean="0"/>
              <a:t>menubar</a:t>
            </a:r>
            <a:r>
              <a:rPr lang="en-IN" dirty="0" smtClean="0"/>
              <a:t> = new </a:t>
            </a:r>
            <a:r>
              <a:rPr lang="en-IN" dirty="0" err="1" smtClean="0"/>
              <a:t>MenuBar</a:t>
            </a:r>
            <a:r>
              <a:rPr lang="en-IN" dirty="0" smtClean="0"/>
              <a:t>();  </a:t>
            </a:r>
          </a:p>
          <a:p>
            <a:pPr>
              <a:buNone/>
            </a:pPr>
            <a:r>
              <a:rPr lang="en-IN" dirty="0" smtClean="0"/>
              <a:t>        Menu </a:t>
            </a:r>
            <a:r>
              <a:rPr lang="en-IN" dirty="0" err="1" smtClean="0"/>
              <a:t>FileMenu</a:t>
            </a:r>
            <a:r>
              <a:rPr lang="en-IN" dirty="0" smtClean="0"/>
              <a:t> = new Menu("</a:t>
            </a:r>
            <a:r>
              <a:rPr lang="en-IN" dirty="0" err="1" smtClean="0"/>
              <a:t>Colors</a:t>
            </a:r>
            <a:r>
              <a:rPr lang="en-IN" dirty="0" smtClean="0"/>
              <a:t>");  </a:t>
            </a:r>
          </a:p>
          <a:p>
            <a:pPr>
              <a:buNone/>
            </a:pPr>
            <a:r>
              <a:rPr lang="en-IN" dirty="0" smtClean="0"/>
              <a:t>        </a:t>
            </a:r>
            <a:r>
              <a:rPr lang="en-IN" dirty="0" err="1" smtClean="0"/>
              <a:t>MenuItem</a:t>
            </a:r>
            <a:r>
              <a:rPr lang="en-IN" dirty="0" smtClean="0"/>
              <a:t> filemenu1=new </a:t>
            </a:r>
            <a:r>
              <a:rPr lang="en-IN" dirty="0" err="1" smtClean="0"/>
              <a:t>MenuItem</a:t>
            </a:r>
            <a:r>
              <a:rPr lang="en-IN" dirty="0" smtClean="0"/>
              <a:t>("RED");  </a:t>
            </a:r>
          </a:p>
          <a:p>
            <a:pPr>
              <a:buNone/>
            </a:pPr>
            <a:r>
              <a:rPr lang="en-IN" dirty="0" smtClean="0"/>
              <a:t>        </a:t>
            </a:r>
            <a:r>
              <a:rPr lang="en-IN" dirty="0" err="1" smtClean="0"/>
              <a:t>MenuItem</a:t>
            </a:r>
            <a:r>
              <a:rPr lang="en-IN" dirty="0" smtClean="0"/>
              <a:t> filemenu2=new </a:t>
            </a:r>
            <a:r>
              <a:rPr lang="en-IN" dirty="0" err="1" smtClean="0"/>
              <a:t>MenuItem</a:t>
            </a:r>
            <a:r>
              <a:rPr lang="en-IN" dirty="0" smtClean="0"/>
              <a:t>("GREEN");  </a:t>
            </a:r>
          </a:p>
          <a:p>
            <a:pPr>
              <a:buNone/>
            </a:pPr>
            <a:r>
              <a:rPr lang="en-IN" dirty="0" smtClean="0"/>
              <a:t>        </a:t>
            </a:r>
            <a:r>
              <a:rPr lang="en-IN" dirty="0" err="1" smtClean="0"/>
              <a:t>MenuItem</a:t>
            </a:r>
            <a:r>
              <a:rPr lang="en-IN" dirty="0" smtClean="0"/>
              <a:t> filemenu3=new </a:t>
            </a:r>
            <a:r>
              <a:rPr lang="en-IN" dirty="0" err="1" smtClean="0"/>
              <a:t>MenuItem</a:t>
            </a:r>
            <a:r>
              <a:rPr lang="en-IN" dirty="0" smtClean="0"/>
              <a:t>("BLUE");  </a:t>
            </a:r>
          </a:p>
          <a:p>
            <a:pPr>
              <a:buNone/>
            </a:pPr>
            <a:r>
              <a:rPr lang="en-IN" dirty="0" smtClean="0"/>
              <a:t>        Menu </a:t>
            </a:r>
            <a:r>
              <a:rPr lang="en-IN" dirty="0" err="1" smtClean="0"/>
              <a:t>EditMenu</a:t>
            </a:r>
            <a:r>
              <a:rPr lang="en-IN" dirty="0" smtClean="0"/>
              <a:t>=new Menu("Flowers");  </a:t>
            </a:r>
          </a:p>
          <a:p>
            <a:pPr>
              <a:buNone/>
            </a:pPr>
            <a:r>
              <a:rPr lang="en-IN" dirty="0" smtClean="0"/>
              <a:t>        </a:t>
            </a:r>
            <a:r>
              <a:rPr lang="en-IN" dirty="0" err="1" smtClean="0"/>
              <a:t>MenuItem</a:t>
            </a:r>
            <a:r>
              <a:rPr lang="en-IN" dirty="0" smtClean="0"/>
              <a:t> EditMenu1=new </a:t>
            </a:r>
            <a:r>
              <a:rPr lang="en-IN" dirty="0" err="1" smtClean="0"/>
              <a:t>MenuItem</a:t>
            </a:r>
            <a:r>
              <a:rPr lang="en-IN" dirty="0" smtClean="0"/>
              <a:t>("ROSE");  </a:t>
            </a:r>
          </a:p>
          <a:p>
            <a:pPr>
              <a:buNone/>
            </a:pPr>
            <a:r>
              <a:rPr lang="en-IN" dirty="0" smtClean="0"/>
              <a:t>        </a:t>
            </a:r>
            <a:r>
              <a:rPr lang="en-IN" dirty="0" err="1" smtClean="0"/>
              <a:t>MenuItem</a:t>
            </a:r>
            <a:r>
              <a:rPr lang="en-IN" dirty="0" smtClean="0"/>
              <a:t> EditMenu2=new </a:t>
            </a:r>
            <a:r>
              <a:rPr lang="en-IN" dirty="0" err="1" smtClean="0"/>
              <a:t>MenuItem</a:t>
            </a:r>
            <a:r>
              <a:rPr lang="en-IN" dirty="0" smtClean="0"/>
              <a:t>("JASMINE");  </a:t>
            </a:r>
          </a:p>
          <a:p>
            <a:pPr>
              <a:buNone/>
            </a:pPr>
            <a:r>
              <a:rPr lang="en-IN" dirty="0" smtClean="0"/>
              <a:t>        </a:t>
            </a:r>
            <a:r>
              <a:rPr lang="en-IN" dirty="0" err="1" smtClean="0"/>
              <a:t>MenuItem</a:t>
            </a:r>
            <a:r>
              <a:rPr lang="en-IN" dirty="0" smtClean="0"/>
              <a:t> EditMenu3=new </a:t>
            </a:r>
            <a:r>
              <a:rPr lang="en-IN" dirty="0" err="1" smtClean="0"/>
              <a:t>MenuItem</a:t>
            </a:r>
            <a:r>
              <a:rPr lang="en-IN" dirty="0" smtClean="0"/>
              <a:t>("LILLY");  </a:t>
            </a:r>
          </a:p>
          <a:p>
            <a:pPr>
              <a:buNone/>
            </a:pPr>
            <a:r>
              <a:rPr lang="en-IN" dirty="0" smtClean="0"/>
              <a:t>        </a:t>
            </a:r>
            <a:r>
              <a:rPr lang="en-IN" dirty="0" err="1" smtClean="0"/>
              <a:t>EditMenu.getItems</a:t>
            </a:r>
            <a:r>
              <a:rPr lang="en-IN" dirty="0" smtClean="0"/>
              <a:t>().</a:t>
            </a:r>
            <a:r>
              <a:rPr lang="en-IN" dirty="0" err="1" smtClean="0"/>
              <a:t>addAll</a:t>
            </a:r>
            <a:r>
              <a:rPr lang="en-IN" dirty="0" smtClean="0"/>
              <a:t>(EditMenu1,EditMenu2,EditMenu3);  </a:t>
            </a:r>
          </a:p>
          <a:p>
            <a:pPr>
              <a:buNone/>
            </a:pPr>
            <a:r>
              <a:rPr lang="en-IN" dirty="0" smtClean="0"/>
              <a:t>        </a:t>
            </a:r>
            <a:r>
              <a:rPr lang="en-IN" dirty="0" err="1" smtClean="0"/>
              <a:t>root.setTop</a:t>
            </a:r>
            <a:r>
              <a:rPr lang="en-IN" dirty="0" smtClean="0"/>
              <a:t>(</a:t>
            </a:r>
            <a:r>
              <a:rPr lang="en-IN" dirty="0" err="1" smtClean="0"/>
              <a:t>menubar</a:t>
            </a:r>
            <a:r>
              <a:rPr lang="en-IN" dirty="0" smtClean="0"/>
              <a:t>);  </a:t>
            </a:r>
          </a:p>
          <a:p>
            <a:pPr>
              <a:buNone/>
            </a:pPr>
            <a:r>
              <a:rPr lang="en-IN" dirty="0" smtClean="0"/>
              <a:t>        </a:t>
            </a:r>
            <a:r>
              <a:rPr lang="en-IN" dirty="0" err="1" smtClean="0"/>
              <a:t>FileMenu.getItems</a:t>
            </a:r>
            <a:r>
              <a:rPr lang="en-IN" dirty="0" smtClean="0"/>
              <a:t>().</a:t>
            </a:r>
            <a:r>
              <a:rPr lang="en-IN" dirty="0" err="1" smtClean="0"/>
              <a:t>addAll</a:t>
            </a:r>
            <a:r>
              <a:rPr lang="en-IN" dirty="0" smtClean="0"/>
              <a:t>(filemenu1,filemenu2,filemenu3);  </a:t>
            </a:r>
          </a:p>
          <a:p>
            <a:pPr>
              <a:buNone/>
            </a:pPr>
            <a:r>
              <a:rPr lang="en-IN" dirty="0" smtClean="0"/>
              <a:t>        </a:t>
            </a:r>
            <a:r>
              <a:rPr lang="en-IN" dirty="0" err="1" smtClean="0"/>
              <a:t>menubar.getMenus</a:t>
            </a:r>
            <a:r>
              <a:rPr lang="en-IN" dirty="0" smtClean="0"/>
              <a:t>().</a:t>
            </a:r>
            <a:r>
              <a:rPr lang="en-IN" dirty="0" err="1" smtClean="0"/>
              <a:t>addAll</a:t>
            </a:r>
            <a:r>
              <a:rPr lang="en-IN" dirty="0" smtClean="0"/>
              <a:t>(</a:t>
            </a:r>
            <a:r>
              <a:rPr lang="en-IN" dirty="0" err="1" smtClean="0"/>
              <a:t>FileMenu,EditMenu</a:t>
            </a:r>
            <a:r>
              <a:rPr lang="en-IN" dirty="0" smtClean="0"/>
              <a:t>);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handling in </a:t>
            </a:r>
            <a:r>
              <a:rPr lang="en-IN" dirty="0" err="1" smtClean="0"/>
              <a:t>javafx</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Types of Events</a:t>
            </a:r>
          </a:p>
          <a:p>
            <a:r>
              <a:rPr lang="en-IN" dirty="0" smtClean="0"/>
              <a:t>In general, the events are mainly classified into the following two types. </a:t>
            </a:r>
          </a:p>
          <a:p>
            <a:r>
              <a:rPr lang="en-IN" b="1" dirty="0" smtClean="0"/>
              <a:t>1. Foreground Events </a:t>
            </a:r>
          </a:p>
          <a:p>
            <a:r>
              <a:rPr lang="en-IN" dirty="0" smtClean="0"/>
              <a:t>Foreground events are mainly occurred due to the direct interaction of the user with the GUI of the application. Such as clicking the button, pressing a key, selecting an item from the list, scrolling the page, etc.</a:t>
            </a:r>
          </a:p>
          <a:p>
            <a:r>
              <a:rPr lang="en-IN" b="1" dirty="0" smtClean="0"/>
              <a:t>2. Background Events</a:t>
            </a:r>
          </a:p>
          <a:p>
            <a:r>
              <a:rPr lang="en-IN" dirty="0" smtClean="0"/>
              <a:t>Background events doesn't require the user's interaction with the application. These events are mainly occurred to the operating system interrupts, failure, operation completion, etc. </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in JAVAFX</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An instance of any of its subclass is an event. </a:t>
            </a:r>
            <a:r>
              <a:rPr lang="en-IN" dirty="0" err="1" smtClean="0"/>
              <a:t>JavaFX</a:t>
            </a:r>
            <a:r>
              <a:rPr lang="en-IN" dirty="0" smtClean="0"/>
              <a:t> provides a wide variety of events. Some of them are </a:t>
            </a:r>
            <a:r>
              <a:rPr lang="en-IN" dirty="0" err="1" smtClean="0"/>
              <a:t>are</a:t>
            </a:r>
            <a:r>
              <a:rPr lang="en-IN" dirty="0" smtClean="0"/>
              <a:t> listed below.</a:t>
            </a:r>
          </a:p>
          <a:p>
            <a:r>
              <a:rPr lang="en-IN" b="1" dirty="0" smtClean="0"/>
              <a:t>Mouse Event</a:t>
            </a:r>
            <a:r>
              <a:rPr lang="en-IN" dirty="0" smtClean="0"/>
              <a:t> − This is an input event that occurs when a mouse is clicked. It is represented by the class named </a:t>
            </a:r>
            <a:r>
              <a:rPr lang="en-IN" b="1" dirty="0" err="1" smtClean="0"/>
              <a:t>MouseEvent</a:t>
            </a:r>
            <a:r>
              <a:rPr lang="en-IN" dirty="0" smtClean="0"/>
              <a:t>. It includes actions like mouse clicked, mouse pressed, mouse released, mouse moved, mouse entered target, mouse exited target, etc.</a:t>
            </a:r>
          </a:p>
          <a:p>
            <a:r>
              <a:rPr lang="en-IN" b="1" dirty="0" smtClean="0"/>
              <a:t>Key Event</a:t>
            </a:r>
            <a:r>
              <a:rPr lang="en-IN" dirty="0" smtClean="0"/>
              <a:t> − This is an input event that indicates the key stroke occurred on a node. It is represented by the class named </a:t>
            </a:r>
            <a:r>
              <a:rPr lang="en-IN" b="1" dirty="0" err="1" smtClean="0"/>
              <a:t>KeyEvent</a:t>
            </a:r>
            <a:r>
              <a:rPr lang="en-IN" dirty="0" smtClean="0"/>
              <a:t>. This event includes actions like key pressed, key released and key typed.</a:t>
            </a:r>
          </a:p>
          <a:p>
            <a:r>
              <a:rPr lang="en-IN" b="1" dirty="0" smtClean="0"/>
              <a:t>Drag Event</a:t>
            </a:r>
            <a:r>
              <a:rPr lang="en-IN" dirty="0" smtClean="0"/>
              <a:t> − This is an input event which occurs when the mouse is dragged. It is represented by the class named </a:t>
            </a:r>
            <a:r>
              <a:rPr lang="en-IN" b="1" dirty="0" err="1" smtClean="0"/>
              <a:t>DragEvent</a:t>
            </a:r>
            <a:r>
              <a:rPr lang="en-IN" dirty="0" smtClean="0"/>
              <a:t>. It includes actions like drag entered, drag dropped, drag entered target, drag exited target, drag over, etc.</a:t>
            </a:r>
          </a:p>
          <a:p>
            <a:r>
              <a:rPr lang="en-IN" b="1" dirty="0" smtClean="0"/>
              <a:t>Window Event</a:t>
            </a:r>
            <a:r>
              <a:rPr lang="en-IN" dirty="0" smtClean="0"/>
              <a:t> − This is an event related to window showing/hiding actions. It is represented by the class named </a:t>
            </a:r>
            <a:r>
              <a:rPr lang="en-IN" b="1" dirty="0" err="1" smtClean="0"/>
              <a:t>WindowEvent</a:t>
            </a:r>
            <a:r>
              <a:rPr lang="en-IN" dirty="0" smtClean="0"/>
              <a:t>. It includes actions like window hiding, window shown, window hidden, window showing, etc.</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Processing Events in </a:t>
            </a:r>
            <a:r>
              <a:rPr lang="en-IN" b="1" dirty="0" err="1" smtClean="0"/>
              <a:t>JavaFX</a:t>
            </a:r>
            <a:r>
              <a:rPr lang="en-IN" b="1" dirty="0" smtClean="0"/>
              <a:t> </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err="1" smtClean="0"/>
              <a:t>JavaFX</a:t>
            </a:r>
            <a:r>
              <a:rPr lang="en-IN" dirty="0" smtClean="0"/>
              <a:t> provides the class </a:t>
            </a:r>
            <a:r>
              <a:rPr lang="en-IN" b="1" dirty="0" err="1" smtClean="0"/>
              <a:t>javafx.event.Event</a:t>
            </a:r>
            <a:r>
              <a:rPr lang="en-IN" dirty="0" smtClean="0"/>
              <a:t> which contains all the subclasses representing the types of Events that can be generated in </a:t>
            </a:r>
            <a:r>
              <a:rPr lang="en-IN" dirty="0" err="1" smtClean="0"/>
              <a:t>JavaFX</a:t>
            </a:r>
            <a:r>
              <a:rPr lang="en-IN" dirty="0" smtClean="0"/>
              <a:t>. Any event is an instance of the class </a:t>
            </a:r>
            <a:r>
              <a:rPr lang="en-IN" b="1" dirty="0" smtClean="0"/>
              <a:t>Event</a:t>
            </a:r>
            <a:r>
              <a:rPr lang="en-IN" dirty="0" smtClean="0"/>
              <a:t> or any of its subclasses. </a:t>
            </a:r>
          </a:p>
          <a:p>
            <a:r>
              <a:rPr lang="en-IN" dirty="0" smtClean="0"/>
              <a:t>There are various events in </a:t>
            </a:r>
            <a:r>
              <a:rPr lang="en-IN" dirty="0" err="1" smtClean="0"/>
              <a:t>JavaFX</a:t>
            </a:r>
            <a:r>
              <a:rPr lang="en-IN" dirty="0" smtClean="0"/>
              <a:t> i.e. </a:t>
            </a:r>
            <a:r>
              <a:rPr lang="en-IN" dirty="0" err="1" smtClean="0">
                <a:solidFill>
                  <a:srgbClr val="FF0000"/>
                </a:solidFill>
              </a:rPr>
              <a:t>MouseEvent</a:t>
            </a:r>
            <a:r>
              <a:rPr lang="en-IN" dirty="0" smtClean="0">
                <a:solidFill>
                  <a:srgbClr val="FF0000"/>
                </a:solidFill>
              </a:rPr>
              <a:t>, </a:t>
            </a:r>
            <a:r>
              <a:rPr lang="en-IN" dirty="0" err="1" smtClean="0">
                <a:solidFill>
                  <a:srgbClr val="FF0000"/>
                </a:solidFill>
              </a:rPr>
              <a:t>KeyEvent</a:t>
            </a:r>
            <a:r>
              <a:rPr lang="en-IN" dirty="0" smtClean="0">
                <a:solidFill>
                  <a:srgbClr val="FF0000"/>
                </a:solidFill>
              </a:rPr>
              <a:t>, </a:t>
            </a:r>
            <a:r>
              <a:rPr lang="en-IN" dirty="0" err="1" smtClean="0">
                <a:solidFill>
                  <a:srgbClr val="FF0000"/>
                </a:solidFill>
              </a:rPr>
              <a:t>ScrollEvent</a:t>
            </a:r>
            <a:r>
              <a:rPr lang="en-IN" dirty="0" smtClean="0">
                <a:solidFill>
                  <a:srgbClr val="FF0000"/>
                </a:solidFill>
              </a:rPr>
              <a:t>, </a:t>
            </a:r>
            <a:r>
              <a:rPr lang="en-IN" dirty="0" err="1" smtClean="0">
                <a:solidFill>
                  <a:srgbClr val="FF0000"/>
                </a:solidFill>
              </a:rPr>
              <a:t>DragEvent</a:t>
            </a:r>
            <a:r>
              <a:rPr lang="en-IN" dirty="0" smtClean="0">
                <a:solidFill>
                  <a:srgbClr val="FF0000"/>
                </a:solidFill>
              </a:rPr>
              <a:t>, etc. We can also define our own event by inheriting the class</a:t>
            </a:r>
            <a:r>
              <a:rPr lang="en-IN" b="1" dirty="0" smtClean="0">
                <a:solidFill>
                  <a:srgbClr val="FF0000"/>
                </a:solidFill>
              </a:rPr>
              <a:t> </a:t>
            </a:r>
            <a:r>
              <a:rPr lang="en-IN" b="1" dirty="0" err="1" smtClean="0">
                <a:solidFill>
                  <a:srgbClr val="FF0000"/>
                </a:solidFill>
              </a:rPr>
              <a:t>javafx.event.Event</a:t>
            </a:r>
            <a:r>
              <a:rPr lang="en-IN" dirty="0" smtClean="0">
                <a:solidFill>
                  <a:srgbClr val="FF0000"/>
                </a:solidFill>
              </a:rPr>
              <a:t>.</a:t>
            </a:r>
          </a:p>
          <a:p>
            <a:r>
              <a:rPr lang="en-IN" dirty="0" smtClean="0"/>
              <a:t>. </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properties of an event</a:t>
            </a:r>
            <a:endParaRPr lang="en-IN" dirty="0"/>
          </a:p>
        </p:txBody>
      </p:sp>
      <p:graphicFrame>
        <p:nvGraphicFramePr>
          <p:cNvPr id="4" name="Content Placeholder 3"/>
          <p:cNvGraphicFramePr>
            <a:graphicFrameLocks noGrp="1"/>
          </p:cNvGraphicFramePr>
          <p:nvPr>
            <p:ph idx="1"/>
          </p:nvPr>
        </p:nvGraphicFramePr>
        <p:xfrm>
          <a:off x="457200" y="1600200"/>
          <a:ext cx="8229600" cy="4493096"/>
        </p:xfrm>
        <a:graphic>
          <a:graphicData uri="http://schemas.openxmlformats.org/drawingml/2006/table">
            <a:tbl>
              <a:tblPr firstRow="1" bandRow="1">
                <a:tableStyleId>{5C22544A-7EE6-4342-B048-85BDC9FD1C3A}</a:tableStyleId>
              </a:tblPr>
              <a:tblGrid>
                <a:gridCol w="1018456"/>
                <a:gridCol w="1368152"/>
                <a:gridCol w="5842992"/>
              </a:tblGrid>
              <a:tr h="786292">
                <a:tc>
                  <a:txBody>
                    <a:bodyPr/>
                    <a:lstStyle/>
                    <a:p>
                      <a:endParaRPr lang="en-IN"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Property</a:t>
                      </a:r>
                    </a:p>
                    <a:p>
                      <a:endParaRPr lang="en-IN" dirty="0"/>
                    </a:p>
                  </a:txBody>
                  <a:tcPr anchor="ctr"/>
                </a:tc>
                <a:tc>
                  <a:txBody>
                    <a:bodyPr/>
                    <a:lstStyle/>
                    <a:p>
                      <a:r>
                        <a:rPr lang="en-IN" dirty="0" smtClean="0"/>
                        <a:t>Description</a:t>
                      </a:r>
                      <a:endParaRPr lang="en-IN" dirty="0"/>
                    </a:p>
                  </a:txBody>
                  <a:tcPr/>
                </a:tc>
              </a:tr>
              <a:tr h="1797238">
                <a:tc>
                  <a:txBody>
                    <a:bodyPr/>
                    <a:lstStyle/>
                    <a:p>
                      <a:r>
                        <a:rPr lang="en-IN"/>
                        <a:t>1</a:t>
                      </a:r>
                    </a:p>
                  </a:txBody>
                  <a:tcPr anchor="ctr"/>
                </a:tc>
                <a:tc>
                  <a:txBody>
                    <a:bodyPr/>
                    <a:lstStyle/>
                    <a:p>
                      <a:r>
                        <a:rPr lang="en-IN"/>
                        <a:t>Event Type</a:t>
                      </a:r>
                    </a:p>
                  </a:txBody>
                  <a:tcPr anchor="ctr"/>
                </a:tc>
                <a:tc>
                  <a:txBody>
                    <a:bodyPr/>
                    <a:lstStyle/>
                    <a:p>
                      <a:r>
                        <a:rPr lang="en-IN"/>
                        <a:t>It is the type of the event that is being generated. It is basically the instance of EventType class. It is hierarchical. The instance of EventType class is further classified into various type of events for example KeyEvent class contains KEY_PRESSED, KEY_RELEASED, and KEY_TYPED types. </a:t>
                      </a:r>
                    </a:p>
                  </a:txBody>
                  <a:tcPr anchor="ctr"/>
                </a:tc>
              </a:tr>
              <a:tr h="786292">
                <a:tc>
                  <a:txBody>
                    <a:bodyPr/>
                    <a:lstStyle/>
                    <a:p>
                      <a:r>
                        <a:rPr lang="en-IN"/>
                        <a:t>2</a:t>
                      </a:r>
                    </a:p>
                  </a:txBody>
                  <a:tcPr anchor="ctr"/>
                </a:tc>
                <a:tc>
                  <a:txBody>
                    <a:bodyPr/>
                    <a:lstStyle/>
                    <a:p>
                      <a:r>
                        <a:rPr lang="en-IN"/>
                        <a:t>Source</a:t>
                      </a:r>
                    </a:p>
                  </a:txBody>
                  <a:tcPr anchor="ctr"/>
                </a:tc>
                <a:tc>
                  <a:txBody>
                    <a:bodyPr/>
                    <a:lstStyle/>
                    <a:p>
                      <a:r>
                        <a:rPr lang="en-IN"/>
                        <a:t>It represents source of the event i.e. the origin which is responsible to generate the event. </a:t>
                      </a:r>
                    </a:p>
                  </a:txBody>
                  <a:tcPr anchor="ctr"/>
                </a:tc>
              </a:tr>
              <a:tr h="1123274">
                <a:tc>
                  <a:txBody>
                    <a:bodyPr/>
                    <a:lstStyle/>
                    <a:p>
                      <a:r>
                        <a:rPr lang="en-IN"/>
                        <a:t>3</a:t>
                      </a:r>
                    </a:p>
                  </a:txBody>
                  <a:tcPr anchor="ctr"/>
                </a:tc>
                <a:tc>
                  <a:txBody>
                    <a:bodyPr/>
                    <a:lstStyle/>
                    <a:p>
                      <a:r>
                        <a:rPr lang="en-IN"/>
                        <a:t>Target</a:t>
                      </a:r>
                    </a:p>
                  </a:txBody>
                  <a:tcPr anchor="ctr"/>
                </a:tc>
                <a:tc>
                  <a:txBody>
                    <a:bodyPr/>
                    <a:lstStyle/>
                    <a:p>
                      <a:r>
                        <a:rPr lang="en-IN" dirty="0"/>
                        <a:t>It is the node on which the event is generated. It remains unchanged for the generated event. It is the instance of any of the class that implements the </a:t>
                      </a:r>
                      <a:r>
                        <a:rPr lang="en-IN" dirty="0" err="1"/>
                        <a:t>EventTarget</a:t>
                      </a:r>
                      <a:r>
                        <a:rPr lang="en-IN" dirty="0"/>
                        <a:t> interface. </a:t>
                      </a: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70000" lnSpcReduction="20000"/>
          </a:bodyPr>
          <a:lstStyle/>
          <a:p>
            <a:r>
              <a:rPr lang="en-IN" b="1" dirty="0" smtClean="0">
                <a:latin typeface="Times New Roman" pitchFamily="18" charset="0"/>
                <a:cs typeface="Times New Roman" pitchFamily="18" charset="0"/>
              </a:rPr>
              <a:t>Built-in UI controls</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library caters UI controls using which we can develop a full-featured application.</a:t>
            </a:r>
          </a:p>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CSS like Styling</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provides a CSS like styling. By using this, you can improve the design of your application with a simple knowledge of CSS.</a:t>
            </a:r>
          </a:p>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Rich set of API’s</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library provides a rich set of API’s to develop GUI applications, 2D and 3D graphics, etc. This set of API’s also includes capabilities of Java platform. Therefore, using this API, you can access the features of Java languages such as Generics, Annotations, Multithreading. The traditional Java Collections library was enhanced and concepts like </a:t>
            </a:r>
            <a:r>
              <a:rPr lang="en-IN" dirty="0" smtClean="0">
                <a:solidFill>
                  <a:srgbClr val="FF0000"/>
                </a:solidFill>
                <a:latin typeface="Times New Roman" pitchFamily="18" charset="0"/>
                <a:cs typeface="Times New Roman" pitchFamily="18" charset="0"/>
              </a:rPr>
              <a:t>observable lists and maps </a:t>
            </a:r>
            <a:r>
              <a:rPr lang="en-IN" dirty="0" smtClean="0">
                <a:latin typeface="Times New Roman" pitchFamily="18" charset="0"/>
                <a:cs typeface="Times New Roman" pitchFamily="18" charset="0"/>
              </a:rPr>
              <a:t>were included in it. Using these, the users can observe the changes in the data models.</a:t>
            </a:r>
          </a:p>
          <a:p>
            <a:endParaRPr lang="en-IN"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Integrated Graphics library</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JavaFX</a:t>
            </a:r>
            <a:r>
              <a:rPr lang="en-IN" dirty="0" smtClean="0">
                <a:latin typeface="Times New Roman" pitchFamily="18" charset="0"/>
                <a:cs typeface="Times New Roman" pitchFamily="18" charset="0"/>
              </a:rPr>
              <a:t> provides classes for </a:t>
            </a:r>
            <a:r>
              <a:rPr lang="en-IN" b="1" dirty="0" smtClean="0">
                <a:latin typeface="Times New Roman" pitchFamily="18" charset="0"/>
                <a:cs typeface="Times New Roman" pitchFamily="18" charset="0"/>
              </a:rPr>
              <a:t>2d</a:t>
            </a:r>
            <a:r>
              <a:rPr lang="en-IN" dirty="0" smtClean="0">
                <a:latin typeface="Times New Roman" pitchFamily="18" charset="0"/>
                <a:cs typeface="Times New Roman" pitchFamily="18" charset="0"/>
              </a:rPr>
              <a:t> and </a:t>
            </a:r>
            <a:r>
              <a:rPr lang="en-IN" b="1" dirty="0" smtClean="0">
                <a:latin typeface="Times New Roman" pitchFamily="18" charset="0"/>
                <a:cs typeface="Times New Roman" pitchFamily="18" charset="0"/>
              </a:rPr>
              <a:t>3d</a:t>
            </a:r>
            <a:r>
              <a:rPr lang="en-IN" dirty="0" smtClean="0">
                <a:latin typeface="Times New Roman" pitchFamily="18" charset="0"/>
                <a:cs typeface="Times New Roman" pitchFamily="18" charset="0"/>
              </a:rPr>
              <a:t> graphics.</a:t>
            </a:r>
          </a:p>
          <a:p>
            <a:endParaRPr lang="en-IN" sz="28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handlers</a:t>
            </a:r>
            <a:endParaRPr lang="en-IN" dirty="0"/>
          </a:p>
        </p:txBody>
      </p:sp>
      <p:sp>
        <p:nvSpPr>
          <p:cNvPr id="3" name="Content Placeholder 2"/>
          <p:cNvSpPr>
            <a:spLocks noGrp="1"/>
          </p:cNvSpPr>
          <p:nvPr>
            <p:ph idx="1"/>
          </p:nvPr>
        </p:nvSpPr>
        <p:spPr/>
        <p:txBody>
          <a:bodyPr/>
          <a:lstStyle/>
          <a:p>
            <a:r>
              <a:rPr lang="en-IN" b="1" dirty="0" smtClean="0"/>
              <a:t>Event Handlers and Filters </a:t>
            </a:r>
          </a:p>
          <a:p>
            <a:r>
              <a:rPr lang="en-IN" dirty="0" smtClean="0"/>
              <a:t>Event Handlers and filters contains application logic to process an event. A node can be registered to more than one Event Filters. The interface </a:t>
            </a:r>
            <a:r>
              <a:rPr lang="en-IN" b="1" dirty="0" err="1" smtClean="0"/>
              <a:t>javafx.event.EventHandler</a:t>
            </a:r>
            <a:r>
              <a:rPr lang="en-IN" dirty="0" smtClean="0"/>
              <a:t> must be implemented by all the event handlers and filters. </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ample_application.jpg"/>
          <p:cNvPicPr>
            <a:picLocks noGrp="1" noChangeAspect="1"/>
          </p:cNvPicPr>
          <p:nvPr>
            <p:ph idx="1"/>
          </p:nvPr>
        </p:nvPicPr>
        <p:blipFill>
          <a:blip r:embed="rId2" cstate="print"/>
          <a:stretch>
            <a:fillRect/>
          </a:stretch>
        </p:blipFill>
        <p:spPr>
          <a:xfrm>
            <a:off x="1763688" y="260648"/>
            <a:ext cx="6048672" cy="2307332"/>
          </a:xfrm>
        </p:spPr>
      </p:pic>
      <p:sp>
        <p:nvSpPr>
          <p:cNvPr id="5" name="Rectangle 4"/>
          <p:cNvSpPr/>
          <p:nvPr/>
        </p:nvSpPr>
        <p:spPr>
          <a:xfrm>
            <a:off x="683568" y="2924944"/>
            <a:ext cx="7344816" cy="3477875"/>
          </a:xfrm>
          <a:prstGeom prst="rect">
            <a:avLst/>
          </a:prstGeom>
        </p:spPr>
        <p:txBody>
          <a:bodyPr wrap="square">
            <a:spAutoFit/>
          </a:bodyPr>
          <a:lstStyle/>
          <a:p>
            <a:r>
              <a:rPr lang="en-IN" sz="2000" b="1" dirty="0" smtClean="0">
                <a:latin typeface="Times New Roman" pitchFamily="18" charset="0"/>
                <a:cs typeface="Times New Roman" pitchFamily="18" charset="0"/>
              </a:rPr>
              <a:t>Target</a:t>
            </a:r>
            <a:r>
              <a:rPr lang="en-IN" sz="2000" dirty="0" smtClean="0">
                <a:latin typeface="Times New Roman" pitchFamily="18" charset="0"/>
                <a:cs typeface="Times New Roman" pitchFamily="18" charset="0"/>
              </a:rPr>
              <a:t> − The node on which an event occurred. A target can be a window, scene, and a node.</a:t>
            </a:r>
          </a:p>
          <a:p>
            <a:r>
              <a:rPr lang="en-IN" sz="2000" b="1" dirty="0" smtClean="0">
                <a:latin typeface="Times New Roman" pitchFamily="18" charset="0"/>
                <a:cs typeface="Times New Roman" pitchFamily="18" charset="0"/>
              </a:rPr>
              <a:t>Source</a:t>
            </a:r>
            <a:r>
              <a:rPr lang="en-IN" sz="2000" dirty="0" smtClean="0">
                <a:latin typeface="Times New Roman" pitchFamily="18" charset="0"/>
                <a:cs typeface="Times New Roman" pitchFamily="18" charset="0"/>
              </a:rPr>
              <a:t> − The source from which the event is generated will be the source of the event. In the above scenario, mouse is the source of the event.</a:t>
            </a:r>
          </a:p>
          <a:p>
            <a:r>
              <a:rPr lang="en-IN" sz="2000" b="1" dirty="0" smtClean="0">
                <a:latin typeface="Times New Roman" pitchFamily="18" charset="0"/>
                <a:cs typeface="Times New Roman" pitchFamily="18" charset="0"/>
              </a:rPr>
              <a:t>Type</a:t>
            </a:r>
            <a:r>
              <a:rPr lang="en-IN" sz="2000" dirty="0" smtClean="0">
                <a:latin typeface="Times New Roman" pitchFamily="18" charset="0"/>
                <a:cs typeface="Times New Roman" pitchFamily="18" charset="0"/>
              </a:rPr>
              <a:t> − Type of the occurred event; in case of mouse event – mouse pressed, mouse released are the type of events.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If you click on the play button, the source will be the ________, the target node will be the ________________and the type of the event generated is the ___________________.</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dispatch chain</a:t>
            </a:r>
            <a:endParaRPr lang="en-IN" dirty="0"/>
          </a:p>
        </p:txBody>
      </p:sp>
      <p:pic>
        <p:nvPicPr>
          <p:cNvPr id="4" name="Content Placeholder 3" descr="play_button.jpg"/>
          <p:cNvPicPr>
            <a:picLocks noGrp="1" noChangeAspect="1"/>
          </p:cNvPicPr>
          <p:nvPr>
            <p:ph idx="1"/>
          </p:nvPr>
        </p:nvPicPr>
        <p:blipFill>
          <a:blip r:embed="rId2" cstate="print"/>
          <a:stretch>
            <a:fillRect/>
          </a:stretch>
        </p:blipFill>
        <p:spPr>
          <a:xfrm>
            <a:off x="1187624" y="1412776"/>
            <a:ext cx="6336704" cy="4032448"/>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Event Capturing Phase</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After the construction of the event dispatch chain, the </a:t>
            </a:r>
            <a:r>
              <a:rPr lang="en-IN" dirty="0" smtClean="0">
                <a:solidFill>
                  <a:srgbClr val="FF0000"/>
                </a:solidFill>
              </a:rPr>
              <a:t>root node of the application </a:t>
            </a:r>
            <a:r>
              <a:rPr lang="en-IN" dirty="0" smtClean="0"/>
              <a:t>dispatches the event. This event travels to all nodes in the dispatch chain (from top to bottom). If any of these nodes has </a:t>
            </a:r>
            <a:r>
              <a:rPr lang="en-IN" dirty="0" smtClean="0">
                <a:solidFill>
                  <a:srgbClr val="FF0000"/>
                </a:solidFill>
              </a:rPr>
              <a:t>a </a:t>
            </a:r>
            <a:r>
              <a:rPr lang="en-IN" b="1" dirty="0" smtClean="0">
                <a:solidFill>
                  <a:srgbClr val="FF0000"/>
                </a:solidFill>
              </a:rPr>
              <a:t>filter</a:t>
            </a:r>
            <a:r>
              <a:rPr lang="en-IN" dirty="0" smtClean="0">
                <a:solidFill>
                  <a:srgbClr val="FF0000"/>
                </a:solidFill>
              </a:rPr>
              <a:t> registered </a:t>
            </a:r>
            <a:r>
              <a:rPr lang="en-IN" dirty="0" smtClean="0"/>
              <a:t>for the generated event, it will be executed. If none of the nodes in the dispatch chain has a filter for the event generated, then it is passed to the target node and finally the target node processes the event.</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Event Bubbling Phase</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In the event bubbling phase, the event is travelled from the target node to the stage node (bottom to top). If any of the nodes in the event dispatch chain has a </a:t>
            </a:r>
            <a:r>
              <a:rPr lang="en-IN" b="1" dirty="0" smtClean="0">
                <a:solidFill>
                  <a:srgbClr val="FF0000"/>
                </a:solidFill>
              </a:rPr>
              <a:t>handler</a:t>
            </a:r>
            <a:r>
              <a:rPr lang="en-IN" dirty="0" smtClean="0">
                <a:solidFill>
                  <a:srgbClr val="FF0000"/>
                </a:solidFill>
              </a:rPr>
              <a:t> registered for the generated event</a:t>
            </a:r>
            <a:r>
              <a:rPr lang="en-IN" dirty="0" smtClean="0"/>
              <a:t>, it will be executed. If none of these nodes have handlers to handle the event, then the event reaches the root node and finally the process will be completed.</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Event Handlers and Filters</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Event filters and handlers are those which contains application logic to process an event. A node can register to more than one handler/filter. In case of parent–child nodes, you can provide a common filter/handler to the parents, which is processed as default for all the child nodes.</a:t>
            </a:r>
          </a:p>
          <a:p>
            <a:pPr algn="just"/>
            <a:r>
              <a:rPr lang="en-IN" dirty="0" smtClean="0"/>
              <a:t>As mentioned above, </a:t>
            </a:r>
            <a:r>
              <a:rPr lang="en-IN" dirty="0" smtClean="0">
                <a:solidFill>
                  <a:srgbClr val="FF0000"/>
                </a:solidFill>
              </a:rPr>
              <a:t>during the event, processing is a filter that is executed and during the event bubbling phase, a handler is executed</a:t>
            </a:r>
            <a:r>
              <a:rPr lang="en-IN" dirty="0" smtClean="0"/>
              <a:t>. All the handlers and filters implement the interface </a:t>
            </a:r>
            <a:r>
              <a:rPr lang="en-IN" b="1" dirty="0" err="1" smtClean="0"/>
              <a:t>EventHandler</a:t>
            </a:r>
            <a:r>
              <a:rPr lang="en-IN" dirty="0" smtClean="0"/>
              <a:t> of the package </a:t>
            </a:r>
            <a:r>
              <a:rPr lang="en-IN" b="1" dirty="0" err="1" smtClean="0"/>
              <a:t>javafx.event</a:t>
            </a:r>
            <a:r>
              <a:rPr lang="en-IN" dirty="0" smtClean="0"/>
              <a:t>.</a:t>
            </a:r>
          </a:p>
          <a:p>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Adding and Removing Event Filter</a:t>
            </a:r>
            <a:br>
              <a:rPr lang="en-IN" b="1" dirty="0" smtClean="0"/>
            </a:br>
            <a:endParaRPr lang="en-IN" dirty="0"/>
          </a:p>
        </p:txBody>
      </p:sp>
      <p:sp>
        <p:nvSpPr>
          <p:cNvPr id="5" name="Content Placeholder 4"/>
          <p:cNvSpPr>
            <a:spLocks noGrp="1"/>
          </p:cNvSpPr>
          <p:nvPr>
            <p:ph idx="1"/>
          </p:nvPr>
        </p:nvSpPr>
        <p:spPr>
          <a:xfrm>
            <a:off x="457200" y="1600200"/>
            <a:ext cx="8507288" cy="4525963"/>
          </a:xfrm>
        </p:spPr>
        <p:txBody>
          <a:bodyPr>
            <a:normAutofit fontScale="70000" lnSpcReduction="20000"/>
          </a:bodyPr>
          <a:lstStyle/>
          <a:p>
            <a:r>
              <a:rPr lang="en-IN" dirty="0" smtClean="0"/>
              <a:t>To add an event filter to a node, you need to register this filter using the method </a:t>
            </a:r>
            <a:r>
              <a:rPr lang="en-IN" b="1" dirty="0" err="1" smtClean="0"/>
              <a:t>addEventFilter</a:t>
            </a:r>
            <a:r>
              <a:rPr lang="en-IN" b="1" dirty="0" smtClean="0"/>
              <a:t>()</a:t>
            </a:r>
            <a:r>
              <a:rPr lang="en-IN" dirty="0" smtClean="0"/>
              <a:t> of the </a:t>
            </a:r>
            <a:r>
              <a:rPr lang="en-IN" b="1" dirty="0" smtClean="0"/>
              <a:t>Node</a:t>
            </a:r>
            <a:r>
              <a:rPr lang="en-IN" dirty="0" smtClean="0"/>
              <a:t> class.</a:t>
            </a:r>
          </a:p>
          <a:p>
            <a:r>
              <a:rPr lang="en-IN" dirty="0" smtClean="0"/>
              <a:t>//Creating the mouse event handler </a:t>
            </a:r>
          </a:p>
          <a:p>
            <a:r>
              <a:rPr lang="en-IN" dirty="0" err="1" smtClean="0"/>
              <a:t>EventHandler</a:t>
            </a:r>
            <a:r>
              <a:rPr lang="en-IN" dirty="0" smtClean="0"/>
              <a:t>&lt;</a:t>
            </a:r>
            <a:r>
              <a:rPr lang="en-IN" dirty="0" err="1" smtClean="0"/>
              <a:t>MouseEvent</a:t>
            </a:r>
            <a:r>
              <a:rPr lang="en-IN" dirty="0" smtClean="0"/>
              <a:t>&gt; </a:t>
            </a:r>
            <a:r>
              <a:rPr lang="en-IN" dirty="0" err="1" smtClean="0"/>
              <a:t>eventHandler</a:t>
            </a:r>
            <a:r>
              <a:rPr lang="en-IN" dirty="0" smtClean="0"/>
              <a:t> = new </a:t>
            </a:r>
            <a:r>
              <a:rPr lang="en-IN" dirty="0" err="1" smtClean="0"/>
              <a:t>EventHandler</a:t>
            </a:r>
            <a:r>
              <a:rPr lang="en-IN" dirty="0" smtClean="0"/>
              <a:t>&lt;</a:t>
            </a:r>
            <a:r>
              <a:rPr lang="en-IN" dirty="0" err="1" smtClean="0"/>
              <a:t>MouseEvent</a:t>
            </a:r>
            <a:r>
              <a:rPr lang="en-IN" dirty="0" smtClean="0"/>
              <a:t>&gt;()</a:t>
            </a:r>
          </a:p>
          <a:p>
            <a:r>
              <a:rPr lang="en-IN" dirty="0" smtClean="0"/>
              <a:t> {</a:t>
            </a:r>
          </a:p>
          <a:p>
            <a:r>
              <a:rPr lang="en-IN" dirty="0" smtClean="0"/>
              <a:t> @Override public void handle(</a:t>
            </a:r>
            <a:r>
              <a:rPr lang="en-IN" dirty="0" err="1" smtClean="0"/>
              <a:t>MouseEvent</a:t>
            </a:r>
            <a:r>
              <a:rPr lang="en-IN" dirty="0" smtClean="0"/>
              <a:t> e) </a:t>
            </a:r>
          </a:p>
          <a:p>
            <a:r>
              <a:rPr lang="en-IN" dirty="0" smtClean="0"/>
              <a:t>{ </a:t>
            </a:r>
          </a:p>
          <a:p>
            <a:r>
              <a:rPr lang="en-IN" dirty="0" err="1" smtClean="0"/>
              <a:t>System.out.println</a:t>
            </a:r>
            <a:r>
              <a:rPr lang="en-IN" dirty="0" smtClean="0"/>
              <a:t>("Hello World"); </a:t>
            </a:r>
          </a:p>
          <a:p>
            <a:r>
              <a:rPr lang="en-IN" dirty="0" err="1" smtClean="0"/>
              <a:t>circle.setFill</a:t>
            </a:r>
            <a:r>
              <a:rPr lang="en-IN" dirty="0" smtClean="0"/>
              <a:t>(</a:t>
            </a:r>
            <a:r>
              <a:rPr lang="en-IN" dirty="0" err="1" smtClean="0"/>
              <a:t>Color.DARKSLATEBLUE</a:t>
            </a:r>
            <a:r>
              <a:rPr lang="en-IN" dirty="0" smtClean="0"/>
              <a:t>); } }; //Adding event Filter </a:t>
            </a:r>
            <a:r>
              <a:rPr lang="en-IN" dirty="0" err="1" smtClean="0"/>
              <a:t>Circle.addEventFilter</a:t>
            </a:r>
            <a:r>
              <a:rPr lang="en-IN" dirty="0" smtClean="0"/>
              <a:t>(</a:t>
            </a:r>
            <a:r>
              <a:rPr lang="en-IN" dirty="0" err="1" smtClean="0"/>
              <a:t>MouseEvent.MOUSE_CLICKED</a:t>
            </a:r>
            <a:r>
              <a:rPr lang="en-IN" dirty="0" smtClean="0"/>
              <a:t>, </a:t>
            </a:r>
            <a:r>
              <a:rPr lang="en-IN" dirty="0" err="1" smtClean="0"/>
              <a:t>eventHandler</a:t>
            </a:r>
            <a:r>
              <a:rPr lang="en-IN" dirty="0" smtClean="0"/>
              <a:t>);</a:t>
            </a:r>
          </a:p>
          <a:p>
            <a:endParaRPr lang="en-IN" dirty="0" smtClean="0"/>
          </a:p>
          <a:p>
            <a:r>
              <a:rPr lang="en-IN" dirty="0" smtClean="0"/>
              <a:t>Refer to program </a:t>
            </a:r>
            <a:r>
              <a:rPr lang="en-IN" dirty="0" err="1" smtClean="0"/>
              <a:t>eventfiltercircle.java</a:t>
            </a:r>
            <a:endParaRPr lang="en-IN" dirty="0" smtClean="0"/>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 </a:t>
            </a:r>
            <a:r>
              <a:rPr lang="en-IN" dirty="0" err="1" smtClean="0"/>
              <a:t>eventfilter</a:t>
            </a:r>
            <a:endParaRPr lang="en-IN" dirty="0"/>
          </a:p>
        </p:txBody>
      </p:sp>
      <p:sp>
        <p:nvSpPr>
          <p:cNvPr id="3" name="Content Placeholder 2"/>
          <p:cNvSpPr>
            <a:spLocks noGrp="1"/>
          </p:cNvSpPr>
          <p:nvPr>
            <p:ph idx="1"/>
          </p:nvPr>
        </p:nvSpPr>
        <p:spPr/>
        <p:txBody>
          <a:bodyPr>
            <a:normAutofit fontScale="62500" lnSpcReduction="20000"/>
          </a:bodyPr>
          <a:lstStyle/>
          <a:p>
            <a:r>
              <a:rPr lang="en-IN" dirty="0" err="1" smtClean="0"/>
              <a:t>EventHandler</a:t>
            </a:r>
            <a:r>
              <a:rPr lang="en-IN" dirty="0" smtClean="0"/>
              <a:t>&lt;</a:t>
            </a:r>
            <a:r>
              <a:rPr lang="en-IN" dirty="0" err="1" smtClean="0"/>
              <a:t>MouseEvent</a:t>
            </a:r>
            <a:r>
              <a:rPr lang="en-IN" dirty="0" smtClean="0"/>
              <a:t>&gt; </a:t>
            </a:r>
            <a:r>
              <a:rPr lang="en-IN" dirty="0" err="1" smtClean="0"/>
              <a:t>eventHandler</a:t>
            </a:r>
            <a:r>
              <a:rPr lang="en-IN" dirty="0" smtClean="0"/>
              <a:t> = new </a:t>
            </a:r>
            <a:r>
              <a:rPr lang="en-IN" dirty="0" err="1" smtClean="0"/>
              <a:t>EventHandler</a:t>
            </a:r>
            <a:r>
              <a:rPr lang="en-IN" dirty="0" smtClean="0"/>
              <a:t>&lt;</a:t>
            </a:r>
            <a:r>
              <a:rPr lang="en-IN" dirty="0" err="1" smtClean="0"/>
              <a:t>MouseEvent</a:t>
            </a:r>
            <a:r>
              <a:rPr lang="en-IN" dirty="0" smtClean="0"/>
              <a:t>&gt;() </a:t>
            </a:r>
          </a:p>
          <a:p>
            <a:r>
              <a:rPr lang="en-IN" dirty="0" smtClean="0"/>
              <a:t>{ </a:t>
            </a:r>
          </a:p>
          <a:p>
            <a:r>
              <a:rPr lang="en-IN" dirty="0" smtClean="0"/>
              <a:t>       public void handle(</a:t>
            </a:r>
            <a:r>
              <a:rPr lang="en-IN" dirty="0" err="1" smtClean="0"/>
              <a:t>MouseEvent</a:t>
            </a:r>
            <a:r>
              <a:rPr lang="en-IN" dirty="0" smtClean="0"/>
              <a:t> e) </a:t>
            </a:r>
          </a:p>
          <a:p>
            <a:r>
              <a:rPr lang="en-IN" dirty="0" smtClean="0"/>
              <a:t>{ </a:t>
            </a:r>
          </a:p>
          <a:p>
            <a:r>
              <a:rPr lang="en-IN" dirty="0" smtClean="0"/>
              <a:t>            </a:t>
            </a:r>
            <a:r>
              <a:rPr lang="en-IN" dirty="0" err="1" smtClean="0"/>
              <a:t>System.out.println</a:t>
            </a:r>
            <a:r>
              <a:rPr lang="en-IN" dirty="0" smtClean="0"/>
              <a:t>("</a:t>
            </a:r>
            <a:r>
              <a:rPr lang="en-IN" dirty="0" err="1" smtClean="0"/>
              <a:t>Sucess</a:t>
            </a:r>
            <a:r>
              <a:rPr lang="en-IN" dirty="0" smtClean="0"/>
              <a:t>"); </a:t>
            </a:r>
          </a:p>
          <a:p>
            <a:r>
              <a:rPr lang="en-IN" dirty="0" smtClean="0"/>
              <a:t>            </a:t>
            </a:r>
            <a:r>
              <a:rPr lang="en-IN" dirty="0" err="1" smtClean="0"/>
              <a:t>circle.setFill</a:t>
            </a:r>
            <a:r>
              <a:rPr lang="en-IN" dirty="0" smtClean="0"/>
              <a:t>(</a:t>
            </a:r>
            <a:r>
              <a:rPr lang="en-IN" dirty="0" err="1" smtClean="0"/>
              <a:t>Color.BLUE</a:t>
            </a:r>
            <a:r>
              <a:rPr lang="en-IN" dirty="0" smtClean="0"/>
              <a:t>);</a:t>
            </a:r>
          </a:p>
          <a:p>
            <a:r>
              <a:rPr lang="en-IN" dirty="0" smtClean="0"/>
              <a:t>          // </a:t>
            </a:r>
            <a:r>
              <a:rPr lang="en-IN" dirty="0" err="1" smtClean="0"/>
              <a:t>System.exit</a:t>
            </a:r>
            <a:r>
              <a:rPr lang="en-IN" dirty="0" smtClean="0"/>
              <a:t>(0);</a:t>
            </a:r>
          </a:p>
          <a:p>
            <a:r>
              <a:rPr lang="en-IN" dirty="0" smtClean="0"/>
              <a:t>         } </a:t>
            </a:r>
          </a:p>
          <a:p>
            <a:r>
              <a:rPr lang="en-IN" dirty="0" smtClean="0"/>
              <a:t>      };  </a:t>
            </a:r>
          </a:p>
          <a:p>
            <a:r>
              <a:rPr lang="en-IN" dirty="0" smtClean="0"/>
              <a:t>      //Registering the event filter </a:t>
            </a:r>
          </a:p>
          <a:p>
            <a:r>
              <a:rPr lang="en-IN" dirty="0" smtClean="0"/>
              <a:t>      </a:t>
            </a:r>
            <a:r>
              <a:rPr lang="en-IN" dirty="0" err="1" smtClean="0"/>
              <a:t>circle.addEventFilter</a:t>
            </a:r>
            <a:r>
              <a:rPr lang="en-IN" dirty="0" smtClean="0"/>
              <a:t>(</a:t>
            </a:r>
            <a:r>
              <a:rPr lang="en-IN" dirty="0" err="1" smtClean="0"/>
              <a:t>MouseEvent.MOUSE_CLICKED</a:t>
            </a:r>
            <a:r>
              <a:rPr lang="en-IN" dirty="0" smtClean="0"/>
              <a:t>, </a:t>
            </a:r>
            <a:r>
              <a:rPr lang="en-IN" dirty="0" err="1" smtClean="0"/>
              <a:t>eventHandler</a:t>
            </a:r>
            <a:r>
              <a:rPr lang="en-IN" dirty="0" smtClean="0"/>
              <a:t>);   </a:t>
            </a:r>
          </a:p>
          <a:p>
            <a:r>
              <a:rPr lang="en-IN" dirty="0" smtClean="0"/>
              <a:t> </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Adding and Removing Event Handlers</a:t>
            </a:r>
            <a:br>
              <a:rPr lang="en-IN" b="1" dirty="0" smtClean="0"/>
            </a:br>
            <a:endParaRPr lang="en-IN" dirty="0"/>
          </a:p>
        </p:txBody>
      </p:sp>
      <p:sp>
        <p:nvSpPr>
          <p:cNvPr id="3" name="Content Placeholder 2"/>
          <p:cNvSpPr>
            <a:spLocks noGrp="1"/>
          </p:cNvSpPr>
          <p:nvPr>
            <p:ph idx="1"/>
          </p:nvPr>
        </p:nvSpPr>
        <p:spPr>
          <a:xfrm>
            <a:off x="0" y="1052736"/>
            <a:ext cx="8686800" cy="5073427"/>
          </a:xfrm>
        </p:spPr>
        <p:txBody>
          <a:bodyPr>
            <a:normAutofit fontScale="70000" lnSpcReduction="20000"/>
          </a:bodyPr>
          <a:lstStyle/>
          <a:p>
            <a:pPr>
              <a:buNone/>
            </a:pPr>
            <a:r>
              <a:rPr lang="en-IN" dirty="0" smtClean="0"/>
              <a:t>To add an event handler to a node, you need to register this handler using the method </a:t>
            </a:r>
            <a:r>
              <a:rPr lang="en-IN" b="1" dirty="0" err="1" smtClean="0"/>
              <a:t>addEventHandler</a:t>
            </a:r>
            <a:r>
              <a:rPr lang="en-IN" b="1" dirty="0" smtClean="0"/>
              <a:t>()</a:t>
            </a:r>
            <a:r>
              <a:rPr lang="en-IN" dirty="0" smtClean="0"/>
              <a:t> of the </a:t>
            </a:r>
            <a:r>
              <a:rPr lang="en-IN" b="1" dirty="0" smtClean="0"/>
              <a:t>Node</a:t>
            </a:r>
            <a:r>
              <a:rPr lang="en-IN" dirty="0" smtClean="0"/>
              <a:t> class as shown below.</a:t>
            </a:r>
          </a:p>
          <a:p>
            <a:pPr>
              <a:buNone/>
            </a:pPr>
            <a:r>
              <a:rPr lang="en-IN" dirty="0" smtClean="0"/>
              <a:t>//Creating the mouse event handler </a:t>
            </a:r>
            <a:r>
              <a:rPr lang="en-IN" dirty="0" err="1" smtClean="0"/>
              <a:t>EventHandler</a:t>
            </a:r>
            <a:r>
              <a:rPr lang="en-IN" dirty="0" smtClean="0"/>
              <a:t>&lt;</a:t>
            </a:r>
            <a:r>
              <a:rPr lang="en-IN" dirty="0" err="1" smtClean="0"/>
              <a:t>javafx.scene.input.MouseEvent</a:t>
            </a:r>
            <a:r>
              <a:rPr lang="en-IN" dirty="0" smtClean="0"/>
              <a:t>&gt; </a:t>
            </a:r>
            <a:r>
              <a:rPr lang="en-IN" dirty="0" err="1" smtClean="0"/>
              <a:t>eventHandler</a:t>
            </a:r>
            <a:r>
              <a:rPr lang="en-IN" dirty="0" smtClean="0"/>
              <a:t> = new </a:t>
            </a:r>
            <a:r>
              <a:rPr lang="en-IN" dirty="0" err="1" smtClean="0"/>
              <a:t>EventHandler</a:t>
            </a:r>
            <a:r>
              <a:rPr lang="en-IN" dirty="0" smtClean="0"/>
              <a:t>&lt;</a:t>
            </a:r>
            <a:r>
              <a:rPr lang="en-IN" dirty="0" err="1" smtClean="0"/>
              <a:t>javafx.scene.input.MouseEvent</a:t>
            </a:r>
            <a:r>
              <a:rPr lang="en-IN" dirty="0" smtClean="0"/>
              <a:t>&gt;()</a:t>
            </a:r>
          </a:p>
          <a:p>
            <a:pPr>
              <a:buNone/>
            </a:pPr>
            <a:r>
              <a:rPr lang="en-IN" dirty="0" smtClean="0"/>
              <a:t> { </a:t>
            </a:r>
          </a:p>
          <a:p>
            <a:pPr>
              <a:buNone/>
            </a:pPr>
            <a:r>
              <a:rPr lang="en-IN" dirty="0" smtClean="0"/>
              <a:t> public void handle(</a:t>
            </a:r>
            <a:r>
              <a:rPr lang="en-IN" dirty="0" err="1" smtClean="0"/>
              <a:t>javafx.scene.input.MouseEvent</a:t>
            </a:r>
            <a:r>
              <a:rPr lang="en-IN" dirty="0" smtClean="0"/>
              <a:t> e)</a:t>
            </a:r>
          </a:p>
          <a:p>
            <a:pPr>
              <a:buNone/>
            </a:pPr>
            <a:r>
              <a:rPr lang="en-IN" dirty="0" smtClean="0"/>
              <a:t> { </a:t>
            </a:r>
          </a:p>
          <a:p>
            <a:pPr>
              <a:buNone/>
            </a:pPr>
            <a:r>
              <a:rPr lang="en-IN" dirty="0" err="1" smtClean="0"/>
              <a:t>System.out.println</a:t>
            </a:r>
            <a:r>
              <a:rPr lang="en-IN" dirty="0" smtClean="0"/>
              <a:t>("Hello World"); </a:t>
            </a:r>
          </a:p>
          <a:p>
            <a:pPr>
              <a:buNone/>
            </a:pPr>
            <a:r>
              <a:rPr lang="en-IN" dirty="0" err="1" smtClean="0"/>
              <a:t>circle.setFill</a:t>
            </a:r>
            <a:r>
              <a:rPr lang="en-IN" dirty="0" smtClean="0"/>
              <a:t>(</a:t>
            </a:r>
            <a:r>
              <a:rPr lang="en-IN" dirty="0" err="1" smtClean="0"/>
              <a:t>Color.BLUE</a:t>
            </a:r>
            <a:r>
              <a:rPr lang="en-IN" dirty="0" smtClean="0"/>
              <a:t>); }</a:t>
            </a:r>
          </a:p>
          <a:p>
            <a:pPr>
              <a:buNone/>
            </a:pPr>
            <a:r>
              <a:rPr lang="en-IN" dirty="0" smtClean="0"/>
              <a:t> }; </a:t>
            </a:r>
          </a:p>
          <a:p>
            <a:pPr>
              <a:buNone/>
            </a:pPr>
            <a:r>
              <a:rPr lang="en-IN" dirty="0" smtClean="0"/>
              <a:t>//Adding the event handler </a:t>
            </a:r>
            <a:r>
              <a:rPr lang="en-IN" dirty="0" err="1" smtClean="0"/>
              <a:t>circle.addEventHandler</a:t>
            </a:r>
            <a:r>
              <a:rPr lang="en-IN" dirty="0" smtClean="0"/>
              <a:t>(</a:t>
            </a:r>
            <a:r>
              <a:rPr lang="en-IN" dirty="0" err="1" smtClean="0"/>
              <a:t>javafx.scene.input.MouseEvent.MOUSE_CLICKED</a:t>
            </a:r>
            <a:r>
              <a:rPr lang="en-IN" dirty="0" smtClean="0"/>
              <a:t>, </a:t>
            </a:r>
            <a:r>
              <a:rPr lang="en-IN" dirty="0" err="1" smtClean="0"/>
              <a:t>eventHandler</a:t>
            </a:r>
            <a:r>
              <a:rPr lang="en-IN" dirty="0" smtClean="0"/>
              <a:t>);</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handler example</a:t>
            </a:r>
            <a:endParaRPr lang="en-IN" dirty="0"/>
          </a:p>
        </p:txBody>
      </p:sp>
      <p:sp>
        <p:nvSpPr>
          <p:cNvPr id="3" name="Content Placeholder 2"/>
          <p:cNvSpPr>
            <a:spLocks noGrp="1"/>
          </p:cNvSpPr>
          <p:nvPr>
            <p:ph idx="1"/>
          </p:nvPr>
        </p:nvSpPr>
        <p:spPr/>
        <p:txBody>
          <a:bodyPr>
            <a:normAutofit fontScale="40000" lnSpcReduction="20000"/>
          </a:bodyPr>
          <a:lstStyle/>
          <a:p>
            <a:r>
              <a:rPr lang="en-IN" dirty="0" smtClean="0"/>
              <a:t>//Handling the key typed event </a:t>
            </a:r>
          </a:p>
          <a:p>
            <a:r>
              <a:rPr lang="en-IN" dirty="0" smtClean="0"/>
              <a:t>      </a:t>
            </a:r>
            <a:r>
              <a:rPr lang="en-IN" dirty="0" err="1" smtClean="0"/>
              <a:t>EventHandler</a:t>
            </a:r>
            <a:r>
              <a:rPr lang="en-IN" dirty="0" smtClean="0"/>
              <a:t>&lt;</a:t>
            </a:r>
            <a:r>
              <a:rPr lang="en-IN" dirty="0" err="1" smtClean="0"/>
              <a:t>KeyEvent</a:t>
            </a:r>
            <a:r>
              <a:rPr lang="en-IN" dirty="0" smtClean="0"/>
              <a:t>&gt; </a:t>
            </a:r>
            <a:r>
              <a:rPr lang="en-IN" dirty="0" err="1" smtClean="0"/>
              <a:t>etext</a:t>
            </a:r>
            <a:r>
              <a:rPr lang="en-IN" dirty="0" smtClean="0"/>
              <a:t> = new </a:t>
            </a:r>
            <a:r>
              <a:rPr lang="en-IN" dirty="0" err="1" smtClean="0"/>
              <a:t>EventHandler</a:t>
            </a:r>
            <a:r>
              <a:rPr lang="en-IN" dirty="0" smtClean="0"/>
              <a:t>&lt;</a:t>
            </a:r>
            <a:r>
              <a:rPr lang="en-IN" dirty="0" err="1" smtClean="0"/>
              <a:t>KeyEvent</a:t>
            </a:r>
            <a:r>
              <a:rPr lang="en-IN" dirty="0" smtClean="0"/>
              <a:t>&gt;() </a:t>
            </a:r>
          </a:p>
          <a:p>
            <a:r>
              <a:rPr lang="en-IN" dirty="0" smtClean="0"/>
              <a:t>{ </a:t>
            </a:r>
          </a:p>
          <a:p>
            <a:r>
              <a:rPr lang="en-IN" dirty="0" smtClean="0"/>
              <a:t>         public void handle(</a:t>
            </a:r>
            <a:r>
              <a:rPr lang="en-IN" dirty="0" err="1" smtClean="0"/>
              <a:t>KeyEvent</a:t>
            </a:r>
            <a:r>
              <a:rPr lang="en-IN" dirty="0" smtClean="0"/>
              <a:t> event) { </a:t>
            </a:r>
          </a:p>
          <a:p>
            <a:r>
              <a:rPr lang="en-IN" dirty="0" smtClean="0"/>
              <a:t>            </a:t>
            </a:r>
            <a:r>
              <a:rPr lang="en-IN" dirty="0" err="1" smtClean="0"/>
              <a:t>rotateTransition.play</a:t>
            </a:r>
            <a:r>
              <a:rPr lang="en-IN" dirty="0" smtClean="0"/>
              <a:t>(); </a:t>
            </a:r>
          </a:p>
          <a:p>
            <a:r>
              <a:rPr lang="en-IN" dirty="0" smtClean="0"/>
              <a:t>         }           </a:t>
            </a:r>
          </a:p>
          <a:p>
            <a:r>
              <a:rPr lang="en-IN" dirty="0" smtClean="0"/>
              <a:t>      };              </a:t>
            </a:r>
          </a:p>
          <a:p>
            <a:r>
              <a:rPr lang="en-IN" dirty="0" smtClean="0"/>
              <a:t>      //Adding an event handler to the text </a:t>
            </a:r>
            <a:r>
              <a:rPr lang="en-IN" dirty="0" err="1" smtClean="0"/>
              <a:t>feld</a:t>
            </a:r>
            <a:r>
              <a:rPr lang="en-IN" dirty="0" smtClean="0"/>
              <a:t> </a:t>
            </a:r>
          </a:p>
          <a:p>
            <a:r>
              <a:rPr lang="en-IN" dirty="0" smtClean="0"/>
              <a:t>      </a:t>
            </a:r>
            <a:r>
              <a:rPr lang="en-IN" dirty="0" err="1" smtClean="0"/>
              <a:t>textField.addEventHandler</a:t>
            </a:r>
            <a:r>
              <a:rPr lang="en-IN" dirty="0" smtClean="0"/>
              <a:t>(</a:t>
            </a:r>
            <a:r>
              <a:rPr lang="en-IN" dirty="0" err="1" smtClean="0"/>
              <a:t>KeyEvent.KEY_TYPED</a:t>
            </a:r>
            <a:r>
              <a:rPr lang="en-IN" dirty="0" smtClean="0"/>
              <a:t>, </a:t>
            </a:r>
            <a:r>
              <a:rPr lang="en-IN" dirty="0" err="1" smtClean="0"/>
              <a:t>etext</a:t>
            </a:r>
            <a:r>
              <a:rPr lang="en-IN" dirty="0" smtClean="0"/>
              <a:t>); </a:t>
            </a:r>
          </a:p>
          <a:p>
            <a:endParaRPr lang="en-IN" dirty="0" smtClean="0"/>
          </a:p>
          <a:p>
            <a:r>
              <a:rPr lang="en-IN" dirty="0" smtClean="0"/>
              <a:t>       //Handling the mouse clicked event(on box) </a:t>
            </a:r>
          </a:p>
          <a:p>
            <a:r>
              <a:rPr lang="en-IN" dirty="0" smtClean="0"/>
              <a:t>      </a:t>
            </a:r>
            <a:r>
              <a:rPr lang="en-IN" dirty="0" err="1" smtClean="0"/>
              <a:t>EventHandler</a:t>
            </a:r>
            <a:r>
              <a:rPr lang="en-IN" dirty="0" smtClean="0"/>
              <a:t>&lt;</a:t>
            </a:r>
            <a:r>
              <a:rPr lang="en-IN" dirty="0" err="1" smtClean="0"/>
              <a:t>javafx.scene.input.MouseEvent</a:t>
            </a:r>
            <a:r>
              <a:rPr lang="en-IN" dirty="0" smtClean="0"/>
              <a:t>&gt; </a:t>
            </a:r>
            <a:r>
              <a:rPr lang="en-IN" dirty="0" err="1" smtClean="0"/>
              <a:t>ebox</a:t>
            </a:r>
            <a:r>
              <a:rPr lang="en-IN" dirty="0" smtClean="0"/>
              <a:t> = </a:t>
            </a:r>
          </a:p>
          <a:p>
            <a:r>
              <a:rPr lang="en-IN" dirty="0" smtClean="0"/>
              <a:t>         new </a:t>
            </a:r>
            <a:r>
              <a:rPr lang="en-IN" dirty="0" err="1" smtClean="0"/>
              <a:t>EventHandler</a:t>
            </a:r>
            <a:r>
              <a:rPr lang="en-IN" dirty="0" smtClean="0"/>
              <a:t>&lt;</a:t>
            </a:r>
            <a:r>
              <a:rPr lang="en-IN" dirty="0" err="1" smtClean="0"/>
              <a:t>javafx.scene.input.MouseEvent</a:t>
            </a:r>
            <a:r>
              <a:rPr lang="en-IN" dirty="0" smtClean="0"/>
              <a:t>&gt;() </a:t>
            </a:r>
          </a:p>
          <a:p>
            <a:r>
              <a:rPr lang="en-IN" dirty="0" smtClean="0"/>
              <a:t>{ </a:t>
            </a:r>
          </a:p>
          <a:p>
            <a:r>
              <a:rPr lang="en-IN" dirty="0" smtClean="0"/>
              <a:t>               public void handle(</a:t>
            </a:r>
            <a:r>
              <a:rPr lang="en-IN" dirty="0" err="1" smtClean="0"/>
              <a:t>javafx.scene.input.MouseEvent</a:t>
            </a:r>
            <a:r>
              <a:rPr lang="en-IN" dirty="0" smtClean="0"/>
              <a:t> e)</a:t>
            </a:r>
          </a:p>
          <a:p>
            <a:r>
              <a:rPr lang="en-IN" dirty="0" smtClean="0"/>
              <a:t> { </a:t>
            </a:r>
          </a:p>
          <a:p>
            <a:r>
              <a:rPr lang="en-IN" dirty="0" smtClean="0"/>
              <a:t>            </a:t>
            </a:r>
            <a:r>
              <a:rPr lang="en-IN" dirty="0" err="1" smtClean="0"/>
              <a:t>rotateTransition.stop</a:t>
            </a:r>
            <a:r>
              <a:rPr lang="en-IN" dirty="0" smtClean="0"/>
              <a:t>();  </a:t>
            </a:r>
          </a:p>
          <a:p>
            <a:r>
              <a:rPr lang="en-IN" dirty="0" smtClean="0"/>
              <a:t>         } </a:t>
            </a:r>
          </a:p>
          <a:p>
            <a:r>
              <a:rPr lang="en-IN" dirty="0" smtClean="0"/>
              <a:t>      }; </a:t>
            </a:r>
          </a:p>
          <a:p>
            <a:r>
              <a:rPr lang="en-IN" dirty="0" smtClean="0"/>
              <a:t>      //Adding the event handler to the box  </a:t>
            </a:r>
          </a:p>
          <a:p>
            <a:r>
              <a:rPr lang="en-IN" dirty="0" smtClean="0"/>
              <a:t>      </a:t>
            </a:r>
            <a:r>
              <a:rPr lang="en-IN" dirty="0" err="1" smtClean="0"/>
              <a:t>box.addEventHandler</a:t>
            </a:r>
            <a:r>
              <a:rPr lang="en-IN" dirty="0" smtClean="0"/>
              <a:t>(</a:t>
            </a:r>
            <a:r>
              <a:rPr lang="en-IN" dirty="0" err="1" smtClean="0"/>
              <a:t>javafx.scene.input.MouseEvent.MOUSE_CLICKED</a:t>
            </a:r>
            <a:r>
              <a:rPr lang="en-IN" dirty="0" smtClean="0"/>
              <a:t>, </a:t>
            </a:r>
            <a:r>
              <a:rPr lang="en-IN" dirty="0" err="1" smtClean="0"/>
              <a:t>ebox</a:t>
            </a:r>
            <a:r>
              <a:rPr lang="en-IN" dirty="0" smtClean="0"/>
              <a:t>);</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Packages of </a:t>
            </a:r>
            <a:r>
              <a:rPr lang="en-IN" sz="4000" dirty="0" err="1" smtClean="0"/>
              <a:t>JAVAFx</a:t>
            </a:r>
            <a:endParaRPr lang="en-IN" sz="4000" dirty="0"/>
          </a:p>
        </p:txBody>
      </p:sp>
      <p:sp>
        <p:nvSpPr>
          <p:cNvPr id="3" name="Content Placeholder 2"/>
          <p:cNvSpPr>
            <a:spLocks noGrp="1"/>
          </p:cNvSpPr>
          <p:nvPr>
            <p:ph idx="1"/>
          </p:nvPr>
        </p:nvSpPr>
        <p:spPr>
          <a:xfrm>
            <a:off x="457200" y="1196752"/>
            <a:ext cx="8229600" cy="5472608"/>
          </a:xfrm>
        </p:spPr>
        <p:txBody>
          <a:bodyPr>
            <a:normAutofit fontScale="62500" lnSpcReduction="20000"/>
          </a:bodyPr>
          <a:lstStyle/>
          <a:p>
            <a:r>
              <a:rPr lang="en-IN" dirty="0" err="1" smtClean="0"/>
              <a:t>JavaFX</a:t>
            </a:r>
            <a:r>
              <a:rPr lang="en-IN" dirty="0" smtClean="0"/>
              <a:t> provides a complete API with a rich set of classes and interfaces to build GUI applications with rich graphics. The important packages of this API are −</a:t>
            </a:r>
          </a:p>
          <a:p>
            <a:r>
              <a:rPr lang="en-IN" b="1" dirty="0" err="1" smtClean="0"/>
              <a:t>javafx.animation</a:t>
            </a:r>
            <a:r>
              <a:rPr lang="en-IN" dirty="0" smtClean="0"/>
              <a:t> − Contains classes to add transition based animations such as fill, fade, rotate, scale and translation, to the </a:t>
            </a:r>
            <a:r>
              <a:rPr lang="en-IN" dirty="0" err="1" smtClean="0"/>
              <a:t>JavaFX</a:t>
            </a:r>
            <a:r>
              <a:rPr lang="en-IN" dirty="0" smtClean="0"/>
              <a:t> nodes.</a:t>
            </a:r>
          </a:p>
          <a:p>
            <a:r>
              <a:rPr lang="en-IN" b="1" dirty="0" err="1" smtClean="0"/>
              <a:t>javafx.application</a:t>
            </a:r>
            <a:r>
              <a:rPr lang="en-IN" dirty="0" smtClean="0"/>
              <a:t> − Contains a set of classes responsible for the </a:t>
            </a:r>
            <a:r>
              <a:rPr lang="en-IN" dirty="0" err="1" smtClean="0"/>
              <a:t>JavaFX</a:t>
            </a:r>
            <a:r>
              <a:rPr lang="en-IN" dirty="0" smtClean="0"/>
              <a:t> application life cycle.</a:t>
            </a:r>
          </a:p>
          <a:p>
            <a:r>
              <a:rPr lang="en-IN" b="1" dirty="0" err="1" smtClean="0"/>
              <a:t>javafx.css</a:t>
            </a:r>
            <a:r>
              <a:rPr lang="en-IN" dirty="0" smtClean="0"/>
              <a:t> − Contains classes to add CSS–like styling to </a:t>
            </a:r>
            <a:r>
              <a:rPr lang="en-IN" dirty="0" err="1" smtClean="0"/>
              <a:t>JavaFX</a:t>
            </a:r>
            <a:r>
              <a:rPr lang="en-IN" dirty="0" smtClean="0"/>
              <a:t> GUI applications.</a:t>
            </a:r>
          </a:p>
          <a:p>
            <a:r>
              <a:rPr lang="en-IN" b="1" dirty="0" err="1" smtClean="0"/>
              <a:t>javafx.event</a:t>
            </a:r>
            <a:r>
              <a:rPr lang="en-IN" dirty="0" smtClean="0"/>
              <a:t> − Contains classes and interfaces to deliver and handle </a:t>
            </a:r>
            <a:r>
              <a:rPr lang="en-IN" dirty="0" err="1" smtClean="0"/>
              <a:t>JavaFX</a:t>
            </a:r>
            <a:r>
              <a:rPr lang="en-IN" dirty="0" smtClean="0"/>
              <a:t> events.</a:t>
            </a:r>
          </a:p>
          <a:p>
            <a:r>
              <a:rPr lang="en-IN" b="1" dirty="0" err="1" smtClean="0"/>
              <a:t>javafx.geometry</a:t>
            </a:r>
            <a:r>
              <a:rPr lang="en-IN" dirty="0" smtClean="0"/>
              <a:t> − Contains classes to define 2D objects and perform operations on them.</a:t>
            </a:r>
          </a:p>
          <a:p>
            <a:r>
              <a:rPr lang="en-IN" b="1" dirty="0" err="1" smtClean="0"/>
              <a:t>javafx.stage</a:t>
            </a:r>
            <a:r>
              <a:rPr lang="en-IN" dirty="0" smtClean="0"/>
              <a:t> − This package holds the top level container classes for </a:t>
            </a:r>
            <a:r>
              <a:rPr lang="en-IN" dirty="0" err="1" smtClean="0"/>
              <a:t>JavaFX</a:t>
            </a:r>
            <a:r>
              <a:rPr lang="en-IN" dirty="0" smtClean="0"/>
              <a:t> application.</a:t>
            </a:r>
          </a:p>
          <a:p>
            <a:r>
              <a:rPr lang="en-IN" b="1" dirty="0" err="1" smtClean="0"/>
              <a:t>javafx.scene</a:t>
            </a:r>
            <a:r>
              <a:rPr lang="en-IN" dirty="0" smtClean="0"/>
              <a:t> − This package provides classes and interfaces to support the scene graph. In addition, it also provides sub-packages such as canvas, chart, control, effect, image, input, layout, media, paint, shape, text, transform, web, etc. There are several components that support this rich API of </a:t>
            </a:r>
            <a:r>
              <a:rPr lang="en-IN" dirty="0" err="1" smtClean="0"/>
              <a:t>JavaFX</a:t>
            </a:r>
            <a:r>
              <a:rPr lang="en-IN" dirty="0" smtClean="0"/>
              <a:t>.</a:t>
            </a:r>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Convenience Methods</a:t>
            </a:r>
            <a:br>
              <a:rPr lang="en-IN" b="1" dirty="0" smtClean="0"/>
            </a:br>
            <a:endParaRPr lang="en-IN" dirty="0"/>
          </a:p>
        </p:txBody>
      </p:sp>
      <p:graphicFrame>
        <p:nvGraphicFramePr>
          <p:cNvPr id="6" name="Content Placeholder 5"/>
          <p:cNvGraphicFramePr>
            <a:graphicFrameLocks noGrp="1"/>
          </p:cNvGraphicFramePr>
          <p:nvPr>
            <p:ph idx="1"/>
          </p:nvPr>
        </p:nvGraphicFramePr>
        <p:xfrm>
          <a:off x="457200" y="1600200"/>
          <a:ext cx="8229600" cy="3764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err="1"/>
                        <a:t>EventHandler</a:t>
                      </a:r>
                      <a:r>
                        <a:rPr lang="en-IN" dirty="0"/>
                        <a:t> Property </a:t>
                      </a:r>
                    </a:p>
                  </a:txBody>
                  <a:tcPr anchor="ctr"/>
                </a:tc>
                <a:tc>
                  <a:txBody>
                    <a:bodyPr/>
                    <a:lstStyle/>
                    <a:p>
                      <a:r>
                        <a:rPr lang="en-IN" dirty="0" smtClean="0"/>
                        <a:t>Description</a:t>
                      </a:r>
                      <a:endParaRPr lang="en-IN" dirty="0"/>
                    </a:p>
                  </a:txBody>
                  <a:tcPr anchor="ctr"/>
                </a:tc>
                <a:tc>
                  <a:txBody>
                    <a:bodyPr/>
                    <a:lstStyle/>
                    <a:p>
                      <a:r>
                        <a:rPr lang="en-IN"/>
                        <a:t>Setter Methods </a:t>
                      </a:r>
                    </a:p>
                  </a:txBody>
                  <a:tcPr anchor="ctr"/>
                </a:tc>
              </a:tr>
              <a:tr h="370840">
                <a:tc>
                  <a:txBody>
                    <a:bodyPr/>
                    <a:lstStyle/>
                    <a:p>
                      <a:r>
                        <a:rPr lang="en-IN" dirty="0" err="1"/>
                        <a:t>onDragDone</a:t>
                      </a:r>
                      <a:endParaRPr lang="en-IN" dirty="0"/>
                    </a:p>
                  </a:txBody>
                  <a:tcPr anchor="ctr"/>
                </a:tc>
                <a:tc>
                  <a:txBody>
                    <a:bodyPr/>
                    <a:lstStyle/>
                    <a:p>
                      <a:r>
                        <a:rPr lang="en-IN"/>
                        <a:t>This is of the type EventHandler of DragEvent. </a:t>
                      </a:r>
                    </a:p>
                  </a:txBody>
                  <a:tcPr anchor="ctr"/>
                </a:tc>
                <a:tc>
                  <a:txBody>
                    <a:bodyPr/>
                    <a:lstStyle/>
                    <a:p>
                      <a:r>
                        <a:rPr lang="en-IN"/>
                        <a:t>setOnDragDone(EventHandler value )</a:t>
                      </a:r>
                    </a:p>
                  </a:txBody>
                  <a:tcPr anchor="ctr"/>
                </a:tc>
              </a:tr>
              <a:tr h="370840">
                <a:tc>
                  <a:txBody>
                    <a:bodyPr/>
                    <a:lstStyle/>
                    <a:p>
                      <a:r>
                        <a:rPr lang="en-IN" dirty="0" err="1"/>
                        <a:t>onDragDropped</a:t>
                      </a:r>
                      <a:endParaRPr lang="en-IN" dirty="0"/>
                    </a:p>
                  </a:txBody>
                  <a:tcPr anchor="ctr"/>
                </a:tc>
                <a:tc>
                  <a:txBody>
                    <a:bodyPr/>
                    <a:lstStyle/>
                    <a:p>
                      <a:r>
                        <a:rPr lang="en-IN"/>
                        <a:t>This is of the type EventHandler of DragEvent. This is assigned to a function which is to be called when the mouse is released during a drag and drop operation. </a:t>
                      </a:r>
                    </a:p>
                  </a:txBody>
                  <a:tcPr anchor="ctr"/>
                </a:tc>
                <a:tc>
                  <a:txBody>
                    <a:bodyPr/>
                    <a:lstStyle/>
                    <a:p>
                      <a:r>
                        <a:rPr lang="en-IN" dirty="0" err="1"/>
                        <a:t>setOnDragDropped</a:t>
                      </a:r>
                      <a:r>
                        <a:rPr lang="en-IN" dirty="0"/>
                        <a:t>(</a:t>
                      </a:r>
                      <a:r>
                        <a:rPr lang="en-IN" dirty="0" err="1"/>
                        <a:t>EventHandler</a:t>
                      </a:r>
                      <a:r>
                        <a:rPr lang="en-IN" dirty="0"/>
                        <a:t> value )</a:t>
                      </a:r>
                    </a:p>
                  </a:txBody>
                  <a:tcPr anchor="ctr"/>
                </a:tc>
              </a:tr>
              <a:tr h="370840">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67544" y="836712"/>
          <a:ext cx="8229600" cy="54864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err="1"/>
                        <a:t>onDragEntered</a:t>
                      </a:r>
                      <a:endParaRPr lang="en-IN" dirty="0"/>
                    </a:p>
                  </a:txBody>
                  <a:tcPr anchor="ctr"/>
                </a:tc>
                <a:tc>
                  <a:txBody>
                    <a:bodyPr/>
                    <a:lstStyle/>
                    <a:p>
                      <a:r>
                        <a:rPr lang="en-IN" dirty="0"/>
                        <a:t>This is of the type </a:t>
                      </a:r>
                      <a:r>
                        <a:rPr lang="en-IN" dirty="0" err="1"/>
                        <a:t>EventHandler</a:t>
                      </a:r>
                      <a:r>
                        <a:rPr lang="en-IN" dirty="0"/>
                        <a:t> of </a:t>
                      </a:r>
                      <a:r>
                        <a:rPr lang="en-IN" dirty="0" err="1"/>
                        <a:t>DragEvent</a:t>
                      </a:r>
                      <a:r>
                        <a:rPr lang="en-IN" dirty="0"/>
                        <a:t>. This is assigned to a function which is to be called when the drag gesture enters the node. </a:t>
                      </a:r>
                    </a:p>
                  </a:txBody>
                  <a:tcPr anchor="ctr"/>
                </a:tc>
                <a:tc>
                  <a:txBody>
                    <a:bodyPr/>
                    <a:lstStyle/>
                    <a:p>
                      <a:r>
                        <a:rPr lang="en-IN"/>
                        <a:t>setOnDragEntered(EventHandler value )</a:t>
                      </a:r>
                    </a:p>
                  </a:txBody>
                  <a:tcPr anchor="ctr"/>
                </a:tc>
              </a:tr>
              <a:tr h="370840">
                <a:tc>
                  <a:txBody>
                    <a:bodyPr/>
                    <a:lstStyle/>
                    <a:p>
                      <a:r>
                        <a:rPr lang="en-IN" dirty="0" err="1"/>
                        <a:t>onDragExited</a:t>
                      </a:r>
                      <a:r>
                        <a:rPr lang="en-IN" dirty="0"/>
                        <a:t> </a:t>
                      </a:r>
                    </a:p>
                  </a:txBody>
                  <a:tcPr anchor="ctr"/>
                </a:tc>
                <a:tc>
                  <a:txBody>
                    <a:bodyPr/>
                    <a:lstStyle/>
                    <a:p>
                      <a:r>
                        <a:rPr lang="en-IN" dirty="0"/>
                        <a:t>This is of the type </a:t>
                      </a:r>
                      <a:r>
                        <a:rPr lang="en-IN" dirty="0" err="1"/>
                        <a:t>EventHandler</a:t>
                      </a:r>
                      <a:r>
                        <a:rPr lang="en-IN" dirty="0"/>
                        <a:t> of </a:t>
                      </a:r>
                      <a:r>
                        <a:rPr lang="en-IN" dirty="0" err="1"/>
                        <a:t>DragEvent</a:t>
                      </a:r>
                      <a:r>
                        <a:rPr lang="en-IN" dirty="0"/>
                        <a:t>. This is assigned to a function which is to be called when the drag gesture exits the node. </a:t>
                      </a:r>
                    </a:p>
                  </a:txBody>
                  <a:tcPr anchor="ctr"/>
                </a:tc>
                <a:tc>
                  <a:txBody>
                    <a:bodyPr/>
                    <a:lstStyle/>
                    <a:p>
                      <a:r>
                        <a:rPr lang="en-IN" dirty="0" err="1"/>
                        <a:t>setOnDragExited</a:t>
                      </a:r>
                      <a:r>
                        <a:rPr lang="en-IN" dirty="0"/>
                        <a:t>(</a:t>
                      </a:r>
                      <a:r>
                        <a:rPr lang="en-IN" dirty="0" err="1"/>
                        <a:t>EventHandler</a:t>
                      </a:r>
                      <a:r>
                        <a:rPr lang="en-IN" dirty="0"/>
                        <a:t> value )</a:t>
                      </a:r>
                    </a:p>
                  </a:txBody>
                  <a:tcPr anchor="ctr"/>
                </a:tc>
              </a:tr>
              <a:tr h="370840">
                <a:tc>
                  <a:txBody>
                    <a:bodyPr/>
                    <a:lstStyle/>
                    <a:p>
                      <a:r>
                        <a:rPr lang="en-IN"/>
                        <a:t>onDragOver</a:t>
                      </a:r>
                    </a:p>
                  </a:txBody>
                  <a:tcPr anchor="ctr"/>
                </a:tc>
                <a:tc>
                  <a:txBody>
                    <a:bodyPr/>
                    <a:lstStyle/>
                    <a:p>
                      <a:r>
                        <a:rPr lang="en-IN"/>
                        <a:t>This is of the type EventHandler of DragEvent.This is assigned to a function which is to be called when the drag gesture progresses within the node. </a:t>
                      </a:r>
                    </a:p>
                  </a:txBody>
                  <a:tcPr anchor="ctr"/>
                </a:tc>
                <a:tc>
                  <a:txBody>
                    <a:bodyPr/>
                    <a:lstStyle/>
                    <a:p>
                      <a:r>
                        <a:rPr lang="en-IN" dirty="0" err="1"/>
                        <a:t>setOnDragOver</a:t>
                      </a:r>
                      <a:r>
                        <a:rPr lang="en-IN" dirty="0"/>
                        <a:t>(</a:t>
                      </a:r>
                      <a:r>
                        <a:rPr lang="en-IN" dirty="0" err="1"/>
                        <a:t>EventHandler</a:t>
                      </a:r>
                      <a:r>
                        <a:rPr lang="en-IN" dirty="0"/>
                        <a:t> value )</a:t>
                      </a:r>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JavaFX</a:t>
            </a:r>
            <a:r>
              <a:rPr lang="en-IN" dirty="0"/>
              <a:t> is the latest </a:t>
            </a:r>
            <a:r>
              <a:rPr lang="en-IN" dirty="0" smtClean="0"/>
              <a:t> ___________environment </a:t>
            </a:r>
            <a:r>
              <a:rPr lang="en-IN" dirty="0"/>
              <a:t>that Java uses. </a:t>
            </a:r>
            <a:endParaRPr lang="en-IN" dirty="0" smtClean="0"/>
          </a:p>
          <a:p>
            <a:r>
              <a:rPr lang="en-IN" dirty="0" smtClean="0"/>
              <a:t>Its predecessors </a:t>
            </a:r>
            <a:r>
              <a:rPr lang="en-IN" dirty="0"/>
              <a:t>include </a:t>
            </a:r>
            <a:r>
              <a:rPr lang="en-IN" dirty="0" smtClean="0"/>
              <a:t>_______and __________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JAVAFX</a:t>
            </a:r>
            <a:endParaRPr lang="en-IN" dirty="0"/>
          </a:p>
        </p:txBody>
      </p:sp>
      <p:pic>
        <p:nvPicPr>
          <p:cNvPr id="4" name="Content Placeholder 3" descr="architecture_of_javafx_api.jpg"/>
          <p:cNvPicPr>
            <a:picLocks noGrp="1" noChangeAspect="1"/>
          </p:cNvPicPr>
          <p:nvPr>
            <p:ph idx="1"/>
          </p:nvPr>
        </p:nvPicPr>
        <p:blipFill>
          <a:blip r:embed="rId2" cstate="print"/>
          <a:stretch>
            <a:fillRect/>
          </a:stretch>
        </p:blipFill>
        <p:spPr>
          <a:xfrm>
            <a:off x="1187624" y="1412776"/>
            <a:ext cx="6984776" cy="482453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Application structure</a:t>
            </a:r>
            <a:endParaRPr lang="en-IN" dirty="0"/>
          </a:p>
        </p:txBody>
      </p:sp>
      <p:pic>
        <p:nvPicPr>
          <p:cNvPr id="4" name="Content Placeholder 3" descr="javafx_application_structure.jpg"/>
          <p:cNvPicPr>
            <a:picLocks noGrp="1" noChangeAspect="1"/>
          </p:cNvPicPr>
          <p:nvPr>
            <p:ph idx="1"/>
          </p:nvPr>
        </p:nvPicPr>
        <p:blipFill>
          <a:blip r:embed="rId2" cstate="print"/>
          <a:stretch>
            <a:fillRect/>
          </a:stretch>
        </p:blipFill>
        <p:spPr>
          <a:xfrm>
            <a:off x="1691680" y="1412776"/>
            <a:ext cx="5904656" cy="496855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Stage</a:t>
            </a:r>
            <a:endParaRPr lang="en-IN" dirty="0"/>
          </a:p>
        </p:txBody>
      </p:sp>
      <p:sp>
        <p:nvSpPr>
          <p:cNvPr id="3" name="Content Placeholder 2"/>
          <p:cNvSpPr>
            <a:spLocks noGrp="1"/>
          </p:cNvSpPr>
          <p:nvPr>
            <p:ph idx="1"/>
          </p:nvPr>
        </p:nvSpPr>
        <p:spPr/>
        <p:txBody>
          <a:bodyPr>
            <a:normAutofit lnSpcReduction="10000"/>
          </a:bodyPr>
          <a:lstStyle/>
          <a:p>
            <a:r>
              <a:rPr lang="en-IN" dirty="0" smtClean="0"/>
              <a:t>A stage (a window) contains all the objects of a </a:t>
            </a:r>
            <a:r>
              <a:rPr lang="en-IN" dirty="0" err="1" smtClean="0"/>
              <a:t>JavaFX</a:t>
            </a:r>
            <a:r>
              <a:rPr lang="en-IN" dirty="0" smtClean="0"/>
              <a:t> application. It is represented by </a:t>
            </a:r>
            <a:r>
              <a:rPr lang="en-IN" b="1" dirty="0" smtClean="0"/>
              <a:t>Stage</a:t>
            </a:r>
            <a:r>
              <a:rPr lang="en-IN" dirty="0" smtClean="0"/>
              <a:t> class of the package </a:t>
            </a:r>
            <a:r>
              <a:rPr lang="en-IN" b="1" dirty="0" err="1" smtClean="0"/>
              <a:t>javafx.stage</a:t>
            </a:r>
            <a:r>
              <a:rPr lang="en-IN" dirty="0" smtClean="0"/>
              <a:t>. </a:t>
            </a:r>
          </a:p>
          <a:p>
            <a:r>
              <a:rPr lang="en-IN" dirty="0" smtClean="0"/>
              <a:t>The primary stage is created by the platform itself. The created stage object is passed as an argument to the </a:t>
            </a:r>
            <a:r>
              <a:rPr lang="en-IN" b="1" dirty="0" smtClean="0"/>
              <a:t>start()</a:t>
            </a:r>
            <a:r>
              <a:rPr lang="en-IN" dirty="0" smtClean="0"/>
              <a:t> method of the </a:t>
            </a:r>
            <a:r>
              <a:rPr lang="en-IN" b="1" dirty="0" smtClean="0"/>
              <a:t>Application</a:t>
            </a:r>
            <a:r>
              <a:rPr lang="en-IN" dirty="0" smtClean="0"/>
              <a:t> class.</a:t>
            </a:r>
          </a:p>
          <a:p>
            <a:r>
              <a:rPr lang="en-IN" dirty="0" smtClean="0"/>
              <a:t>The </a:t>
            </a:r>
            <a:r>
              <a:rPr lang="en-IN" b="1" dirty="0" smtClean="0"/>
              <a:t>show()</a:t>
            </a:r>
            <a:r>
              <a:rPr lang="en-IN" dirty="0" smtClean="0"/>
              <a:t> method to display the contents of a stage.</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6" ma:contentTypeDescription="Create a new document." ma:contentTypeScope="" ma:versionID="c2a20b0dcc19cf23599ff6fe5c2dda8f">
  <xsd:schema xmlns:xsd="http://www.w3.org/2001/XMLSchema" xmlns:xs="http://www.w3.org/2001/XMLSchema" xmlns:p="http://schemas.microsoft.com/office/2006/metadata/properties" xmlns:ns2="16f12a20-e7a9-4421-ae16-d8c44e1cf3e3" targetNamespace="http://schemas.microsoft.com/office/2006/metadata/properties" ma:root="true" ma:fieldsID="eaed93be376ed01476a31ef152e0ed37" ns2:_="">
    <xsd:import namespace="16f12a20-e7a9-4421-ae16-d8c44e1cf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7AA952-852F-4FF2-82E6-4FACDF1343A5}"/>
</file>

<file path=customXml/itemProps2.xml><?xml version="1.0" encoding="utf-8"?>
<ds:datastoreItem xmlns:ds="http://schemas.openxmlformats.org/officeDocument/2006/customXml" ds:itemID="{451C6C21-122D-4681-8837-43B77E2DBE7B}"/>
</file>

<file path=customXml/itemProps3.xml><?xml version="1.0" encoding="utf-8"?>
<ds:datastoreItem xmlns:ds="http://schemas.openxmlformats.org/officeDocument/2006/customXml" ds:itemID="{F6E38341-6312-4CE3-A8FF-D9714851A17E}"/>
</file>

<file path=docProps/app.xml><?xml version="1.0" encoding="utf-8"?>
<Properties xmlns="http://schemas.openxmlformats.org/officeDocument/2006/extended-properties" xmlns:vt="http://schemas.openxmlformats.org/officeDocument/2006/docPropsVTypes">
  <TotalTime>1823</TotalTime>
  <Words>4144</Words>
  <Application>Microsoft Office PowerPoint</Application>
  <PresentationFormat>On-screen Show (4:3)</PresentationFormat>
  <Paragraphs>498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JAVA FX</vt:lpstr>
      <vt:lpstr>What is JavaFX? </vt:lpstr>
      <vt:lpstr>Features of JAVAfx</vt:lpstr>
      <vt:lpstr>Slide 4</vt:lpstr>
      <vt:lpstr>Packages of JAVAFx</vt:lpstr>
      <vt:lpstr>Slide 6</vt:lpstr>
      <vt:lpstr>Architecture of JAVAFX</vt:lpstr>
      <vt:lpstr>JAVA Application structure</vt:lpstr>
      <vt:lpstr>Stage</vt:lpstr>
      <vt:lpstr>Scene</vt:lpstr>
      <vt:lpstr>Slide 11</vt:lpstr>
      <vt:lpstr>Node class</vt:lpstr>
      <vt:lpstr>Three main things</vt:lpstr>
      <vt:lpstr>First example</vt:lpstr>
      <vt:lpstr>launch</vt:lpstr>
      <vt:lpstr>Label using FX</vt:lpstr>
      <vt:lpstr>What all we can see</vt:lpstr>
      <vt:lpstr>Layouts</vt:lpstr>
      <vt:lpstr>Example on gride pane layout </vt:lpstr>
      <vt:lpstr>Life cycle of JAVA Fx</vt:lpstr>
      <vt:lpstr>Steps for create JAVAFX application</vt:lpstr>
      <vt:lpstr>Slide 22</vt:lpstr>
      <vt:lpstr>Creating a Text Node </vt:lpstr>
      <vt:lpstr>Slide 24</vt:lpstr>
      <vt:lpstr>2D shapes</vt:lpstr>
      <vt:lpstr>Line object</vt:lpstr>
      <vt:lpstr>To create a rectangle</vt:lpstr>
      <vt:lpstr>Other 2D shapes</vt:lpstr>
      <vt:lpstr>Animations</vt:lpstr>
      <vt:lpstr>Animation</vt:lpstr>
      <vt:lpstr>UI Controls </vt:lpstr>
      <vt:lpstr>Slide 32</vt:lpstr>
      <vt:lpstr>Creating a button as node</vt:lpstr>
      <vt:lpstr>JavaFx menus</vt:lpstr>
      <vt:lpstr>Slide 35</vt:lpstr>
      <vt:lpstr>Event handling in javafx</vt:lpstr>
      <vt:lpstr>Events in JAVAFX</vt:lpstr>
      <vt:lpstr>Processing Events in JavaFX  </vt:lpstr>
      <vt:lpstr>The properties of an event</vt:lpstr>
      <vt:lpstr>Event handlers</vt:lpstr>
      <vt:lpstr>Slide 41</vt:lpstr>
      <vt:lpstr>Event dispatch chain</vt:lpstr>
      <vt:lpstr>Event Capturing Phase </vt:lpstr>
      <vt:lpstr>Event Bubbling Phase </vt:lpstr>
      <vt:lpstr>Event Handlers and Filters </vt:lpstr>
      <vt:lpstr>Adding and Removing Event Filter </vt:lpstr>
      <vt:lpstr>Example - eventfilter</vt:lpstr>
      <vt:lpstr>Adding and Removing Event Handlers </vt:lpstr>
      <vt:lpstr>Event handler example</vt:lpstr>
      <vt:lpstr>Convenience Methods </vt:lpstr>
      <vt:lpstr>Slide 51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FX</dc:title>
  <dc:creator>admin</dc:creator>
  <cp:lastModifiedBy>admin</cp:lastModifiedBy>
  <cp:revision>49</cp:revision>
  <dcterms:created xsi:type="dcterms:W3CDTF">2019-03-11T09:24:36Z</dcterms:created>
  <dcterms:modified xsi:type="dcterms:W3CDTF">2021-04-09T10:49:36Z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