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772400" cy="10025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29"/>
  </p:normalViewPr>
  <p:slideViewPr>
    <p:cSldViewPr>
      <p:cViewPr varScale="1">
        <p:scale>
          <a:sx n="56" d="100"/>
          <a:sy n="56" d="100"/>
        </p:scale>
        <p:origin x="-118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1004888"/>
            <a:ext cx="4576763" cy="34321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72025"/>
            <a:ext cx="5405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76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86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96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07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27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04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15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35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45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56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6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763713"/>
            <a:ext cx="9072563" cy="4989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" charset="0"/>
        </a:defRPr>
      </a:lvl5pPr>
      <a:lvl6pPr marL="18970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6pPr>
      <a:lvl7pPr marL="23542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7pPr>
      <a:lvl8pPr marL="28114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8pPr>
      <a:lvl9pPr marL="3268663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Bats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431800" indent="-323850" algn="l" defTabSz="457200" rtl="0" eaLnBrk="0" fontAlgn="base" hangingPunct="0">
        <a:spcBef>
          <a:spcPct val="0"/>
        </a:spcBef>
        <a:spcAft>
          <a:spcPts val="1413"/>
        </a:spcAft>
        <a:buClr>
          <a:srgbClr val="000000"/>
        </a:buClr>
        <a:buSzPct val="45000"/>
        <a:buFont typeface="StarBats" charset="0"/>
        <a:buChar char="&quot;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0" fontAlgn="base" hangingPunct="0">
        <a:spcBef>
          <a:spcPct val="0"/>
        </a:spcBef>
        <a:spcAft>
          <a:spcPts val="1125"/>
        </a:spcAft>
        <a:buClr>
          <a:srgbClr val="000000"/>
        </a:buClr>
        <a:buSzPct val="75000"/>
        <a:buFont typeface="StarBats" charset="0"/>
        <a:buChar char=""/>
        <a:defRPr sz="2800">
          <a:solidFill>
            <a:srgbClr val="000000"/>
          </a:solidFill>
          <a:latin typeface="+mn-lt"/>
        </a:defRPr>
      </a:lvl2pPr>
      <a:lvl3pPr marL="1295400" indent="-2159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Bats" charset="0"/>
        <a:buChar char="&quot;"/>
        <a:defRPr sz="2400">
          <a:solidFill>
            <a:srgbClr val="000000"/>
          </a:solidFill>
          <a:latin typeface="+mn-lt"/>
        </a:defRPr>
      </a:lvl3pPr>
      <a:lvl4pPr marL="1727200" indent="-215900" algn="l" defTabSz="457200" rtl="0" eaLnBrk="0" fontAlgn="base" hangingPunct="0">
        <a:spcBef>
          <a:spcPct val="0"/>
        </a:spcBef>
        <a:spcAft>
          <a:spcPts val="563"/>
        </a:spcAft>
        <a:buClr>
          <a:srgbClr val="000000"/>
        </a:buClr>
        <a:buSzPct val="75000"/>
        <a:buFont typeface="StarBats" charset="0"/>
        <a:buChar char=""/>
        <a:defRPr sz="2000">
          <a:solidFill>
            <a:srgbClr val="000000"/>
          </a:solidFill>
          <a:latin typeface="+mn-lt"/>
        </a:defRPr>
      </a:lvl4pPr>
      <a:lvl5pPr marL="21590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6162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30734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5306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987800" indent="-215900" algn="l" defTabSz="457200" rtl="0" eaLnBrk="0" fontAlgn="base" hangingPunct="0">
        <a:spcBef>
          <a:spcPct val="0"/>
        </a:spcBef>
        <a:spcAft>
          <a:spcPts val="275"/>
        </a:spcAft>
        <a:buClr>
          <a:srgbClr val="000000"/>
        </a:buClr>
        <a:buSzPct val="4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2317750" y="454025"/>
            <a:ext cx="5768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2800">
                <a:latin typeface="Helvetica" charset="0"/>
              </a:rPr>
              <a:t>JDBC - Java Database Connectivity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590550" y="1049338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54063" y="1571625"/>
            <a:ext cx="83010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55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The objectives of this chapter are:</a:t>
            </a:r>
          </a:p>
          <a:p>
            <a:pPr>
              <a:spcBef>
                <a:spcPts val="550"/>
              </a:spcBef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>
              <a:spcBef>
                <a:spcPts val="550"/>
              </a:spcBef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 To describe the architecture of JDBC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 To outline the classes in the java.sql package</a:t>
            </a:r>
          </a:p>
          <a:p>
            <a:pPr>
              <a:spcBef>
                <a:spcPts val="550"/>
              </a:spcBef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 To understand the use of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1"/>
          <p:cNvSpPr>
            <a:spLocks noChangeShapeType="1"/>
          </p:cNvSpPr>
          <p:nvPr/>
        </p:nvSpPr>
        <p:spPr bwMode="auto">
          <a:xfrm>
            <a:off x="635000" y="1028700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04850" y="1316038"/>
            <a:ext cx="86709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Even a good API can have problems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Loading drivers fits into this category</a:t>
            </a:r>
          </a:p>
          <a:p>
            <a:pPr marL="214313" indent="-214313">
              <a:buClr>
                <a:srgbClr val="000000"/>
              </a:buClr>
              <a:buSzPct val="328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The DriverManager is a singleton </a:t>
            </a:r>
          </a:p>
          <a:p>
            <a:pPr marL="430213" lvl="1" indent="-215900">
              <a:buClr>
                <a:srgbClr val="000000"/>
              </a:buClr>
              <a:buSzPct val="56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Each JDBC Driver is also a singleton</a:t>
            </a: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When a JDBC Driver class is loaded, it must create an instance of itself and register that instance with the JDBC DriverManager</a:t>
            </a:r>
          </a:p>
          <a:p>
            <a:pPr marL="430213" lvl="1" indent="-215900">
              <a:buClr>
                <a:srgbClr val="000000"/>
              </a:buClr>
              <a:buSzPct val="326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How does one load a "class" into the Virtual machine?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Use the static method Class.forName()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>
              <a:latin typeface="Helvetica" charset="0"/>
            </a:endParaRP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2000">
              <a:latin typeface="Helvetica" charset="0"/>
            </a:endParaRP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Class.forName("sun.jdbc.odbc.JdbcOdbcDriver");</a:t>
            </a: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08425" y="495300"/>
            <a:ext cx="3257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Loading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"/>
          <p:cNvSpPr>
            <a:spLocks noChangeShapeType="1"/>
          </p:cNvSpPr>
          <p:nvPr/>
        </p:nvSpPr>
        <p:spPr bwMode="auto">
          <a:xfrm>
            <a:off x="709613" y="1022350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984500" y="484188"/>
            <a:ext cx="47005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GB" sz="2800">
                <a:latin typeface="Helvetica" charset="0"/>
              </a:rPr>
              <a:t>Connecting to a Database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36600" y="1169988"/>
            <a:ext cx="8564563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Once a Driver is loaded, a connection can be made to the database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The connection is defined by URL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The URL has the following form: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jdbc:</a:t>
            </a:r>
            <a:r>
              <a:rPr lang="en-GB" sz="2000" i="1">
                <a:latin typeface="Helvetica" charset="0"/>
              </a:rPr>
              <a:t>driver:databasename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400" i="1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Examples: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jdbc:odbc</a:t>
            </a:r>
            <a:r>
              <a:rPr lang="en-GB" sz="2000" i="1">
                <a:latin typeface="Helvetica" charset="0"/>
              </a:rPr>
              <a:t>:</a:t>
            </a:r>
            <a:r>
              <a:rPr lang="en-GB" sz="2000">
                <a:latin typeface="Helvetica" charset="0"/>
              </a:rPr>
              <a:t>MyOdbcDatabase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jdbc</a:t>
            </a:r>
            <a:r>
              <a:rPr lang="en-GB" sz="2000" i="1">
                <a:latin typeface="Helvetica" charset="0"/>
              </a:rPr>
              <a:t>:</a:t>
            </a:r>
            <a:r>
              <a:rPr lang="en-GB" sz="2000">
                <a:latin typeface="Helvetica" charset="0"/>
              </a:rPr>
              <a:t>postgres</a:t>
            </a:r>
            <a:r>
              <a:rPr lang="en-GB" sz="2000" i="1">
                <a:latin typeface="Helvetica" charset="0"/>
              </a:rPr>
              <a:t>:</a:t>
            </a:r>
            <a:r>
              <a:rPr lang="en-GB" sz="2000">
                <a:latin typeface="Helvetica" charset="0"/>
              </a:rPr>
              <a:t>WebsiteDatabase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jdbc</a:t>
            </a:r>
            <a:r>
              <a:rPr lang="en-GB" sz="2000" i="1">
                <a:latin typeface="Helvetica" charset="0"/>
              </a:rPr>
              <a:t>:</a:t>
            </a:r>
            <a:r>
              <a:rPr lang="en-GB" sz="2000">
                <a:latin typeface="Helvetica" charset="0"/>
              </a:rPr>
              <a:t>oracle</a:t>
            </a:r>
            <a:r>
              <a:rPr lang="en-GB" sz="2000" i="1">
                <a:latin typeface="Helvetica" charset="0"/>
              </a:rPr>
              <a:t>:</a:t>
            </a:r>
            <a:r>
              <a:rPr lang="en-GB" sz="2000">
                <a:latin typeface="Helvetica" charset="0"/>
              </a:rPr>
              <a:t>CustomerInfo</a:t>
            </a:r>
          </a:p>
          <a:p>
            <a:pPr marL="647700" lvl="2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A connection is obtained in the following manner: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1600">
                <a:latin typeface="Helvetica" charset="0"/>
              </a:rPr>
              <a:t>Connection aConnection = DriverManager.getConnection("jdbc:odbc:myDatabase");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6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Overloaded versions of the getConnection method allow the specification of a username and password for authentication with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"/>
          <p:cNvSpPr>
            <a:spLocks noChangeShapeType="1"/>
          </p:cNvSpPr>
          <p:nvPr/>
        </p:nvSpPr>
        <p:spPr bwMode="auto">
          <a:xfrm>
            <a:off x="709613" y="1022350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644900" y="484188"/>
            <a:ext cx="3125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Using a Connection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746125" y="1212850"/>
            <a:ext cx="85645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The Connection interface defines many methods for managing and using a connection to the database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Statement createStatement()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PreparedStatement prepareStatement(String sql)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void setAutoCommit(boolean)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void commit()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void rollback()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void close()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The most commonly used method is createStatement()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When an SQL statement is to be issued against the database, a Statement object must be created through the Connection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709613" y="1022350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594100" y="493713"/>
            <a:ext cx="3125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Using a Statement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746125" y="1212850"/>
            <a:ext cx="8564563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The Statement interface defines two methods for executing SQL against the database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ResultSet executeQuery(String sql)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public int executeUpdate(String sql)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executeQuery returns a 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All rows and columns which match the query are contained within the 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The developer navigates through the ResultSet and uses the data as required.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executeUpdate returns the number of rows changed by the update 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This is used for insert statements, update statements and delete statements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"/>
          <p:cNvSpPr>
            <a:spLocks noChangeShapeType="1"/>
          </p:cNvSpPr>
          <p:nvPr/>
        </p:nvSpPr>
        <p:spPr bwMode="auto">
          <a:xfrm>
            <a:off x="763588" y="1022350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649663" y="493713"/>
            <a:ext cx="31257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Using a ResultSet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58813" y="1212850"/>
            <a:ext cx="878205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Helvetica" charset="0"/>
              </a:rPr>
              <a:t>The ResultSet interface defines many navigation methods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000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boolean first()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boolean last()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boolean next()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boolean previous()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Helvetica" charset="0"/>
              </a:rPr>
              <a:t>The ResultSet interface also defines data access methods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000">
              <a:latin typeface="Helvetica" charset="0"/>
            </a:endParaRP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int getInt(int columnNumber)	-- Note: Columns are numbered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int getInt(String columnName)	-- from 1 (not 0)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long getLong(int columnNumber)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long getLong(String columnName)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String getString(int columnNumber)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000">
                <a:latin typeface="Helvetica" charset="0"/>
              </a:rPr>
              <a:t>public String getString(String columnName)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>
                <a:latin typeface="Helvetica" charset="0"/>
              </a:rPr>
              <a:t>There are MANY more methods.  Check the API documentation for a complete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1"/>
          <p:cNvSpPr>
            <a:spLocks noChangeShapeType="1"/>
          </p:cNvSpPr>
          <p:nvPr/>
        </p:nvSpPr>
        <p:spPr bwMode="auto">
          <a:xfrm>
            <a:off x="763588" y="1022350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360613" y="493713"/>
            <a:ext cx="559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2800">
                <a:latin typeface="Helvetica" charset="0"/>
              </a:rPr>
              <a:t>SQL Types/Java Types Mapping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597150" y="1239838"/>
            <a:ext cx="526097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 i="1">
                <a:latin typeface="Helvetica" charset="0"/>
              </a:rPr>
              <a:t>SQL Type			Java Type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GB" sz="16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CHAR				String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VARCHAR			String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LONGVARCHAR		String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NUMERIC			java.Math.BigDecimal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DECIMAL			java.Math.BigDecimal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BIT				boolean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TINYINT			int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SMALLINT			int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INTEGER			int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BIGINT				long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REAL				float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FLOAT				double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DOUBLE			double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BINARY			byte[]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VARBINARY			byte[]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DATE				java.sql.Date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TIME				java.sql.Time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3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600">
                <a:latin typeface="Helvetica" charset="0"/>
              </a:rPr>
              <a:t>TIMESTAMP			java.sql.Timestamp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2214563" y="1589088"/>
            <a:ext cx="4764087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4724400" y="1295400"/>
            <a:ext cx="0" cy="563880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871663" y="539750"/>
            <a:ext cx="554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/>
              <a:t>Example code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215900" y="1042988"/>
            <a:ext cx="96488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000"/>
              <a:t>public class MySQLconnection {</a:t>
            </a:r>
          </a:p>
          <a:p>
            <a:r>
              <a:rPr lang="en-IN" sz="2000"/>
              <a:t>    public static void main(String[] args)throws Exception</a:t>
            </a:r>
          </a:p>
          <a:p>
            <a:r>
              <a:rPr lang="en-IN" sz="2000"/>
              <a:t>    {</a:t>
            </a:r>
          </a:p>
          <a:p>
            <a:r>
              <a:rPr lang="en-IN" sz="2000"/>
              <a:t>        Class.forName("com.mysql.jdbc.Driver");</a:t>
            </a:r>
          </a:p>
          <a:p>
            <a:r>
              <a:rPr lang="en-IN" sz="2000"/>
              <a:t>        Connection con = DriverManager.getConnection("jdbc:mysql://localhost:3306/employee","root","");</a:t>
            </a:r>
          </a:p>
          <a:p>
            <a:r>
              <a:rPr lang="en-IN" sz="2000"/>
              <a:t>PreparedStatement statement = con.prepareStatement("select * from emp1");</a:t>
            </a:r>
          </a:p>
          <a:p>
            <a:r>
              <a:rPr lang="en-IN" sz="2000"/>
              <a:t>        ResultSet rs = statement.executeQuery();</a:t>
            </a:r>
          </a:p>
          <a:p>
            <a:r>
              <a:rPr lang="en-IN" sz="2000"/>
              <a:t>        while (rs.next())</a:t>
            </a:r>
          </a:p>
          <a:p>
            <a:r>
              <a:rPr lang="en-IN" sz="2000"/>
              <a:t>        {</a:t>
            </a:r>
          </a:p>
          <a:p>
            <a:r>
              <a:rPr lang="en-IN" sz="2000"/>
              <a:t>            System.out.println("Sucess");</a:t>
            </a:r>
          </a:p>
          <a:p>
            <a:r>
              <a:rPr lang="en-IN" sz="2000"/>
              <a:t>            System.out.println(rs.getString(1)+" "+rs.getString(2));</a:t>
            </a:r>
          </a:p>
          <a:p>
            <a:r>
              <a:rPr lang="en-IN" sz="2000"/>
              <a:t>            </a:t>
            </a:r>
          </a:p>
          <a:p>
            <a:r>
              <a:rPr lang="en-IN" sz="2000"/>
              <a:t>         }</a:t>
            </a:r>
          </a:p>
          <a:p>
            <a:r>
              <a:rPr lang="en-IN" sz="2000"/>
              <a:t>    con.close();</a:t>
            </a:r>
          </a:p>
          <a:p>
            <a:r>
              <a:rPr lang="en-IN" sz="2000"/>
              <a:t>}</a:t>
            </a:r>
          </a:p>
          <a:p>
            <a:r>
              <a:rPr lang="en-IN" sz="2000"/>
              <a:t>}</a:t>
            </a:r>
          </a:p>
          <a:p>
            <a:endParaRPr lang="en-I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20713" y="1027113"/>
            <a:ext cx="87788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688975" y="1314450"/>
            <a:ext cx="8670925" cy="39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JDBC provides Java applications with access to most database systems via SQL</a:t>
            </a:r>
          </a:p>
          <a:p>
            <a:pPr marL="646113" lvl="2" indent="-215900">
              <a:buSzPct val="108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The architecture and API closely resemble Microsoft's ODBC</a:t>
            </a:r>
          </a:p>
          <a:p>
            <a:pPr marL="214313" indent="-214313">
              <a:buClr>
                <a:srgbClr val="000000"/>
              </a:buClr>
              <a:buSzPct val="33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JDBC 1.0 was originally introduced into Java 1.1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JDBC 2.0 was added to Java 1.2</a:t>
            </a:r>
          </a:p>
          <a:p>
            <a:pPr marL="430213" lvl="1" indent="-215900">
              <a:buClr>
                <a:srgbClr val="000000"/>
              </a:buClr>
              <a:buSzPct val="33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JDBC is based on SQL-92</a:t>
            </a: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JDBC classes are contained within the java.sql package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There are few classes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There are several interfaces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616325" y="503238"/>
            <a:ext cx="38052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charset="0"/>
              </a:rPr>
              <a:t>What is JDBC?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74688" y="1027113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744538" y="1314450"/>
            <a:ext cx="8670925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Before APIs like JDBC and ODBC, database connectivity was tedious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Each database vendor provided a function library for accessing their database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 connectivity library was proprietary.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If the database vendor changed for the application, the data access portions had to be rewritten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If the application was poorly structured, rewriting its data access might involve rewriting the majority of the application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 costs incurred generally meant that application developers were stuck with a particular database product for a given application</a:t>
            </a:r>
          </a:p>
          <a:p>
            <a:pPr marL="646113" lvl="2" indent="-21590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744788" y="477838"/>
            <a:ext cx="5219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2800">
                <a:latin typeface="Helvetica" charset="0"/>
              </a:rPr>
              <a:t>Database Connectivity History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4764088" y="3887788"/>
            <a:ext cx="0" cy="1200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" name="Line 2"/>
          <p:cNvSpPr>
            <a:spLocks noChangeShapeType="1"/>
          </p:cNvSpPr>
          <p:nvPr/>
        </p:nvSpPr>
        <p:spPr bwMode="auto">
          <a:xfrm>
            <a:off x="3890963" y="534828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5645150" y="5338763"/>
            <a:ext cx="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627063" y="1036638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96913" y="1323975"/>
            <a:ext cx="8670925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With JDBC, the application programmer uses the JDBC API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 developer never uses any proprietary APIs</a:t>
            </a:r>
          </a:p>
          <a:p>
            <a:pPr marL="430213" lvl="1" indent="-215900">
              <a:buClr>
                <a:srgbClr val="000000"/>
              </a:buClr>
              <a:buSzPct val="326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Any proprietary APIs are implemented by a JDBC driver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There are 4 types of JDBC Drivers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3287713" y="477838"/>
            <a:ext cx="52197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2800">
                <a:latin typeface="Helvetica" charset="0"/>
              </a:rPr>
              <a:t>JDBC Architecture</a:t>
            </a:r>
          </a:p>
        </p:txBody>
      </p:sp>
      <p:sp>
        <p:nvSpPr>
          <p:cNvPr id="4104" name="AutoShape 7"/>
          <p:cNvSpPr>
            <a:spLocks noChangeArrowheads="1"/>
          </p:cNvSpPr>
          <p:nvPr/>
        </p:nvSpPr>
        <p:spPr bwMode="auto">
          <a:xfrm>
            <a:off x="3121025" y="3516313"/>
            <a:ext cx="3282950" cy="474662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600">
                <a:latin typeface="Times" charset="0"/>
              </a:rPr>
              <a:t>Java Application</a:t>
            </a:r>
          </a:p>
        </p:txBody>
      </p:sp>
      <p:sp>
        <p:nvSpPr>
          <p:cNvPr id="4105" name="AutoShape 8"/>
          <p:cNvSpPr>
            <a:spLocks noChangeArrowheads="1"/>
          </p:cNvSpPr>
          <p:nvPr/>
        </p:nvSpPr>
        <p:spPr bwMode="auto">
          <a:xfrm>
            <a:off x="3121025" y="4248150"/>
            <a:ext cx="3282950" cy="474663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600">
                <a:latin typeface="Times" charset="0"/>
              </a:rPr>
              <a:t>JDBC API</a:t>
            </a:r>
          </a:p>
        </p:txBody>
      </p:sp>
      <p:sp>
        <p:nvSpPr>
          <p:cNvPr id="4106" name="AutoShape 9"/>
          <p:cNvSpPr>
            <a:spLocks noChangeArrowheads="1"/>
          </p:cNvSpPr>
          <p:nvPr/>
        </p:nvSpPr>
        <p:spPr bwMode="auto">
          <a:xfrm>
            <a:off x="3121025" y="5087938"/>
            <a:ext cx="3282950" cy="257175"/>
          </a:xfrm>
          <a:prstGeom prst="roundRect">
            <a:avLst>
              <a:gd name="adj" fmla="val 333"/>
            </a:avLst>
          </a:prstGeom>
          <a:solidFill>
            <a:srgbClr val="E6E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1600">
                <a:latin typeface="Times" charset="0"/>
              </a:rPr>
              <a:t>JDBC DriverManager</a:t>
            </a:r>
          </a:p>
        </p:txBody>
      </p:sp>
      <p:grpSp>
        <p:nvGrpSpPr>
          <p:cNvPr id="4107" name="Group 10"/>
          <p:cNvGrpSpPr>
            <a:grpSpLocks/>
          </p:cNvGrpSpPr>
          <p:nvPr/>
        </p:nvGrpSpPr>
        <p:grpSpPr bwMode="auto">
          <a:xfrm>
            <a:off x="3121025" y="5713413"/>
            <a:ext cx="3282950" cy="481012"/>
            <a:chOff x="1966" y="3599"/>
            <a:chExt cx="2068" cy="303"/>
          </a:xfrm>
        </p:grpSpPr>
        <p:sp>
          <p:nvSpPr>
            <p:cNvPr id="4108" name="AutoShape 11"/>
            <p:cNvSpPr>
              <a:spLocks noChangeArrowheads="1"/>
            </p:cNvSpPr>
            <p:nvPr/>
          </p:nvSpPr>
          <p:spPr bwMode="auto">
            <a:xfrm>
              <a:off x="1966" y="3603"/>
              <a:ext cx="991" cy="299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600">
                  <a:latin typeface="Times" charset="0"/>
                </a:rPr>
                <a:t>JDBC Driver</a:t>
              </a:r>
            </a:p>
          </p:txBody>
        </p:sp>
        <p:sp>
          <p:nvSpPr>
            <p:cNvPr id="4109" name="AutoShape 12"/>
            <p:cNvSpPr>
              <a:spLocks noChangeArrowheads="1"/>
            </p:cNvSpPr>
            <p:nvPr/>
          </p:nvSpPr>
          <p:spPr bwMode="auto">
            <a:xfrm>
              <a:off x="3043" y="3599"/>
              <a:ext cx="991" cy="299"/>
            </a:xfrm>
            <a:prstGeom prst="roundRect">
              <a:avLst>
                <a:gd name="adj" fmla="val 333"/>
              </a:avLst>
            </a:prstGeom>
            <a:solidFill>
              <a:srgbClr val="E6E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  <a:tabLst>
                  <a:tab pos="723900" algn="l"/>
                  <a:tab pos="1447800" algn="l"/>
                </a:tabLst>
              </a:pPr>
              <a:r>
                <a:rPr lang="en-GB" sz="1600">
                  <a:latin typeface="Times" charset="0"/>
                </a:rPr>
                <a:t>JDBC Driver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>
            <a:off x="581025" y="1027113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50875" y="1314450"/>
            <a:ext cx="8670925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There are 4 types of JDBC Drivers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Type 1 - JDBC-ODBC Bridge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Type 2 - JDBC-Native Bridge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Type 3 - JDBC-Net Bridge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Type 4 - Direct JDBC Driver</a:t>
            </a:r>
          </a:p>
          <a:p>
            <a:pPr marL="214313" indent="-214313">
              <a:buClr>
                <a:srgbClr val="000000"/>
              </a:buClr>
              <a:buSzPct val="328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Type 1 only runs on platforms where ODBC is available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ODBC must be configured separately</a:t>
            </a:r>
          </a:p>
          <a:p>
            <a:pPr marL="430213" lvl="1" indent="-215900">
              <a:buClr>
                <a:srgbClr val="000000"/>
              </a:buClr>
              <a:buSzPct val="331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Type 2 Drivers map between a proprietary Database API and the JDBC API</a:t>
            </a: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Type 3 Drivers are used with middleware products</a:t>
            </a:r>
          </a:p>
          <a:p>
            <a:pPr marL="430213" lvl="1" indent="-215900">
              <a:buClr>
                <a:srgbClr val="000000"/>
              </a:buClr>
              <a:buSzPct val="326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solidFill>
                  <a:srgbClr val="000000"/>
                </a:solidFill>
                <a:latin typeface="Helvetica" charset="0"/>
              </a:rPr>
              <a:t>Type 4 Drivers are written in Java</a:t>
            </a:r>
          </a:p>
          <a:p>
            <a:pPr marL="430213" lvl="1" indent="-215900">
              <a:buClr>
                <a:srgbClr val="000000"/>
              </a:buClr>
              <a:buSzPct val="81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solidFill>
                  <a:srgbClr val="000000"/>
                </a:solidFill>
                <a:latin typeface="Helvetica" charset="0"/>
              </a:rPr>
              <a:t>In most cases, type 4 drivers are preferred</a:t>
            </a:r>
          </a:p>
          <a:p>
            <a:pPr marL="214313" indent="-214313">
              <a:buClr>
                <a:srgbClr val="000000"/>
              </a:buClr>
              <a:buSzPct val="57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867150" y="503238"/>
            <a:ext cx="380523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SzPct val="37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2800">
                <a:latin typeface="Helvetica" charset="0"/>
              </a:rPr>
              <a:t>JDBC Drivers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"/>
          <p:cNvSpPr>
            <a:spLocks noChangeShapeType="1"/>
          </p:cNvSpPr>
          <p:nvPr/>
        </p:nvSpPr>
        <p:spPr bwMode="auto">
          <a:xfrm>
            <a:off x="625475" y="1038225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006850" y="492125"/>
            <a:ext cx="3125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JDBC Classes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4050" y="1316038"/>
            <a:ext cx="8564563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DriverManager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Manages JDBC Drivers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to Obtain a connection to a Database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Types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Defines constants which identify SQL types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Date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to Map between java.util.Date and the SQL DATE type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Time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to Map between java.util.Date and the SQL TIME type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TimeStamp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to Map between java.util.Date and the SQL TIMESTAMP type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>
            <a:off x="681038" y="1038225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762375" y="501650"/>
            <a:ext cx="3125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JDBC Interfaces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709613" y="1316038"/>
            <a:ext cx="8564562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Driver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All JDBC Drivers must implement the Driver interface.  Used to obtain a connection to a specific database type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Connection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Represents a connection to a specific database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creating statements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managing database transactions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accessing stored procedures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creating callable statements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executing SQL statements against the database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/>
          <p:cNvSpPr>
            <a:spLocks noChangeShapeType="1"/>
          </p:cNvSpPr>
          <p:nvPr/>
        </p:nvSpPr>
        <p:spPr bwMode="auto">
          <a:xfrm>
            <a:off x="598488" y="1020763"/>
            <a:ext cx="8780462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679825" y="484188"/>
            <a:ext cx="3125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JDBC Interfaces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35000" y="1212850"/>
            <a:ext cx="8564563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Represents the result of an SQL 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Provides methods for navigating through the resulting data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PreparedStatement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Similar to a stored procedure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An SQL statement (which can contain parameters) is compiled and stored in the database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CallableStatement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Used for executing stored procedures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DatabaseMetaData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Provides access to a database's system catalogue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ResultSetMetaData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Provides information about the data contained within a 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1"/>
          <p:cNvSpPr>
            <a:spLocks noChangeShapeType="1"/>
          </p:cNvSpPr>
          <p:nvPr/>
        </p:nvSpPr>
        <p:spPr bwMode="auto">
          <a:xfrm>
            <a:off x="654050" y="1022350"/>
            <a:ext cx="8780463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897313" y="484188"/>
            <a:ext cx="3125787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sz="2800">
                <a:latin typeface="Helvetica" charset="0"/>
              </a:rPr>
              <a:t>Using JDBC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90563" y="1212850"/>
            <a:ext cx="8564562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To execute a statement against a database, the following flow is observed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Load the driver (Only performed once)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Obtain a Connection to the database (Save for later use)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Obtain a Statement object from the Connection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Use the Statement object to execute SQL.  Updates, inserts and deletes return Boolean.  Selects return a 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Navigate ResultSet, using data as required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Close ResultSet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Close Statement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343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sz="1000">
              <a:latin typeface="Helvetica" charset="0"/>
            </a:endParaRP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>
                <a:latin typeface="Helvetica" charset="0"/>
              </a:rPr>
              <a:t>Do NOT close the connection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The same connection object can be used to create further statements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A Connection may only have one active Statement at a time.  Do not forget to close the statement when it is no longer needed.</a:t>
            </a:r>
          </a:p>
          <a:p>
            <a:pPr marL="431800" lvl="1" indent="-215900">
              <a:spcBef>
                <a:spcPts val="275"/>
              </a:spcBef>
              <a:buClr>
                <a:srgbClr val="000000"/>
              </a:buClr>
              <a:buSzPct val="85000"/>
              <a:buFont typeface="Times New Roman" pitchFamily="18" charset="0"/>
              <a:buBlip>
                <a:blip r:embed="rId3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>
                <a:latin typeface="Helvetica" charset="0"/>
              </a:rPr>
              <a:t>Close the connection when you no longer need to access the database</a:t>
            </a:r>
          </a:p>
          <a:p>
            <a:pPr marL="211138" indent="-211138">
              <a:spcBef>
                <a:spcPts val="275"/>
              </a:spcBef>
              <a:buClr>
                <a:srgbClr val="000000"/>
              </a:buClr>
              <a:buSzPct val="59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6" ma:contentTypeDescription="Create a new document." ma:contentTypeScope="" ma:versionID="c2a20b0dcc19cf23599ff6fe5c2dda8f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eaed93be376ed01476a31ef152e0ed37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7F037-BD25-446A-A959-2DE72E2CC0A7}"/>
</file>

<file path=customXml/itemProps2.xml><?xml version="1.0" encoding="utf-8"?>
<ds:datastoreItem xmlns:ds="http://schemas.openxmlformats.org/officeDocument/2006/customXml" ds:itemID="{0C653FAF-245D-4E5D-A5AF-33E0D8663DB2}"/>
</file>

<file path=customXml/itemProps3.xml><?xml version="1.0" encoding="utf-8"?>
<ds:datastoreItem xmlns:ds="http://schemas.openxmlformats.org/officeDocument/2006/customXml" ds:itemID="{E2F7A1D6-998E-4F70-9747-EA4BD0A095E4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1027</Words>
  <Application>Microsoft Office PowerPoint</Application>
  <PresentationFormat>Custom</PresentationFormat>
  <Paragraphs>226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KAMARAJ</dc:creator>
  <cp:lastModifiedBy>admin</cp:lastModifiedBy>
  <cp:revision>6</cp:revision>
  <dcterms:created xsi:type="dcterms:W3CDTF">2002-12-06T17:26:23Z</dcterms:created>
  <dcterms:modified xsi:type="dcterms:W3CDTF">2021-04-02T10:45:16Z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