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A273-330C-45B2-B375-76774F316E7E}" type="datetimeFigureOut">
              <a:rPr lang="en-IN" smtClean="0"/>
              <a:pPr/>
              <a:t>02-04-2021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5A1B-FC25-4B57-A76F-41E4C974E3F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 to Applet in JAVA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Applet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java.applet</a:t>
            </a:r>
            <a:r>
              <a:rPr lang="en-IN" dirty="0" smtClean="0"/>
              <a:t>.*; </a:t>
            </a:r>
          </a:p>
          <a:p>
            <a:pPr>
              <a:buNone/>
            </a:pPr>
            <a:r>
              <a:rPr lang="en-IN" smtClean="0"/>
              <a:t>import </a:t>
            </a:r>
            <a:r>
              <a:rPr lang="en-IN" dirty="0" err="1" smtClean="0"/>
              <a:t>java.awt.Graphics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public c</a:t>
            </a:r>
            <a:r>
              <a:rPr lang="en-IN" dirty="0" smtClean="0"/>
              <a:t>lass </a:t>
            </a:r>
            <a:r>
              <a:rPr lang="en-IN" dirty="0" err="1" smtClean="0"/>
              <a:t>firstapplet</a:t>
            </a:r>
            <a:r>
              <a:rPr lang="en-IN" dirty="0" smtClean="0"/>
              <a:t> extends Applet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public void paint(Graphics g)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g.drawOval</a:t>
            </a:r>
            <a:r>
              <a:rPr lang="en-IN" dirty="0" smtClean="0"/>
              <a:t>(100,200,300,100);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/*  &lt;applet code="</a:t>
            </a:r>
            <a:r>
              <a:rPr lang="en-IN" dirty="0" err="1" smtClean="0"/>
              <a:t>firstapplet.class</a:t>
            </a:r>
            <a:r>
              <a:rPr lang="en-IN" dirty="0" smtClean="0"/>
              <a:t>" width="300" </a:t>
            </a:r>
          </a:p>
          <a:p>
            <a:pPr>
              <a:buNone/>
            </a:pPr>
            <a:r>
              <a:rPr lang="en-IN" dirty="0" smtClean="0"/>
              <a:t>height="300"&gt;  </a:t>
            </a:r>
          </a:p>
          <a:p>
            <a:pPr>
              <a:buNone/>
            </a:pPr>
            <a:r>
              <a:rPr lang="en-IN" dirty="0" smtClean="0"/>
              <a:t>    &lt;/applet&gt;  */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IN" sz="3200" b="1" dirty="0"/>
              <a:t>Commonly used methods of Graphics class</a:t>
            </a:r>
            <a:r>
              <a:rPr lang="en-IN" sz="3200" b="1" dirty="0" smtClean="0"/>
              <a:t>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drawString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y):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used to draw the specified string.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drawRect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height):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draws a rectangle with the specified width and height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fillRect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height):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used to fill rectangle with the default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specified width and height.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abstract void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drawOval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height):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used to draw oval with the specified width and height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fillOval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height):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used to fill oval with the default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specified width and height.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abstract void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drawLine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x1,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y1,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x2,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y2):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used to draw line between the points(x1, y1) and (x2, y2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616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public abstract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drawImage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(Image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ImageObserver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observer):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used draw the specified image.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drawArc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height,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startAngle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arcAngle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used draw a circular or elliptical arc. 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fillArc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height,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startAngle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arcAngle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used to fill a circular or elliptical arc.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c):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used to set the graphics current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the specified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public abstract void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setFont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(Font font):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used to set the graphics current font to the specified font.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9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java.applet.Applet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java.awt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public class </a:t>
            </a:r>
            <a:r>
              <a:rPr lang="en-IN" dirty="0" smtClean="0"/>
              <a:t>graphic extends</a:t>
            </a:r>
            <a:r>
              <a:rPr lang="en-IN" dirty="0"/>
              <a:t> Applet{  </a:t>
            </a:r>
          </a:p>
          <a:p>
            <a:pPr marL="0" indent="0">
              <a:buNone/>
            </a:pPr>
            <a:r>
              <a:rPr lang="en-IN" dirty="0" smtClean="0"/>
              <a:t>public</a:t>
            </a:r>
            <a:r>
              <a:rPr lang="en-IN" dirty="0"/>
              <a:t> void paint(Graphics g){  </a:t>
            </a:r>
          </a:p>
          <a:p>
            <a:pPr marL="0" indent="0">
              <a:buNone/>
            </a:pPr>
            <a:r>
              <a:rPr lang="en-IN" dirty="0" err="1"/>
              <a:t>g.setColor</a:t>
            </a:r>
            <a:r>
              <a:rPr lang="en-IN" dirty="0"/>
              <a:t>(</a:t>
            </a:r>
            <a:r>
              <a:rPr lang="en-IN" dirty="0" err="1"/>
              <a:t>Color.red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smtClean="0"/>
              <a:t>/*</a:t>
            </a:r>
            <a:r>
              <a:rPr lang="en-IN" dirty="0" err="1" smtClean="0"/>
              <a:t>g.drawString</a:t>
            </a:r>
            <a:r>
              <a:rPr lang="en-IN" dirty="0"/>
              <a:t>("Welcome",50, 50);  </a:t>
            </a:r>
          </a:p>
          <a:p>
            <a:pPr marL="0" indent="0">
              <a:buNone/>
            </a:pPr>
            <a:r>
              <a:rPr lang="en-IN" dirty="0" err="1"/>
              <a:t>g.drawLine</a:t>
            </a:r>
            <a:r>
              <a:rPr lang="en-IN" dirty="0"/>
              <a:t>(20,30,20,300);  </a:t>
            </a:r>
          </a:p>
          <a:p>
            <a:pPr marL="0" indent="0">
              <a:buNone/>
            </a:pPr>
            <a:r>
              <a:rPr lang="en-IN" dirty="0" err="1"/>
              <a:t>g.drawRect</a:t>
            </a:r>
            <a:r>
              <a:rPr lang="en-IN" dirty="0"/>
              <a:t>(70,100,30,30);  </a:t>
            </a:r>
          </a:p>
          <a:p>
            <a:pPr marL="0" indent="0">
              <a:buNone/>
            </a:pPr>
            <a:r>
              <a:rPr lang="en-IN" dirty="0" err="1"/>
              <a:t>g.fillRect</a:t>
            </a:r>
            <a:r>
              <a:rPr lang="en-IN" dirty="0"/>
              <a:t>(170,100,30,30);  </a:t>
            </a:r>
          </a:p>
          <a:p>
            <a:pPr marL="0" indent="0">
              <a:buNone/>
            </a:pPr>
            <a:r>
              <a:rPr lang="en-IN" dirty="0" err="1"/>
              <a:t>g.drawOval</a:t>
            </a:r>
            <a:r>
              <a:rPr lang="en-IN" dirty="0"/>
              <a:t>(70,200,30,30);  </a:t>
            </a:r>
          </a:p>
          <a:p>
            <a:pPr marL="0" indent="0">
              <a:buNone/>
            </a:pPr>
            <a:r>
              <a:rPr lang="en-IN" dirty="0" err="1" smtClean="0"/>
              <a:t>g.setColor</a:t>
            </a:r>
            <a:r>
              <a:rPr lang="en-IN" dirty="0" smtClean="0"/>
              <a:t>(</a:t>
            </a:r>
            <a:r>
              <a:rPr lang="en-IN" dirty="0" err="1" smtClean="0"/>
              <a:t>Color.yellow</a:t>
            </a:r>
            <a:r>
              <a:rPr lang="en-IN" dirty="0" smtClean="0"/>
              <a:t>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g.fillOval</a:t>
            </a:r>
            <a:r>
              <a:rPr lang="en-IN" dirty="0"/>
              <a:t>(170,200,30,30);  </a:t>
            </a:r>
          </a:p>
          <a:p>
            <a:pPr marL="0" indent="0">
              <a:buNone/>
            </a:pPr>
            <a:r>
              <a:rPr lang="en-IN" dirty="0" err="1"/>
              <a:t>g.drawArc</a:t>
            </a:r>
            <a:r>
              <a:rPr lang="en-IN" dirty="0"/>
              <a:t>(90,150,30,30,30,270);  </a:t>
            </a:r>
          </a:p>
          <a:p>
            <a:pPr marL="0" indent="0">
              <a:buNone/>
            </a:pPr>
            <a:r>
              <a:rPr lang="en-IN" dirty="0" err="1"/>
              <a:t>g.fillArc</a:t>
            </a:r>
            <a:r>
              <a:rPr lang="en-IN" dirty="0"/>
              <a:t>(270,150,30,30,0,180);  </a:t>
            </a:r>
            <a:r>
              <a:rPr lang="en-IN" dirty="0" smtClean="0"/>
              <a:t>*/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00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the image in 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Applet is mostly used in games and animation. For this purpose image is required to be displayed. The </a:t>
            </a:r>
            <a:r>
              <a:rPr lang="en-IN" dirty="0" err="1"/>
              <a:t>java.awt.Graphics</a:t>
            </a:r>
            <a:r>
              <a:rPr lang="en-IN" dirty="0"/>
              <a:t> class provide a method </a:t>
            </a:r>
            <a:r>
              <a:rPr lang="en-IN" dirty="0" err="1"/>
              <a:t>drawImage</a:t>
            </a:r>
            <a:r>
              <a:rPr lang="en-IN" dirty="0"/>
              <a:t>() to display the image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Syntax of </a:t>
            </a:r>
            <a:r>
              <a:rPr lang="en-IN" b="1" dirty="0" err="1"/>
              <a:t>drawImage</a:t>
            </a:r>
            <a:r>
              <a:rPr lang="en-IN" b="1" dirty="0"/>
              <a:t>() method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dirty="0"/>
              <a:t>public abstract </a:t>
            </a:r>
            <a:r>
              <a:rPr lang="en-IN" b="1" dirty="0" err="1"/>
              <a:t>boolean</a:t>
            </a:r>
            <a:r>
              <a:rPr lang="en-IN" b="1" dirty="0"/>
              <a:t> </a:t>
            </a:r>
            <a:r>
              <a:rPr lang="en-IN" b="1" dirty="0" err="1"/>
              <a:t>drawImage</a:t>
            </a:r>
            <a:r>
              <a:rPr lang="en-IN" b="1" dirty="0"/>
              <a:t>(Image </a:t>
            </a:r>
            <a:r>
              <a:rPr lang="en-IN" b="1" dirty="0" err="1"/>
              <a:t>img</a:t>
            </a:r>
            <a:r>
              <a:rPr lang="en-IN" b="1" dirty="0"/>
              <a:t>, </a:t>
            </a:r>
            <a:r>
              <a:rPr lang="en-IN" b="1" dirty="0" err="1"/>
              <a:t>int</a:t>
            </a:r>
            <a:r>
              <a:rPr lang="en-IN" b="1" dirty="0"/>
              <a:t> x, </a:t>
            </a:r>
            <a:r>
              <a:rPr lang="en-IN" b="1" dirty="0" err="1"/>
              <a:t>int</a:t>
            </a:r>
            <a:r>
              <a:rPr lang="en-IN" b="1" dirty="0"/>
              <a:t> y, </a:t>
            </a:r>
            <a:r>
              <a:rPr lang="en-IN" b="1" dirty="0" err="1"/>
              <a:t>ImageObserver</a:t>
            </a:r>
            <a:r>
              <a:rPr lang="en-IN" b="1" dirty="0"/>
              <a:t> observer):</a:t>
            </a:r>
            <a:r>
              <a:rPr lang="en-IN" dirty="0"/>
              <a:t> is used draw the specified image.</a:t>
            </a:r>
            <a:endParaRPr lang="en-IN" b="1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14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to get the object of Image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java.applet.Applet</a:t>
            </a:r>
            <a:r>
              <a:rPr lang="en-IN" dirty="0"/>
              <a:t> class provides </a:t>
            </a:r>
            <a:r>
              <a:rPr lang="en-IN" dirty="0" err="1"/>
              <a:t>getImage</a:t>
            </a:r>
            <a:r>
              <a:rPr lang="en-IN" dirty="0"/>
              <a:t>() method that returns the object of Image.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Syntax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public Image </a:t>
            </a:r>
            <a:r>
              <a:rPr lang="en-IN" dirty="0" err="1"/>
              <a:t>getImage</a:t>
            </a:r>
            <a:r>
              <a:rPr lang="en-IN" dirty="0"/>
              <a:t>(URL u, String image){}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27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/>
              <a:t>Other required methods of Applet class to display image:</a:t>
            </a:r>
          </a:p>
          <a:p>
            <a:endParaRPr lang="en-IN" dirty="0"/>
          </a:p>
          <a:p>
            <a:r>
              <a:rPr lang="en-IN" dirty="0"/>
              <a:t>    public URL </a:t>
            </a:r>
            <a:r>
              <a:rPr lang="en-IN" dirty="0" err="1"/>
              <a:t>getDocumentBase</a:t>
            </a:r>
            <a:r>
              <a:rPr lang="en-IN" dirty="0"/>
              <a:t>(): is used to return the URL of the document in which applet is embedded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   public URL </a:t>
            </a:r>
            <a:r>
              <a:rPr lang="en-IN" dirty="0" err="1"/>
              <a:t>getCodeBase</a:t>
            </a:r>
            <a:r>
              <a:rPr lang="en-IN" dirty="0"/>
              <a:t>(): is used to return the base URL.</a:t>
            </a:r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14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49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Get image in 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12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 import </a:t>
            </a:r>
            <a:r>
              <a:rPr lang="en-IN" sz="2400" dirty="0" err="1"/>
              <a:t>java.awt</a:t>
            </a:r>
            <a:r>
              <a:rPr lang="en-IN" sz="2400" dirty="0"/>
              <a:t>.*;  </a:t>
            </a:r>
          </a:p>
          <a:p>
            <a:pPr marL="0" indent="0">
              <a:buNone/>
            </a:pPr>
            <a:r>
              <a:rPr lang="en-IN" sz="2400" dirty="0"/>
              <a:t>    import </a:t>
            </a:r>
            <a:r>
              <a:rPr lang="en-IN" sz="2400" dirty="0" err="1"/>
              <a:t>java.applet</a:t>
            </a:r>
            <a:r>
              <a:rPr lang="en-IN" sz="2400" dirty="0"/>
              <a:t>.*;  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smtClean="0"/>
              <a:t>    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public class image extends Applet {  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smtClean="0"/>
              <a:t>      </a:t>
            </a:r>
            <a:r>
              <a:rPr lang="en-IN" sz="2400" dirty="0"/>
              <a:t>Image picture;  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smtClean="0"/>
              <a:t>      </a:t>
            </a:r>
            <a:r>
              <a:rPr lang="en-IN" sz="2400" dirty="0"/>
              <a:t>public void </a:t>
            </a:r>
            <a:r>
              <a:rPr lang="en-IN" sz="2400" dirty="0" err="1"/>
              <a:t>init</a:t>
            </a:r>
            <a:r>
              <a:rPr lang="en-IN" sz="2400" dirty="0"/>
              <a:t>() {  </a:t>
            </a:r>
          </a:p>
          <a:p>
            <a:pPr marL="0" indent="0">
              <a:buNone/>
            </a:pPr>
            <a:r>
              <a:rPr lang="en-IN" sz="2400" dirty="0"/>
              <a:t>        picture = </a:t>
            </a:r>
            <a:r>
              <a:rPr lang="en-IN" sz="2400" dirty="0" err="1"/>
              <a:t>getImage</a:t>
            </a:r>
            <a:r>
              <a:rPr lang="en-IN" sz="2400" dirty="0"/>
              <a:t>(</a:t>
            </a:r>
            <a:r>
              <a:rPr lang="en-IN" sz="2400" dirty="0" err="1"/>
              <a:t>getDocumentBase</a:t>
            </a:r>
            <a:r>
              <a:rPr lang="en-IN" sz="2400" dirty="0"/>
              <a:t>(),"flower.jpg");  </a:t>
            </a:r>
          </a:p>
          <a:p>
            <a:pPr marL="0" indent="0">
              <a:buNone/>
            </a:pPr>
            <a:r>
              <a:rPr lang="en-IN" sz="2400" dirty="0"/>
              <a:t>      }  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smtClean="0"/>
              <a:t>      </a:t>
            </a:r>
            <a:r>
              <a:rPr lang="en-IN" sz="2400" dirty="0"/>
              <a:t>public void paint(Graphics g) {  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g.drawImage</a:t>
            </a:r>
            <a:r>
              <a:rPr lang="en-IN" sz="2400" dirty="0"/>
              <a:t>(picture, 30,30, this);  </a:t>
            </a:r>
          </a:p>
          <a:p>
            <a:pPr marL="0" indent="0">
              <a:buNone/>
            </a:pPr>
            <a:r>
              <a:rPr lang="en-IN" sz="2400" dirty="0"/>
              <a:t>      }  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smtClean="0"/>
              <a:t> </a:t>
            </a:r>
            <a:r>
              <a:rPr lang="en-IN" sz="2400" dirty="0"/>
              <a:t>}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/*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&lt;applet code="</a:t>
            </a:r>
            <a:r>
              <a:rPr lang="en-IN" sz="2400" dirty="0" err="1"/>
              <a:t>image.class</a:t>
            </a:r>
            <a:r>
              <a:rPr lang="en-IN" sz="2400" dirty="0"/>
              <a:t>" width="600" height="600"&gt; </a:t>
            </a:r>
          </a:p>
          <a:p>
            <a:pPr marL="0" indent="0">
              <a:buNone/>
            </a:pPr>
            <a:r>
              <a:rPr lang="en-IN" sz="2400" dirty="0"/>
              <a:t>&lt;/applet&gt; </a:t>
            </a:r>
          </a:p>
          <a:p>
            <a:pPr marL="0" indent="0">
              <a:buNone/>
            </a:pPr>
            <a:r>
              <a:rPr lang="en-IN" sz="2400" dirty="0"/>
              <a:t>*/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73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Animation in 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19200"/>
            <a:ext cx="3744416" cy="5120043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 import </a:t>
            </a:r>
            <a:r>
              <a:rPr lang="en-IN" sz="1800" dirty="0" err="1"/>
              <a:t>java.awt</a:t>
            </a:r>
            <a:r>
              <a:rPr lang="en-IN" sz="1800" dirty="0"/>
              <a:t>.*;  </a:t>
            </a:r>
          </a:p>
          <a:p>
            <a:pPr marL="0" indent="0">
              <a:buNone/>
            </a:pPr>
            <a:r>
              <a:rPr lang="en-IN" sz="1800" dirty="0"/>
              <a:t>    import </a:t>
            </a:r>
            <a:r>
              <a:rPr lang="en-IN" sz="1800" dirty="0" err="1"/>
              <a:t>java.applet</a:t>
            </a:r>
            <a:r>
              <a:rPr lang="en-IN" sz="1800" dirty="0"/>
              <a:t>.*;  </a:t>
            </a:r>
          </a:p>
          <a:p>
            <a:pPr marL="0" indent="0">
              <a:buNone/>
            </a:pPr>
            <a:r>
              <a:rPr lang="en-IN" sz="1800" dirty="0"/>
              <a:t>    public class animation extends Applet {  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</a:p>
          <a:p>
            <a:pPr marL="0" indent="0">
              <a:buNone/>
            </a:pPr>
            <a:r>
              <a:rPr lang="en-IN" sz="1800" dirty="0"/>
              <a:t>      Image picture;  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</a:p>
          <a:p>
            <a:pPr marL="0" indent="0">
              <a:buNone/>
            </a:pPr>
            <a:r>
              <a:rPr lang="en-IN" sz="1800" dirty="0"/>
              <a:t>      public void </a:t>
            </a:r>
            <a:r>
              <a:rPr lang="en-IN" sz="1800" dirty="0" err="1"/>
              <a:t>init</a:t>
            </a:r>
            <a:r>
              <a:rPr lang="en-IN" sz="1800" dirty="0"/>
              <a:t>() {  </a:t>
            </a:r>
          </a:p>
          <a:p>
            <a:pPr marL="0" indent="0">
              <a:buNone/>
            </a:pPr>
            <a:r>
              <a:rPr lang="en-IN" sz="1800" dirty="0"/>
              <a:t>        picture =</a:t>
            </a:r>
            <a:r>
              <a:rPr lang="en-IN" sz="1800" dirty="0" err="1"/>
              <a:t>getImage</a:t>
            </a:r>
            <a:r>
              <a:rPr lang="en-IN" sz="1800" dirty="0"/>
              <a:t>(</a:t>
            </a:r>
            <a:r>
              <a:rPr lang="en-IN" sz="1800" dirty="0" err="1"/>
              <a:t>getDocumentBase</a:t>
            </a:r>
            <a:r>
              <a:rPr lang="en-IN" sz="1800" dirty="0"/>
              <a:t>(),"flower.jpg");  </a:t>
            </a:r>
          </a:p>
          <a:p>
            <a:pPr marL="0" indent="0">
              <a:buNone/>
            </a:pPr>
            <a:r>
              <a:rPr lang="en-IN" sz="1800" dirty="0"/>
              <a:t>      }  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</a:p>
          <a:p>
            <a:pPr marL="0" indent="0">
              <a:buNone/>
            </a:pPr>
            <a:r>
              <a:rPr lang="en-IN" sz="1800" dirty="0"/>
              <a:t>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8024" y="1268760"/>
            <a:ext cx="4176464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public void paint(Graphics g) {  </a:t>
            </a:r>
          </a:p>
          <a:p>
            <a:r>
              <a:rPr lang="en-IN" dirty="0">
                <a:solidFill>
                  <a:schemeClr val="tx1"/>
                </a:solidFill>
              </a:rPr>
              <a:t>        for(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i=0;i&lt;100;i++){  </a:t>
            </a:r>
          </a:p>
          <a:p>
            <a:r>
              <a:rPr lang="en-IN" dirty="0">
                <a:solidFill>
                  <a:schemeClr val="tx1"/>
                </a:solidFill>
              </a:rPr>
              <a:t>          </a:t>
            </a:r>
            <a:r>
              <a:rPr lang="en-IN" dirty="0" err="1">
                <a:solidFill>
                  <a:schemeClr val="tx1"/>
                </a:solidFill>
              </a:rPr>
              <a:t>g.drawImage</a:t>
            </a:r>
            <a:r>
              <a:rPr lang="en-IN" dirty="0">
                <a:solidFill>
                  <a:schemeClr val="tx1"/>
                </a:solidFill>
              </a:rPr>
              <a:t>(picture, i,30, this);  </a:t>
            </a:r>
          </a:p>
          <a:p>
            <a:r>
              <a:rPr lang="en-IN" dirty="0">
                <a:solidFill>
                  <a:schemeClr val="tx1"/>
                </a:solidFill>
              </a:rPr>
              <a:t>      </a:t>
            </a:r>
          </a:p>
          <a:p>
            <a:r>
              <a:rPr lang="en-IN" dirty="0">
                <a:solidFill>
                  <a:schemeClr val="tx1"/>
                </a:solidFill>
              </a:rPr>
              <a:t>          try{</a:t>
            </a:r>
            <a:r>
              <a:rPr lang="en-IN" dirty="0" err="1">
                <a:solidFill>
                  <a:schemeClr val="tx1"/>
                </a:solidFill>
              </a:rPr>
              <a:t>Thread.sleep</a:t>
            </a:r>
            <a:r>
              <a:rPr lang="en-IN" dirty="0">
                <a:solidFill>
                  <a:schemeClr val="tx1"/>
                </a:solidFill>
              </a:rPr>
              <a:t>(100);}catch(Exception e){}  </a:t>
            </a:r>
          </a:p>
          <a:p>
            <a:r>
              <a:rPr lang="en-IN" dirty="0">
                <a:solidFill>
                  <a:schemeClr val="tx1"/>
                </a:solidFill>
              </a:rPr>
              <a:t>        }  </a:t>
            </a:r>
          </a:p>
          <a:p>
            <a:r>
              <a:rPr lang="en-IN" dirty="0">
                <a:solidFill>
                  <a:schemeClr val="tx1"/>
                </a:solidFill>
              </a:rPr>
              <a:t>      }  </a:t>
            </a:r>
          </a:p>
          <a:p>
            <a:r>
              <a:rPr lang="en-IN" dirty="0">
                <a:solidFill>
                  <a:schemeClr val="tx1"/>
                </a:solidFill>
              </a:rPr>
              <a:t>    } 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/* </a:t>
            </a:r>
          </a:p>
          <a:p>
            <a:r>
              <a:rPr lang="en-IN" dirty="0">
                <a:solidFill>
                  <a:schemeClr val="tx1"/>
                </a:solidFill>
              </a:rPr>
              <a:t>&lt;applet code="</a:t>
            </a:r>
            <a:r>
              <a:rPr lang="en-IN" dirty="0" err="1">
                <a:solidFill>
                  <a:schemeClr val="tx1"/>
                </a:solidFill>
              </a:rPr>
              <a:t>animation.class</a:t>
            </a:r>
            <a:r>
              <a:rPr lang="en-IN" dirty="0">
                <a:solidFill>
                  <a:schemeClr val="tx1"/>
                </a:solidFill>
              </a:rPr>
              <a:t>" width="600" height="600"&gt; </a:t>
            </a:r>
          </a:p>
          <a:p>
            <a:r>
              <a:rPr lang="en-IN" dirty="0">
                <a:solidFill>
                  <a:schemeClr val="tx1"/>
                </a:solidFill>
              </a:rPr>
              <a:t>&lt;/applet&gt; </a:t>
            </a:r>
          </a:p>
          <a:p>
            <a:r>
              <a:rPr lang="en-IN" dirty="0">
                <a:solidFill>
                  <a:schemeClr val="tx1"/>
                </a:solidFill>
              </a:rPr>
              <a:t>*/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72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7200" dirty="0" smtClean="0"/>
              <a:t>			END</a:t>
            </a:r>
            <a:endParaRPr lang="en-IN" dirty="0"/>
          </a:p>
        </p:txBody>
      </p:sp>
      <p:pic>
        <p:nvPicPr>
          <p:cNvPr id="1026" name="Picture 2" descr="C:\Users\admin\Desktop\java files\flow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084" y="174307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78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A Java program that runs in a Web browser is called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APPLET.</a:t>
            </a:r>
          </a:p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Applet is a special type of program that is embedded in the webpage to generate the dynamic content.</a:t>
            </a:r>
          </a:p>
          <a:p>
            <a:pPr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Some Differences….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1" y="980729"/>
          <a:ext cx="7848872" cy="5391179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3960440"/>
                <a:gridCol w="3888432"/>
              </a:tblGrid>
              <a:tr h="607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600" dirty="0">
                          <a:latin typeface="Times New Roman"/>
                          <a:ea typeface="Times New Roman"/>
                        </a:rPr>
                        <a:t>Applet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600" dirty="0">
                          <a:latin typeface="Times New Roman"/>
                          <a:ea typeface="Times New Roman"/>
                        </a:rPr>
                        <a:t>Application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8038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1. Lines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of code is very less - Small Program 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1. Lines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of coding are usually large - Large Program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195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2.</a:t>
                      </a:r>
                      <a:r>
                        <a:rPr lang="en-IN" sz="2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Act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as a client program :- used to run a program on client Browser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2. Executed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on stand alone computer system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5877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3. Applet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is portable and can be executed by any JAVA supported browser such as </a:t>
                      </a: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Mozilla,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chrome, IE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3.</a:t>
                      </a:r>
                      <a:r>
                        <a:rPr lang="en-IN" sz="2400" baseline="0" dirty="0" smtClean="0">
                          <a:latin typeface="Times New Roman"/>
                          <a:ea typeface="Times New Roman"/>
                        </a:rPr>
                        <a:t> N</a:t>
                      </a: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eed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JDK, JRE, JVM installed on client machine.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195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4. Applet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applications are executed in a Restricted Environment 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4.Application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can access all the resources of the computer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260648"/>
          <a:ext cx="8136904" cy="632142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4105777"/>
                <a:gridCol w="4031127"/>
              </a:tblGrid>
              <a:tr h="72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600" dirty="0">
                          <a:latin typeface="Times New Roman"/>
                          <a:ea typeface="Times New Roman"/>
                        </a:rPr>
                        <a:t>Applet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3600" dirty="0">
                          <a:latin typeface="Times New Roman"/>
                          <a:ea typeface="Times New Roman"/>
                        </a:rPr>
                        <a:t>Application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1418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5. Applets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are created by extending the </a:t>
                      </a:r>
                      <a:r>
                        <a:rPr lang="en-IN" sz="3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</a:rPr>
                        <a:t>java.applet.Applet</a:t>
                      </a:r>
                      <a:endParaRPr lang="en-IN" sz="24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5. Applications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are created by writing public static void main(String[] s) method.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14793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6. Applet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application has 5 methods which will be automatically invoked </a:t>
                      </a: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event handling process.</a:t>
                      </a:r>
                      <a:endParaRPr lang="en-IN" sz="2400" dirty="0">
                        <a:latin typeface="Times New Roman"/>
                        <a:ea typeface="Times New Roman"/>
                      </a:endParaRP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Times New Roman"/>
                        </a:rPr>
                        <a:t>6. Application </a:t>
                      </a:r>
                      <a:r>
                        <a:rPr lang="en-IN" sz="2400" dirty="0">
                          <a:latin typeface="Times New Roman"/>
                          <a:ea typeface="Times New Roman"/>
                        </a:rPr>
                        <a:t>has a single start point which is main method</a:t>
                      </a: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  <a:tr h="197763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/>
                          <a:ea typeface="Times New Roman"/>
                        </a:rPr>
                        <a:t>Example:</a:t>
                      </a:r>
                    </a:p>
                    <a:p>
                      <a:r>
                        <a:rPr lang="en-IN" sz="1600" dirty="0">
                          <a:latin typeface="Times New Roman"/>
                        </a:rPr>
                        <a:t>import </a:t>
                      </a:r>
                      <a:r>
                        <a:rPr lang="en-IN" sz="1600" dirty="0" err="1">
                          <a:latin typeface="Times New Roman"/>
                        </a:rPr>
                        <a:t>java.awt</a:t>
                      </a:r>
                      <a:r>
                        <a:rPr lang="en-IN" sz="1600" dirty="0" smtClean="0">
                          <a:latin typeface="Times New Roman"/>
                        </a:rPr>
                        <a:t>.*;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import</a:t>
                      </a:r>
                      <a:r>
                        <a:rPr lang="en-IN" sz="1600" dirty="0">
                          <a:latin typeface="Times New Roman"/>
                        </a:rPr>
                        <a:t> </a:t>
                      </a:r>
                      <a:r>
                        <a:rPr lang="en-IN" sz="1600" dirty="0" err="1">
                          <a:latin typeface="Times New Roman"/>
                        </a:rPr>
                        <a:t>java.applet</a:t>
                      </a:r>
                      <a:r>
                        <a:rPr lang="en-IN" sz="1600" dirty="0" smtClean="0">
                          <a:latin typeface="Times New Roman"/>
                        </a:rPr>
                        <a:t>.*;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public </a:t>
                      </a:r>
                      <a:r>
                        <a:rPr lang="en-IN" sz="1600" dirty="0">
                          <a:latin typeface="Times New Roman"/>
                        </a:rPr>
                        <a:t>class </a:t>
                      </a:r>
                      <a:r>
                        <a:rPr lang="en-IN" sz="1600" dirty="0" smtClean="0">
                          <a:latin typeface="Times New Roman"/>
                        </a:rPr>
                        <a:t>&lt;class-name&gt; extends</a:t>
                      </a:r>
                      <a:r>
                        <a:rPr lang="en-IN" sz="1600" dirty="0">
                          <a:latin typeface="Times New Roman"/>
                        </a:rPr>
                        <a:t> </a:t>
                      </a:r>
                      <a:r>
                        <a:rPr lang="en-IN" sz="1600" dirty="0" smtClean="0">
                          <a:latin typeface="Times New Roman"/>
                        </a:rPr>
                        <a:t>Applet</a:t>
                      </a:r>
                    </a:p>
                    <a:p>
                      <a:r>
                        <a:rPr lang="en-IN" sz="1600" dirty="0">
                          <a:latin typeface="Times New Roman"/>
                        </a:rPr>
                        <a:t> { </a:t>
                      </a:r>
                      <a:endParaRPr lang="en-IN" sz="1600" dirty="0" smtClean="0">
                        <a:latin typeface="Times New Roman"/>
                      </a:endParaRP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   </a:t>
                      </a:r>
                      <a:r>
                        <a:rPr lang="en-IN" sz="1600" dirty="0">
                          <a:latin typeface="Times New Roman"/>
                        </a:rPr>
                        <a:t>public void init() { </a:t>
                      </a:r>
                      <a:r>
                        <a:rPr lang="en-IN" sz="1600" dirty="0" smtClean="0">
                          <a:latin typeface="Times New Roman"/>
                        </a:rPr>
                        <a:t>}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   </a:t>
                      </a:r>
                      <a:r>
                        <a:rPr lang="en-IN" sz="1600" dirty="0">
                          <a:latin typeface="Times New Roman"/>
                        </a:rPr>
                        <a:t>public void start() </a:t>
                      </a:r>
                      <a:r>
                        <a:rPr lang="en-IN" sz="1600" dirty="0" smtClean="0">
                          <a:latin typeface="Times New Roman"/>
                        </a:rPr>
                        <a:t>{}  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   </a:t>
                      </a:r>
                      <a:r>
                        <a:rPr lang="en-IN" sz="1600" dirty="0">
                          <a:latin typeface="Times New Roman"/>
                        </a:rPr>
                        <a:t>public void stop() </a:t>
                      </a:r>
                      <a:r>
                        <a:rPr lang="en-IN" sz="1600" dirty="0" smtClean="0">
                          <a:latin typeface="Times New Roman"/>
                        </a:rPr>
                        <a:t> {} 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   </a:t>
                      </a:r>
                      <a:r>
                        <a:rPr lang="en-IN" sz="1600" dirty="0">
                          <a:latin typeface="Times New Roman"/>
                        </a:rPr>
                        <a:t>public void destroy() {}    </a:t>
                      </a:r>
                      <a:r>
                        <a:rPr lang="en-IN" sz="1600" dirty="0" smtClean="0">
                          <a:latin typeface="Times New Roman"/>
                        </a:rPr>
                        <a:t>   public</a:t>
                      </a:r>
                      <a:r>
                        <a:rPr lang="en-IN" sz="1600" dirty="0">
                          <a:latin typeface="Times New Roman"/>
                        </a:rPr>
                        <a:t> void paint(Graphics g) </a:t>
                      </a:r>
                      <a:r>
                        <a:rPr lang="en-IN" sz="1600" dirty="0" smtClean="0">
                          <a:latin typeface="Times New Roman"/>
                        </a:rPr>
                        <a:t>{}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}</a:t>
                      </a:r>
                      <a:endParaRPr lang="en-IN" sz="1600" dirty="0">
                        <a:latin typeface="Times New Roman"/>
                      </a:endParaRP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/>
                        </a:rPr>
                        <a:t>Example :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class &lt;Class-name&gt;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 {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public </a:t>
                      </a:r>
                      <a:r>
                        <a:rPr lang="en-IN" sz="1600" dirty="0">
                          <a:latin typeface="Times New Roman"/>
                        </a:rPr>
                        <a:t>static void main(String </a:t>
                      </a:r>
                      <a:r>
                        <a:rPr lang="en-IN" sz="1600" dirty="0" err="1">
                          <a:latin typeface="Times New Roman"/>
                        </a:rPr>
                        <a:t>args</a:t>
                      </a:r>
                      <a:r>
                        <a:rPr lang="en-IN" sz="1600" dirty="0">
                          <a:latin typeface="Times New Roman"/>
                        </a:rPr>
                        <a:t>[]) </a:t>
                      </a:r>
                      <a:endParaRPr lang="en-IN" sz="1600" dirty="0" smtClean="0">
                        <a:latin typeface="Times New Roman"/>
                      </a:endParaRP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{</a:t>
                      </a:r>
                    </a:p>
                    <a:p>
                      <a:r>
                        <a:rPr lang="en-IN" sz="1600" dirty="0" err="1" smtClean="0">
                          <a:latin typeface="Times New Roman"/>
                        </a:rPr>
                        <a:t>System.out.println</a:t>
                      </a:r>
                      <a:r>
                        <a:rPr lang="en-IN" sz="1600" dirty="0" smtClean="0">
                          <a:latin typeface="Times New Roman"/>
                        </a:rPr>
                        <a:t>(“Welcome”);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}</a:t>
                      </a:r>
                    </a:p>
                    <a:p>
                      <a:r>
                        <a:rPr lang="en-IN" sz="1600" dirty="0" smtClean="0">
                          <a:latin typeface="Times New Roman"/>
                        </a:rPr>
                        <a:t>}    </a:t>
                      </a:r>
                      <a:endParaRPr lang="en-IN" sz="1600" dirty="0">
                        <a:latin typeface="Times New Roman"/>
                      </a:endParaRPr>
                    </a:p>
                  </a:txBody>
                  <a:tcPr marL="9338" marR="9338" marT="9338" marB="93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Applet has 4 life cycle methods such as</a:t>
            </a:r>
          </a:p>
          <a:p>
            <a:pPr marL="514350" indent="-514350">
              <a:buAutoNum type="arabicPeriod"/>
            </a:pPr>
            <a:r>
              <a:rPr lang="en-IN" dirty="0" smtClean="0"/>
              <a:t>init() </a:t>
            </a:r>
          </a:p>
          <a:p>
            <a:pPr marL="514350" indent="-514350">
              <a:buAutoNum type="arabicPeriod"/>
            </a:pPr>
            <a:r>
              <a:rPr lang="en-IN" dirty="0" smtClean="0"/>
              <a:t>Start()</a:t>
            </a:r>
          </a:p>
          <a:p>
            <a:pPr marL="514350" indent="-514350">
              <a:buAutoNum type="arabicPeriod"/>
            </a:pPr>
            <a:r>
              <a:rPr lang="en-IN" dirty="0" smtClean="0"/>
              <a:t>Stop()</a:t>
            </a:r>
          </a:p>
          <a:p>
            <a:pPr marL="514350" indent="-514350">
              <a:buAutoNum type="arabicPeriod"/>
            </a:pPr>
            <a:r>
              <a:rPr lang="en-IN" dirty="0" smtClean="0"/>
              <a:t>Destroy()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For creating any applet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java.applet.Applet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class must be inherited. It provides 4 life cycle methods of applet.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used to initialized the Applet. It is invoked only once.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public void start():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invoked after the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() method or browser is maximized. It is used to start the Applet.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public void stop():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used to stop the Applet. It is invoked when Applet is stop or browser is minimized.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public void destroy():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used to destroy the Applet. It is invoked only once.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591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/>
              <a:t>java.awt.Component</a:t>
            </a:r>
            <a:r>
              <a:rPr lang="en-IN" b="1" dirty="0"/>
              <a:t> class</a:t>
            </a:r>
          </a:p>
          <a:p>
            <a:r>
              <a:rPr lang="en-IN" dirty="0"/>
              <a:t>The Component class provides 1 life cycle method of applet.</a:t>
            </a:r>
          </a:p>
          <a:p>
            <a:r>
              <a:rPr lang="en-IN" b="1" dirty="0"/>
              <a:t>public void paint(Graphics g):</a:t>
            </a:r>
            <a:r>
              <a:rPr lang="en-IN" dirty="0"/>
              <a:t> is used to paint the Applet. It provides Graphics class object that can be used for drawing oval, rectangle, arc etc.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“The </a:t>
            </a:r>
            <a:r>
              <a:rPr lang="en-IN" dirty="0" err="1" smtClean="0">
                <a:solidFill>
                  <a:srgbClr val="FF0000"/>
                </a:solidFill>
              </a:rPr>
              <a:t>java.applet.Applet</a:t>
            </a:r>
            <a:r>
              <a:rPr lang="en-IN" dirty="0" smtClean="0">
                <a:solidFill>
                  <a:srgbClr val="FF0000"/>
                </a:solidFill>
              </a:rPr>
              <a:t> class 4 life cycle methods and </a:t>
            </a:r>
            <a:r>
              <a:rPr lang="en-IN" dirty="0" err="1" smtClean="0">
                <a:solidFill>
                  <a:srgbClr val="FF0000"/>
                </a:solidFill>
              </a:rPr>
              <a:t>java.awt.Component</a:t>
            </a:r>
            <a:r>
              <a:rPr lang="en-IN" dirty="0" smtClean="0">
                <a:solidFill>
                  <a:srgbClr val="FF0000"/>
                </a:solidFill>
              </a:rPr>
              <a:t> class provides 1 life cycle methods for an applet. “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43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Who is responsible to manage the life cycle of an applet?</a:t>
            </a:r>
          </a:p>
          <a:p>
            <a:pPr marL="0" indent="0">
              <a:buNone/>
            </a:pPr>
            <a:r>
              <a:rPr lang="en-IN" dirty="0"/>
              <a:t>Java Plug-in software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How to run an Applet?</a:t>
            </a:r>
          </a:p>
          <a:p>
            <a:pPr marL="0" indent="0">
              <a:buNone/>
            </a:pPr>
            <a:r>
              <a:rPr lang="en-IN" dirty="0"/>
              <a:t>There are two ways to run an applet</a:t>
            </a:r>
          </a:p>
          <a:p>
            <a:r>
              <a:rPr lang="en-IN" dirty="0"/>
              <a:t>By html file.</a:t>
            </a:r>
          </a:p>
          <a:p>
            <a:r>
              <a:rPr lang="en-IN" dirty="0"/>
              <a:t>By </a:t>
            </a:r>
            <a:r>
              <a:rPr lang="en-IN" dirty="0" err="1"/>
              <a:t>appletViewer</a:t>
            </a:r>
            <a:r>
              <a:rPr lang="en-IN" dirty="0"/>
              <a:t> tool (for testing purpose).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A.Anitha AP(Sr) SITE- VIT University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84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Paint()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Public void paint(Graphics g) – used to paint the applet.</a:t>
            </a:r>
          </a:p>
          <a:p>
            <a:endParaRPr lang="en-IN" dirty="0" smtClean="0"/>
          </a:p>
          <a:p>
            <a:r>
              <a:rPr lang="en-IN" dirty="0" smtClean="0"/>
              <a:t>Java </a:t>
            </a:r>
            <a:r>
              <a:rPr lang="en-IN" dirty="0" err="1" smtClean="0"/>
              <a:t>plugin</a:t>
            </a:r>
            <a:r>
              <a:rPr lang="en-IN" dirty="0" smtClean="0"/>
              <a:t> software – manage the applet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508B3E152C444911F3CA7CA32C45E" ma:contentTypeVersion="6" ma:contentTypeDescription="Create a new document." ma:contentTypeScope="" ma:versionID="c2a20b0dcc19cf23599ff6fe5c2dda8f">
  <xsd:schema xmlns:xsd="http://www.w3.org/2001/XMLSchema" xmlns:xs="http://www.w3.org/2001/XMLSchema" xmlns:p="http://schemas.microsoft.com/office/2006/metadata/properties" xmlns:ns2="16f12a20-e7a9-4421-ae16-d8c44e1cf3e3" targetNamespace="http://schemas.microsoft.com/office/2006/metadata/properties" ma:root="true" ma:fieldsID="eaed93be376ed01476a31ef152e0ed37" ns2:_="">
    <xsd:import namespace="16f12a20-e7a9-4421-ae16-d8c44e1cf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12a20-e7a9-4421-ae16-d8c44e1cf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971D37-C386-421D-99DE-1996E55A1125}"/>
</file>

<file path=customXml/itemProps2.xml><?xml version="1.0" encoding="utf-8"?>
<ds:datastoreItem xmlns:ds="http://schemas.openxmlformats.org/officeDocument/2006/customXml" ds:itemID="{E2827420-7F2C-47CD-AC3B-B511759754A2}"/>
</file>

<file path=customXml/itemProps3.xml><?xml version="1.0" encoding="utf-8"?>
<ds:datastoreItem xmlns:ds="http://schemas.openxmlformats.org/officeDocument/2006/customXml" ds:itemID="{8529EB1C-0C25-4FC3-8DF7-99DF213907A6}"/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1192</Words>
  <Application>Microsoft Office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Unit- 6</vt:lpstr>
      <vt:lpstr>Introduction</vt:lpstr>
      <vt:lpstr>Some Differences….</vt:lpstr>
      <vt:lpstr>Slide 4</vt:lpstr>
      <vt:lpstr>Life cycle of Applet</vt:lpstr>
      <vt:lpstr>Slide 6</vt:lpstr>
      <vt:lpstr>Slide 7</vt:lpstr>
      <vt:lpstr>Slide 8</vt:lpstr>
      <vt:lpstr>Paint()</vt:lpstr>
      <vt:lpstr>Simple Applet program</vt:lpstr>
      <vt:lpstr>Commonly used methods of Graphics class:</vt:lpstr>
      <vt:lpstr>Slide 12</vt:lpstr>
      <vt:lpstr>Slide 13</vt:lpstr>
      <vt:lpstr>Display the image in Applet</vt:lpstr>
      <vt:lpstr>How to get the object of Image:</vt:lpstr>
      <vt:lpstr>Slide 16</vt:lpstr>
      <vt:lpstr>Get image in Applet</vt:lpstr>
      <vt:lpstr>Animation in Applet</vt:lpstr>
      <vt:lpstr>Slide 19</vt:lpstr>
      <vt:lpstr>Slide 20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Unit- 6</dc:title>
  <dc:creator>admin</dc:creator>
  <cp:lastModifiedBy>admin</cp:lastModifiedBy>
  <cp:revision>14</cp:revision>
  <dcterms:created xsi:type="dcterms:W3CDTF">2017-08-27T11:21:54Z</dcterms:created>
  <dcterms:modified xsi:type="dcterms:W3CDTF">2021-04-02T10:47:18Z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0x010100DBE508B3E152C444911F3CA7CA32C45E</vt:lpwstr>
  </property>
</Properties>
</file>