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89" r:id="rId6"/>
    <p:sldId id="290" r:id="rId7"/>
    <p:sldId id="291" r:id="rId8"/>
    <p:sldId id="292" r:id="rId9"/>
    <p:sldId id="293" r:id="rId10"/>
    <p:sldId id="294" r:id="rId11"/>
    <p:sldId id="257" r:id="rId12"/>
    <p:sldId id="295" r:id="rId13"/>
    <p:sldId id="296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4" r:id="rId29"/>
    <p:sldId id="275" r:id="rId30"/>
    <p:sldId id="276" r:id="rId31"/>
    <p:sldId id="272" r:id="rId32"/>
    <p:sldId id="273" r:id="rId33"/>
    <p:sldId id="282" r:id="rId34"/>
    <p:sldId id="280" r:id="rId35"/>
    <p:sldId id="281" r:id="rId36"/>
    <p:sldId id="277" r:id="rId37"/>
    <p:sldId id="278" r:id="rId38"/>
    <p:sldId id="279" r:id="rId39"/>
    <p:sldId id="287" r:id="rId40"/>
    <p:sldId id="288" r:id="rId41"/>
    <p:sldId id="283" r:id="rId42"/>
    <p:sldId id="284" r:id="rId43"/>
    <p:sldId id="28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D8A7-3842-4D7B-AFA6-C5A848089946}" v="6" dt="2021-06-07T04:26:39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 AGARWAL" userId="S::umang.agarwal2018@vitstudent.ac.in::cd6079ba-dd81-405e-a910-3445bbb390e4" providerId="AD" clId="Web-{5D0CD8A7-3842-4D7B-AFA6-C5A848089946}"/>
    <pc:docChg chg="modSld">
      <pc:chgData name="UMANG AGARWAL" userId="S::umang.agarwal2018@vitstudent.ac.in::cd6079ba-dd81-405e-a910-3445bbb390e4" providerId="AD" clId="Web-{5D0CD8A7-3842-4D7B-AFA6-C5A848089946}" dt="2021-06-07T04:26:39.246" v="5" actId="1076"/>
      <pc:docMkLst>
        <pc:docMk/>
      </pc:docMkLst>
      <pc:sldChg chg="modSp">
        <pc:chgData name="UMANG AGARWAL" userId="S::umang.agarwal2018@vitstudent.ac.in::cd6079ba-dd81-405e-a910-3445bbb390e4" providerId="AD" clId="Web-{5D0CD8A7-3842-4D7B-AFA6-C5A848089946}" dt="2021-06-07T04:26:39.246" v="5" actId="1076"/>
        <pc:sldMkLst>
          <pc:docMk/>
          <pc:sldMk cId="1078337640" sldId="257"/>
        </pc:sldMkLst>
        <pc:spChg chg="mod">
          <ac:chgData name="UMANG AGARWAL" userId="S::umang.agarwal2018@vitstudent.ac.in::cd6079ba-dd81-405e-a910-3445bbb390e4" providerId="AD" clId="Web-{5D0CD8A7-3842-4D7B-AFA6-C5A848089946}" dt="2021-06-07T04:26:39.246" v="5" actId="1076"/>
          <ac:spMkLst>
            <pc:docMk/>
            <pc:sldMk cId="1078337640" sldId="257"/>
            <ac:spMk id="5" creationId="{00000000-0000-0000-0000-000000000000}"/>
          </ac:spMkLst>
        </pc:spChg>
      </pc:sldChg>
      <pc:sldChg chg="modSp">
        <pc:chgData name="UMANG AGARWAL" userId="S::umang.agarwal2018@vitstudent.ac.in::cd6079ba-dd81-405e-a910-3445bbb390e4" providerId="AD" clId="Web-{5D0CD8A7-3842-4D7B-AFA6-C5A848089946}" dt="2021-06-07T04:26:37.933" v="4" actId="1076"/>
        <pc:sldMkLst>
          <pc:docMk/>
          <pc:sldMk cId="3216287029" sldId="258"/>
        </pc:sldMkLst>
        <pc:spChg chg="mod">
          <ac:chgData name="UMANG AGARWAL" userId="S::umang.agarwal2018@vitstudent.ac.in::cd6079ba-dd81-405e-a910-3445bbb390e4" providerId="AD" clId="Web-{5D0CD8A7-3842-4D7B-AFA6-C5A848089946}" dt="2021-06-07T04:26:37.933" v="4" actId="1076"/>
          <ac:spMkLst>
            <pc:docMk/>
            <pc:sldMk cId="3216287029" sldId="25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289A-BC27-4722-BF84-6E05D6C6EF77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50B3-3D80-41F3-B792-9712866289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550B3-3D80-41F3-B792-97128662895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3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7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0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3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692-9ABE-459A-A826-91A9320D2D7C}" type="datetimeFigureOut">
              <a:rPr lang="en-IN" smtClean="0"/>
              <a:pPr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CB6A-CC42-4598-8F7D-5ECEC0519B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utris_Technologies" TargetMode="External"/><Relationship Id="rId13" Type="http://schemas.openxmlformats.org/officeDocument/2006/relationships/hyperlink" Target="https://en.wikipedia.org/wiki/Eclipse_Foundation" TargetMode="External"/><Relationship Id="rId18" Type="http://schemas.openxmlformats.org/officeDocument/2006/relationships/hyperlink" Target="https://en.wikipedia.org/w/index.php?title=Winstone_Servlet_Container&amp;action=edit&amp;redlink=1" TargetMode="External"/><Relationship Id="rId26" Type="http://schemas.openxmlformats.org/officeDocument/2006/relationships/hyperlink" Target="https://en.wikipedia.org/wiki/JBoss_(company)" TargetMode="External"/><Relationship Id="rId3" Type="http://schemas.openxmlformats.org/officeDocument/2006/relationships/hyperlink" Target="https://en.wikipedia.org/wiki/Apache_Software_License" TargetMode="External"/><Relationship Id="rId21" Type="http://schemas.openxmlformats.org/officeDocument/2006/relationships/hyperlink" Target="https://en.wikipedia.org/wiki/Virgo_(software)" TargetMode="External"/><Relationship Id="rId7" Type="http://schemas.openxmlformats.org/officeDocument/2006/relationships/hyperlink" Target="https://en.wikipedia.org/wiki/Enhydra_Server" TargetMode="External"/><Relationship Id="rId12" Type="http://schemas.openxmlformats.org/officeDocument/2006/relationships/hyperlink" Target="https://en.wikipedia.org/wiki/Jetty_(web_server)" TargetMode="External"/><Relationship Id="rId17" Type="http://schemas.openxmlformats.org/officeDocument/2006/relationships/hyperlink" Target="https://en.wikipedia.org/wiki/Payara_Server" TargetMode="External"/><Relationship Id="rId25" Type="http://schemas.openxmlformats.org/officeDocument/2006/relationships/hyperlink" Target="https://en.wikipedia.org/wiki/Red_Hat" TargetMode="External"/><Relationship Id="rId2" Type="http://schemas.openxmlformats.org/officeDocument/2006/relationships/hyperlink" Target="https://en.wikipedia.org/wiki/Apache_Tomcat" TargetMode="External"/><Relationship Id="rId16" Type="http://schemas.openxmlformats.org/officeDocument/2006/relationships/hyperlink" Target="https://en.wikipedia.org/w/index.php?title=Jaminid&amp;action=edit&amp;redlink=1" TargetMode="External"/><Relationship Id="rId20" Type="http://schemas.openxmlformats.org/officeDocument/2006/relationships/hyperlink" Target="http://sourceforge.net/projects/tj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ache_Software_Foundation" TargetMode="External"/><Relationship Id="rId11" Type="http://schemas.openxmlformats.org/officeDocument/2006/relationships/hyperlink" Target="https://en.wikipedia.org/wiki/Application_server" TargetMode="External"/><Relationship Id="rId24" Type="http://schemas.openxmlformats.org/officeDocument/2006/relationships/hyperlink" Target="https://en.wikipedia.org/wiki/WildFly" TargetMode="External"/><Relationship Id="rId5" Type="http://schemas.openxmlformats.org/officeDocument/2006/relationships/hyperlink" Target="https://en.wikipedia.org/wiki/Java_EE" TargetMode="External"/><Relationship Id="rId15" Type="http://schemas.openxmlformats.org/officeDocument/2006/relationships/hyperlink" Target="https://en.wikipedia.org/wiki/WebSocket" TargetMode="External"/><Relationship Id="rId23" Type="http://schemas.openxmlformats.org/officeDocument/2006/relationships/hyperlink" Target="https://en.wikipedia.org/wiki/Eclipse_Public_License" TargetMode="External"/><Relationship Id="rId10" Type="http://schemas.openxmlformats.org/officeDocument/2006/relationships/hyperlink" Target="https://en.wikipedia.org/wiki/Oracle_Corporation" TargetMode="External"/><Relationship Id="rId19" Type="http://schemas.openxmlformats.org/officeDocument/2006/relationships/hyperlink" Target="https://en.wikipedia.org/w/index.php?title=Tiny_Java_Web_Server&amp;action=edit&amp;redlink=1" TargetMode="External"/><Relationship Id="rId4" Type="http://schemas.openxmlformats.org/officeDocument/2006/relationships/hyperlink" Target="https://en.wikipedia.org/wiki/Apache_Geronimo" TargetMode="External"/><Relationship Id="rId9" Type="http://schemas.openxmlformats.org/officeDocument/2006/relationships/hyperlink" Target="https://en.wikipedia.org/wiki/GlassFish" TargetMode="External"/><Relationship Id="rId14" Type="http://schemas.openxmlformats.org/officeDocument/2006/relationships/hyperlink" Target="https://en.wikipedia.org/wiki/SPDY" TargetMode="External"/><Relationship Id="rId22" Type="http://schemas.openxmlformats.org/officeDocument/2006/relationships/hyperlink" Target="https://en.wikipedia.org/wiki/OSGi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n-source_software" TargetMode="External"/><Relationship Id="rId13" Type="http://schemas.openxmlformats.org/officeDocument/2006/relationships/hyperlink" Target="https://en.wikipedia.org/wiki/WebLogic_Application_Server" TargetMode="External"/><Relationship Id="rId18" Type="http://schemas.openxmlformats.org/officeDocument/2006/relationships/hyperlink" Target="https://en.wikipedia.org/wiki/New_Atlanta" TargetMode="External"/><Relationship Id="rId3" Type="http://schemas.openxmlformats.org/officeDocument/2006/relationships/hyperlink" Target="https://en.wikipedia.org/wiki/Oracle_Corporation" TargetMode="External"/><Relationship Id="rId21" Type="http://schemas.openxmlformats.org/officeDocument/2006/relationships/hyperlink" Target="https://en.wikipedia.org/w/index.php?title=SpringSource_tc_Server&amp;action=edit&amp;redlink=1" TargetMode="External"/><Relationship Id="rId7" Type="http://schemas.openxmlformats.org/officeDocument/2006/relationships/hyperlink" Target="https://en.wikipedia.org/wiki/Subscription" TargetMode="External"/><Relationship Id="rId12" Type="http://schemas.openxmlformats.org/officeDocument/2006/relationships/hyperlink" Target="https://en.wikipedia.org/wiki/Adobe_Systems" TargetMode="External"/><Relationship Id="rId17" Type="http://schemas.openxmlformats.org/officeDocument/2006/relationships/hyperlink" Target="https://en.wikipedia.org/w/index.php?title=ServletExec&amp;action=edit&amp;redlink=1" TargetMode="External"/><Relationship Id="rId2" Type="http://schemas.openxmlformats.org/officeDocument/2006/relationships/hyperlink" Target="https://en.wikipedia.org/wiki/Oracle_iPlanet_Web_Server" TargetMode="External"/><Relationship Id="rId16" Type="http://schemas.openxmlformats.org/officeDocument/2006/relationships/hyperlink" Target="https://en.wikipedia.org/wiki/Resin_Server" TargetMode="External"/><Relationship Id="rId20" Type="http://schemas.openxmlformats.org/officeDocument/2006/relationships/hyperlink" Target="https://en.wikipedia.org/wiki/SAP_NetWea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Boss_(company)" TargetMode="External"/><Relationship Id="rId11" Type="http://schemas.openxmlformats.org/officeDocument/2006/relationships/hyperlink" Target="https://en.wikipedia.org/wiki/JRun" TargetMode="External"/><Relationship Id="rId5" Type="http://schemas.openxmlformats.org/officeDocument/2006/relationships/hyperlink" Target="https://en.wikipedia.org/wiki/Red_Hat" TargetMode="External"/><Relationship Id="rId15" Type="http://schemas.openxmlformats.org/officeDocument/2006/relationships/hyperlink" Target="https://en.wikipedia.org/w/index.php?title=IronFlare_AB&amp;action=edit&amp;redlink=1" TargetMode="External"/><Relationship Id="rId10" Type="http://schemas.openxmlformats.org/officeDocument/2006/relationships/hyperlink" Target="https://en.wikipedia.org/wiki/Application_server" TargetMode="External"/><Relationship Id="rId19" Type="http://schemas.openxmlformats.org/officeDocument/2006/relationships/hyperlink" Target="https://en.wikipedia.org/wiki/IBM_WebSphere_Application_Server" TargetMode="External"/><Relationship Id="rId4" Type="http://schemas.openxmlformats.org/officeDocument/2006/relationships/hyperlink" Target="https://en.wikipedia.org/wiki/JBoss_Enterprise_Application_Platform" TargetMode="External"/><Relationship Id="rId9" Type="http://schemas.openxmlformats.org/officeDocument/2006/relationships/hyperlink" Target="https://en.wikipedia.org/wiki/Java_EE" TargetMode="External"/><Relationship Id="rId14" Type="http://schemas.openxmlformats.org/officeDocument/2006/relationships/hyperlink" Target="https://en.wikipedia.org/wiki/Orion_Application_Server" TargetMode="External"/><Relationship Id="rId22" Type="http://schemas.openxmlformats.org/officeDocument/2006/relationships/hyperlink" Target="https://en.wikipedia.org/wiki/SpringSour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Servlets</a:t>
            </a:r>
          </a:p>
        </p:txBody>
      </p:sp>
    </p:spTree>
    <p:extLst>
      <p:ext uri="{BB962C8B-B14F-4D97-AF65-F5344CB8AC3E}">
        <p14:creationId xmlns:p14="http://schemas.microsoft.com/office/powerpoint/2010/main" val="63060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462"/>
            <a:ext cx="6624735" cy="638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a Servlet?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Servlet is a technology i.e. used to </a:t>
            </a:r>
            <a:r>
              <a:rPr lang="en-IN" dirty="0">
                <a:solidFill>
                  <a:srgbClr val="FF0000"/>
                </a:solidFill>
              </a:rPr>
              <a:t>create web application.</a:t>
            </a:r>
          </a:p>
          <a:p>
            <a:r>
              <a:rPr lang="en-IN" dirty="0"/>
              <a:t>Servlet is an API that </a:t>
            </a:r>
            <a:r>
              <a:rPr lang="en-IN" dirty="0">
                <a:solidFill>
                  <a:srgbClr val="FF0000"/>
                </a:solidFill>
              </a:rPr>
              <a:t>provides many interfaces and classes </a:t>
            </a:r>
            <a:r>
              <a:rPr lang="en-IN" dirty="0"/>
              <a:t>including documentations.</a:t>
            </a:r>
          </a:p>
          <a:p>
            <a:r>
              <a:rPr lang="en-IN" dirty="0">
                <a:solidFill>
                  <a:srgbClr val="FF0000"/>
                </a:solidFill>
              </a:rPr>
              <a:t>Servlet is an interface </a:t>
            </a:r>
            <a:r>
              <a:rPr lang="en-IN" dirty="0"/>
              <a:t>that must be implemented for creating any servlet.</a:t>
            </a:r>
          </a:p>
          <a:p>
            <a:r>
              <a:rPr lang="en-IN" dirty="0"/>
              <a:t>Servlet is a class that extend the capabilities of the servers and respond to the incoming request. It can respond to any type of requests.</a:t>
            </a:r>
          </a:p>
          <a:p>
            <a:r>
              <a:rPr lang="en-IN" dirty="0"/>
              <a:t>Servlet is a </a:t>
            </a:r>
            <a:r>
              <a:rPr lang="en-IN" dirty="0">
                <a:solidFill>
                  <a:srgbClr val="FF0000"/>
                </a:solidFill>
              </a:rPr>
              <a:t>web component </a:t>
            </a:r>
            <a:r>
              <a:rPr lang="en-IN" dirty="0"/>
              <a:t>that is deployed on the server to create dynamic web page.</a:t>
            </a: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5205264" y="2492896"/>
            <a:ext cx="3960440" cy="2088232"/>
          </a:xfrm>
          <a:prstGeom prst="wedgeRectCallout">
            <a:avLst>
              <a:gd name="adj1" fmla="val -63162"/>
              <a:gd name="adj2" fmla="val 875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 Web component on the server-side is the one invoked by the client using Web (Internet) as medium (interface)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2162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41682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31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web application?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application is an application accessible from the web. A web application is composed of web components like </a:t>
            </a:r>
            <a:r>
              <a:rPr lang="en-IN" dirty="0">
                <a:solidFill>
                  <a:srgbClr val="FF0000"/>
                </a:solidFill>
              </a:rPr>
              <a:t>Servlet, JSP, Filter </a:t>
            </a:r>
            <a:r>
              <a:rPr lang="en-IN" dirty="0"/>
              <a:t>etc. and other components such as </a:t>
            </a:r>
            <a:r>
              <a:rPr lang="en-IN" dirty="0">
                <a:solidFill>
                  <a:srgbClr val="FF0000"/>
                </a:solidFill>
              </a:rPr>
              <a:t>HTML</a:t>
            </a:r>
            <a:r>
              <a:rPr lang="en-IN" dirty="0"/>
              <a:t>. </a:t>
            </a:r>
          </a:p>
          <a:p>
            <a:r>
              <a:rPr lang="en-IN" dirty="0"/>
              <a:t>The web components typically execute in Web Server and respond to </a:t>
            </a:r>
            <a:r>
              <a:rPr lang="en-IN" dirty="0">
                <a:solidFill>
                  <a:srgbClr val="FF0000"/>
                </a:solidFill>
              </a:rPr>
              <a:t>HTTP request.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55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CGI(Common Gateway Interface)</a:t>
            </a:r>
            <a:endParaRPr lang="en-IN" dirty="0"/>
          </a:p>
        </p:txBody>
      </p:sp>
      <p:pic>
        <p:nvPicPr>
          <p:cNvPr id="2053" name="Picture 5" descr="problem in cgi and how servlet is be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8990"/>
            <a:ext cx="8136904" cy="27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76463" y="1600200"/>
            <a:ext cx="5943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6654" tIns="13330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5" y="1484784"/>
            <a:ext cx="700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CGI technology enables the web server to call an external program and pass HTTP request information to the external program to process the request. For each request, it starts a new process.</a:t>
            </a:r>
          </a:p>
        </p:txBody>
      </p:sp>
    </p:spTree>
    <p:extLst>
      <p:ext uri="{BB962C8B-B14F-4D97-AF65-F5344CB8AC3E}">
        <p14:creationId xmlns:p14="http://schemas.microsoft.com/office/powerpoint/2010/main" val="49722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Disadvantages of CGI</a:t>
            </a:r>
          </a:p>
          <a:p>
            <a:pPr marL="0" indent="0">
              <a:buNone/>
            </a:pPr>
            <a:r>
              <a:rPr lang="en-IN" dirty="0"/>
              <a:t>There are many problems in CGI technology:</a:t>
            </a:r>
          </a:p>
          <a:p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number of clients increases</a:t>
            </a:r>
            <a:r>
              <a:rPr lang="en-IN" dirty="0"/>
              <a:t>, it takes more time for sending response.</a:t>
            </a:r>
          </a:p>
          <a:p>
            <a:r>
              <a:rPr lang="en-IN" dirty="0"/>
              <a:t>For each request, it starts a process and </a:t>
            </a:r>
            <a:r>
              <a:rPr lang="en-IN" dirty="0">
                <a:solidFill>
                  <a:srgbClr val="FF0000"/>
                </a:solidFill>
              </a:rPr>
              <a:t>Web server is limited to start processes.</a:t>
            </a:r>
          </a:p>
          <a:p>
            <a:r>
              <a:rPr lang="en-IN" dirty="0"/>
              <a:t>It uses </a:t>
            </a:r>
            <a:r>
              <a:rPr lang="en-IN" dirty="0">
                <a:solidFill>
                  <a:srgbClr val="FF0000"/>
                </a:solidFill>
              </a:rPr>
              <a:t>platform dependent language </a:t>
            </a:r>
            <a:r>
              <a:rPr lang="en-IN" dirty="0"/>
              <a:t>e.g. C, C++, </a:t>
            </a:r>
            <a:r>
              <a:rPr lang="en-IN" dirty="0" err="1"/>
              <a:t>perl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Advantage of 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There are many advantages of servlet over CGI. </a:t>
            </a:r>
          </a:p>
          <a:p>
            <a:r>
              <a:rPr lang="en-IN" dirty="0"/>
              <a:t>The web container creates threads for handling the multiple requests to the servlet. Threads have a lot of benefits over the Processes such as they share a common memory area, lightweight, cost of communication between the threads are low. </a:t>
            </a:r>
          </a:p>
          <a:p>
            <a:pPr marL="0" indent="0">
              <a:buNone/>
            </a:pPr>
            <a:r>
              <a:rPr lang="en-IN" dirty="0"/>
              <a:t>The basic benefits of servlet are as follows:</a:t>
            </a:r>
          </a:p>
          <a:p>
            <a:r>
              <a:rPr lang="en-IN" b="1" dirty="0"/>
              <a:t>better performance:</a:t>
            </a:r>
            <a:r>
              <a:rPr lang="en-IN" dirty="0"/>
              <a:t> because it creates a thread for each request not process.</a:t>
            </a:r>
          </a:p>
          <a:p>
            <a:r>
              <a:rPr lang="en-IN" b="1" dirty="0"/>
              <a:t>Portability:</a:t>
            </a:r>
            <a:r>
              <a:rPr lang="en-IN" dirty="0"/>
              <a:t> because it uses java language.</a:t>
            </a:r>
          </a:p>
          <a:p>
            <a:r>
              <a:rPr lang="en-IN" b="1" dirty="0"/>
              <a:t>Robust:</a:t>
            </a:r>
            <a:r>
              <a:rPr lang="en-IN" dirty="0"/>
              <a:t> Servlets are managed by JVM so no need to worry about memory leak, garbage collection etc.</a:t>
            </a:r>
          </a:p>
          <a:p>
            <a:r>
              <a:rPr lang="en-IN" b="1" dirty="0"/>
              <a:t>Secure:</a:t>
            </a:r>
            <a:r>
              <a:rPr lang="en-IN" dirty="0"/>
              <a:t> because it uses java language..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05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704855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 in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Let's first discuss these points before starting the servlet technology.</a:t>
            </a:r>
          </a:p>
          <a:p>
            <a:pPr marL="0" indent="0">
              <a:buNone/>
            </a:pPr>
            <a:r>
              <a:rPr lang="en-IN" dirty="0"/>
              <a:t>The basic </a:t>
            </a:r>
            <a:r>
              <a:rPr lang="en-IN" b="1" dirty="0"/>
              <a:t>terminology used in servlet</a:t>
            </a:r>
            <a:r>
              <a:rPr lang="en-IN" dirty="0"/>
              <a:t> are given below:</a:t>
            </a:r>
          </a:p>
          <a:p>
            <a:r>
              <a:rPr lang="en-IN" dirty="0"/>
              <a:t>HTTP</a:t>
            </a:r>
          </a:p>
          <a:p>
            <a:r>
              <a:rPr lang="en-IN" dirty="0"/>
              <a:t>HTTP Request Types</a:t>
            </a:r>
          </a:p>
          <a:p>
            <a:r>
              <a:rPr lang="en-IN" dirty="0"/>
              <a:t>Difference between Get and Post method</a:t>
            </a:r>
          </a:p>
          <a:p>
            <a:r>
              <a:rPr lang="en-IN" dirty="0"/>
              <a:t>Container</a:t>
            </a:r>
          </a:p>
          <a:p>
            <a:r>
              <a:rPr lang="en-IN" dirty="0"/>
              <a:t>Server and Difference between web server and application server</a:t>
            </a:r>
          </a:p>
          <a:p>
            <a:r>
              <a:rPr lang="en-IN" dirty="0"/>
              <a:t>Content Type</a:t>
            </a:r>
          </a:p>
          <a:p>
            <a:r>
              <a:rPr lang="en-IN" dirty="0"/>
              <a:t>Introduction of XML</a:t>
            </a:r>
          </a:p>
          <a:p>
            <a:r>
              <a:rPr lang="en-IN" dirty="0"/>
              <a:t>Deployment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6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HTTP (Hyper Text Transfer 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3"/>
            <a:ext cx="8229600" cy="331729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Http is the protocol that allows web servers and browsers to exchange data over the web.</a:t>
            </a:r>
          </a:p>
          <a:p>
            <a:r>
              <a:rPr lang="en-IN" dirty="0"/>
              <a:t>It is a request response protocol.</a:t>
            </a:r>
          </a:p>
          <a:p>
            <a:r>
              <a:rPr lang="en-IN" dirty="0"/>
              <a:t>Http uses reliable TCP connections by default on TCP port 80.</a:t>
            </a:r>
          </a:p>
          <a:p>
            <a:r>
              <a:rPr lang="en-IN" dirty="0"/>
              <a:t>It is stateless means each request is considered as the new request. In other words, server doesn't recognize the user </a:t>
            </a:r>
            <a:r>
              <a:rPr lang="en-IN" dirty="0" err="1"/>
              <a:t>bydefault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42038"/>
            <a:ext cx="676875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6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Introduction to Entreprises Java (JEE)</a:t>
            </a:r>
            <a:endParaRPr lang="fr-FR" dirty="0"/>
          </a:p>
          <a:p>
            <a:r>
              <a:rPr lang="fr-FR" dirty="0"/>
              <a:t>Basic </a:t>
            </a:r>
            <a:r>
              <a:rPr lang="en-IN" dirty="0"/>
              <a:t>Application Structure</a:t>
            </a:r>
          </a:p>
          <a:p>
            <a:r>
              <a:rPr lang="en-IN" dirty="0"/>
              <a:t>Web Containers</a:t>
            </a:r>
          </a:p>
          <a:p>
            <a:r>
              <a:rPr lang="en-IN" dirty="0"/>
              <a:t>Creating </a:t>
            </a:r>
            <a:r>
              <a:rPr lang="en-IN" dirty="0" err="1"/>
              <a:t>Servlets</a:t>
            </a:r>
            <a:r>
              <a:rPr lang="en-IN" dirty="0"/>
              <a:t>, Configuring </a:t>
            </a:r>
            <a:r>
              <a:rPr lang="en-IN" dirty="0" err="1"/>
              <a:t>Servlets</a:t>
            </a:r>
            <a:endParaRPr lang="en-IN" dirty="0"/>
          </a:p>
          <a:p>
            <a:r>
              <a:rPr lang="en-IN" dirty="0"/>
              <a:t>Understanding HTTP methods -Parameters and Accepting Form Submissions</a:t>
            </a:r>
          </a:p>
          <a:p>
            <a:r>
              <a:rPr lang="en-IN" dirty="0"/>
              <a:t>Init parameters, File Uploading</a:t>
            </a:r>
          </a:p>
          <a:p>
            <a:r>
              <a:rPr lang="en-IN" dirty="0"/>
              <a:t> Accessing Databases with JDBC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Http Request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19"/>
            <a:ext cx="8229600" cy="720081"/>
          </a:xfrm>
        </p:spPr>
        <p:txBody>
          <a:bodyPr/>
          <a:lstStyle/>
          <a:p>
            <a:r>
              <a:rPr lang="en-IN" sz="2000" dirty="0"/>
              <a:t>Every request has a header that tells the status of the client. There are many request methods. Get and Post requests are mostly used.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43476"/>
              </p:ext>
            </p:extLst>
          </p:nvPr>
        </p:nvGraphicFramePr>
        <p:xfrm>
          <a:off x="899591" y="1916831"/>
          <a:ext cx="7848871" cy="4765372"/>
        </p:xfrm>
        <a:graphic>
          <a:graphicData uri="http://schemas.openxmlformats.org/drawingml/2006/table">
            <a:tbl>
              <a:tblPr/>
              <a:tblGrid>
                <a:gridCol w="184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59">
                <a:tc>
                  <a:txBody>
                    <a:bodyPr/>
                    <a:lstStyle/>
                    <a:p>
                      <a:r>
                        <a:rPr lang="en-IN" sz="2000" b="1" dirty="0"/>
                        <a:t>HTTP Request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Description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02">
                <a:tc>
                  <a:txBody>
                    <a:bodyPr/>
                    <a:lstStyle/>
                    <a:p>
                      <a:r>
                        <a:rPr lang="en-IN" sz="2000" b="1" dirty="0"/>
                        <a:t>GET</a:t>
                      </a:r>
                      <a:endParaRPr lang="en-IN" sz="2000" dirty="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Asks to get the resource at the requested URL.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656">
                <a:tc>
                  <a:txBody>
                    <a:bodyPr/>
                    <a:lstStyle/>
                    <a:p>
                      <a:r>
                        <a:rPr lang="en-IN" sz="2000" b="1" dirty="0"/>
                        <a:t>POST</a:t>
                      </a:r>
                      <a:endParaRPr lang="en-IN" sz="2000" dirty="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Asks the server to accept the body info attached. It is like GET request with extra info sent with the request.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56">
                <a:tc>
                  <a:txBody>
                    <a:bodyPr/>
                    <a:lstStyle/>
                    <a:p>
                      <a:r>
                        <a:rPr lang="en-IN" sz="2000" b="1" dirty="0"/>
                        <a:t>HEAD</a:t>
                      </a:r>
                      <a:endParaRPr lang="en-IN" sz="2000" dirty="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Asks for only the header part of whatever a GET would return. Just like GET but with no body.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214">
                <a:tc>
                  <a:txBody>
                    <a:bodyPr/>
                    <a:lstStyle/>
                    <a:p>
                      <a:r>
                        <a:rPr lang="en-IN" sz="2000" b="1"/>
                        <a:t>TRACE</a:t>
                      </a:r>
                      <a:endParaRPr lang="en-IN" sz="200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Asks for the loopback of the request message, for testing or troubleshooting.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00">
                <a:tc>
                  <a:txBody>
                    <a:bodyPr/>
                    <a:lstStyle/>
                    <a:p>
                      <a:r>
                        <a:rPr lang="en-IN" sz="2000" b="1"/>
                        <a:t>PUT</a:t>
                      </a:r>
                      <a:endParaRPr lang="en-IN" sz="200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Says to put the enclosed info (the body) at the requested URL.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202">
                <a:tc>
                  <a:txBody>
                    <a:bodyPr/>
                    <a:lstStyle/>
                    <a:p>
                      <a:r>
                        <a:rPr lang="en-IN" sz="2000" b="1"/>
                        <a:t>DELETE</a:t>
                      </a:r>
                      <a:endParaRPr lang="en-IN" sz="200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Says to delete the resource at the requested URL.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6656">
                <a:tc>
                  <a:txBody>
                    <a:bodyPr/>
                    <a:lstStyle/>
                    <a:p>
                      <a:r>
                        <a:rPr lang="en-IN" sz="2000" b="1"/>
                        <a:t>OPTIONS</a:t>
                      </a:r>
                      <a:endParaRPr lang="en-IN" sz="2000"/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Asks for a list of the HTTP methods to which the thing at the request URL can respond</a:t>
                      </a:r>
                    </a:p>
                  </a:txBody>
                  <a:tcPr marL="72999" marR="72999" marT="36500" marB="36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5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2800" b="1" dirty="0"/>
              <a:t>What is the difference between Get and Post?</a:t>
            </a:r>
            <a:br>
              <a:rPr lang="en-IN" sz="2800" b="1" dirty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672757"/>
              </p:ext>
            </p:extLst>
          </p:nvPr>
        </p:nvGraphicFramePr>
        <p:xfrm>
          <a:off x="457200" y="980728"/>
          <a:ext cx="8229600" cy="525658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2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567">
                <a:tc>
                  <a:txBody>
                    <a:bodyPr/>
                    <a:lstStyle/>
                    <a:p>
                      <a:r>
                        <a:rPr lang="en-IN"/>
                        <a:t>1) In case of Get request, only </a:t>
                      </a:r>
                      <a:r>
                        <a:rPr lang="en-IN" b="1"/>
                        <a:t>limited amount of data</a:t>
                      </a:r>
                      <a:r>
                        <a:rPr lang="en-IN"/>
                        <a:t> can be sent because data is sent in header.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case of post request, </a:t>
                      </a:r>
                      <a:r>
                        <a:rPr lang="en-IN" b="1" dirty="0"/>
                        <a:t>large amount of data</a:t>
                      </a:r>
                      <a:r>
                        <a:rPr lang="en-IN" dirty="0"/>
                        <a:t> can be sent because data is sent in body.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098">
                <a:tc>
                  <a:txBody>
                    <a:bodyPr/>
                    <a:lstStyle/>
                    <a:p>
                      <a:r>
                        <a:rPr lang="en-IN"/>
                        <a:t>2) Get request is </a:t>
                      </a:r>
                      <a:r>
                        <a:rPr lang="en-IN" b="1"/>
                        <a:t>not secured</a:t>
                      </a:r>
                      <a:r>
                        <a:rPr lang="en-IN"/>
                        <a:t> because data is exposed in URL bar.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request is </a:t>
                      </a:r>
                      <a:r>
                        <a:rPr lang="en-IN" b="1" dirty="0"/>
                        <a:t>secured</a:t>
                      </a:r>
                      <a:r>
                        <a:rPr lang="en-IN" dirty="0"/>
                        <a:t> because data is not exposed in URL bar.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27">
                <a:tc>
                  <a:txBody>
                    <a:bodyPr/>
                    <a:lstStyle/>
                    <a:p>
                      <a:r>
                        <a:rPr lang="en-IN"/>
                        <a:t>3) Get request </a:t>
                      </a:r>
                      <a:r>
                        <a:rPr lang="en-IN" b="1"/>
                        <a:t>can be bookmarked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 request </a:t>
                      </a:r>
                      <a:r>
                        <a:rPr lang="en-IN" b="1"/>
                        <a:t>cannot be</a:t>
                      </a:r>
                      <a:r>
                        <a:rPr lang="en-IN"/>
                        <a:t> bookmarked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567">
                <a:tc>
                  <a:txBody>
                    <a:bodyPr/>
                    <a:lstStyle/>
                    <a:p>
                      <a:r>
                        <a:rPr lang="en-IN"/>
                        <a:t>4) Get request is </a:t>
                      </a:r>
                      <a:r>
                        <a:rPr lang="en-IN" b="1"/>
                        <a:t>idempotent</a:t>
                      </a:r>
                      <a:r>
                        <a:rPr lang="en-IN"/>
                        <a:t>. It means second request will be ignored until response of first request is delivered.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request is </a:t>
                      </a:r>
                      <a:r>
                        <a:rPr lang="en-IN" b="1" dirty="0"/>
                        <a:t>non-idempotent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098">
                <a:tc>
                  <a:txBody>
                    <a:bodyPr/>
                    <a:lstStyle/>
                    <a:p>
                      <a:r>
                        <a:rPr lang="en-IN"/>
                        <a:t>5) Get request is </a:t>
                      </a:r>
                      <a:r>
                        <a:rPr lang="en-IN" b="1"/>
                        <a:t>more efficient</a:t>
                      </a:r>
                      <a:r>
                        <a:rPr lang="en-IN"/>
                        <a:t> and used more than 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request is </a:t>
                      </a:r>
                      <a:r>
                        <a:rPr lang="en-IN" b="1" dirty="0"/>
                        <a:t>less efficient</a:t>
                      </a:r>
                      <a:r>
                        <a:rPr lang="en-IN" dirty="0"/>
                        <a:t> and used less than get.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86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800" b="1" dirty="0"/>
              <a:t>Server</a:t>
            </a:r>
            <a:endParaRPr lang="en-IN" sz="1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/>
              <a:t>It is a running program or software that provides services.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/>
              <a:t>There are two types of servers: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    Web Server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    Application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/>
              <a:t>Web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/>
              <a:t>Web server contains only web or servlet container. It can be used for servlet, </a:t>
            </a:r>
            <a:r>
              <a:rPr lang="en-IN" sz="2400" dirty="0" err="1"/>
              <a:t>jsp</a:t>
            </a:r>
            <a:r>
              <a:rPr lang="en-IN" sz="2400" dirty="0"/>
              <a:t>, struts, </a:t>
            </a:r>
            <a:r>
              <a:rPr lang="en-IN" sz="2400" dirty="0" err="1"/>
              <a:t>jsf</a:t>
            </a:r>
            <a:r>
              <a:rPr lang="en-IN" sz="2400" dirty="0"/>
              <a:t> etc. It can't be used for EJB.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/>
              <a:t>Example of Web Servers are: </a:t>
            </a:r>
            <a:r>
              <a:rPr lang="en-IN" sz="2400" dirty="0">
                <a:solidFill>
                  <a:srgbClr val="FF0000"/>
                </a:solidFill>
              </a:rPr>
              <a:t>Apache Tomcat .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7417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b="1" u="sng" dirty="0"/>
              <a:t>Application Server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Application server contains Web and EJB containers. It can be used for servlet, </a:t>
            </a:r>
            <a:r>
              <a:rPr lang="en-IN" dirty="0" err="1"/>
              <a:t>jsp</a:t>
            </a:r>
            <a:r>
              <a:rPr lang="en-IN" dirty="0"/>
              <a:t>, struts, </a:t>
            </a:r>
            <a:r>
              <a:rPr lang="en-IN" dirty="0" err="1"/>
              <a:t>jsf</a:t>
            </a:r>
            <a:r>
              <a:rPr lang="en-IN" dirty="0"/>
              <a:t>, </a:t>
            </a:r>
            <a:r>
              <a:rPr lang="en-IN" dirty="0" err="1"/>
              <a:t>ejb</a:t>
            </a:r>
            <a:r>
              <a:rPr lang="en-IN" dirty="0"/>
              <a:t> etc.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Example of Application Servers are: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b="1" dirty="0"/>
              <a:t>    </a:t>
            </a:r>
            <a:r>
              <a:rPr lang="en-IN" b="1" dirty="0" err="1"/>
              <a:t>JBoss</a:t>
            </a:r>
            <a:r>
              <a:rPr lang="en-IN" b="1" dirty="0"/>
              <a:t> </a:t>
            </a:r>
            <a:r>
              <a:rPr lang="en-IN" dirty="0"/>
              <a:t>Open-source server from </a:t>
            </a:r>
            <a:r>
              <a:rPr lang="en-IN" dirty="0" err="1"/>
              <a:t>JBoss</a:t>
            </a:r>
            <a:r>
              <a:rPr lang="en-IN" dirty="0"/>
              <a:t> community.</a:t>
            </a:r>
          </a:p>
          <a:p>
            <a:pPr>
              <a:lnSpc>
                <a:spcPct val="120000"/>
              </a:lnSpc>
            </a:pPr>
            <a:r>
              <a:rPr lang="en-IN" dirty="0"/>
              <a:t>   </a:t>
            </a:r>
            <a:r>
              <a:rPr lang="en-IN" b="1" dirty="0"/>
              <a:t> Glassfish </a:t>
            </a:r>
            <a:r>
              <a:rPr lang="en-IN" dirty="0"/>
              <a:t>provided by Sun Microsystem. Now acquired by     	Oracle.</a:t>
            </a:r>
          </a:p>
          <a:p>
            <a:pPr>
              <a:lnSpc>
                <a:spcPct val="120000"/>
              </a:lnSpc>
            </a:pPr>
            <a:r>
              <a:rPr lang="en-IN" b="1" dirty="0"/>
              <a:t>    </a:t>
            </a:r>
            <a:r>
              <a:rPr lang="en-IN" b="1" dirty="0" err="1"/>
              <a:t>Weblogic</a:t>
            </a:r>
            <a:r>
              <a:rPr lang="en-IN" b="1" dirty="0"/>
              <a:t> </a:t>
            </a:r>
            <a:r>
              <a:rPr lang="en-IN" dirty="0"/>
              <a:t>provided by Oracle. It more secured.</a:t>
            </a:r>
          </a:p>
          <a:p>
            <a:pPr>
              <a:lnSpc>
                <a:spcPct val="120000"/>
              </a:lnSpc>
            </a:pPr>
            <a:r>
              <a:rPr lang="en-IN" dirty="0"/>
              <a:t>    </a:t>
            </a:r>
            <a:r>
              <a:rPr lang="en-IN" b="1" dirty="0" err="1"/>
              <a:t>Websphere</a:t>
            </a:r>
            <a:r>
              <a:rPr lang="en-IN" dirty="0"/>
              <a:t> provided by IBM.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19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Content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3800" dirty="0"/>
              <a:t>Content Type is also known as MIME (Multipurpose internet Mail Extension) Type. It is a </a:t>
            </a:r>
            <a:r>
              <a:rPr lang="en-IN" sz="3800" b="1" dirty="0"/>
              <a:t>HTTP header</a:t>
            </a:r>
            <a:r>
              <a:rPr lang="en-IN" sz="3800" dirty="0"/>
              <a:t> that provides the description about what are you sending to the browser.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3800" dirty="0"/>
          </a:p>
          <a:p>
            <a:pPr marL="0" indent="0">
              <a:buNone/>
            </a:pPr>
            <a:r>
              <a:rPr lang="en-IN" dirty="0"/>
              <a:t>There are many content types: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text/html</a:t>
            </a:r>
          </a:p>
          <a:p>
            <a:r>
              <a:rPr lang="en-IN" dirty="0"/>
              <a:t>text/plain</a:t>
            </a:r>
          </a:p>
          <a:p>
            <a:r>
              <a:rPr lang="en-IN" dirty="0"/>
              <a:t>application/</a:t>
            </a:r>
            <a:r>
              <a:rPr lang="en-IN" dirty="0" err="1"/>
              <a:t>msword</a:t>
            </a:r>
            <a:endParaRPr lang="en-IN" dirty="0"/>
          </a:p>
          <a:p>
            <a:r>
              <a:rPr lang="en-IN" dirty="0"/>
              <a:t>application/vnd.ms-excel</a:t>
            </a:r>
          </a:p>
          <a:p>
            <a:r>
              <a:rPr lang="en-IN" dirty="0"/>
              <a:t>application/jar</a:t>
            </a:r>
          </a:p>
          <a:p>
            <a:r>
              <a:rPr lang="en-IN" dirty="0"/>
              <a:t>application/</a:t>
            </a:r>
            <a:r>
              <a:rPr lang="en-IN" dirty="0" err="1"/>
              <a:t>pdf</a:t>
            </a:r>
            <a:endParaRPr lang="en-IN" dirty="0"/>
          </a:p>
          <a:p>
            <a:r>
              <a:rPr lang="en-IN" dirty="0"/>
              <a:t>application/octet-stream</a:t>
            </a:r>
          </a:p>
          <a:p>
            <a:r>
              <a:rPr lang="en-IN" dirty="0"/>
              <a:t>application/x-zip</a:t>
            </a:r>
          </a:p>
          <a:p>
            <a:r>
              <a:rPr lang="en-IN" dirty="0"/>
              <a:t>images/jpeg</a:t>
            </a:r>
          </a:p>
          <a:p>
            <a:r>
              <a:rPr lang="en-IN" dirty="0"/>
              <a:t>video/</a:t>
            </a:r>
            <a:r>
              <a:rPr lang="en-IN" dirty="0" err="1"/>
              <a:t>quicktime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34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Servlet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javax.servlet</a:t>
            </a:r>
            <a:r>
              <a:rPr lang="en-IN" dirty="0"/>
              <a:t> and </a:t>
            </a:r>
            <a:r>
              <a:rPr lang="en-IN" dirty="0" err="1"/>
              <a:t>javax.servlet.http</a:t>
            </a:r>
            <a:r>
              <a:rPr lang="en-IN" dirty="0"/>
              <a:t> packages represent interfaces and classes for servlet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 err="1"/>
              <a:t>javax.servlet</a:t>
            </a:r>
            <a:r>
              <a:rPr lang="en-IN" dirty="0"/>
              <a:t> package contains many interfaces and classes that are used by the servlet or web container. These are not specific to any protocol.</a:t>
            </a:r>
          </a:p>
          <a:p>
            <a:r>
              <a:rPr lang="en-IN" dirty="0"/>
              <a:t>The </a:t>
            </a:r>
            <a:r>
              <a:rPr lang="en-IN" b="1" dirty="0" err="1"/>
              <a:t>javax.servlet.http</a:t>
            </a:r>
            <a:r>
              <a:rPr lang="en-IN" dirty="0"/>
              <a:t> package contains interfaces and classes that are responsible for http requests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84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Interfaces in </a:t>
            </a:r>
            <a:r>
              <a:rPr lang="en-IN" b="1" dirty="0" err="1"/>
              <a:t>javax.servlet</a:t>
            </a:r>
            <a:r>
              <a:rPr lang="en-IN" b="1" dirty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 are many interfaces in </a:t>
            </a:r>
            <a:r>
              <a:rPr lang="en-IN" dirty="0" err="1">
                <a:solidFill>
                  <a:srgbClr val="FF0000"/>
                </a:solidFill>
              </a:rPr>
              <a:t>javax.servlet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package. They are as follows:</a:t>
            </a:r>
          </a:p>
          <a:p>
            <a:r>
              <a:rPr lang="en-IN" dirty="0"/>
              <a:t>Servlet</a:t>
            </a:r>
          </a:p>
          <a:p>
            <a:r>
              <a:rPr lang="en-IN" dirty="0" err="1"/>
              <a:t>ServletRequest</a:t>
            </a:r>
            <a:endParaRPr lang="en-IN" dirty="0"/>
          </a:p>
          <a:p>
            <a:r>
              <a:rPr lang="en-IN" dirty="0" err="1"/>
              <a:t>ServletResponse</a:t>
            </a:r>
            <a:endParaRPr lang="en-IN" dirty="0"/>
          </a:p>
          <a:p>
            <a:r>
              <a:rPr lang="en-IN" dirty="0" err="1"/>
              <a:t>RequestDispatcher</a:t>
            </a:r>
            <a:endParaRPr lang="en-IN" dirty="0"/>
          </a:p>
          <a:p>
            <a:r>
              <a:rPr lang="en-IN" dirty="0" err="1"/>
              <a:t>ServletConfig</a:t>
            </a:r>
            <a:endParaRPr lang="en-IN" dirty="0"/>
          </a:p>
          <a:p>
            <a:r>
              <a:rPr lang="en-IN" dirty="0" err="1"/>
              <a:t>ServletContext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5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Classes in </a:t>
            </a:r>
            <a:r>
              <a:rPr lang="en-IN" b="1" dirty="0" err="1"/>
              <a:t>javax.servlet</a:t>
            </a:r>
            <a:r>
              <a:rPr lang="en-IN" b="1" dirty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many classes </a:t>
            </a:r>
            <a:r>
              <a:rPr lang="en-IN" dirty="0">
                <a:solidFill>
                  <a:srgbClr val="FF0000"/>
                </a:solidFill>
              </a:rPr>
              <a:t>in </a:t>
            </a:r>
            <a:r>
              <a:rPr lang="en-IN" dirty="0" err="1">
                <a:solidFill>
                  <a:srgbClr val="FF0000"/>
                </a:solidFill>
              </a:rPr>
              <a:t>javax.servlet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package. They are as follows:</a:t>
            </a:r>
          </a:p>
          <a:p>
            <a:r>
              <a:rPr lang="en-IN" dirty="0" err="1"/>
              <a:t>GenericServlet</a:t>
            </a:r>
            <a:endParaRPr lang="en-IN" dirty="0"/>
          </a:p>
          <a:p>
            <a:r>
              <a:rPr lang="en-IN" dirty="0" err="1"/>
              <a:t>ServletInputStream</a:t>
            </a:r>
            <a:endParaRPr lang="en-IN" dirty="0"/>
          </a:p>
          <a:p>
            <a:r>
              <a:rPr lang="en-IN" dirty="0" err="1"/>
              <a:t>ServletOutputStream</a:t>
            </a:r>
            <a:endParaRPr lang="en-IN" dirty="0"/>
          </a:p>
          <a:p>
            <a:r>
              <a:rPr lang="en-IN" dirty="0" err="1"/>
              <a:t>ServletRequestWrapper</a:t>
            </a:r>
            <a:endParaRPr lang="en-IN" dirty="0"/>
          </a:p>
          <a:p>
            <a:r>
              <a:rPr lang="en-IN" dirty="0" err="1"/>
              <a:t>ServletResponseWrapper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5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Interfaces in </a:t>
            </a:r>
            <a:r>
              <a:rPr lang="en-IN" b="1" dirty="0" err="1"/>
              <a:t>javax.servlet.http</a:t>
            </a:r>
            <a:r>
              <a:rPr lang="en-IN" b="1" dirty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Interfaces in </a:t>
            </a:r>
            <a:r>
              <a:rPr lang="en-IN" b="1" dirty="0" err="1"/>
              <a:t>javax.servlet.http</a:t>
            </a:r>
            <a:r>
              <a:rPr lang="en-IN" b="1" dirty="0"/>
              <a:t> package</a:t>
            </a:r>
          </a:p>
          <a:p>
            <a:r>
              <a:rPr lang="en-IN" dirty="0"/>
              <a:t>There are many interfaces in </a:t>
            </a:r>
            <a:r>
              <a:rPr lang="en-IN" dirty="0" err="1"/>
              <a:t>javax.servlet.http</a:t>
            </a:r>
            <a:r>
              <a:rPr lang="en-IN" dirty="0"/>
              <a:t> package. They are as follows:</a:t>
            </a:r>
          </a:p>
          <a:p>
            <a:r>
              <a:rPr lang="en-IN" dirty="0" err="1">
                <a:solidFill>
                  <a:schemeClr val="accent6"/>
                </a:solidFill>
              </a:rPr>
              <a:t>HttpServletRequest</a:t>
            </a:r>
            <a:endParaRPr lang="en-IN" dirty="0">
              <a:solidFill>
                <a:schemeClr val="accent6"/>
              </a:solidFill>
            </a:endParaRPr>
          </a:p>
          <a:p>
            <a:r>
              <a:rPr lang="en-IN" dirty="0" err="1">
                <a:solidFill>
                  <a:schemeClr val="accent6"/>
                </a:solidFill>
              </a:rPr>
              <a:t>HttpServletResponse</a:t>
            </a:r>
            <a:endParaRPr lang="en-IN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Classes in </a:t>
            </a:r>
            <a:r>
              <a:rPr lang="en-IN" b="1" dirty="0" err="1"/>
              <a:t>javax.servlet.http</a:t>
            </a:r>
            <a:r>
              <a:rPr lang="en-IN" b="1" dirty="0"/>
              <a:t> package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classes in </a:t>
            </a:r>
            <a:r>
              <a:rPr lang="en-IN" dirty="0" err="1"/>
              <a:t>javax.servlet.http</a:t>
            </a:r>
            <a:r>
              <a:rPr lang="en-IN" dirty="0"/>
              <a:t> package. They are as follows:</a:t>
            </a:r>
          </a:p>
          <a:p>
            <a:r>
              <a:rPr lang="en-IN" dirty="0" err="1">
                <a:solidFill>
                  <a:schemeClr val="accent6"/>
                </a:solidFill>
              </a:rPr>
              <a:t>HttpServlet</a:t>
            </a:r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Cookie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2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Enterprises  Java ( Java 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Enterprise applications provide the business logic for an enterprise. </a:t>
            </a:r>
          </a:p>
          <a:p>
            <a:r>
              <a:rPr lang="en-IN" dirty="0"/>
              <a:t>They are centrally managed and often interact with other enterprise software.</a:t>
            </a:r>
          </a:p>
          <a:p>
            <a:r>
              <a:rPr lang="en-IN" dirty="0"/>
              <a:t>The aim of the Java EE platform is to provide developers with a powerful set of APIs while shortening development time, reducing application complexity, and improving application performance.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Before Coding it is time for us to know the steps of create a servlet example</a:t>
            </a:r>
          </a:p>
        </p:txBody>
      </p:sp>
    </p:spTree>
    <p:extLst>
      <p:ext uri="{BB962C8B-B14F-4D97-AF65-F5344CB8AC3E}">
        <p14:creationId xmlns:p14="http://schemas.microsoft.com/office/powerpoint/2010/main" val="39980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IN" dirty="0"/>
              <a:t>Servlet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b="1" dirty="0"/>
              <a:t>Servlet interface</a:t>
            </a:r>
            <a:r>
              <a:rPr lang="en-IN" dirty="0"/>
              <a:t> provides common behaviour to all the servlets.</a:t>
            </a:r>
          </a:p>
          <a:p>
            <a:r>
              <a:rPr lang="en-IN" dirty="0"/>
              <a:t>Servlet interface needs to be implemented for creating any servlet (either directly or indirectly). </a:t>
            </a:r>
            <a:r>
              <a:rPr lang="en-IN" dirty="0">
                <a:solidFill>
                  <a:srgbClr val="FF0000"/>
                </a:solidFill>
              </a:rPr>
              <a:t>It provides 3 life cycle methods that are used to </a:t>
            </a:r>
          </a:p>
          <a:p>
            <a:r>
              <a:rPr lang="en-IN" dirty="0">
                <a:solidFill>
                  <a:srgbClr val="FF0000"/>
                </a:solidFill>
              </a:rPr>
              <a:t>initialize the </a:t>
            </a:r>
            <a:r>
              <a:rPr lang="en-IN" dirty="0" err="1">
                <a:solidFill>
                  <a:srgbClr val="FF0000"/>
                </a:solidFill>
              </a:rPr>
              <a:t>servlet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to service the requests</a:t>
            </a:r>
          </a:p>
          <a:p>
            <a:r>
              <a:rPr lang="en-IN" dirty="0">
                <a:solidFill>
                  <a:srgbClr val="FF0000"/>
                </a:solidFill>
              </a:rPr>
              <a:t>to destroy the </a:t>
            </a:r>
            <a:r>
              <a:rPr lang="en-IN" dirty="0" err="1">
                <a:solidFill>
                  <a:srgbClr val="FF0000"/>
                </a:solidFill>
              </a:rPr>
              <a:t>servlet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4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Life Cycle of a Servlet (Servlet Life Cycle)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web container maintains the life cycle of a servlet instance. Let's see the life cycle of the servlet:</a:t>
            </a:r>
          </a:p>
          <a:p>
            <a:r>
              <a:rPr lang="en-IN" dirty="0"/>
              <a:t>Servlet class is loaded.</a:t>
            </a:r>
          </a:p>
          <a:p>
            <a:r>
              <a:rPr lang="en-IN" dirty="0"/>
              <a:t>Servlet instance is created.</a:t>
            </a:r>
          </a:p>
          <a:p>
            <a:r>
              <a:rPr lang="en-IN" dirty="0" err="1"/>
              <a:t>init</a:t>
            </a:r>
            <a:r>
              <a:rPr lang="en-IN" dirty="0"/>
              <a:t> method is invoked.</a:t>
            </a:r>
          </a:p>
          <a:p>
            <a:r>
              <a:rPr lang="en-IN" dirty="0"/>
              <a:t>service method is invoked.</a:t>
            </a:r>
          </a:p>
          <a:p>
            <a:r>
              <a:rPr lang="en-IN" dirty="0"/>
              <a:t>destroy method is invoked.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95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8460432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8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98477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306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dirty="0"/>
              <a:t>These methods like init, destroy and service which are lifecycle methods. </a:t>
            </a:r>
          </a:p>
          <a:p>
            <a:pPr marL="0" indent="0"/>
            <a:r>
              <a:rPr lang="en-IN" dirty="0"/>
              <a:t>These methods </a:t>
            </a:r>
            <a:r>
              <a:rPr lang="en-IN" dirty="0">
                <a:solidFill>
                  <a:srgbClr val="FF0000"/>
                </a:solidFill>
              </a:rPr>
              <a:t>should be called by framework only </a:t>
            </a:r>
            <a:r>
              <a:rPr lang="en-IN" dirty="0"/>
              <a:t>and not explicitly by our code. </a:t>
            </a:r>
          </a:p>
          <a:p>
            <a:pPr marL="0" indent="0"/>
            <a:r>
              <a:rPr lang="en-IN" dirty="0"/>
              <a:t>We can override these methods to add our application/business logic. </a:t>
            </a:r>
          </a:p>
          <a:p>
            <a:pPr marL="0" indent="0"/>
            <a:r>
              <a:rPr lang="en-IN" dirty="0"/>
              <a:t>Also only </a:t>
            </a:r>
            <a:r>
              <a:rPr lang="en-IN" dirty="0" err="1"/>
              <a:t>init</a:t>
            </a:r>
            <a:r>
              <a:rPr lang="en-IN" dirty="0"/>
              <a:t> and destroy should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545716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As displayed in the above diagram, there are three states of a servlet: new, ready and end. </a:t>
            </a:r>
          </a:p>
          <a:p>
            <a:r>
              <a:rPr lang="en-IN" dirty="0"/>
              <a:t>The servlet is in new state if servlet instance is created.</a:t>
            </a:r>
          </a:p>
          <a:p>
            <a:r>
              <a:rPr lang="en-IN" dirty="0"/>
              <a:t> After invoking the init() method, Servlet comes in the ready state.</a:t>
            </a:r>
          </a:p>
          <a:p>
            <a:r>
              <a:rPr lang="en-IN" dirty="0"/>
              <a:t>In the ready state, servlet performs all the tasks. </a:t>
            </a:r>
          </a:p>
          <a:p>
            <a:r>
              <a:rPr lang="en-IN" dirty="0"/>
              <a:t>When the web container invokes the destroy() method, it shifts to the end state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1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7488832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662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dirty="0"/>
              <a:t>Sample program using </a:t>
            </a:r>
            <a:r>
              <a:rPr lang="en-IN" dirty="0" err="1"/>
              <a:t>init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26768" cy="525658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javax.servlet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javax.servlet.http</a:t>
            </a:r>
            <a:r>
              <a:rPr lang="en-IN" dirty="0"/>
              <a:t>.*;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MyServlet</a:t>
            </a:r>
            <a:r>
              <a:rPr lang="en-IN" dirty="0"/>
              <a:t> extends </a:t>
            </a:r>
            <a:r>
              <a:rPr lang="en-IN" dirty="0" err="1"/>
              <a:t>HttpServlet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/>
              <a:t>str</a:t>
            </a:r>
            <a:r>
              <a:rPr lang="en-IN" dirty="0"/>
              <a:t> = "";</a:t>
            </a:r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init</a:t>
            </a:r>
            <a:r>
              <a:rPr lang="en-IN" dirty="0"/>
              <a:t>(</a:t>
            </a:r>
            <a:r>
              <a:rPr lang="en-IN" dirty="0" err="1"/>
              <a:t>ServletConfig</a:t>
            </a:r>
            <a:r>
              <a:rPr lang="en-IN" dirty="0"/>
              <a:t> </a:t>
            </a:r>
            <a:r>
              <a:rPr lang="en-IN" dirty="0" err="1"/>
              <a:t>config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str</a:t>
            </a:r>
            <a:r>
              <a:rPr lang="en-IN" dirty="0"/>
              <a:t> = “My first JAVA SERVLET PROGRAM!!!!";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052736"/>
            <a:ext cx="455213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   public void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request,</a:t>
            </a:r>
          </a:p>
          <a:p>
            <a:r>
              <a:rPr lang="en-IN" dirty="0"/>
              <a:t>        </a:t>
            </a:r>
            <a:r>
              <a:rPr lang="en-IN" dirty="0" err="1"/>
              <a:t>HttpServletResponse</a:t>
            </a:r>
            <a:r>
              <a:rPr lang="en-IN" dirty="0"/>
              <a:t> response)</a:t>
            </a:r>
          </a:p>
          <a:p>
            <a:r>
              <a:rPr lang="en-IN" dirty="0"/>
              <a:t>        throws </a:t>
            </a:r>
            <a:r>
              <a:rPr lang="en-IN" dirty="0" err="1"/>
              <a:t>IOException</a:t>
            </a:r>
            <a:r>
              <a:rPr lang="en-IN" dirty="0"/>
              <a:t>, </a:t>
            </a:r>
            <a:r>
              <a:rPr lang="en-IN" dirty="0" err="1"/>
              <a:t>ServletException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response.setContentType</a:t>
            </a:r>
            <a:r>
              <a:rPr lang="en-IN" dirty="0"/>
              <a:t>("text/html");</a:t>
            </a:r>
          </a:p>
          <a:p>
            <a:r>
              <a:rPr lang="en-IN" dirty="0"/>
              <a:t>        </a:t>
            </a:r>
            <a:r>
              <a:rPr lang="en-IN" dirty="0" err="1"/>
              <a:t>PrintWriter</a:t>
            </a:r>
            <a:r>
              <a:rPr lang="en-IN" dirty="0"/>
              <a:t> out = </a:t>
            </a:r>
            <a:r>
              <a:rPr lang="en-IN" dirty="0" err="1"/>
              <a:t>response.getWriter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("&lt;HTML&gt;");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("&lt;HEAD&gt;");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("&lt;TITLE&gt;");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("Using the </a:t>
            </a:r>
            <a:r>
              <a:rPr lang="en-IN" dirty="0" err="1"/>
              <a:t>init</a:t>
            </a:r>
            <a:r>
              <a:rPr lang="en-IN" dirty="0"/>
              <a:t> Method");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("&lt;/TITLE&gt;");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("&lt;/HEAD&gt;");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("&lt;BODY&gt;");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("&lt;H1&gt;Using the </a:t>
            </a:r>
            <a:r>
              <a:rPr lang="en-IN" dirty="0" err="1"/>
              <a:t>init</a:t>
            </a:r>
            <a:r>
              <a:rPr lang="en-IN" dirty="0"/>
              <a:t> 	Method&lt;/H1&gt;");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("&lt;/BODY&gt;");</a:t>
            </a:r>
          </a:p>
          <a:p>
            <a:r>
              <a:rPr lang="en-IN" dirty="0"/>
              <a:t>        </a:t>
            </a:r>
            <a:r>
              <a:rPr lang="en-IN" dirty="0" err="1"/>
              <a:t>out.println</a:t>
            </a:r>
            <a:r>
              <a:rPr lang="en-IN" dirty="0"/>
              <a:t>("&lt;/HTML&gt;");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93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First java servlet 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4042792" cy="597666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import java.io.*;</a:t>
            </a:r>
          </a:p>
          <a:p>
            <a:pPr marL="0" indent="0">
              <a:buNone/>
            </a:pPr>
            <a:r>
              <a:rPr lang="en-IN" sz="2000" b="1" dirty="0"/>
              <a:t>import </a:t>
            </a:r>
            <a:r>
              <a:rPr lang="en-IN" sz="2000" b="1" dirty="0" err="1"/>
              <a:t>javax.servlet</a:t>
            </a:r>
            <a:r>
              <a:rPr lang="en-IN" sz="2000" b="1" dirty="0"/>
              <a:t>.*;</a:t>
            </a:r>
          </a:p>
          <a:p>
            <a:pPr marL="0" indent="0">
              <a:buNone/>
            </a:pPr>
            <a:r>
              <a:rPr lang="en-IN" sz="2000" b="1" dirty="0"/>
              <a:t>import </a:t>
            </a:r>
            <a:r>
              <a:rPr lang="en-IN" sz="2000" b="1" dirty="0" err="1"/>
              <a:t>javax.servlet.http</a:t>
            </a:r>
            <a:r>
              <a:rPr lang="en-IN" sz="2000" b="1" dirty="0"/>
              <a:t>.*;</a:t>
            </a:r>
          </a:p>
          <a:p>
            <a:pPr marL="0" indent="0">
              <a:buNone/>
            </a:pPr>
            <a:r>
              <a:rPr lang="en-IN" sz="2000" b="1" dirty="0"/>
              <a:t>import </a:t>
            </a:r>
            <a:r>
              <a:rPr lang="en-IN" sz="2000" b="1" dirty="0" err="1"/>
              <a:t>java.util</a:t>
            </a:r>
            <a:r>
              <a:rPr lang="en-IN" sz="2000" b="1" dirty="0"/>
              <a:t>.*;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public class First extends </a:t>
            </a:r>
            <a:r>
              <a:rPr lang="en-IN" sz="2000" b="1" dirty="0" err="1"/>
              <a:t>HttpServlet</a:t>
            </a:r>
            <a:r>
              <a:rPr lang="en-IN" sz="2000" b="1" dirty="0"/>
              <a:t> //</a:t>
            </a:r>
            <a:r>
              <a:rPr lang="en-IN" sz="2000" b="1" dirty="0" err="1"/>
              <a:t>GenericServlet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{</a:t>
            </a:r>
          </a:p>
          <a:p>
            <a:pPr marL="0" indent="0">
              <a:buNone/>
            </a:pPr>
            <a:r>
              <a:rPr lang="en-IN" sz="2000" b="1" dirty="0"/>
              <a:t>public void </a:t>
            </a:r>
            <a:r>
              <a:rPr lang="en-IN" sz="2000" b="1" dirty="0" err="1"/>
              <a:t>doGet</a:t>
            </a:r>
            <a:r>
              <a:rPr lang="en-IN" sz="2000" b="1" dirty="0"/>
              <a:t>(</a:t>
            </a:r>
            <a:r>
              <a:rPr lang="en-IN" sz="2000" b="1" dirty="0" err="1"/>
              <a:t>HttpServletRequest</a:t>
            </a:r>
            <a:r>
              <a:rPr lang="en-IN" sz="2000" b="1" dirty="0"/>
              <a:t> </a:t>
            </a:r>
            <a:r>
              <a:rPr lang="en-IN" sz="2000" b="1" dirty="0" err="1"/>
              <a:t>req</a:t>
            </a:r>
            <a:r>
              <a:rPr lang="en-IN" sz="2000" b="1" dirty="0"/>
              <a:t>, </a:t>
            </a:r>
            <a:r>
              <a:rPr lang="en-IN" sz="2000" b="1" dirty="0" err="1"/>
              <a:t>HttpServletResponse</a:t>
            </a:r>
            <a:r>
              <a:rPr lang="en-IN" sz="2000" b="1" dirty="0"/>
              <a:t> res) throws </a:t>
            </a:r>
            <a:r>
              <a:rPr lang="en-IN" sz="2000" b="1" dirty="0" err="1"/>
              <a:t>ServletException</a:t>
            </a:r>
            <a:r>
              <a:rPr lang="en-IN" sz="2000" b="1" dirty="0"/>
              <a:t>, </a:t>
            </a:r>
            <a:r>
              <a:rPr lang="en-IN" sz="2000" b="1" dirty="0" err="1"/>
              <a:t>IOException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{</a:t>
            </a:r>
          </a:p>
          <a:p>
            <a:pPr marL="0" indent="0">
              <a:buNone/>
            </a:pPr>
            <a:r>
              <a:rPr lang="en-IN" sz="2000" b="1" dirty="0"/>
              <a:t>//</a:t>
            </a:r>
            <a:r>
              <a:rPr lang="en-IN" sz="2000" b="1" dirty="0" err="1"/>
              <a:t>res.ContentType</a:t>
            </a:r>
            <a:r>
              <a:rPr lang="en-IN" sz="2000" b="1" dirty="0"/>
              <a:t>("text/html");</a:t>
            </a:r>
          </a:p>
          <a:p>
            <a:pPr marL="0" indent="0">
              <a:buNone/>
            </a:pPr>
            <a:r>
              <a:rPr lang="en-IN" sz="2000" b="1" dirty="0" err="1"/>
              <a:t>PrintWriter</a:t>
            </a:r>
            <a:r>
              <a:rPr lang="en-IN" sz="2000" b="1" dirty="0"/>
              <a:t> p = </a:t>
            </a:r>
            <a:r>
              <a:rPr lang="en-IN" sz="2000" b="1" dirty="0" err="1"/>
              <a:t>res.getWriter</a:t>
            </a:r>
            <a:r>
              <a:rPr lang="en-IN" sz="2000" b="1" dirty="0"/>
              <a:t>();</a:t>
            </a:r>
          </a:p>
          <a:p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767273" y="692696"/>
            <a:ext cx="4176464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err="1"/>
              <a:t>p.println</a:t>
            </a:r>
            <a:r>
              <a:rPr lang="en-IN" sz="2400" dirty="0"/>
              <a:t>("&lt;html&gt;");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("&lt;head&gt;");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("&lt;title&gt; First program &lt;/title&gt;");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("&lt;/head&gt;");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("&lt;body&gt;");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("&lt;h3&gt; WELCOME TO FIRST SERVLET PROGRAMMING&lt;/h3&gt;");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("Time:"+(new Date().</a:t>
            </a:r>
            <a:r>
              <a:rPr lang="en-IN" sz="2400" dirty="0" err="1"/>
              <a:t>toLocaleString</a:t>
            </a:r>
            <a:r>
              <a:rPr lang="en-IN" sz="2400" dirty="0"/>
              <a:t>()));</a:t>
            </a:r>
          </a:p>
          <a:p>
            <a:endParaRPr lang="en-IN" sz="2400" dirty="0"/>
          </a:p>
          <a:p>
            <a:r>
              <a:rPr lang="en-IN" sz="2400" dirty="0" err="1"/>
              <a:t>p.println</a:t>
            </a:r>
            <a:r>
              <a:rPr lang="en-IN" sz="2400" dirty="0"/>
              <a:t>("&lt;/body&gt;");</a:t>
            </a:r>
          </a:p>
          <a:p>
            <a:r>
              <a:rPr lang="en-IN" sz="2400" dirty="0" err="1"/>
              <a:t>p.println</a:t>
            </a:r>
            <a:r>
              <a:rPr lang="en-IN" sz="2400" dirty="0"/>
              <a:t>("&lt;/html&gt;");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web.xml</a:t>
            </a:r>
            <a:r>
              <a:rPr lang="en-IN" dirty="0"/>
              <a:t>: The </a:t>
            </a:r>
            <a:r>
              <a:rPr lang="en-IN" b="1" dirty="0" err="1"/>
              <a:t>web</a:t>
            </a:r>
            <a:r>
              <a:rPr lang="en-IN" dirty="0" err="1"/>
              <a:t>.</a:t>
            </a:r>
            <a:r>
              <a:rPr lang="en-IN" b="1" dirty="0" err="1"/>
              <a:t>xml</a:t>
            </a:r>
            <a:r>
              <a:rPr lang="en-IN" b="1" dirty="0"/>
              <a:t> file</a:t>
            </a:r>
            <a:r>
              <a:rPr lang="en-IN" dirty="0"/>
              <a:t> is the deployment descriptor for a </a:t>
            </a:r>
            <a:r>
              <a:rPr lang="en-IN" b="1" dirty="0" err="1"/>
              <a:t>Servlet</a:t>
            </a:r>
            <a:r>
              <a:rPr lang="en-IN" dirty="0"/>
              <a:t>-based Java </a:t>
            </a:r>
            <a:r>
              <a:rPr lang="en-IN" b="1" dirty="0"/>
              <a:t>web</a:t>
            </a:r>
            <a:r>
              <a:rPr lang="en-IN" dirty="0"/>
              <a:t> application (which most Java </a:t>
            </a:r>
            <a:r>
              <a:rPr lang="en-IN" b="1" dirty="0"/>
              <a:t>web</a:t>
            </a:r>
            <a:r>
              <a:rPr lang="en-IN" dirty="0"/>
              <a:t> apps are)</a:t>
            </a:r>
          </a:p>
          <a:p>
            <a:r>
              <a:rPr lang="en-IN" dirty="0" err="1"/>
              <a:t>src</a:t>
            </a:r>
            <a:r>
              <a:rPr lang="en-IN" dirty="0"/>
              <a:t>/java: Java source files for the module</a:t>
            </a:r>
          </a:p>
          <a:p>
            <a:r>
              <a:rPr lang="en-IN" dirty="0" err="1"/>
              <a:t>src</a:t>
            </a:r>
            <a:r>
              <a:rPr lang="en-IN" dirty="0"/>
              <a:t>/conf: configuration files for the module, with the exception of web applications</a:t>
            </a:r>
          </a:p>
          <a:p>
            <a:r>
              <a:rPr lang="en-IN" dirty="0"/>
              <a:t>web: web pages, style sheets, tag files, and images (web applications only)</a:t>
            </a:r>
          </a:p>
          <a:p>
            <a:r>
              <a:rPr lang="en-IN" dirty="0"/>
              <a:t>web/WEB-INF: configuration files for web applications (web applications only)</a:t>
            </a:r>
          </a:p>
          <a:p>
            <a:r>
              <a:rPr lang="en-IN" dirty="0" err="1"/>
              <a:t>nbproject</a:t>
            </a:r>
            <a:r>
              <a:rPr lang="en-IN" dirty="0"/>
              <a:t>: </a:t>
            </a:r>
            <a:r>
              <a:rPr lang="en-IN" dirty="0" err="1"/>
              <a:t>NetBeans</a:t>
            </a:r>
            <a:r>
              <a:rPr lang="en-IN" dirty="0"/>
              <a:t> project files</a:t>
            </a:r>
          </a:p>
          <a:p>
            <a:r>
              <a:rPr lang="en-IN" dirty="0"/>
              <a:t>When an example has multiple application modules packaged into an EAR file, its </a:t>
            </a:r>
            <a:r>
              <a:rPr lang="en-IN" dirty="0" err="1"/>
              <a:t>submodule</a:t>
            </a:r>
            <a:r>
              <a:rPr lang="en-IN" dirty="0"/>
              <a:t> directories use the following naming conventions:</a:t>
            </a:r>
          </a:p>
          <a:p>
            <a:r>
              <a:rPr lang="en-IN" i="1" dirty="0"/>
              <a:t>example-name</a:t>
            </a:r>
            <a:r>
              <a:rPr lang="en-IN" dirty="0"/>
              <a:t>-app-client: application clients</a:t>
            </a:r>
          </a:p>
          <a:p>
            <a:r>
              <a:rPr lang="en-IN" i="1" dirty="0"/>
              <a:t>example-name</a:t>
            </a:r>
            <a:r>
              <a:rPr lang="en-IN" dirty="0"/>
              <a:t>-</a:t>
            </a:r>
            <a:r>
              <a:rPr lang="en-IN" dirty="0" err="1"/>
              <a:t>ejb</a:t>
            </a:r>
            <a:r>
              <a:rPr lang="en-IN" dirty="0"/>
              <a:t>: enterprise bean JAR files</a:t>
            </a:r>
          </a:p>
          <a:p>
            <a:r>
              <a:rPr lang="en-IN" i="1" dirty="0"/>
              <a:t>example-name</a:t>
            </a:r>
            <a:r>
              <a:rPr lang="en-IN" dirty="0"/>
              <a:t>-war: web applications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000">
                <a:latin typeface="Algerian" pitchFamily="82" charset="0"/>
                <a:cs typeface="Aharoni" pitchFamily="2" charset="-79"/>
              </a:rPr>
              <a:t>            </a:t>
            </a:r>
            <a:r>
              <a:rPr lang="en-IN" sz="6000" dirty="0">
                <a:latin typeface="Algerian" pitchFamily="82" charset="0"/>
                <a:cs typeface="Aharoni" pitchFamily="2" charset="-79"/>
              </a:rPr>
              <a:t>Thank you</a:t>
            </a:r>
            <a:endParaRPr lang="en-IN" sz="4000" dirty="0">
              <a:latin typeface="Algerian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052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container in </a:t>
            </a:r>
            <a:r>
              <a:rPr lang="en-IN" dirty="0" err="1"/>
              <a:t>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Web container</a:t>
            </a:r>
            <a:r>
              <a:rPr lang="en-IN" dirty="0"/>
              <a:t> also known as a </a:t>
            </a:r>
            <a:r>
              <a:rPr lang="en-IN" b="1" dirty="0" err="1"/>
              <a:t>Servlet</a:t>
            </a:r>
            <a:r>
              <a:rPr lang="en-IN" b="1" dirty="0"/>
              <a:t> container</a:t>
            </a:r>
            <a:r>
              <a:rPr lang="en-IN" dirty="0"/>
              <a:t> is the component of a </a:t>
            </a:r>
            <a:r>
              <a:rPr lang="en-IN" b="1" dirty="0"/>
              <a:t>web</a:t>
            </a:r>
            <a:r>
              <a:rPr lang="en-IN" dirty="0"/>
              <a:t> server that interacts with Java </a:t>
            </a:r>
            <a:r>
              <a:rPr lang="en-IN" b="1" dirty="0" err="1"/>
              <a:t>servlets</a:t>
            </a:r>
            <a:r>
              <a:rPr lang="en-IN" dirty="0"/>
              <a:t>. </a:t>
            </a:r>
          </a:p>
          <a:p>
            <a:r>
              <a:rPr lang="en-IN" dirty="0"/>
              <a:t>A </a:t>
            </a:r>
            <a:r>
              <a:rPr lang="en-IN" b="1" dirty="0"/>
              <a:t>web container</a:t>
            </a:r>
            <a:r>
              <a:rPr lang="en-IN" dirty="0"/>
              <a:t> is responsible for managing the lifecycle of </a:t>
            </a:r>
            <a:r>
              <a:rPr lang="en-IN" b="1" dirty="0" err="1"/>
              <a:t>servlets</a:t>
            </a:r>
            <a:r>
              <a:rPr lang="en-IN" dirty="0"/>
              <a:t>, mapping a URL to a particular </a:t>
            </a:r>
            <a:r>
              <a:rPr lang="en-IN" b="1" dirty="0" err="1"/>
              <a:t>servlet</a:t>
            </a:r>
            <a:r>
              <a:rPr lang="en-IN" dirty="0"/>
              <a:t> and ensuring that the URL requester has the correct access rights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/>
              <a:t>Example web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u="sng" dirty="0"/>
              <a:t>Open source Web containers</a:t>
            </a:r>
          </a:p>
          <a:p>
            <a:r>
              <a:rPr lang="en-IN" sz="3800" dirty="0">
                <a:hlinkClick r:id="rId2" tooltip="Apache Tomcat"/>
              </a:rPr>
              <a:t>Apache Tomcat</a:t>
            </a:r>
            <a:r>
              <a:rPr lang="en-IN" sz="3800" dirty="0"/>
              <a:t> (formerly Jakarta Tomcat) is an open source web container available under the </a:t>
            </a:r>
            <a:r>
              <a:rPr lang="en-IN" sz="3800" dirty="0">
                <a:hlinkClick r:id="rId3" tooltip="Apache Software License"/>
              </a:rPr>
              <a:t>Apache Software License</a:t>
            </a:r>
            <a:r>
              <a:rPr lang="en-IN" sz="3800" dirty="0"/>
              <a:t>. </a:t>
            </a:r>
          </a:p>
          <a:p>
            <a:pPr lvl="1"/>
            <a:r>
              <a:rPr lang="en-IN" sz="3400" dirty="0"/>
              <a:t>Apache Tomcat 6 and above are operable as general application container (prior versions were web containers only)</a:t>
            </a:r>
          </a:p>
          <a:p>
            <a:r>
              <a:rPr lang="en-IN" sz="3800" dirty="0">
                <a:hlinkClick r:id="rId4" tooltip="Apache Geronimo"/>
              </a:rPr>
              <a:t>Apache Geronimo</a:t>
            </a:r>
            <a:r>
              <a:rPr lang="en-IN" sz="3800" dirty="0"/>
              <a:t> is a full </a:t>
            </a:r>
            <a:r>
              <a:rPr lang="en-IN" sz="3800" dirty="0">
                <a:hlinkClick r:id="rId5" tooltip="Java EE"/>
              </a:rPr>
              <a:t>Java EE</a:t>
            </a:r>
            <a:r>
              <a:rPr lang="en-IN" sz="3800" dirty="0"/>
              <a:t> 6 implementation by </a:t>
            </a:r>
            <a:r>
              <a:rPr lang="en-IN" sz="3800" dirty="0">
                <a:hlinkClick r:id="rId6" tooltip="Apache Software Foundation"/>
              </a:rPr>
              <a:t>Apache Software Foundation</a:t>
            </a:r>
            <a:r>
              <a:rPr lang="en-IN" sz="3800" dirty="0"/>
              <a:t>.</a:t>
            </a:r>
          </a:p>
          <a:p>
            <a:r>
              <a:rPr lang="en-IN" sz="3800" dirty="0" err="1">
                <a:hlinkClick r:id="rId7" tooltip="Enhydra Server"/>
              </a:rPr>
              <a:t>Enhydra</a:t>
            </a:r>
            <a:r>
              <a:rPr lang="en-IN" sz="3800" dirty="0"/>
              <a:t>, from </a:t>
            </a:r>
            <a:r>
              <a:rPr lang="en-IN" sz="3800" dirty="0" err="1">
                <a:hlinkClick r:id="rId8" tooltip="Lutris Technologies"/>
              </a:rPr>
              <a:t>Lutris</a:t>
            </a:r>
            <a:r>
              <a:rPr lang="en-IN" sz="3800" dirty="0">
                <a:hlinkClick r:id="rId8" tooltip="Lutris Technologies"/>
              </a:rPr>
              <a:t> Technologies</a:t>
            </a:r>
            <a:r>
              <a:rPr lang="en-IN" sz="3800" dirty="0"/>
              <a:t>.</a:t>
            </a:r>
          </a:p>
          <a:p>
            <a:r>
              <a:rPr lang="en-IN" sz="3800" dirty="0" err="1">
                <a:hlinkClick r:id="rId9" tooltip="GlassFish"/>
              </a:rPr>
              <a:t>GlassFish</a:t>
            </a:r>
            <a:r>
              <a:rPr lang="en-IN" sz="3800" dirty="0"/>
              <a:t> from </a:t>
            </a:r>
            <a:r>
              <a:rPr lang="en-IN" sz="3800" dirty="0">
                <a:hlinkClick r:id="rId10" tooltip="Oracle Corporation"/>
              </a:rPr>
              <a:t>Oracle</a:t>
            </a:r>
            <a:r>
              <a:rPr lang="en-IN" sz="3800" dirty="0"/>
              <a:t> (an </a:t>
            </a:r>
            <a:r>
              <a:rPr lang="en-IN" sz="3800" dirty="0">
                <a:hlinkClick r:id="rId11" tooltip="Application server"/>
              </a:rPr>
              <a:t>application server</a:t>
            </a:r>
            <a:r>
              <a:rPr lang="en-IN" sz="3800" dirty="0"/>
              <a:t>, but includes a web container).</a:t>
            </a:r>
          </a:p>
          <a:p>
            <a:r>
              <a:rPr lang="en-IN" sz="3800" dirty="0">
                <a:hlinkClick r:id="rId12" tooltip="Jetty (web server)"/>
              </a:rPr>
              <a:t>Jetty</a:t>
            </a:r>
            <a:r>
              <a:rPr lang="en-IN" sz="3800" dirty="0"/>
              <a:t>, from the </a:t>
            </a:r>
            <a:r>
              <a:rPr lang="en-IN" sz="3800" dirty="0">
                <a:hlinkClick r:id="rId13" tooltip="Eclipse Foundation"/>
              </a:rPr>
              <a:t>Eclipse Foundation</a:t>
            </a:r>
            <a:r>
              <a:rPr lang="en-IN" sz="3800" dirty="0"/>
              <a:t>. Also supports </a:t>
            </a:r>
            <a:r>
              <a:rPr lang="en-IN" sz="3800" dirty="0">
                <a:hlinkClick r:id="rId14" tooltip="SPDY"/>
              </a:rPr>
              <a:t>SPDY</a:t>
            </a:r>
            <a:r>
              <a:rPr lang="en-IN" sz="3800" dirty="0"/>
              <a:t> and </a:t>
            </a:r>
            <a:r>
              <a:rPr lang="en-IN" sz="3800" dirty="0" err="1">
                <a:hlinkClick r:id="rId15" tooltip="WebSocket"/>
              </a:rPr>
              <a:t>WebSocket</a:t>
            </a:r>
            <a:r>
              <a:rPr lang="en-IN" sz="3800" dirty="0"/>
              <a:t> protocols.</a:t>
            </a:r>
          </a:p>
          <a:p>
            <a:r>
              <a:rPr lang="en-IN" sz="3800" dirty="0" err="1">
                <a:hlinkClick r:id="rId16" tooltip="Jaminid (page does not exist)"/>
              </a:rPr>
              <a:t>Jaminid</a:t>
            </a:r>
            <a:r>
              <a:rPr lang="en-IN" sz="3800" dirty="0"/>
              <a:t> contains a higher abstraction than </a:t>
            </a:r>
            <a:r>
              <a:rPr lang="en-IN" sz="3800" dirty="0" err="1"/>
              <a:t>servlets</a:t>
            </a:r>
            <a:r>
              <a:rPr lang="en-IN" sz="3800" dirty="0"/>
              <a:t>.</a:t>
            </a:r>
          </a:p>
          <a:p>
            <a:r>
              <a:rPr lang="en-IN" sz="3800" dirty="0" err="1">
                <a:hlinkClick r:id="rId17" tooltip="Payara Server"/>
              </a:rPr>
              <a:t>Payara</a:t>
            </a:r>
            <a:r>
              <a:rPr lang="en-IN" sz="3800" dirty="0"/>
              <a:t> is another application server, derived from Glassfish.</a:t>
            </a:r>
          </a:p>
          <a:p>
            <a:r>
              <a:rPr lang="en-IN" sz="3800" dirty="0" err="1">
                <a:hlinkClick r:id="rId18" tooltip="Winstone Servlet Container (page does not exist)"/>
              </a:rPr>
              <a:t>Winstone</a:t>
            </a:r>
            <a:r>
              <a:rPr lang="en-IN" sz="3800" dirty="0"/>
              <a:t> supports specification v2.5 as of 0.9, has a focus on minimal configuration and the ability to strip the container down to only what you need.</a:t>
            </a:r>
          </a:p>
          <a:p>
            <a:r>
              <a:rPr lang="en-IN" sz="3800" dirty="0">
                <a:hlinkClick r:id="rId19" tooltip="Tiny Java Web Server (page does not exist)"/>
              </a:rPr>
              <a:t>Tiny Java Web Server</a:t>
            </a:r>
            <a:r>
              <a:rPr lang="en-IN" sz="3800" dirty="0"/>
              <a:t> (TJWS) 2.5 </a:t>
            </a:r>
            <a:r>
              <a:rPr lang="en-IN" sz="3800" dirty="0">
                <a:hlinkClick r:id="rId20"/>
              </a:rPr>
              <a:t>[1]</a:t>
            </a:r>
            <a:r>
              <a:rPr lang="en-IN" sz="3800" dirty="0"/>
              <a:t>, small footprint, modular design.</a:t>
            </a:r>
          </a:p>
          <a:p>
            <a:r>
              <a:rPr lang="en-IN" sz="3800" dirty="0">
                <a:hlinkClick r:id="rId21" tooltip="Virgo (software)"/>
              </a:rPr>
              <a:t>Virgo</a:t>
            </a:r>
            <a:r>
              <a:rPr lang="en-IN" sz="3800" dirty="0"/>
              <a:t> from </a:t>
            </a:r>
            <a:r>
              <a:rPr lang="en-IN" sz="3800" dirty="0">
                <a:hlinkClick r:id="rId13" tooltip="Eclipse Foundation"/>
              </a:rPr>
              <a:t>Eclipse Foundation</a:t>
            </a:r>
            <a:r>
              <a:rPr lang="en-IN" sz="3800" dirty="0"/>
              <a:t> provides modular, </a:t>
            </a:r>
            <a:r>
              <a:rPr lang="en-IN" sz="3800" dirty="0" err="1">
                <a:hlinkClick r:id="rId22" tooltip="OSGi"/>
              </a:rPr>
              <a:t>OSGi</a:t>
            </a:r>
            <a:r>
              <a:rPr lang="en-IN" sz="3800" dirty="0"/>
              <a:t> based web containers implemented using embedded </a:t>
            </a:r>
            <a:r>
              <a:rPr lang="en-IN" sz="3800" dirty="0">
                <a:hlinkClick r:id="rId2" tooltip="Apache Tomcat"/>
              </a:rPr>
              <a:t>Tomcat</a:t>
            </a:r>
            <a:r>
              <a:rPr lang="en-IN" sz="3800" dirty="0"/>
              <a:t> and </a:t>
            </a:r>
            <a:r>
              <a:rPr lang="en-IN" sz="3800" dirty="0">
                <a:hlinkClick r:id="rId12" tooltip="Jetty (web server)"/>
              </a:rPr>
              <a:t>Jetty</a:t>
            </a:r>
            <a:r>
              <a:rPr lang="en-IN" sz="3800" dirty="0"/>
              <a:t>. Virgo is available under the </a:t>
            </a:r>
            <a:r>
              <a:rPr lang="en-IN" sz="3800" dirty="0">
                <a:hlinkClick r:id="rId23" tooltip="Eclipse Public License"/>
              </a:rPr>
              <a:t>Eclipse Public License</a:t>
            </a:r>
            <a:r>
              <a:rPr lang="en-IN" sz="3800" dirty="0"/>
              <a:t>.</a:t>
            </a:r>
          </a:p>
          <a:p>
            <a:r>
              <a:rPr lang="en-IN" sz="3800" dirty="0" err="1">
                <a:hlinkClick r:id="rId24" tooltip="WildFly"/>
              </a:rPr>
              <a:t>WildFly</a:t>
            </a:r>
            <a:r>
              <a:rPr lang="en-IN" sz="3800" dirty="0"/>
              <a:t> (formerly </a:t>
            </a:r>
            <a:r>
              <a:rPr lang="en-IN" sz="3800" dirty="0" err="1"/>
              <a:t>JBoss</a:t>
            </a:r>
            <a:r>
              <a:rPr lang="en-IN" sz="3800" dirty="0"/>
              <a:t> Application Server) is a full </a:t>
            </a:r>
            <a:r>
              <a:rPr lang="en-IN" sz="3800" dirty="0">
                <a:hlinkClick r:id="rId5" tooltip="Java EE"/>
              </a:rPr>
              <a:t>Java EE</a:t>
            </a:r>
            <a:r>
              <a:rPr lang="en-IN" sz="3800" dirty="0"/>
              <a:t> implementation by </a:t>
            </a:r>
            <a:r>
              <a:rPr lang="en-IN" sz="3800" dirty="0">
                <a:hlinkClick r:id="rId25" tooltip="Red Hat"/>
              </a:rPr>
              <a:t>Red Hat</a:t>
            </a:r>
            <a:r>
              <a:rPr lang="en-IN" sz="3800" dirty="0"/>
              <a:t>, division </a:t>
            </a:r>
            <a:r>
              <a:rPr lang="en-IN" sz="3800" dirty="0" err="1">
                <a:hlinkClick r:id="rId26" tooltip="JBoss (company)"/>
              </a:rPr>
              <a:t>JBoss</a:t>
            </a:r>
            <a:r>
              <a:rPr lang="en-IN" sz="38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Commercial Web containers</a:t>
            </a:r>
          </a:p>
          <a:p>
            <a:r>
              <a:rPr lang="en-IN" dirty="0" err="1">
                <a:hlinkClick r:id="rId2" tooltip="Oracle iPlanet Web Server"/>
              </a:rPr>
              <a:t>iPlanet</a:t>
            </a:r>
            <a:r>
              <a:rPr lang="en-IN" dirty="0">
                <a:hlinkClick r:id="rId2" tooltip="Oracle iPlanet Web Server"/>
              </a:rPr>
              <a:t> Web Server</a:t>
            </a:r>
            <a:r>
              <a:rPr lang="en-IN" dirty="0"/>
              <a:t>, from </a:t>
            </a:r>
            <a:r>
              <a:rPr lang="en-IN" dirty="0">
                <a:hlinkClick r:id="rId3" tooltip="Oracle Corporation"/>
              </a:rPr>
              <a:t>Oracle</a:t>
            </a:r>
            <a:r>
              <a:rPr lang="en-IN" dirty="0"/>
              <a:t>.</a:t>
            </a:r>
          </a:p>
          <a:p>
            <a:r>
              <a:rPr lang="en-IN" dirty="0" err="1">
                <a:hlinkClick r:id="rId4" tooltip="JBoss Enterprise Application Platform"/>
              </a:rPr>
              <a:t>JBoss</a:t>
            </a:r>
            <a:r>
              <a:rPr lang="en-IN" dirty="0">
                <a:hlinkClick r:id="rId4" tooltip="JBoss Enterprise Application Platform"/>
              </a:rPr>
              <a:t> Enterprise Application Platform</a:t>
            </a:r>
            <a:r>
              <a:rPr lang="en-IN" dirty="0"/>
              <a:t> from </a:t>
            </a:r>
            <a:r>
              <a:rPr lang="en-IN" dirty="0">
                <a:hlinkClick r:id="rId5" tooltip="Red Hat"/>
              </a:rPr>
              <a:t>Red Hat</a:t>
            </a:r>
            <a:r>
              <a:rPr lang="en-IN" dirty="0"/>
              <a:t>, division </a:t>
            </a:r>
            <a:r>
              <a:rPr lang="en-IN" dirty="0" err="1">
                <a:hlinkClick r:id="rId6" tooltip="JBoss (company)"/>
              </a:rPr>
              <a:t>JBoss</a:t>
            </a:r>
            <a:r>
              <a:rPr lang="en-IN" dirty="0"/>
              <a:t> is </a:t>
            </a:r>
            <a:r>
              <a:rPr lang="en-IN" dirty="0">
                <a:hlinkClick r:id="rId7" tooltip="Subscription"/>
              </a:rPr>
              <a:t>subscription-based</a:t>
            </a:r>
            <a:r>
              <a:rPr lang="en-IN" dirty="0"/>
              <a:t>/</a:t>
            </a:r>
            <a:r>
              <a:rPr lang="en-IN" dirty="0">
                <a:hlinkClick r:id="rId8" tooltip="Open-source software"/>
              </a:rPr>
              <a:t>open-source</a:t>
            </a:r>
            <a:r>
              <a:rPr lang="en-IN" dirty="0"/>
              <a:t> </a:t>
            </a:r>
            <a:r>
              <a:rPr lang="en-IN" dirty="0">
                <a:hlinkClick r:id="rId9" tooltip="Java EE"/>
              </a:rPr>
              <a:t>Java EE</a:t>
            </a:r>
            <a:r>
              <a:rPr lang="en-IN" dirty="0"/>
              <a:t>-based </a:t>
            </a:r>
            <a:r>
              <a:rPr lang="en-IN" dirty="0">
                <a:hlinkClick r:id="rId10" tooltip="Application server"/>
              </a:rPr>
              <a:t>application server</a:t>
            </a:r>
            <a:r>
              <a:rPr lang="en-IN" dirty="0"/>
              <a:t>.</a:t>
            </a:r>
          </a:p>
          <a:p>
            <a:r>
              <a:rPr lang="en-IN" dirty="0" err="1">
                <a:hlinkClick r:id="rId11" tooltip="JRun"/>
              </a:rPr>
              <a:t>JRun</a:t>
            </a:r>
            <a:r>
              <a:rPr lang="en-IN" dirty="0"/>
              <a:t>, from </a:t>
            </a:r>
            <a:r>
              <a:rPr lang="en-IN" dirty="0">
                <a:hlinkClick r:id="rId12" tooltip="Adobe Systems"/>
              </a:rPr>
              <a:t>Adobe Systems</a:t>
            </a:r>
            <a:r>
              <a:rPr lang="en-IN" dirty="0"/>
              <a:t> (formerly developed by </a:t>
            </a:r>
            <a:r>
              <a:rPr lang="en-IN" dirty="0" err="1"/>
              <a:t>Allaire</a:t>
            </a:r>
            <a:r>
              <a:rPr lang="en-IN" dirty="0"/>
              <a:t> Corporation).</a:t>
            </a:r>
          </a:p>
          <a:p>
            <a:r>
              <a:rPr lang="en-IN" dirty="0" err="1">
                <a:hlinkClick r:id="rId13" tooltip="WebLogic Application Server"/>
              </a:rPr>
              <a:t>WebLogic</a:t>
            </a:r>
            <a:r>
              <a:rPr lang="en-IN" dirty="0">
                <a:hlinkClick r:id="rId13" tooltip="WebLogic Application Server"/>
              </a:rPr>
              <a:t> Application Server</a:t>
            </a:r>
            <a:r>
              <a:rPr lang="en-IN" dirty="0"/>
              <a:t>, from </a:t>
            </a:r>
            <a:r>
              <a:rPr lang="en-IN" dirty="0">
                <a:hlinkClick r:id="rId3" tooltip="Oracle Corporation"/>
              </a:rPr>
              <a:t>Oracle Corporation</a:t>
            </a:r>
            <a:r>
              <a:rPr lang="en-IN" dirty="0"/>
              <a:t> (formerly developed by BEA Systems).</a:t>
            </a:r>
          </a:p>
          <a:p>
            <a:r>
              <a:rPr lang="en-IN" dirty="0">
                <a:hlinkClick r:id="rId14" tooltip="Orion Application Server"/>
              </a:rPr>
              <a:t>Orion Application Server</a:t>
            </a:r>
            <a:r>
              <a:rPr lang="en-IN" dirty="0"/>
              <a:t>, from </a:t>
            </a:r>
            <a:r>
              <a:rPr lang="en-IN" dirty="0" err="1">
                <a:hlinkClick r:id="rId15" tooltip="IronFlare AB (page does not exist)"/>
              </a:rPr>
              <a:t>IronFlare</a:t>
            </a:r>
            <a:r>
              <a:rPr lang="en-IN" dirty="0"/>
              <a:t>.</a:t>
            </a:r>
          </a:p>
          <a:p>
            <a:r>
              <a:rPr lang="en-IN" dirty="0">
                <a:hlinkClick r:id="rId16" tooltip="Resin Server"/>
              </a:rPr>
              <a:t>Resin Pro,</a:t>
            </a:r>
            <a:r>
              <a:rPr lang="en-IN" dirty="0"/>
              <a:t> from </a:t>
            </a:r>
            <a:r>
              <a:rPr lang="en-IN" dirty="0" err="1"/>
              <a:t>Caucho</a:t>
            </a:r>
            <a:r>
              <a:rPr lang="en-IN" dirty="0"/>
              <a:t> Technology.</a:t>
            </a:r>
          </a:p>
          <a:p>
            <a:r>
              <a:rPr lang="en-IN" dirty="0" err="1">
                <a:hlinkClick r:id="rId17" tooltip="ServletExec (page does not exist)"/>
              </a:rPr>
              <a:t>ServletExec</a:t>
            </a:r>
            <a:r>
              <a:rPr lang="en-IN" dirty="0"/>
              <a:t>, from </a:t>
            </a:r>
            <a:r>
              <a:rPr lang="en-IN" dirty="0">
                <a:hlinkClick r:id="rId18" tooltip="New Atlanta"/>
              </a:rPr>
              <a:t>New Atlanta Communications</a:t>
            </a:r>
            <a:r>
              <a:rPr lang="en-IN" dirty="0"/>
              <a:t>.</a:t>
            </a:r>
          </a:p>
          <a:p>
            <a:r>
              <a:rPr lang="en-IN" dirty="0">
                <a:hlinkClick r:id="rId19" tooltip="IBM WebSphere Application Server"/>
              </a:rPr>
              <a:t>IBM </a:t>
            </a:r>
            <a:r>
              <a:rPr lang="en-IN" dirty="0" err="1">
                <a:hlinkClick r:id="rId19" tooltip="IBM WebSphere Application Server"/>
              </a:rPr>
              <a:t>WebSphere</a:t>
            </a:r>
            <a:r>
              <a:rPr lang="en-IN" dirty="0">
                <a:hlinkClick r:id="rId19" tooltip="IBM WebSphere Application Server"/>
              </a:rPr>
              <a:t> Application Server</a:t>
            </a:r>
            <a:r>
              <a:rPr lang="en-IN" dirty="0"/>
              <a:t>.</a:t>
            </a:r>
          </a:p>
          <a:p>
            <a:r>
              <a:rPr lang="en-IN" dirty="0">
                <a:hlinkClick r:id="rId20" tooltip="SAP NetWeaver"/>
              </a:rPr>
              <a:t>SAP </a:t>
            </a:r>
            <a:r>
              <a:rPr lang="en-IN" dirty="0" err="1">
                <a:hlinkClick r:id="rId20" tooltip="SAP NetWeaver"/>
              </a:rPr>
              <a:t>NetWeaver</a:t>
            </a:r>
            <a:r>
              <a:rPr lang="en-IN" dirty="0"/>
              <a:t>.</a:t>
            </a:r>
          </a:p>
          <a:p>
            <a:r>
              <a:rPr lang="en-IN" dirty="0" err="1">
                <a:hlinkClick r:id="rId21" tooltip="SpringSource tc Server (page does not exist)"/>
              </a:rPr>
              <a:t>tc</a:t>
            </a:r>
            <a:r>
              <a:rPr lang="en-IN" dirty="0">
                <a:hlinkClick r:id="rId21" tooltip="SpringSource tc Server (page does not exist)"/>
              </a:rPr>
              <a:t> Server</a:t>
            </a:r>
            <a:r>
              <a:rPr lang="en-IN" dirty="0"/>
              <a:t>, from </a:t>
            </a:r>
            <a:r>
              <a:rPr lang="en-IN" dirty="0" err="1">
                <a:hlinkClick r:id="rId22" tooltip="SpringSource"/>
              </a:rPr>
              <a:t>SpringSource</a:t>
            </a:r>
            <a:r>
              <a:rPr lang="en-IN" dirty="0">
                <a:hlinkClick r:id="rId22" tooltip="SpringSource"/>
              </a:rPr>
              <a:t> Inc.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Servlet</a:t>
            </a:r>
            <a:r>
              <a:rPr lang="en-IN" dirty="0"/>
              <a:t> technology is used to create </a:t>
            </a:r>
            <a:r>
              <a:rPr lang="en-IN" dirty="0">
                <a:solidFill>
                  <a:srgbClr val="FF0000"/>
                </a:solidFill>
              </a:rPr>
              <a:t>web application </a:t>
            </a:r>
            <a:r>
              <a:rPr lang="en-IN" dirty="0"/>
              <a:t>(resides at server side and generates dynamic web page).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Servlet</a:t>
            </a:r>
            <a:r>
              <a:rPr lang="en-IN" dirty="0"/>
              <a:t> technology is robust and scalable because of java language. Before Servlet, </a:t>
            </a:r>
            <a:r>
              <a:rPr lang="en-IN" dirty="0">
                <a:solidFill>
                  <a:srgbClr val="FF0000"/>
                </a:solidFill>
              </a:rPr>
              <a:t>CGI (Common Gateway Interface) scripting language </a:t>
            </a:r>
            <a:r>
              <a:rPr lang="en-IN" dirty="0"/>
              <a:t>was popular as a server-side programming language.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There are many interfaces and classes in the servlet API such as Servlet, </a:t>
            </a:r>
            <a:r>
              <a:rPr lang="en-IN" dirty="0" err="1"/>
              <a:t>GenericServlet</a:t>
            </a:r>
            <a:r>
              <a:rPr lang="en-IN" dirty="0"/>
              <a:t>, </a:t>
            </a:r>
            <a:r>
              <a:rPr lang="en-IN" dirty="0" err="1"/>
              <a:t>HttpServlet</a:t>
            </a:r>
            <a:r>
              <a:rPr lang="en-IN" dirty="0"/>
              <a:t>, </a:t>
            </a:r>
            <a:r>
              <a:rPr lang="en-IN" dirty="0" err="1"/>
              <a:t>ServletRequest</a:t>
            </a:r>
            <a:r>
              <a:rPr lang="en-IN" dirty="0"/>
              <a:t>, </a:t>
            </a:r>
            <a:r>
              <a:rPr lang="en-IN" dirty="0" err="1"/>
              <a:t>ServletResponse</a:t>
            </a:r>
            <a:r>
              <a:rPr lang="en-IN" dirty="0"/>
              <a:t> etc. </a:t>
            </a:r>
          </a:p>
          <a:p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5364088" y="2924944"/>
            <a:ext cx="3168352" cy="2232248"/>
          </a:xfrm>
          <a:prstGeom prst="wedgeEllipseCallout">
            <a:avLst>
              <a:gd name="adj1" fmla="val 805"/>
              <a:gd name="adj2" fmla="val -892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web app</a:t>
            </a:r>
            <a:r>
              <a:rPr lang="en-IN" dirty="0">
                <a:solidFill>
                  <a:schemeClr val="tx1"/>
                </a:solidFill>
              </a:rPr>
              <a:t> is a client-server software </a:t>
            </a:r>
            <a:r>
              <a:rPr lang="en-IN" b="1" dirty="0">
                <a:solidFill>
                  <a:schemeClr val="tx1"/>
                </a:solidFill>
              </a:rPr>
              <a:t>application</a:t>
            </a:r>
            <a:r>
              <a:rPr lang="en-IN" dirty="0">
                <a:solidFill>
                  <a:schemeClr val="tx1"/>
                </a:solidFill>
              </a:rPr>
              <a:t> in which the client (or user interface) runs in a </a:t>
            </a:r>
            <a:r>
              <a:rPr lang="en-IN" b="1" dirty="0">
                <a:solidFill>
                  <a:schemeClr val="tx1"/>
                </a:solidFill>
              </a:rPr>
              <a:t>web</a:t>
            </a:r>
            <a:r>
              <a:rPr lang="en-IN" dirty="0">
                <a:solidFill>
                  <a:schemeClr val="tx1"/>
                </a:solidFill>
              </a:rPr>
              <a:t>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CGI and </a:t>
            </a:r>
            <a:r>
              <a:rPr lang="en-IN" dirty="0" err="1"/>
              <a:t>Servlet</a:t>
            </a:r>
            <a:endParaRPr lang="en-IN" dirty="0"/>
          </a:p>
        </p:txBody>
      </p:sp>
      <p:pic>
        <p:nvPicPr>
          <p:cNvPr id="4" name="Content Placeholder 3" descr="Untitled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344816" cy="309634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6" ma:contentTypeDescription="Create a new document." ma:contentTypeScope="" ma:versionID="c2a20b0dcc19cf23599ff6fe5c2dda8f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eaed93be376ed01476a31ef152e0ed37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75992-A894-49A5-84D0-28363BA594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12a20-e7a9-4421-ae16-d8c44e1cf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A19E39-6078-45A1-9188-61234C76A6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12939F-CBD9-4385-9868-BD2B2A1EC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2238</Words>
  <Application>Microsoft Office PowerPoint</Application>
  <PresentationFormat>On-screen Show (4:3)</PresentationFormat>
  <Paragraphs>280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Java Servlets</vt:lpstr>
      <vt:lpstr>Topics to be covered</vt:lpstr>
      <vt:lpstr>Enterprises  Java ( Java EE)</vt:lpstr>
      <vt:lpstr>Basic Application Structure</vt:lpstr>
      <vt:lpstr>Web container in Servlets</vt:lpstr>
      <vt:lpstr>Example web containers</vt:lpstr>
      <vt:lpstr>PowerPoint Presentation</vt:lpstr>
      <vt:lpstr>Introduction</vt:lpstr>
      <vt:lpstr>Difference between CGI and Servlet</vt:lpstr>
      <vt:lpstr>PowerPoint Presentation</vt:lpstr>
      <vt:lpstr>What is a Servlet?</vt:lpstr>
      <vt:lpstr>PowerPoint Presentation</vt:lpstr>
      <vt:lpstr>What is web application? </vt:lpstr>
      <vt:lpstr>CGI(Common Gateway Interface)</vt:lpstr>
      <vt:lpstr>PowerPoint Presentation</vt:lpstr>
      <vt:lpstr>Advantage of Servlet</vt:lpstr>
      <vt:lpstr>PowerPoint Presentation</vt:lpstr>
      <vt:lpstr>Terminology in servlet</vt:lpstr>
      <vt:lpstr>HTTP (Hyper Text Transfer Protocol)</vt:lpstr>
      <vt:lpstr>Http Request Methods</vt:lpstr>
      <vt:lpstr>What is the difference between Get and Post? </vt:lpstr>
      <vt:lpstr>PowerPoint Presentation</vt:lpstr>
      <vt:lpstr>PowerPoint Presentation</vt:lpstr>
      <vt:lpstr>Content Type</vt:lpstr>
      <vt:lpstr>Servlet API</vt:lpstr>
      <vt:lpstr>Interfaces in javax.servlet package</vt:lpstr>
      <vt:lpstr>Classes in javax.servlet package</vt:lpstr>
      <vt:lpstr>Interfaces in javax.servlet.http package</vt:lpstr>
      <vt:lpstr>Classes in javax.servlet.http package </vt:lpstr>
      <vt:lpstr>PowerPoint Presentation</vt:lpstr>
      <vt:lpstr>Servlet Interface</vt:lpstr>
      <vt:lpstr>Life Cycle of a Servlet (Servlet Life Cycle)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program using init() method</vt:lpstr>
      <vt:lpstr>First java servlet program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</dc:title>
  <dc:creator>admin</dc:creator>
  <cp:lastModifiedBy>admin</cp:lastModifiedBy>
  <cp:revision>68</cp:revision>
  <dcterms:created xsi:type="dcterms:W3CDTF">2015-10-13T17:41:58Z</dcterms:created>
  <dcterms:modified xsi:type="dcterms:W3CDTF">2021-06-07T04:26:46Z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