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  <p:sldId id="262" r:id="rId8"/>
    <p:sldId id="263" r:id="rId9"/>
    <p:sldId id="264" r:id="rId10"/>
    <p:sldId id="269" r:id="rId11"/>
    <p:sldId id="268" r:id="rId12"/>
    <p:sldId id="271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7-JtFMLo4" TargetMode="External"/><Relationship Id="rId2" Type="http://schemas.openxmlformats.org/officeDocument/2006/relationships/hyperlink" Target="https://github.com/interpretml/interpre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: </a:t>
            </a:r>
            <a:r>
              <a:rPr lang="en-US" dirty="0" err="1"/>
              <a:t>Explainability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Sanjit </a:t>
            </a:r>
            <a:r>
              <a:rPr lang="en-US" dirty="0" err="1" smtClean="0"/>
              <a:t>Paliwal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7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SHAP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088" y="1889684"/>
            <a:ext cx="9449563" cy="2856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288" y="4850892"/>
            <a:ext cx="5996940" cy="18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1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840" y="2825791"/>
            <a:ext cx="10554574" cy="403220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Interpretable </a:t>
            </a:r>
            <a:r>
              <a:rPr lang="en-US" dirty="0"/>
              <a:t>Machine Learning: </a:t>
            </a:r>
            <a:r>
              <a:rPr lang="en-US" i="1" dirty="0"/>
              <a:t>A Guide for Making Black Box Models Explainable by Christoph </a:t>
            </a:r>
            <a:r>
              <a:rPr lang="en-US" i="1" dirty="0" smtClean="0"/>
              <a:t>Molnar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Ribeiro</a:t>
            </a:r>
            <a:r>
              <a:rPr lang="en-US" dirty="0"/>
              <a:t>, Marco </a:t>
            </a:r>
            <a:r>
              <a:rPr lang="en-US" dirty="0" err="1"/>
              <a:t>Tulio</a:t>
            </a:r>
            <a:r>
              <a:rPr lang="en-US" dirty="0"/>
              <a:t>, Sameer Singh, and Carlos </a:t>
            </a:r>
            <a:r>
              <a:rPr lang="en-US" dirty="0" err="1"/>
              <a:t>Guestrin</a:t>
            </a:r>
            <a:r>
              <a:rPr lang="en-US" dirty="0"/>
              <a:t>. "Why should I trust you?: Explaining the predictions of any classifier." Proceedings of the 22nd ACM SIGKDD international conference on knowledge discovery and data mining. ACM (2016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Lundberg</a:t>
            </a:r>
            <a:r>
              <a:rPr lang="en-US" dirty="0"/>
              <a:t>, Scott M., and Su-In Lee. "A unified approach to interpreting model predictions." Advances in Neural Information Processing Systems. </a:t>
            </a:r>
            <a:r>
              <a:rPr lang="en-US" dirty="0" smtClean="0"/>
              <a:t>2017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hlinkClick r:id="rId2"/>
              </a:rPr>
              <a:t>https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hlinkClick r:id="rId2"/>
              </a:rPr>
              <a:t>://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hlinkClick r:id="rId2"/>
              </a:rPr>
              <a:t>github.com/interpretml/interpret</a:t>
            </a:r>
            <a:endParaRPr lang="en-US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buFont typeface="+mj-lt"/>
              <a:buAutoNum type="arabicPeriod"/>
            </a:pPr>
            <a:r>
              <a:rPr lang="en-US" dirty="0" smtClean="0"/>
              <a:t>"Why </a:t>
            </a:r>
            <a:r>
              <a:rPr lang="en-US" dirty="0"/>
              <a:t>Should I Trust you?" Explaining the Predictions of Any Classifier: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https://www.youtube.com/watch?v=KP7-JtFMLo4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7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Tests Q&amp;A Videos in Search Results for Univers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32" y="782411"/>
            <a:ext cx="6565736" cy="485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14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7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14" y="0"/>
            <a:ext cx="9100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9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940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Model Agnostic </a:t>
            </a:r>
            <a:r>
              <a:rPr lang="en-US" sz="2000" dirty="0" err="1"/>
              <a:t>Explainability</a:t>
            </a:r>
            <a:r>
              <a:rPr lang="en-US" sz="2000" dirty="0"/>
              <a:t> Landscape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LIME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sz="2000" dirty="0"/>
              <a:t>Intro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sz="2000" dirty="0"/>
              <a:t>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SHAP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sz="2000" dirty="0"/>
              <a:t>Shapley Values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SHapley</a:t>
            </a:r>
            <a:r>
              <a:rPr lang="en-US" sz="2000" dirty="0"/>
              <a:t> Additive Explanations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sz="2000" dirty="0"/>
              <a:t>Kernel SHAP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0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Agnostic </a:t>
            </a:r>
            <a:r>
              <a:rPr lang="en-US" dirty="0" err="1"/>
              <a:t>Explainability</a:t>
            </a:r>
            <a:r>
              <a:rPr lang="en-US" dirty="0"/>
              <a:t>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478200" cy="4160225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World layer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dirty="0"/>
              <a:t>It contains everything that can be observed and is of interest.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layer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dirty="0"/>
              <a:t>It contains anything from images, texts, tabular data and so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Black Box Model layer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dirty="0"/>
              <a:t>Machine learning algorithms learn with data from the real world to make predictions or find structures.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Explainability</a:t>
            </a:r>
            <a:r>
              <a:rPr lang="en-US" dirty="0"/>
              <a:t> Methods Layer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dirty="0"/>
              <a:t>It helps us deal with the opacity of machine learning models. What were the most important features for a particular diagnosis? Why was a financial transaction classified as fraud?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Human layer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dirty="0"/>
              <a:t>Humans are ultimately the consumers of the explanations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2" descr="The big picture of explainable machine learning. The real world goes through many layers before it reaches the human in the form of explanatio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12" y="2027983"/>
            <a:ext cx="4175051" cy="435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24328" y="6503664"/>
            <a:ext cx="66934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Source: Interpretable Machine Learning: </a:t>
            </a:r>
            <a:r>
              <a:rPr lang="en-US" sz="900" i="1" dirty="0"/>
              <a:t>A Guide for Making Black Box Models Explainable by Christoph Molnar</a:t>
            </a:r>
            <a:r>
              <a:rPr lang="en-US" sz="900" dirty="0"/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4324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LIME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1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674864" cy="970450"/>
          </a:xfrm>
        </p:spPr>
        <p:txBody>
          <a:bodyPr/>
          <a:lstStyle/>
          <a:p>
            <a:r>
              <a:rPr lang="en" sz="3500" dirty="0"/>
              <a:t>Local Surrogate Model-Agnostic Explanations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45944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LIME is used to explain individual predictions of black box machine learning models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Characteristics of LIME</a:t>
            </a:r>
            <a:r>
              <a:rPr lang="en-US" baseline="30000" dirty="0"/>
              <a:t>2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b="1" dirty="0"/>
              <a:t>Interpretable</a:t>
            </a:r>
            <a:r>
              <a:rPr lang="en-US" dirty="0"/>
              <a:t>: Explanations use a representation that is understandable to humans, regardless of the actual features used by the model.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b="1" dirty="0"/>
              <a:t>Local Fidelity: </a:t>
            </a:r>
            <a:r>
              <a:rPr lang="en-US" dirty="0"/>
              <a:t>Provides a good approximation of the machine learning model predictions locally.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b="1" dirty="0"/>
              <a:t>Model Agnostic: </a:t>
            </a:r>
            <a:r>
              <a:rPr lang="en-US" dirty="0"/>
              <a:t>Able to explain any model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018" y="4307305"/>
            <a:ext cx="5813831" cy="16174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0000" y="6085439"/>
            <a:ext cx="10089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spcBef>
                <a:spcPts val="1200"/>
              </a:spcBef>
              <a:buClr>
                <a:srgbClr val="333333"/>
              </a:buClr>
              <a:buSzPts val="1200"/>
            </a:pPr>
            <a:r>
              <a:rPr lang="en-US" sz="800" dirty="0">
                <a:solidFill>
                  <a:srgbClr val="333333"/>
                </a:solidFill>
                <a:highlight>
                  <a:srgbClr val="FFFFFF"/>
                </a:highlight>
              </a:rPr>
              <a:t>1 : </a:t>
            </a:r>
            <a:r>
              <a:rPr lang="en-US" sz="800" dirty="0"/>
              <a:t>Interpretable Machine Learning: </a:t>
            </a:r>
            <a:r>
              <a:rPr lang="en-US" sz="800" i="1" dirty="0"/>
              <a:t>A Guide for Making Black Box Models Explainable by Christoph </a:t>
            </a:r>
            <a:r>
              <a:rPr lang="en-US" sz="800" i="1" dirty="0" smtClean="0"/>
              <a:t>Molnar</a:t>
            </a:r>
            <a:r>
              <a:rPr lang="en-US" sz="800" dirty="0"/>
              <a:t>.</a:t>
            </a:r>
            <a:endParaRPr lang="en-US" sz="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152400" lvl="0">
              <a:spcBef>
                <a:spcPts val="0"/>
              </a:spcBef>
              <a:buClr>
                <a:srgbClr val="333333"/>
              </a:buClr>
              <a:buSzPts val="1200"/>
            </a:pPr>
            <a:r>
              <a:rPr lang="en-US" sz="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2: </a:t>
            </a:r>
            <a:r>
              <a:rPr lang="en-US" sz="800" dirty="0"/>
              <a:t>Ribeiro, Marco </a:t>
            </a:r>
            <a:r>
              <a:rPr lang="en-US" sz="800" dirty="0" err="1"/>
              <a:t>Tulio</a:t>
            </a:r>
            <a:r>
              <a:rPr lang="en-US" sz="800" dirty="0"/>
              <a:t>, Sameer Singh, and Carlos </a:t>
            </a:r>
            <a:r>
              <a:rPr lang="en-US" sz="800" dirty="0" err="1"/>
              <a:t>Guestrin</a:t>
            </a:r>
            <a:r>
              <a:rPr lang="en-US" sz="800" dirty="0"/>
              <a:t>. "Why should I trust you?: Explaining the predictions of any classifier." Proceedings of the 22nd ACM SIGKDD international conference on knowledge discovery and data mining. ACM (2016)</a:t>
            </a:r>
            <a:endParaRPr lang="en-US" sz="8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5380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 :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7776648" cy="4224234"/>
          </a:xfrm>
        </p:spPr>
        <p:txBody>
          <a:bodyPr/>
          <a:lstStyle/>
          <a:p>
            <a:r>
              <a:rPr lang="en-US" dirty="0"/>
              <a:t>The recipe for training local surrogate models: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dirty="0"/>
              <a:t>Select your instance of interest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dirty="0"/>
              <a:t>Perturb your dataset and get the black box predictions for these new points.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dirty="0"/>
              <a:t>Weight the new samples according to their proximity to the instance of interest.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dirty="0"/>
              <a:t>Train a weighted, interpretable model on the dataset with the variations</a:t>
            </a:r>
          </a:p>
          <a:p>
            <a:pPr marL="401638" lvl="2" indent="-171450">
              <a:buFont typeface="Arial" panose="020B0604020202020204" pitchFamily="34" charset="0"/>
              <a:buChar char="•"/>
            </a:pPr>
            <a:r>
              <a:rPr lang="en-US" dirty="0"/>
              <a:t>Explain the prediction by interpreting the local model.</a:t>
            </a:r>
          </a:p>
          <a:p>
            <a:r>
              <a:rPr lang="en-US" dirty="0"/>
              <a:t>Mathematically, local surrogate models with interpretability constraint can be expressed as follows: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0" y="2222286"/>
            <a:ext cx="3255264" cy="393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09" y="5504687"/>
            <a:ext cx="4013175" cy="4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7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SHAP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Shapley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060003"/>
            <a:ext cx="10554574" cy="1389593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Shapley value is the average marginal contribution of a feature value across all possible coalitions.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It gives the contribution of each feature to the prediction as compared to the average prediction.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79" y="3463646"/>
            <a:ext cx="3346605" cy="12566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04472" y="3449596"/>
            <a:ext cx="3778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rPr>
              <a:t>Park nearby (€30,000) +</a:t>
            </a:r>
          </a:p>
          <a:p>
            <a:r>
              <a:rPr lang="en-US" sz="1200" dirty="0" smtClean="0"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rPr>
              <a:t>area 50 square m </a:t>
            </a:r>
            <a:r>
              <a:rPr lang="en-US" sz="1200" dirty="0"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rPr>
              <a:t>(€10,000) +</a:t>
            </a:r>
          </a:p>
          <a:p>
            <a:r>
              <a:rPr lang="en-US" sz="1200" dirty="0" smtClean="0"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rPr>
              <a:t>floor 2nd </a:t>
            </a:r>
            <a:r>
              <a:rPr lang="en-US" sz="1200" dirty="0"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rPr>
              <a:t>(€0) +</a:t>
            </a:r>
          </a:p>
          <a:p>
            <a:r>
              <a:rPr lang="en-US" sz="1200" dirty="0"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rPr>
              <a:t>Cat-banned (-€50,000)  + </a:t>
            </a:r>
          </a:p>
          <a:p>
            <a:r>
              <a:rPr lang="en-US" sz="1200" dirty="0"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rPr>
              <a:t>average prediction (€310,000) = actual prediction (€300,000)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934211" y="5045134"/>
            <a:ext cx="10323576" cy="13239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b="1" i="0" kern="1200">
                <a:solidFill>
                  <a:schemeClr val="tx1"/>
                </a:solidFill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b="0" i="0" kern="1200">
                <a:solidFill>
                  <a:schemeClr val="tx1"/>
                </a:solidFill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defRPr>
            </a:lvl2pPr>
            <a:lvl3pPr marL="230188" indent="-23018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defRPr sz="1200" b="0" i="0" kern="1200">
                <a:solidFill>
                  <a:schemeClr val="tx1"/>
                </a:solidFill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defRPr>
            </a:lvl4pPr>
            <a:lvl5pPr marL="685800" indent="-23018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defRPr sz="1200" b="0" i="0" kern="1200">
                <a:solidFill>
                  <a:schemeClr val="tx1"/>
                </a:solidFill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defRPr>
            </a:lvl5pPr>
            <a:lvl6pPr marL="914400" indent="-22542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7763" indent="-233363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3188" indent="-22542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4963" indent="-2317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Disadvantages</a:t>
            </a:r>
            <a:endParaRPr lang="en-US" sz="1600" dirty="0">
              <a:latin typeface="+mn-lt"/>
              <a:ea typeface="+mn-ea"/>
              <a:cs typeface="+mn-cs"/>
            </a:endParaRPr>
          </a:p>
          <a:p>
            <a:pPr marL="171450" lvl="2" indent="-1714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Explanations created with the Shapley value method always use all the features.</a:t>
            </a:r>
            <a:endParaRPr lang="en-US" sz="1600" dirty="0">
              <a:latin typeface="+mn-lt"/>
              <a:ea typeface="+mn-ea"/>
              <a:cs typeface="+mn-cs"/>
            </a:endParaRPr>
          </a:p>
          <a:p>
            <a:pPr marL="171450" lvl="2" indent="-1714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Shapley value </a:t>
            </a:r>
            <a:r>
              <a:rPr lang="en-US" sz="1600" dirty="0">
                <a:latin typeface="+mn-lt"/>
                <a:ea typeface="+mn-ea"/>
                <a:cs typeface="+mn-cs"/>
              </a:rPr>
              <a:t>cannot be used to make statements about changes in prediction for changes in the input, such as: "If I were to earn €300 more a year, my credit score would increase by 5 points."</a:t>
            </a:r>
            <a:r>
              <a:rPr lang="en-US" sz="1600" dirty="0">
                <a:latin typeface="+mn-lt"/>
                <a:ea typeface="+mn-ea"/>
                <a:cs typeface="+mn-cs"/>
              </a:rPr>
              <a:t>.</a:t>
            </a:r>
            <a:endParaRPr lang="en-US" sz="1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78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 (</a:t>
            </a:r>
            <a:r>
              <a:rPr lang="en-US" dirty="0" err="1"/>
              <a:t>SHapley</a:t>
            </a:r>
            <a:r>
              <a:rPr lang="en-US" dirty="0"/>
              <a:t> Additive </a:t>
            </a:r>
            <a:r>
              <a:rPr lang="en-US" dirty="0" err="1"/>
              <a:t>exPlanations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256" y="2121408"/>
            <a:ext cx="10554574" cy="271328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goal of SHAP is to explain the prediction of an instance x by computing the contribution of each feature to the prediction.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innovation that SHAP brings to the table is that the Shapley value explanation is represented as an additive feature attribution method, a linear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SHAP specifies the explanation as: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508" y="4266050"/>
            <a:ext cx="2433828" cy="80887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810000" y="5148357"/>
            <a:ext cx="10784591" cy="12912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b="1" i="0" kern="1200">
                <a:solidFill>
                  <a:schemeClr val="tx1"/>
                </a:solidFill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b="0" i="0" kern="1200">
                <a:solidFill>
                  <a:schemeClr val="tx1"/>
                </a:solidFill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defRPr>
            </a:lvl2pPr>
            <a:lvl3pPr marL="230188" indent="-23018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defRPr sz="1200" b="0" i="0" kern="1200">
                <a:solidFill>
                  <a:schemeClr val="tx1"/>
                </a:solidFill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defRPr>
            </a:lvl4pPr>
            <a:lvl5pPr marL="685800" indent="-23018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defRPr sz="1200" b="0" i="0" kern="1200">
                <a:solidFill>
                  <a:schemeClr val="tx1"/>
                </a:solidFill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defRPr>
            </a:lvl5pPr>
            <a:lvl6pPr marL="914400" indent="-22542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7763" indent="-233363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3188" indent="-22542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4963" indent="-2317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dirty="0"/>
              <a:t> </a:t>
            </a:r>
            <a:r>
              <a:rPr lang="en-US" sz="1800" b="0" dirty="0">
                <a:latin typeface="+mj-lt"/>
              </a:rPr>
              <a:t>g is the explanation </a:t>
            </a:r>
            <a:r>
              <a:rPr lang="en-US" sz="1800" b="0" dirty="0" smtClean="0">
                <a:latin typeface="+mj-lt"/>
              </a:rPr>
              <a:t>model, z′ is the coalition vector and</a:t>
            </a:r>
            <a:r>
              <a:rPr lang="el-GR" sz="1800" b="0" dirty="0">
                <a:latin typeface="+mj-lt"/>
              </a:rPr>
              <a:t/>
            </a:r>
            <a:br>
              <a:rPr lang="el-GR" sz="1800" b="0" dirty="0">
                <a:latin typeface="+mj-lt"/>
              </a:rPr>
            </a:br>
            <a:r>
              <a:rPr lang="el-GR" sz="1800" b="0" dirty="0">
                <a:latin typeface="+mj-lt"/>
              </a:rPr>
              <a:t>ϕ</a:t>
            </a:r>
            <a:r>
              <a:rPr lang="en-US" sz="1800" b="0" dirty="0" smtClean="0">
                <a:latin typeface="+mj-lt"/>
              </a:rPr>
              <a:t>j is the feature </a:t>
            </a:r>
            <a:r>
              <a:rPr lang="en-US" sz="1800" b="0" dirty="0">
                <a:latin typeface="+mj-lt"/>
              </a:rPr>
              <a:t>attribution for a feature j, the Shapley </a:t>
            </a:r>
            <a:r>
              <a:rPr lang="en-US" sz="1800" b="0" dirty="0" smtClean="0">
                <a:latin typeface="+mj-lt"/>
              </a:rPr>
              <a:t>values.</a:t>
            </a:r>
            <a:r>
              <a:rPr lang="en-US" sz="1800" b="0" dirty="0">
                <a:latin typeface="+mj-lt"/>
              </a:rPr>
              <a:t/>
            </a:r>
            <a:br>
              <a:rPr lang="en-US" sz="1800" b="0" dirty="0">
                <a:latin typeface="+mj-lt"/>
              </a:rPr>
            </a:br>
            <a:endParaRPr lang="en-US" sz="1800" b="0" dirty="0" smtClean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Missingness</a:t>
            </a:r>
            <a:r>
              <a:rPr lang="en-US" sz="1800" b="0" dirty="0" smtClean="0">
                <a:latin typeface="+mj-lt"/>
              </a:rPr>
              <a:t>: </a:t>
            </a:r>
            <a:r>
              <a:rPr lang="en-US" sz="1800" b="0" dirty="0">
                <a:latin typeface="+mj-lt"/>
              </a:rPr>
              <a:t>Missingness says that a missing feature gets an attribution of zero</a:t>
            </a:r>
            <a:r>
              <a:rPr lang="en-US" sz="1800" b="0" dirty="0" smtClean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50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</TotalTime>
  <Words>611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Roboto</vt:lpstr>
      <vt:lpstr>Verizon NHG TX</vt:lpstr>
      <vt:lpstr>Wingdings 2</vt:lpstr>
      <vt:lpstr>Quotable</vt:lpstr>
      <vt:lpstr>ML : Explainability</vt:lpstr>
      <vt:lpstr>Agenda</vt:lpstr>
      <vt:lpstr>Model Agnostic Explainability Landscape</vt:lpstr>
      <vt:lpstr>LIME</vt:lpstr>
      <vt:lpstr>Local Surrogate Model-Agnostic Explanations</vt:lpstr>
      <vt:lpstr>LIME : Process</vt:lpstr>
      <vt:lpstr>SHAP</vt:lpstr>
      <vt:lpstr>Shapley Values</vt:lpstr>
      <vt:lpstr>SHAP (SHapley Additive exPlanations)</vt:lpstr>
      <vt:lpstr>Kernel SHAP</vt:lpstr>
      <vt:lpstr>References</vt:lpstr>
      <vt:lpstr>PowerPoint Presentation</vt:lpstr>
      <vt:lpstr>PowerPoint Presentation</vt:lpstr>
      <vt:lpstr>PowerPoint Presentation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: Explainability</dc:title>
  <dc:creator>Paliwal, Sanjit</dc:creator>
  <cp:lastModifiedBy>Paliwal, Sanjit</cp:lastModifiedBy>
  <cp:revision>4</cp:revision>
  <dcterms:created xsi:type="dcterms:W3CDTF">2021-07-22T13:41:18Z</dcterms:created>
  <dcterms:modified xsi:type="dcterms:W3CDTF">2021-07-22T14:15:34Z</dcterms:modified>
</cp:coreProperties>
</file>