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393376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ROOT@HACKERS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175004" y="2038673"/>
            <a:ext cx="9144000" cy="3673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Team members 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  Sanjit V K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  Sanjana R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  Nischala K N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  Monika K R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      Prabhav G K</a:t>
            </a:r>
          </a:p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Graduating year : 2027</a:t>
            </a:r>
          </a:p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College Name : Vidyavardhaka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372D3-A996-08CB-3B9E-E6FB2C81BA17}"/>
              </a:ext>
            </a:extLst>
          </p:cNvPr>
          <p:cNvSpPr txBox="1"/>
          <p:nvPr/>
        </p:nvSpPr>
        <p:spPr>
          <a:xfrm>
            <a:off x="469078" y="2319379"/>
            <a:ext cx="61722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Query intent analysis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Semantic search &amp; context retrieval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LLM-powered contextual generation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Policy-specific personalization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Logging &amp; traceability (compliance-friendly)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Domain extensibility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Handles real-world support cases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Support for complex documents (PDFs, legal)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Combines internal + external knowledge</a:t>
            </a:r>
          </a:p>
          <a:p>
            <a:pPr marL="342900" lvl="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schemeClr val="bg2"/>
                </a:solidFill>
              </a:rPr>
              <a:t>System logs all responses (compliance-friendly)</a:t>
            </a:r>
          </a:p>
          <a:p>
            <a:pPr lvl="0">
              <a:defRPr/>
            </a:pPr>
            <a:endParaRPr lang="en-IN" sz="2000" dirty="0">
              <a:solidFill>
                <a:schemeClr val="bg2"/>
              </a:solidFill>
            </a:endParaRPr>
          </a:p>
          <a:p>
            <a:pPr marL="0" lvl="0" indent="0">
              <a:buNone/>
              <a:defRPr/>
            </a:pPr>
            <a:br>
              <a:rPr lang="en-IN" sz="2000" dirty="0">
                <a:solidFill>
                  <a:schemeClr val="bg2"/>
                </a:solidFill>
              </a:rPr>
            </a:b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cs typeface="Rubik"/>
              </a:rPr>
              <a:t>Anything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 Else?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390525" y="4797620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5271040-0B88-B7F3-C05F-C6E27D06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04" y="2301878"/>
            <a:ext cx="53120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Advanced Features &amp; Innovation Highlights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6831BE-D5F8-2D50-F869-F26D4C7B2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914522"/>
            <a:ext cx="10023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Personalized Policy Guidance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user-specific data (policy type, start date, etc.) to tailor responses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Dynamically filters clauses based on individual plan details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Enables context-aware answers like waiting periods or coverage limits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2. Hybrid Knowledge Integration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Indexes not only official documents but also FAQs, support tickets, forums, and social threads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Retrieves real-world resolutions to uncommon or undocumented issues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Bridges the gap between formal policy and actual user experience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9299F-5FD7-16FF-AEC7-864242136B5C}"/>
              </a:ext>
            </a:extLst>
          </p:cNvPr>
          <p:cNvSpPr txBox="1"/>
          <p:nvPr/>
        </p:nvSpPr>
        <p:spPr>
          <a:xfrm>
            <a:off x="571499" y="1817638"/>
            <a:ext cx="75152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Continuous Knowledge Updates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Automatically ingests new policy versions, FAQs, and support logs.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Keeps the system up-to-date without needing model retraining.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Ensures relevance in fast-evolving customer support environments.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</a:rPr>
              <a:t>4. Clarification Dialogues &amp; Escalation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Detects negative sentiment, repeated queries, or unclear intent.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Initiates follow-up questions or context-seeking dialogue.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Escalates complex cases to human agents with summarized context.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06B0-BEA8-D2E0-09AF-367169A8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A9410578-3151-7393-0E17-DE747C40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AF9C3B-C8C5-5EFE-F5EC-4B6EFC6AF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520" y="2112264"/>
            <a:ext cx="7680960" cy="3742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BD153B-BBBB-41E9-EF4D-A287B7070D4E}"/>
              </a:ext>
            </a:extLst>
          </p:cNvPr>
          <p:cNvSpPr txBox="1"/>
          <p:nvPr/>
        </p:nvSpPr>
        <p:spPr>
          <a:xfrm>
            <a:off x="292608" y="1234440"/>
            <a:ext cx="3547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</a:t>
            </a:r>
          </a:p>
        </p:txBody>
      </p:sp>
    </p:spTree>
    <p:extLst>
      <p:ext uri="{BB962C8B-B14F-4D97-AF65-F5344CB8AC3E}">
        <p14:creationId xmlns:p14="http://schemas.microsoft.com/office/powerpoint/2010/main" val="41185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324846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Tell us a bit about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0" y="1970143"/>
            <a:ext cx="11475720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</a:rPr>
              <a:t>   We are a team of Third-year engineering students passionate about AI, systems design, and solving              real-world problems with intelligent automation.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5A6EE-9729-85E6-8E66-BB86BBA8A278}"/>
              </a:ext>
            </a:extLst>
          </p:cNvPr>
          <p:cNvSpPr txBox="1"/>
          <p:nvPr/>
        </p:nvSpPr>
        <p:spPr>
          <a:xfrm>
            <a:off x="175004" y="2967335"/>
            <a:ext cx="1618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8D6C-C8AF-42D0-7213-387983B5B61C}"/>
              </a:ext>
            </a:extLst>
          </p:cNvPr>
          <p:cNvSpPr txBox="1"/>
          <p:nvPr/>
        </p:nvSpPr>
        <p:spPr>
          <a:xfrm>
            <a:off x="175004" y="3629757"/>
            <a:ext cx="1931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Hackathon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FAA5D-A8FE-9782-FA88-6C2FF1FB44AD}"/>
              </a:ext>
            </a:extLst>
          </p:cNvPr>
          <p:cNvSpPr txBox="1"/>
          <p:nvPr/>
        </p:nvSpPr>
        <p:spPr>
          <a:xfrm>
            <a:off x="227806" y="4212484"/>
            <a:ext cx="1513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Awards</a:t>
            </a: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273326" y="1403209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570271" y="2200905"/>
            <a:ext cx="9144000" cy="1041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IN" sz="2000" b="1" dirty="0">
                <a:solidFill>
                  <a:schemeClr val="bg2"/>
                </a:solidFill>
              </a:rPr>
              <a:t>Design an LLM-Powered Intelligent Query–Retrieval System</a:t>
            </a:r>
            <a:r>
              <a:rPr lang="en-IN" sz="2000" dirty="0">
                <a:solidFill>
                  <a:schemeClr val="bg2"/>
                </a:solidFill>
              </a:rPr>
              <a:t> that can process large documents and make contextual decisions. Your system should handle real-world scenarios in insurance, legal, HR, and compliance domains.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>
              <a:solidFill>
                <a:schemeClr val="bg2"/>
              </a:solidFill>
            </a:endParaRPr>
          </a:p>
          <a:p>
            <a:r>
              <a:rPr lang="en-IN" sz="2000" dirty="0">
                <a:solidFill>
                  <a:schemeClr val="bg2"/>
                </a:solidFill>
              </a:rPr>
              <a:t>The primary use case is to build a powerful customer-facing support tool for Bajaj Finserv, addressing problems such as 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“OTP not received”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“Transaction failure”</a:t>
            </a:r>
          </a:p>
          <a:p>
            <a:r>
              <a:rPr lang="en-US" sz="2000" dirty="0">
                <a:solidFill>
                  <a:schemeClr val="bg2"/>
                </a:solidFill>
              </a:rPr>
              <a:t>“Does my policy cover knee surgery?”</a:t>
            </a:r>
          </a:p>
          <a:p>
            <a:r>
              <a:rPr lang="en-IN" sz="2000" dirty="0">
                <a:solidFill>
                  <a:schemeClr val="bg2"/>
                </a:solidFill>
              </a:rPr>
              <a:t>“Transparency issues"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algn="just">
              <a:lnSpc>
                <a:spcPct val="100000"/>
              </a:lnSpc>
            </a:pPr>
            <a:endParaRPr lang="en-IN" sz="2000" dirty="0">
              <a:solidFill>
                <a:schemeClr val="bg2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3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IN" sz="2000" dirty="0">
                <a:solidFill>
                  <a:schemeClr val="bg1"/>
                </a:solidFill>
              </a:rPr>
              <a:t>🧩 </a:t>
            </a:r>
            <a:r>
              <a:rPr lang="en-IN" sz="2000" b="1" dirty="0">
                <a:solidFill>
                  <a:schemeClr val="bg1"/>
                </a:solidFill>
              </a:rPr>
              <a:t>Backend</a:t>
            </a:r>
            <a:r>
              <a:rPr lang="en-IN" sz="2000" dirty="0">
                <a:solidFill>
                  <a:schemeClr val="bg1"/>
                </a:solidFill>
              </a:rPr>
              <a:t>: Fast API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🧠 </a:t>
            </a:r>
            <a:r>
              <a:rPr lang="en-IN" sz="2000" b="1" dirty="0">
                <a:solidFill>
                  <a:schemeClr val="bg1"/>
                </a:solidFill>
              </a:rPr>
              <a:t>LLM</a:t>
            </a:r>
            <a:r>
              <a:rPr lang="en-IN" sz="2000" dirty="0">
                <a:solidFill>
                  <a:schemeClr val="bg1"/>
                </a:solidFill>
              </a:rPr>
              <a:t>: GPT-4 (via OpenAI API)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📦 </a:t>
            </a:r>
            <a:r>
              <a:rPr lang="en-IN" sz="2000" b="1" dirty="0">
                <a:solidFill>
                  <a:schemeClr val="bg1"/>
                </a:solidFill>
              </a:rPr>
              <a:t>Vector DB</a:t>
            </a:r>
            <a:r>
              <a:rPr lang="en-IN" sz="2000" dirty="0">
                <a:solidFill>
                  <a:schemeClr val="bg1"/>
                </a:solidFill>
              </a:rPr>
              <a:t>: Pinecone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🗃️ </a:t>
            </a:r>
            <a:r>
              <a:rPr lang="en-IN" sz="2000" b="1" dirty="0">
                <a:solidFill>
                  <a:schemeClr val="bg1"/>
                </a:solidFill>
              </a:rPr>
              <a:t>Relational DB</a:t>
            </a:r>
            <a:r>
              <a:rPr lang="en-IN" sz="2000" dirty="0">
                <a:solidFill>
                  <a:schemeClr val="bg1"/>
                </a:solidFill>
              </a:rPr>
              <a:t>: PostgreSQL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☁️ </a:t>
            </a:r>
            <a:r>
              <a:rPr lang="en-US" sz="2000" b="1" dirty="0">
                <a:solidFill>
                  <a:schemeClr val="bg1"/>
                </a:solidFill>
              </a:rPr>
              <a:t>Cloud Services:</a:t>
            </a:r>
            <a:r>
              <a:rPr lang="en-US" sz="2000" dirty="0">
                <a:solidFill>
                  <a:schemeClr val="bg1"/>
                </a:solidFill>
              </a:rPr>
              <a:t> Any cloud that supports Python + REST APIs (e.g., AWS, Azure)</a:t>
            </a:r>
            <a:br>
              <a:rPr lang="en-IN" sz="2000" dirty="0">
                <a:solidFill>
                  <a:schemeClr val="bg1"/>
                </a:solidFill>
              </a:rPr>
            </a:br>
            <a:r>
              <a:rPr lang="en-IN" sz="2000" dirty="0">
                <a:solidFill>
                  <a:schemeClr val="bg1"/>
                </a:solidFill>
              </a:rPr>
              <a:t>🖥️ </a:t>
            </a:r>
            <a:r>
              <a:rPr lang="en-IN" sz="2000" b="1" dirty="0">
                <a:solidFill>
                  <a:schemeClr val="bg1"/>
                </a:solidFill>
              </a:rPr>
              <a:t>Frontend </a:t>
            </a:r>
            <a:r>
              <a:rPr lang="en-IN" sz="2000" dirty="0">
                <a:solidFill>
                  <a:schemeClr val="bg1"/>
                </a:solidFill>
              </a:rPr>
              <a:t>: Web chatbot / REST API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84148" y="1348035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0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6CDC6-76C8-E99C-4A9C-3697D36AA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169" y="2073994"/>
            <a:ext cx="9518904" cy="42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403604" y="1123678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BCC63-FC93-4247-166D-2615D9443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1718460"/>
            <a:ext cx="9518904" cy="473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So, how if your solution different?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20561-8DBE-7DEA-4378-D47A8B5ACCFF}"/>
              </a:ext>
            </a:extLst>
          </p:cNvPr>
          <p:cNvSpPr txBox="1"/>
          <p:nvPr/>
        </p:nvSpPr>
        <p:spPr>
          <a:xfrm>
            <a:off x="533398" y="2471667"/>
            <a:ext cx="92103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bg2"/>
                </a:solidFill>
              </a:rPr>
              <a:t>5x Smarter Than Chatbots:</a:t>
            </a:r>
            <a:r>
              <a:rPr lang="en-IN" sz="2200" dirty="0">
                <a:solidFill>
                  <a:schemeClr val="bg2"/>
                </a:solidFill>
              </a:rPr>
              <a:t> Not a rule-based bot, but a real-time semantic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/>
                </a:solidFill>
              </a:rPr>
              <a:t>📚 </a:t>
            </a:r>
            <a:r>
              <a:rPr lang="en-IN" sz="2200" b="1" dirty="0">
                <a:solidFill>
                  <a:schemeClr val="bg2"/>
                </a:solidFill>
              </a:rPr>
              <a:t>Hybrid Knowledge:</a:t>
            </a:r>
            <a:r>
              <a:rPr lang="en-IN" sz="2200" dirty="0">
                <a:solidFill>
                  <a:schemeClr val="bg2"/>
                </a:solidFill>
              </a:rPr>
              <a:t> Combines official docs + forums + FAQs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/>
                </a:solidFill>
              </a:rPr>
              <a:t>👤 </a:t>
            </a:r>
            <a:r>
              <a:rPr lang="en-IN" sz="2200" b="1" dirty="0">
                <a:solidFill>
                  <a:schemeClr val="bg2"/>
                </a:solidFill>
              </a:rPr>
              <a:t>Personalization:</a:t>
            </a:r>
            <a:r>
              <a:rPr lang="en-IN" sz="2200" dirty="0">
                <a:solidFill>
                  <a:schemeClr val="bg2"/>
                </a:solidFill>
              </a:rPr>
              <a:t> Answers filtered by user’s actual policy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/>
                </a:solidFill>
              </a:rPr>
              <a:t>🔄 </a:t>
            </a:r>
            <a:r>
              <a:rPr lang="en-IN" sz="2200" b="1" dirty="0">
                <a:solidFill>
                  <a:schemeClr val="bg2"/>
                </a:solidFill>
              </a:rPr>
              <a:t>Always Fresh:</a:t>
            </a:r>
            <a:r>
              <a:rPr lang="en-IN" sz="2200" dirty="0">
                <a:solidFill>
                  <a:schemeClr val="bg2"/>
                </a:solidFill>
              </a:rPr>
              <a:t> Nightly data syncs prevent outdated info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/>
                </a:solidFill>
              </a:rPr>
              <a:t>🤖 </a:t>
            </a:r>
            <a:r>
              <a:rPr lang="en-IN" sz="2200" b="1" dirty="0">
                <a:solidFill>
                  <a:schemeClr val="bg2"/>
                </a:solidFill>
              </a:rPr>
              <a:t>Smart Escalation:</a:t>
            </a:r>
            <a:r>
              <a:rPr lang="en-IN" sz="2200" dirty="0">
                <a:solidFill>
                  <a:schemeClr val="bg2"/>
                </a:solidFill>
              </a:rPr>
              <a:t> Supports </a:t>
            </a:r>
            <a:r>
              <a:rPr lang="en-IN" sz="2200" b="1" dirty="0">
                <a:solidFill>
                  <a:schemeClr val="bg2"/>
                </a:solidFill>
              </a:rPr>
              <a:t>clarification dialogues</a:t>
            </a:r>
            <a:r>
              <a:rPr lang="en-IN" sz="2200" dirty="0">
                <a:solidFill>
                  <a:schemeClr val="bg2"/>
                </a:solidFill>
              </a:rPr>
              <a:t> &amp; </a:t>
            </a:r>
            <a:r>
              <a:rPr lang="en-IN" sz="2200" b="1" dirty="0">
                <a:solidFill>
                  <a:schemeClr val="bg2"/>
                </a:solidFill>
              </a:rPr>
              <a:t>intelligent human escalation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chemeClr val="bg2"/>
                </a:solidFill>
              </a:rPr>
              <a:t>Designed for </a:t>
            </a:r>
            <a:r>
              <a:rPr lang="en-IN" sz="2200" b="1" dirty="0">
                <a:solidFill>
                  <a:schemeClr val="bg2"/>
                </a:solidFill>
              </a:rPr>
              <a:t>scalability across domains</a:t>
            </a:r>
            <a:r>
              <a:rPr lang="en-IN" sz="2200" dirty="0">
                <a:solidFill>
                  <a:schemeClr val="bg2"/>
                </a:solidFill>
              </a:rPr>
              <a:t> beyond insurance</a:t>
            </a:r>
          </a:p>
          <a:p>
            <a:endParaRPr lang="en-IN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9FBE2B-F7EB-F6D2-10E7-25EA2885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6" y="2428420"/>
            <a:ext cx="7111242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Frontend dashboard for agents and customers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Multilingual support for regional language queries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Integration with call center IVRs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Automatic summarization of entire policies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Real-time analytics dashboard for support trends</a:t>
            </a: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813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214333" y="1471775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Risks/Challenges/Dependencies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FE40A5-A63A-70FD-41D5-E1DB69B84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36908"/>
              </p:ext>
            </p:extLst>
          </p:nvPr>
        </p:nvGraphicFramePr>
        <p:xfrm>
          <a:off x="2596896" y="2117072"/>
          <a:ext cx="7451732" cy="44899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717375">
                  <a:extLst>
                    <a:ext uri="{9D8B030D-6E8A-4147-A177-3AD203B41FA5}">
                      <a16:colId xmlns:a16="http://schemas.microsoft.com/office/drawing/2014/main" val="1910461895"/>
                    </a:ext>
                  </a:extLst>
                </a:gridCol>
                <a:gridCol w="3734357">
                  <a:extLst>
                    <a:ext uri="{9D8B030D-6E8A-4147-A177-3AD203B41FA5}">
                      <a16:colId xmlns:a16="http://schemas.microsoft.com/office/drawing/2014/main" val="1207060367"/>
                    </a:ext>
                  </a:extLst>
                </a:gridCol>
              </a:tblGrid>
              <a:tr h="2554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Challenge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Mitigation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893947569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1. LLM Hallucinations</a:t>
                      </a:r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Ground responses using retrieved context and cite sources to avoid fabricated answers.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378244887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b="1" dirty="0">
                          <a:solidFill>
                            <a:schemeClr val="tx1"/>
                          </a:solidFill>
                        </a:rPr>
                        <a:t>2. High Latency (Real-Time Performance)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</a:rPr>
                        <a:t>Pre-embed common queries, optimize Pinecone, and use async FastAPI for responsiveness.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120665710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3. Knowledge Obsolescence</a:t>
                      </a:r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Run nightly ingestion to update policy documents, FAQs, and community threads.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3934504053"/>
                  </a:ext>
                </a:extLst>
              </a:tr>
              <a:tr h="12777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4. Policy Personalization Complexity</a:t>
                      </a:r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Inject user-specific metadata (e.g., plan type, start date) to personalize answers accurately.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361634761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 dirty="0">
                          <a:solidFill>
                            <a:schemeClr val="tx1"/>
                          </a:solidFill>
                        </a:rPr>
                        <a:t>5. Data Privacy &amp; Compliance</a:t>
                      </a:r>
                      <a:endParaRPr lang="en-IN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Encrypt data, anonymize inputs, enforce access controls, and follow compliance standards.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758712799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6. GPT-4 API Dependency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Use fallbacks (e.g., cached responses), monitor usage, and explore open-source alternatives.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203002011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7. Multilingual Query Handling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Add translation layer and language tagging for support in local or mixed-language queries.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130331492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8. Enterprise Integration (e.g., Bajaj Systems)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Design modular APIs, follow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</a:rPr>
                        <a:t>OpenAPI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 standards, and create mock integration demos.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52023470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300" b="1">
                          <a:solidFill>
                            <a:schemeClr val="tx1"/>
                          </a:solidFill>
                        </a:rPr>
                        <a:t>9. Escalation Misclassification</a:t>
                      </a:r>
                      <a:endParaRPr lang="en-IN" sz="1300">
                        <a:solidFill>
                          <a:schemeClr val="tx1"/>
                        </a:solidFill>
                      </a:endParaRP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</a:rPr>
                        <a:t>Use intent classification + feedback loop to ensure smooth handoff to human agents when needed.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643780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725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Rubik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Nischala KN</cp:lastModifiedBy>
  <cp:revision>7</cp:revision>
  <dcterms:created xsi:type="dcterms:W3CDTF">2025-07-09T08:36:41Z</dcterms:created>
  <dcterms:modified xsi:type="dcterms:W3CDTF">2025-08-08T10:01:19Z</dcterms:modified>
</cp:coreProperties>
</file>