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>
        <p:scale>
          <a:sx n="75" d="100"/>
          <a:sy n="75" d="100"/>
        </p:scale>
        <p:origin x="216" y="-33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D5155-42F3-0F99-9283-64FFB50F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FA0CA-094A-C1D3-E468-38944875B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94BDE-C329-0158-7A62-F64B06CD2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B286D-8B43-BB0C-96D4-25D1DAE7F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4637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E7233-B96B-7485-B7DE-C273B90F8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590D50-4DF3-AB03-8210-4B83FC3AA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26B01-A6EE-AAA1-4121-8CF3CFB9F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9FF47-A40B-466C-FDF9-AE409F69A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86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AA5FC-5C83-808C-467C-85C770624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F3EA9-3A2B-F651-7A52-26FC95166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E4D02-79D2-4076-E64E-4C90B6666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55F3-3E49-1B9D-2A11-41770D97D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9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0B46-A5B3-0B79-14B0-199BDE08F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4A3B1-BB48-9947-39B8-C77015CF2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0D36CB-8075-85F5-48C8-7229A08A3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0BDA4-E56F-BC69-EE30-53440236E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51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E1246-7F28-E946-8784-47AD6CFEA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109579-A317-D3D5-64D9-8DE3F6F6C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F1211-93B3-ED87-86B3-88A0B43B1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BECB-8610-B4CD-DB81-9284C7CFA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051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EE014-A150-C3B7-3E9D-6A2F5B584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4F092-84EC-E967-345B-D3DDCD879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8717C-17D2-1360-209E-7AE2408FE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38E0D-BF05-0EE1-3CC8-A92FDCD21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3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C3CD-AE3E-F2AD-4694-23FBBAD0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45385-FBE8-E32B-CF3C-260C8DA15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8DD49-AE0E-EE96-DFA8-9B47D292E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029A9-F4C9-6CE5-9244-C4C028AC1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80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C5E7-6330-F277-EE2E-F1F4BC9F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BC440-4C19-B433-66CD-C8C5E2B3F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7F2B0-A146-9EF6-A4F7-52C7CD3C2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8EEC4-428A-CA63-5AC6-7E67817E8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72D24-CCD9-D323-4011-5C3B1FC8F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26734-9488-84F9-9FFB-5BDCB92A43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F8EB75-8FAD-D054-046F-47EDF6475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36F04-0EB9-412D-905B-13DD2C94C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18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4056-6ACB-8D53-578D-195247459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1CFC5-C011-3DD1-2249-CF4DF0F43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57F5C-76C7-1EDF-D6E4-2AE819DDA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1289-5016-20D7-0BAF-2BFE00A2E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3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5AA8A-E465-2176-B3F5-A2E3759C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607601-D2DF-C9C3-334A-540EC8DFF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FDA57-3E71-1CD2-355B-EC39F4F39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9283F-0FDD-1D09-1C73-51AB6B8ED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4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030" y="3522296"/>
            <a:ext cx="5983916" cy="3200400"/>
          </a:xfrm>
        </p:spPr>
        <p:txBody>
          <a:bodyPr anchor="ctr"/>
          <a:lstStyle/>
          <a:p>
            <a:r>
              <a:rPr lang="en-US" dirty="0"/>
              <a:t>03BACKE25 – S01</a:t>
            </a:r>
            <a:br>
              <a:rPr lang="en-US" dirty="0"/>
            </a:br>
            <a:r>
              <a:rPr lang="en-US" dirty="0"/>
              <a:t>Java Overview &amp; Setup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CEF07-A4DD-C5B6-6AA5-68AEC5461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EAFF-CDD3-F94D-D78B-433B14C79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97632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Comments in Java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4F3E42A-9F3F-7A26-F446-3E2BA3CA4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F16B0A-A658-C39A-6C1A-F87B7F98A9C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1095294"/>
            <a:ext cx="7742825" cy="514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 are non-executable lines of code used to explain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Single-line comment: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// This is a single-line comment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Multi-line comment: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/*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This is a multi-line comment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It can span multiple lines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*/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Documentation comment: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/** 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 This is a documentation comment.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 It is used by Javadoc to generate documentation.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*/ </a:t>
            </a:r>
          </a:p>
        </p:txBody>
      </p:sp>
    </p:spTree>
    <p:extLst>
      <p:ext uri="{BB962C8B-B14F-4D97-AF65-F5344CB8AC3E}">
        <p14:creationId xmlns:p14="http://schemas.microsoft.com/office/powerpoint/2010/main" val="125920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2BDAE-05DA-9D95-73DA-FEDF6CDD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B4F7-6E3E-2281-8784-F65F5F5A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326285-6471-6A2C-8F2A-9A9D0B21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1B14E8-EA3C-FD3C-2166-826B8B02C7F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2664953"/>
            <a:ext cx="5097870" cy="200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primary function of the JVM?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convert .java code into .class files. </a:t>
            </a:r>
            <a:endParaRPr lang="en-US" altLang="en-US" sz="1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To execute Java bytecode.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To manage the Java installation process.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To define variables and constants. </a:t>
            </a:r>
          </a:p>
        </p:txBody>
      </p:sp>
    </p:spTree>
    <p:extLst>
      <p:ext uri="{BB962C8B-B14F-4D97-AF65-F5344CB8AC3E}">
        <p14:creationId xmlns:p14="http://schemas.microsoft.com/office/powerpoint/2010/main" val="2789733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960D7-6E54-C993-88F6-1358A3D0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3146-280D-6A11-5E18-C5F3E4C5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53C74EC-846F-96E8-F675-BB70522B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F6ECD0-1764-4AE0-A427-E732FE67052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2664954"/>
            <a:ext cx="8781571" cy="200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2. Which component is </a:t>
            </a:r>
            <a:r>
              <a:rPr lang="en-US" sz="1700" i="1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needed if you are a developer writing Java code? 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lphaUcPeriod"/>
            </a:pPr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JRE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B. JVM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C. JDK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D. The compiler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6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95EBF-4A4D-F0F8-F61C-7215D77A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2D7-4DFD-5A58-6601-C87ADE3E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C6DD1B-D009-7BFA-1C48-1AEC0C9F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946C3A-BC62-1D74-DCED-55C6F7282C5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2664953"/>
            <a:ext cx="9095760" cy="2005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What is the name of the file that contains the platform-independent bytecode?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UcPeriod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MyFirstProgram.java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MyFirstProgram.exe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MyFirstProgram.class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MyFirstProgram.txt </a:t>
            </a:r>
          </a:p>
        </p:txBody>
      </p:sp>
    </p:spTree>
    <p:extLst>
      <p:ext uri="{BB962C8B-B14F-4D97-AF65-F5344CB8AC3E}">
        <p14:creationId xmlns:p14="http://schemas.microsoft.com/office/powerpoint/2010/main" val="388740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86082-270B-53FE-AF2F-7315D0CB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CB55-EC65-C702-BABA-785DBFBF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Quiz Time!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4D309A3-A3C9-D1D2-F61C-25AB7427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5A1F45-AA33-ED75-2F8D-61DE5E5173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92994" y="2602471"/>
            <a:ext cx="2537861" cy="743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Quiz Answers</a:t>
            </a:r>
          </a:p>
          <a:p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1. B 2. C 3. C</a:t>
            </a:r>
          </a:p>
        </p:txBody>
      </p:sp>
    </p:spTree>
    <p:extLst>
      <p:ext uri="{BB962C8B-B14F-4D97-AF65-F5344CB8AC3E}">
        <p14:creationId xmlns:p14="http://schemas.microsoft.com/office/powerpoint/2010/main" val="343502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7436" y="234725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874" y="270866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854" y="1865491"/>
            <a:ext cx="4047022" cy="32695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Java</a:t>
            </a:r>
          </a:p>
          <a:p>
            <a:r>
              <a:rPr lang="en-US" dirty="0"/>
              <a:t>The Java Ecosystem: JVM, JDK, JRE</a:t>
            </a:r>
          </a:p>
          <a:p>
            <a:r>
              <a:rPr lang="en-US" dirty="0"/>
              <a:t>Setting Up Your Environment</a:t>
            </a:r>
          </a:p>
          <a:p>
            <a:r>
              <a:rPr lang="en-US" dirty="0"/>
              <a:t>First Java Program: Hello, World!</a:t>
            </a:r>
          </a:p>
          <a:p>
            <a:r>
              <a:rPr lang="en-US" dirty="0"/>
              <a:t>Compilation vs. Interpretation</a:t>
            </a:r>
          </a:p>
          <a:p>
            <a:r>
              <a:rPr lang="en-US" dirty="0"/>
              <a:t>Variables and Constants</a:t>
            </a:r>
          </a:p>
          <a:p>
            <a:r>
              <a:rPr lang="en-US" dirty="0"/>
              <a:t>Comments in Java</a:t>
            </a:r>
          </a:p>
          <a:p>
            <a:r>
              <a:rPr lang="en-US" dirty="0"/>
              <a:t>Quiz Time!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 to Java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35BC3E-9D52-6189-5495-7D6C7B9254A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18" y="2743819"/>
            <a:ext cx="816812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high-level, class-based, object-oriented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its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"Write Once, Run Anywhere"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(WORA) principle.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a wide range of applications: enterprise software, mobile apps (Android), web applications, and more.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by Sun Microsystems (now Oracle).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989D-D96E-E850-3A97-F7F46DB6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1919-812C-F1B3-5546-D2453EE7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/>
          <a:lstStyle/>
          <a:p>
            <a:r>
              <a:rPr lang="en-US" b="1" dirty="0"/>
              <a:t>The Java Ecosystem: JVM, JDK, JRE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3B386F2-8966-231F-E90E-7BAA7452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4B7AA6-2F46-5B8B-3A4D-1D8ED5890D9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0117" y="1362344"/>
            <a:ext cx="9881419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JVM (Java Virtual Machine):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abstract machine that enables a computer to run Java programs.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"engine" that executes Java bytecode. It's the reason Java is platform-independent.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JRE (Java Runtime Environment):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the JVM, core class libraries, and other supporting files.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Java application. It's what end-users install on their machines.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JDK (Java Development Kit):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the JRE, plus development tools like the compiler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debugger, and archiver.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Java application. It's what programmers install.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7FE78-C2A1-778C-AF00-E13E9ED2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7FD3-EED7-F28C-57EC-22FD7F0C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/>
          <a:lstStyle/>
          <a:p>
            <a:r>
              <a:rPr lang="en-US" b="1" dirty="0"/>
              <a:t>The Java Ecosystem: JVM, JDK, JRE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658925F-0CB1-BB4C-77AC-ADBB9B1C1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DCB9F6B-7D6B-7473-7D68-270C363A71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584" y="1780207"/>
            <a:ext cx="7122694" cy="412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4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D3028-B8AA-8FB1-753E-17446CD73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9F54-99B8-24B8-4AAF-51DF5A3E8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/>
          <a:lstStyle/>
          <a:p>
            <a:r>
              <a:rPr lang="en-US" dirty="0"/>
              <a:t>Setting Up Your Environment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FCF6BD5-5493-1DDD-F627-0BC08B77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240F3C-3E33-F368-9EB4-E99521997B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1" y="1985409"/>
            <a:ext cx="976375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Install the JDK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the latest JDK from the official Oracle or OpenJDK website.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Follow the installation wizard for your operating system.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 Set up Environment Variables (PATH)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allows you to run Java commands from any directory in your terminal or command prompt.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the bin directory of your JDK installation to your system's PATH variable.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59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88B5A-1F75-B922-F578-628D09629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BEAC-D9E1-C76B-3DD5-C475FEF4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 fontScale="90000"/>
          </a:bodyPr>
          <a:lstStyle/>
          <a:p>
            <a:r>
              <a:rPr lang="en-US" dirty="0"/>
              <a:t>Your First Java Program: Hello, World!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23D474-B83A-6314-F8F6-213CF310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9675B8-91D4-ACC1-2D7D-47FA14704A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1774390"/>
            <a:ext cx="10334323" cy="378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// MyFirstProgram.java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// Define a class named '</a:t>
            </a:r>
            <a:r>
              <a:rPr lang="en-US" dirty="0" err="1"/>
              <a:t>MyFirstProgram</a:t>
            </a:r>
            <a:r>
              <a:rPr lang="en-US" dirty="0"/>
              <a:t>’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 public class </a:t>
            </a:r>
            <a:r>
              <a:rPr lang="en-US" dirty="0" err="1"/>
              <a:t>MyFirstProgram</a:t>
            </a:r>
            <a:r>
              <a:rPr lang="en-US" dirty="0"/>
              <a:t> {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// The main method is the entry point of the program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	// Use '</a:t>
            </a:r>
            <a:r>
              <a:rPr lang="en-US" dirty="0" err="1"/>
              <a:t>System.out.println</a:t>
            </a:r>
            <a:r>
              <a:rPr lang="en-US" dirty="0"/>
              <a:t>' to print text to the console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	 </a:t>
            </a:r>
            <a:r>
              <a:rPr lang="en-US" dirty="0" err="1"/>
              <a:t>System.out.println</a:t>
            </a:r>
            <a:r>
              <a:rPr lang="en-US" dirty="0"/>
              <a:t>("Hello, World!");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	 }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}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9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52010-EF10-989B-205D-14F69C85F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9991-8607-7E78-535B-60D1CEC5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Compilation vs. Interpretation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1684DD8-33F0-1A10-E86F-4DF36218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7B268E1-CE6E-7301-5610-E66689A754D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1487707"/>
            <a:ext cx="9247275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Compilation: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entire program is converted to machine code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run.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a platform-specific executable file (e.g., .exe).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program is translated and executed line by line at runtime.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separate executable file is generated.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Java's Approach: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uses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Java source code (.java) is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compiled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into platform-independent bytecode (.class).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bytecode is then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interpreted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by the JVM on any machine.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2B258-89EC-7C5D-AA22-1CB221E92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3A18-DDE7-D927-ECD8-F2DCD939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17" y="628638"/>
            <a:ext cx="7288282" cy="849495"/>
          </a:xfrm>
        </p:spPr>
        <p:txBody>
          <a:bodyPr>
            <a:normAutofit/>
          </a:bodyPr>
          <a:lstStyle/>
          <a:p>
            <a:r>
              <a:rPr lang="en-US" dirty="0"/>
              <a:t>Variables and Constants</a:t>
            </a:r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9F01CB-7E10-A95F-D5EB-40ADDE20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C0C60F-03DC-7E32-E4CA-EB310725B01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1487707"/>
            <a:ext cx="6305701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container for storing data values.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variableName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value;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int age = 25;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value can be changed. Example: age = 26;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Constants: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variable whose value cannot be changed once assigned.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the final keyword.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final double PI = 3.14159;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Convention is to use all uppercase for constant names.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3600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{A04872B5-79E6-4445-901E-FFA5C7B94BA3}TF7521aafa-c748-4c40-a498-ba511be234dc5b1b6097_win32-5039330bb2f3</Template>
  <TotalTime>3725</TotalTime>
  <Words>764</Words>
  <Application>Microsoft Office PowerPoint</Application>
  <PresentationFormat>Widescreen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03BACKE25 – S01 Java Overview &amp; Setup</vt:lpstr>
      <vt:lpstr>AGENDA</vt:lpstr>
      <vt:lpstr>Introduction to Java</vt:lpstr>
      <vt:lpstr>The Java Ecosystem: JVM, JDK, JRE</vt:lpstr>
      <vt:lpstr>The Java Ecosystem: JVM, JDK, JRE</vt:lpstr>
      <vt:lpstr>Setting Up Your Environment</vt:lpstr>
      <vt:lpstr>Your First Java Program: Hello, World!</vt:lpstr>
      <vt:lpstr>Compilation vs. Interpretation</vt:lpstr>
      <vt:lpstr>Variables and Constants</vt:lpstr>
      <vt:lpstr>Comments in Java</vt:lpstr>
      <vt:lpstr>Quiz Time!</vt:lpstr>
      <vt:lpstr>Quiz Time!</vt:lpstr>
      <vt:lpstr>Quiz Time!</vt:lpstr>
      <vt:lpstr>Quiz Time!</vt:lpstr>
      <vt:lpstr>THANK YOU</vt:lpstr>
    </vt:vector>
  </TitlesOfParts>
  <Company>Mettler 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Sanjeevi MT-SWDC-IN</dc:creator>
  <cp:lastModifiedBy>Kumar Sanjeevi MT-SWDC-IN</cp:lastModifiedBy>
  <cp:revision>4</cp:revision>
  <dcterms:created xsi:type="dcterms:W3CDTF">2025-09-05T14:30:26Z</dcterms:created>
  <dcterms:modified xsi:type="dcterms:W3CDTF">2025-09-08T04:40:58Z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af615ef3-aa90-4fa2-9d66-c4f70f9fc413_Enabled">
    <vt:lpwstr>true</vt:lpwstr>
  </property>
  <property fmtid="{D5CDD505-2E9C-101B-9397-08002B2CF9AE}" pid="5" name="MSIP_Label_af615ef3-aa90-4fa2-9d66-c4f70f9fc413_SetDate">
    <vt:lpwstr>2025-09-05T14:35:45Z</vt:lpwstr>
  </property>
  <property fmtid="{D5CDD505-2E9C-101B-9397-08002B2CF9AE}" pid="6" name="MSIP_Label_af615ef3-aa90-4fa2-9d66-c4f70f9fc413_Method">
    <vt:lpwstr>Standard</vt:lpwstr>
  </property>
  <property fmtid="{D5CDD505-2E9C-101B-9397-08002B2CF9AE}" pid="7" name="MSIP_Label_af615ef3-aa90-4fa2-9d66-c4f70f9fc413_Name">
    <vt:lpwstr>Confidential</vt:lpwstr>
  </property>
  <property fmtid="{D5CDD505-2E9C-101B-9397-08002B2CF9AE}" pid="8" name="MSIP_Label_af615ef3-aa90-4fa2-9d66-c4f70f9fc413_SiteId">
    <vt:lpwstr>fb4c0aee-6cd2-482f-a1a5-717e7c02496b</vt:lpwstr>
  </property>
  <property fmtid="{D5CDD505-2E9C-101B-9397-08002B2CF9AE}" pid="9" name="MSIP_Label_af615ef3-aa90-4fa2-9d66-c4f70f9fc413_ActionId">
    <vt:lpwstr>2ac2a088-f4b3-4d3b-a42a-ac896cfa53f9</vt:lpwstr>
  </property>
  <property fmtid="{D5CDD505-2E9C-101B-9397-08002B2CF9AE}" pid="10" name="MSIP_Label_af615ef3-aa90-4fa2-9d66-c4f70f9fc413_ContentBits">
    <vt:lpwstr>0</vt:lpwstr>
  </property>
  <property fmtid="{D5CDD505-2E9C-101B-9397-08002B2CF9AE}" pid="11" name="MSIP_Label_af615ef3-aa90-4fa2-9d66-c4f70f9fc413_Tag">
    <vt:lpwstr>10, 3, 0, 1</vt:lpwstr>
  </property>
</Properties>
</file>