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274" r:id="rId4"/>
    <p:sldId id="258" r:id="rId5"/>
    <p:sldId id="259" r:id="rId6"/>
    <p:sldId id="260" r:id="rId7"/>
    <p:sldId id="273" r:id="rId8"/>
    <p:sldId id="261" r:id="rId9"/>
    <p:sldId id="262" r:id="rId10"/>
    <p:sldId id="263" r:id="rId11"/>
    <p:sldId id="264" r:id="rId12"/>
    <p:sldId id="272" r:id="rId13"/>
    <p:sldId id="271" r:id="rId14"/>
    <p:sldId id="270" r:id="rId15"/>
  </p:sldIdLst>
  <p:sldSz cx="9144000" cy="5143500" type="screen16x9"/>
  <p:notesSz cx="6858000" cy="9144000"/>
  <p:embeddedFontLst>
    <p:embeddedFont>
      <p:font typeface="Fira Code" panose="020B0809050000020004" pitchFamily="49" charset="0"/>
      <p:regular r:id="rId17"/>
      <p:bold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BE196E-CD83-495D-B136-44B57F91B0C0}">
  <a:tblStyle styleId="{87BE196E-CD83-495D-B136-44B57F91B0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e7f9c668d6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e7f9c668d6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1" r:id="rId9"/>
    <p:sldLayoutId id="2147483665"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r>
              <a:rPr lang="en-IN" sz="3200" b="1" dirty="0"/>
              <a:t>Ted Talk Views Prediction</a:t>
            </a:r>
            <a:br>
              <a:rPr lang="en-IN" sz="3200" b="1" dirty="0"/>
            </a:b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r>
              <a:rPr kumimoji="0" lang="en-US" altLang="en-US" sz="1800" b="0" i="0" u="none" strike="noStrike" cap="none" normalizeH="0" baseline="0" dirty="0">
                <a:ln>
                  <a:noFill/>
                </a:ln>
                <a:solidFill>
                  <a:schemeClr val="accent2">
                    <a:lumMod val="40000"/>
                    <a:lumOff val="60000"/>
                  </a:schemeClr>
                </a:solidFill>
                <a:effectLst/>
                <a:latin typeface="Arial" panose="020B0604020202020204" pitchFamily="34" charset="0"/>
              </a:rPr>
              <a:t>An In-Depth Exploration </a:t>
            </a:r>
          </a:p>
          <a:p>
            <a:r>
              <a:rPr kumimoji="0" lang="en-US" altLang="en-US" sz="1800" b="0" i="0" u="none" strike="noStrike" cap="none" normalizeH="0" baseline="0" dirty="0">
                <a:ln>
                  <a:noFill/>
                </a:ln>
                <a:solidFill>
                  <a:schemeClr val="accent2">
                    <a:lumMod val="40000"/>
                    <a:lumOff val="60000"/>
                  </a:schemeClr>
                </a:solidFill>
                <a:effectLst/>
                <a:latin typeface="Arial" panose="020B0604020202020204" pitchFamily="34" charset="0"/>
              </a:rPr>
              <a:t>with R</a:t>
            </a:r>
          </a:p>
          <a:p>
            <a:endParaRPr lang="en-US" altLang="en-US" sz="1800" dirty="0">
              <a:solidFill>
                <a:schemeClr val="tx1"/>
              </a:solidFill>
              <a:highlight>
                <a:srgbClr val="FFFF00"/>
              </a:highlight>
              <a:latin typeface="Arial" panose="020B0604020202020204" pitchFamily="34" charset="0"/>
            </a:endParaRPr>
          </a:p>
          <a:p>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Submitting by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effectLst/>
                <a:latin typeface="Arial" panose="020B0604020202020204" pitchFamily="34" charset="0"/>
              </a:rPr>
              <a:t>T.HEMANTH</a:t>
            </a:r>
            <a:endParaRPr lang="en-IN" sz="1800"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43" name="Google Shape;643;p34"/>
          <p:cNvSpPr txBox="1"/>
          <p:nvPr/>
        </p:nvSpPr>
        <p:spPr>
          <a:xfrm>
            <a:off x="1084825" y="1030200"/>
            <a:ext cx="6573650" cy="2778600"/>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Predictions</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The model's predictions are calculated using predict().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Performance Evaluation</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RMSE</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(Root Mean Squared Error) is calculated using the </a:t>
            </a:r>
            <a:r>
              <a:rPr kumimoji="0" lang="en-US" altLang="en-US" b="0" i="0" u="none" strike="noStrike" cap="none" normalizeH="0" baseline="0" dirty="0" err="1">
                <a:ln>
                  <a:noFill/>
                </a:ln>
                <a:solidFill>
                  <a:schemeClr val="accent3"/>
                </a:solidFill>
                <a:effectLst/>
                <a:latin typeface="Times New Roman" panose="02020603050405020304" pitchFamily="18" charset="0"/>
                <a:cs typeface="Times New Roman" panose="02020603050405020304" pitchFamily="18" charset="0"/>
              </a:rPr>
              <a:t>rmse</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function to measure the prediction error.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R-squared</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is calculated manually using the total sum of squares (SST) and the residual sum of squares (SSR) to assess the proportion of variance explained by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The code assesses the fit of the regression model using RMSE and R-squared metrics</a:t>
            </a:r>
          </a:p>
          <a:p>
            <a:pPr marL="0" lvl="0" indent="0" algn="l" rtl="0">
              <a:spcBef>
                <a:spcPts val="0"/>
              </a:spcBef>
              <a:spcAft>
                <a:spcPts val="0"/>
              </a:spcAft>
              <a:buNone/>
            </a:pP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pic>
        <p:nvPicPr>
          <p:cNvPr id="20" name="Picture 19">
            <a:extLst>
              <a:ext uri="{FF2B5EF4-FFF2-40B4-BE49-F238E27FC236}">
                <a16:creationId xmlns:a16="http://schemas.microsoft.com/office/drawing/2014/main" id="{E70FD121-945F-28C6-B9C6-85ED75928FB8}"/>
              </a:ext>
            </a:extLst>
          </p:cNvPr>
          <p:cNvPicPr>
            <a:picLocks noChangeAspect="1"/>
          </p:cNvPicPr>
          <p:nvPr/>
        </p:nvPicPr>
        <p:blipFill>
          <a:blip r:embed="rId3"/>
          <a:stretch>
            <a:fillRect/>
          </a:stretch>
        </p:blipFill>
        <p:spPr>
          <a:xfrm>
            <a:off x="1744133" y="710040"/>
            <a:ext cx="6182715" cy="37234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25A2-759D-56E9-CC3B-412DF1C4C630}"/>
              </a:ext>
            </a:extLst>
          </p:cNvPr>
          <p:cNvSpPr>
            <a:spLocks noGrp="1"/>
          </p:cNvSpPr>
          <p:nvPr>
            <p:ph type="title"/>
          </p:nvPr>
        </p:nvSpPr>
        <p:spPr>
          <a:xfrm>
            <a:off x="880534" y="508000"/>
            <a:ext cx="7653866" cy="3674533"/>
          </a:xfrm>
        </p:spPr>
        <p:txBody>
          <a:bodyPr/>
          <a:lstStyle/>
          <a:p>
            <a:pPr marL="0" marR="0" lvl="0" indent="0" defTabSz="914400" rtl="0" eaLnBrk="0" fontAlgn="base" latinLnBrk="0" hangingPunct="0">
              <a:lnSpc>
                <a:spcPct val="100000"/>
              </a:lnSpc>
              <a:spcBef>
                <a:spcPct val="0"/>
              </a:spcBef>
              <a:spcAft>
                <a:spcPct val="0"/>
              </a:spcAft>
              <a:tabLst/>
            </a:pPr>
            <a:r>
              <a:rPr kumimoji="0" lang="en-US" altLang="en-US" sz="14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Conclusion:</a:t>
            </a:r>
            <a:br>
              <a:rPr kumimoji="0" lang="en-US" altLang="en-US" sz="14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Summary Statistics</a:t>
            </a:r>
            <a: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The dataset provides key metrics for TED Talks, such as views, comments, and duration. These statistics help understand the general scale and spread of each variable.</a:t>
            </a:r>
            <a:b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b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Views Distribution</a:t>
            </a:r>
            <a: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The histogram shows that the majority of TED Talks have views concentrated in lower ranges, with a few highly popular talks having a much larger number of views.</a:t>
            </a:r>
            <a:b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b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Top 10 Most Viewed Talks</a:t>
            </a:r>
            <a: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The most popular TED Talks are visualized, highlighting which talks gained the most attention. The horizontal bar plot clearly shows the disparity between the highest viewed talks and the rest.</a:t>
            </a:r>
            <a:b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b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Correlation Analysis</a:t>
            </a:r>
            <a: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A correlation matrix shows the relationship between views, comments, and duration. The results provide insights into how these variables are related, with comments and views showing a higher correlation than duration.</a:t>
            </a:r>
            <a:br>
              <a:rPr kumimoji="0" lang="en-US" altLang="en-US" sz="1400"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br>
            <a:endParaRPr lang="en-IN" sz="1400" dirty="0">
              <a:solidFill>
                <a:schemeClr val="accent3"/>
              </a:solidFill>
            </a:endParaRPr>
          </a:p>
        </p:txBody>
      </p:sp>
    </p:spTree>
    <p:extLst>
      <p:ext uri="{BB962C8B-B14F-4D97-AF65-F5344CB8AC3E}">
        <p14:creationId xmlns:p14="http://schemas.microsoft.com/office/powerpoint/2010/main" val="225999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97DC56-20F7-EDBC-B9BE-3A562BC5D506}"/>
              </a:ext>
            </a:extLst>
          </p:cNvPr>
          <p:cNvSpPr>
            <a:spLocks noGrp="1"/>
          </p:cNvSpPr>
          <p:nvPr>
            <p:ph type="body" idx="3"/>
          </p:nvPr>
        </p:nvSpPr>
        <p:spPr>
          <a:xfrm>
            <a:off x="1335065" y="1366116"/>
            <a:ext cx="6725201" cy="2122150"/>
          </a:xfrm>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Topic Distribution</a:t>
            </a:r>
            <a:r>
              <a:rPr kumimoji="0" lang="en-US" altLang="en-US" b="0"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 The top 10 most frequent topics in TED Talks are visualized. This offers insight into the subjects that are most commonly addressed in the talks.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Linear Regression</a:t>
            </a:r>
            <a:r>
              <a:rPr kumimoji="0" lang="en-US" altLang="en-US" b="0"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Views vs Duration</a:t>
            </a:r>
            <a:r>
              <a:rPr kumimoji="0" lang="en-US" altLang="en-US" b="0"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 The regression analysis shows that duration has a significant but not strong effect on views. The scatter plot reinforces this with a weak positive relationship.</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Views vs Comments</a:t>
            </a:r>
            <a:r>
              <a:rPr kumimoji="0" lang="en-US" altLang="en-US" b="0" i="0" u="none" strike="noStrike" cap="none" normalizeH="0" baseline="0" dirty="0">
                <a:ln>
                  <a:noFill/>
                </a:ln>
                <a:solidFill>
                  <a:schemeClr val="accent3">
                    <a:lumMod val="90000"/>
                  </a:schemeClr>
                </a:solidFill>
                <a:effectLst/>
                <a:latin typeface="Times New Roman" panose="02020603050405020304" pitchFamily="18" charset="0"/>
                <a:cs typeface="Times New Roman" panose="02020603050405020304" pitchFamily="18" charset="0"/>
              </a:rPr>
              <a:t>: The regression model and scatter plot indicate a stronger positive relationship between comments and views, suggesting that more comments are associated with higher view counts</a:t>
            </a:r>
            <a:endParaRPr lang="en-IN" dirty="0">
              <a:solidFill>
                <a:schemeClr val="accent3">
                  <a:lumMod val="90000"/>
                </a:schemeClr>
              </a:solidFill>
            </a:endParaRPr>
          </a:p>
        </p:txBody>
      </p:sp>
    </p:spTree>
    <p:extLst>
      <p:ext uri="{BB962C8B-B14F-4D97-AF65-F5344CB8AC3E}">
        <p14:creationId xmlns:p14="http://schemas.microsoft.com/office/powerpoint/2010/main" val="89770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3" name="Title 2">
            <a:extLst>
              <a:ext uri="{FF2B5EF4-FFF2-40B4-BE49-F238E27FC236}">
                <a16:creationId xmlns:a16="http://schemas.microsoft.com/office/drawing/2014/main" id="{EF147AA0-6C8E-230B-E779-8F6F8FD4E398}"/>
              </a:ext>
            </a:extLst>
          </p:cNvPr>
          <p:cNvSpPr>
            <a:spLocks noGrp="1"/>
          </p:cNvSpPr>
          <p:nvPr>
            <p:ph type="title"/>
          </p:nvPr>
        </p:nvSpPr>
        <p:spPr>
          <a:xfrm>
            <a:off x="3310717" y="2301150"/>
            <a:ext cx="7290600" cy="541200"/>
          </a:xfrm>
        </p:spPr>
        <p:txBody>
          <a:bodyPr/>
          <a:lstStyle/>
          <a:p>
            <a:r>
              <a:rPr lang="en-IN" sz="2800" dirty="0">
                <a:latin typeface="Times New Roman" panose="02020603050405020304" pitchFamily="18" charset="0"/>
                <a:cs typeface="Times New Roman" panose="02020603050405020304" pitchFamily="18" charset="0"/>
              </a:rPr>
              <a:t>Thank you</a:t>
            </a:r>
            <a:br>
              <a:rPr lang="en-IN" sz="2800"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853400" y="682537"/>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solidFill>
                <a:schemeClr val="accent2"/>
              </a:solidFill>
            </a:endParaRPr>
          </a:p>
        </p:txBody>
      </p:sp>
      <p:sp>
        <p:nvSpPr>
          <p:cNvPr id="472" name="Google Shape;472;p28"/>
          <p:cNvSpPr txBox="1">
            <a:spLocks noGrp="1"/>
          </p:cNvSpPr>
          <p:nvPr>
            <p:ph type="body" idx="1"/>
          </p:nvPr>
        </p:nvSpPr>
        <p:spPr>
          <a:xfrm>
            <a:off x="1329517" y="1457450"/>
            <a:ext cx="6579083" cy="3221800"/>
          </a:xfrm>
          <a:prstGeom prst="rect">
            <a:avLst/>
          </a:prstGeom>
        </p:spPr>
        <p:txBody>
          <a:bodyPr spcFirstLastPara="1" wrap="square" lIns="91425" tIns="91425" rIns="91425" bIns="91425" anchor="ctr" anchorCtr="0">
            <a:noAutofit/>
          </a:bodyPr>
          <a:lstStyle/>
          <a:p>
            <a:pPr>
              <a:buClr>
                <a:srgbClr val="002060"/>
              </a:buClr>
              <a:buFont typeface="Arial" pitchFamily="34" charset="0"/>
              <a:buChar char="•"/>
            </a:pPr>
            <a:r>
              <a:rPr lang="en-US" sz="1000" dirty="0"/>
              <a:t>development of the code</a:t>
            </a:r>
          </a:p>
          <a:p>
            <a:pPr>
              <a:buClr>
                <a:srgbClr val="002060"/>
              </a:buClr>
              <a:buFont typeface="Arial" pitchFamily="34" charset="0"/>
              <a:buChar char="•"/>
            </a:pPr>
            <a:endParaRPr lang="en-US" sz="1000" dirty="0"/>
          </a:p>
          <a:p>
            <a:pPr>
              <a:buClr>
                <a:srgbClr val="002060"/>
              </a:buClr>
              <a:buFont typeface="Arial" pitchFamily="34" charset="0"/>
              <a:buChar char="•"/>
            </a:pPr>
            <a:r>
              <a:rPr lang="en-US" sz="1000" dirty="0"/>
              <a:t>Step-by-Step Breakdown of the   Approach</a:t>
            </a:r>
          </a:p>
          <a:p>
            <a:pPr>
              <a:buClr>
                <a:srgbClr val="002060"/>
              </a:buClr>
              <a:buFont typeface="Arial" pitchFamily="34" charset="0"/>
              <a:buChar char="•"/>
            </a:pPr>
            <a:endParaRPr lang="en-US" sz="1000" dirty="0"/>
          </a:p>
          <a:p>
            <a:pPr>
              <a:buClr>
                <a:srgbClr val="002060"/>
              </a:buClr>
              <a:buFont typeface="Arial" pitchFamily="34" charset="0"/>
              <a:buChar char="•"/>
            </a:pPr>
            <a:r>
              <a:rPr lang="en-US" sz="1000" dirty="0"/>
              <a:t> data summary</a:t>
            </a:r>
          </a:p>
          <a:p>
            <a:pPr>
              <a:buClr>
                <a:srgbClr val="002060"/>
              </a:buClr>
              <a:buFont typeface="Arial" pitchFamily="34" charset="0"/>
              <a:buChar char="•"/>
            </a:pPr>
            <a:endParaRPr lang="en-US" sz="1000" dirty="0"/>
          </a:p>
          <a:p>
            <a:pPr>
              <a:buClr>
                <a:srgbClr val="002060"/>
              </a:buClr>
              <a:buFont typeface="Arial" pitchFamily="34" charset="0"/>
              <a:buChar char="•"/>
            </a:pPr>
            <a:r>
              <a:rPr lang="en-US" sz="1000" dirty="0"/>
              <a:t> </a:t>
            </a:r>
            <a:r>
              <a:rPr lang="en-IN" sz="1000" dirty="0"/>
              <a:t>Industry Overview:</a:t>
            </a:r>
            <a:r>
              <a:rPr lang="en-US" sz="1000" dirty="0"/>
              <a:t> GPU Kernel Performance</a:t>
            </a:r>
          </a:p>
          <a:p>
            <a:pPr>
              <a:buClr>
                <a:srgbClr val="002060"/>
              </a:buClr>
              <a:buFont typeface="Arial" pitchFamily="34" charset="0"/>
              <a:buChar char="•"/>
            </a:pPr>
            <a:endParaRPr lang="en-US" sz="1000" dirty="0"/>
          </a:p>
          <a:p>
            <a:pPr>
              <a:buClr>
                <a:srgbClr val="002060"/>
              </a:buClr>
              <a:buFont typeface="Arial" pitchFamily="34" charset="0"/>
              <a:buChar char="•"/>
            </a:pPr>
            <a:r>
              <a:rPr lang="en-IN" sz="1000" dirty="0"/>
              <a:t>Business Problem Statement</a:t>
            </a:r>
          </a:p>
          <a:p>
            <a:pPr>
              <a:buClr>
                <a:srgbClr val="002060"/>
              </a:buClr>
              <a:buFont typeface="Arial" pitchFamily="34" charset="0"/>
              <a:buChar char="•"/>
            </a:pPr>
            <a:endParaRPr lang="en-IN" sz="1000" dirty="0"/>
          </a:p>
          <a:p>
            <a:pPr>
              <a:buClr>
                <a:srgbClr val="002060"/>
              </a:buClr>
              <a:buFont typeface="Arial" pitchFamily="34" charset="0"/>
              <a:buChar char="•"/>
            </a:pPr>
            <a:r>
              <a:rPr lang="en-US" sz="1000" dirty="0"/>
              <a:t>Dataset Description and Plan of Action</a:t>
            </a:r>
          </a:p>
          <a:p>
            <a:pPr>
              <a:buClr>
                <a:srgbClr val="002060"/>
              </a:buClr>
              <a:buFont typeface="Arial" pitchFamily="34" charset="0"/>
              <a:buChar char="•"/>
            </a:pPr>
            <a:endParaRPr lang="en-US" sz="1000" dirty="0"/>
          </a:p>
          <a:p>
            <a:pPr>
              <a:buClr>
                <a:srgbClr val="002060"/>
              </a:buClr>
              <a:buFont typeface="Arial" pitchFamily="34" charset="0"/>
              <a:buChar char="•"/>
            </a:pPr>
            <a:r>
              <a:rPr lang="en-IN" sz="1000" dirty="0"/>
              <a:t>Exploratory Data Analysis (EDA)</a:t>
            </a:r>
          </a:p>
          <a:p>
            <a:pPr>
              <a:buClr>
                <a:srgbClr val="002060"/>
              </a:buClr>
              <a:buFont typeface="Arial" pitchFamily="34" charset="0"/>
              <a:buChar char="•"/>
            </a:pPr>
            <a:endParaRPr lang="en-IN" sz="1000" dirty="0"/>
          </a:p>
          <a:p>
            <a:pPr>
              <a:buClr>
                <a:srgbClr val="002060"/>
              </a:buClr>
              <a:buFont typeface="Arial" pitchFamily="34" charset="0"/>
              <a:buChar char="•"/>
            </a:pPr>
            <a:r>
              <a:rPr lang="en-US" sz="1000" dirty="0"/>
              <a:t>Histogram of data</a:t>
            </a:r>
          </a:p>
          <a:p>
            <a:pPr>
              <a:buClr>
                <a:srgbClr val="002060"/>
              </a:buClr>
              <a:buFont typeface="Arial" pitchFamily="34" charset="0"/>
              <a:buChar char="•"/>
            </a:pPr>
            <a:endParaRPr lang="en-US" sz="1000" dirty="0"/>
          </a:p>
          <a:p>
            <a:pPr>
              <a:buClr>
                <a:srgbClr val="002060"/>
              </a:buClr>
              <a:buFont typeface="Arial" pitchFamily="34" charset="0"/>
              <a:buChar char="•"/>
            </a:pPr>
            <a:r>
              <a:rPr lang="en-US" sz="1000" dirty="0"/>
              <a:t>Data splitting</a:t>
            </a:r>
          </a:p>
          <a:p>
            <a:pPr>
              <a:buClr>
                <a:srgbClr val="002060"/>
              </a:buClr>
              <a:buFont typeface="Arial" pitchFamily="34" charset="0"/>
              <a:buChar char="•"/>
            </a:pPr>
            <a:endParaRPr lang="en-US" sz="1000" dirty="0"/>
          </a:p>
          <a:p>
            <a:pPr>
              <a:buClr>
                <a:srgbClr val="002060"/>
              </a:buClr>
              <a:buFont typeface="Arial" pitchFamily="34" charset="0"/>
              <a:buChar char="•"/>
            </a:pPr>
            <a:r>
              <a:rPr lang="en-US" sz="1000" dirty="0"/>
              <a:t> Conclusion</a:t>
            </a:r>
          </a:p>
          <a:p>
            <a:pPr marL="0" lvl="0" indent="0" algn="l" rtl="0">
              <a:spcBef>
                <a:spcPts val="0"/>
              </a:spcBef>
              <a:spcAft>
                <a:spcPts val="0"/>
              </a:spcAft>
              <a:buNone/>
            </a:pPr>
            <a:endParaRPr dirty="0">
              <a:solidFill>
                <a:schemeClr val="accent3"/>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94BB53-4FBA-7DE2-A986-F05F776A11B9}"/>
              </a:ext>
            </a:extLst>
          </p:cNvPr>
          <p:cNvSpPr>
            <a:spLocks noGrp="1"/>
          </p:cNvSpPr>
          <p:nvPr>
            <p:ph type="body" idx="1"/>
          </p:nvPr>
        </p:nvSpPr>
        <p:spPr>
          <a:xfrm>
            <a:off x="1373939" y="863550"/>
            <a:ext cx="6969600" cy="34164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This R code performs various exploratory data analysis (EDA) and statistical modeling tasks on a TED Talks dataset.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Summary Statistics</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 Provides summary statistics for numerical columns (views, comments, duration), including measures like mean, median, and range.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Distribution of Views</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 A histogram visualizes the distribution of views across TED Talks, using a bin width of 1 million, to show the spread and concentration of views.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Top 10 Most Viewed Talks</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 Selects and visualizes the top 10 most-viewed TED Talks using a horizontal bar plot where the talk titles are reordered by their view counts.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Correlation Matrix</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 Computes and visualizes a correlation matrix for the views, comments, and duration variables, using a color-coded plot with correlation coefficients.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Distribution of Topics</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 Cleans the topics column, splits it into individual topics, and then counts their frequency. The top 10 most frequent topics are visualized using a horizontal bar plot.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Linear Regression</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Views vs Duration</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 A simple linear regression model explores the relationship between views and duration. The model summary provides details like the coefficient and R-squared. A scatter plot shows data points and the regression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Views vs Comments</a:t>
            </a: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 Similarly, another regression model is built for views vs comments, with a scatter plot showing the relationship along with a fitted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These analyses offer insight into the distribution, correlation, and predictive relationships in the dataset.</a:t>
            </a:r>
          </a:p>
          <a:p>
            <a:endParaRPr lang="en-IN" dirty="0">
              <a:solidFill>
                <a:schemeClr val="accent3">
                  <a:lumMod val="75000"/>
                </a:schemeClr>
              </a:solidFill>
            </a:endParaRPr>
          </a:p>
        </p:txBody>
      </p:sp>
    </p:spTree>
    <p:extLst>
      <p:ext uri="{BB962C8B-B14F-4D97-AF65-F5344CB8AC3E}">
        <p14:creationId xmlns:p14="http://schemas.microsoft.com/office/powerpoint/2010/main" val="222454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28" name="Picture 27">
            <a:extLst>
              <a:ext uri="{FF2B5EF4-FFF2-40B4-BE49-F238E27FC236}">
                <a16:creationId xmlns:a16="http://schemas.microsoft.com/office/drawing/2014/main" id="{76575822-CC98-9E77-CEA9-D6C752990CBE}"/>
              </a:ext>
            </a:extLst>
          </p:cNvPr>
          <p:cNvPicPr>
            <a:picLocks noChangeAspect="1"/>
          </p:cNvPicPr>
          <p:nvPr/>
        </p:nvPicPr>
        <p:blipFill>
          <a:blip r:embed="rId3"/>
          <a:stretch>
            <a:fillRect/>
          </a:stretch>
        </p:blipFill>
        <p:spPr>
          <a:xfrm>
            <a:off x="4507" y="0"/>
            <a:ext cx="9134986"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a:extLst>
              <a:ext uri="{FF2B5EF4-FFF2-40B4-BE49-F238E27FC236}">
                <a16:creationId xmlns:a16="http://schemas.microsoft.com/office/drawing/2014/main" id="{AC38B355-971F-C4D3-A3E7-5A93A58BBABA}"/>
              </a:ext>
            </a:extLst>
          </p:cNvPr>
          <p:cNvPicPr>
            <a:picLocks noChangeAspect="1"/>
          </p:cNvPicPr>
          <p:nvPr/>
        </p:nvPicPr>
        <p:blipFill>
          <a:blip r:embed="rId3"/>
          <a:stretch>
            <a:fillRect/>
          </a:stretch>
        </p:blipFill>
        <p:spPr>
          <a:xfrm>
            <a:off x="543910" y="693683"/>
            <a:ext cx="4022115" cy="3666844"/>
          </a:xfrm>
          <a:prstGeom prst="rect">
            <a:avLst/>
          </a:prstGeom>
        </p:spPr>
      </p:pic>
      <p:pic>
        <p:nvPicPr>
          <p:cNvPr id="7" name="Picture 6">
            <a:extLst>
              <a:ext uri="{FF2B5EF4-FFF2-40B4-BE49-F238E27FC236}">
                <a16:creationId xmlns:a16="http://schemas.microsoft.com/office/drawing/2014/main" id="{86838947-6670-5839-11D9-1DF546016363}"/>
              </a:ext>
            </a:extLst>
          </p:cNvPr>
          <p:cNvPicPr>
            <a:picLocks noChangeAspect="1"/>
          </p:cNvPicPr>
          <p:nvPr/>
        </p:nvPicPr>
        <p:blipFill>
          <a:blip r:embed="rId4"/>
          <a:stretch>
            <a:fillRect/>
          </a:stretch>
        </p:blipFill>
        <p:spPr>
          <a:xfrm>
            <a:off x="4984073" y="693683"/>
            <a:ext cx="3690926" cy="34876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933500" y="957587"/>
            <a:ext cx="7500375" cy="3843925"/>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Loading Libraries and Dataset</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 It loads necessary libraries (ggplot2) and imports the ted_talks.csv dataset.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Dataset Structure Check</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 The str() function checks the structure of the dataset, displaying its variables and data types.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Data Cleaning</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 Rows with missing values in the comments, views, and duration columns are removed using </a:t>
            </a:r>
            <a:r>
              <a:rPr kumimoji="0" lang="en-US" altLang="en-US" b="0" i="0" u="none" strike="noStrike" cap="none" normalizeH="0" baseline="0" dirty="0" err="1">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na.omit</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 to ensure a clean dataset for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Multiple Linear Regression</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A multiple linear regression model (</a:t>
            </a:r>
            <a:r>
              <a:rPr kumimoji="0" lang="en-US" altLang="en-US" b="0" i="0" u="none" strike="noStrike" cap="none" normalizeH="0" baseline="0" dirty="0" err="1">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lm_model</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 is built to predict views based on two predictors: duration and comments.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The summary() function outputs detailed model statistics, including coefficients, R-squared, and p-values to evaluate the significance of predictors</a:t>
            </a:r>
            <a:endParaRPr dirty="0">
              <a:solidFill>
                <a:schemeClr val="accent4">
                  <a:lumMod val="20000"/>
                  <a:lumOff val="80000"/>
                </a:schemeClr>
              </a:solidFill>
            </a:endParaRPr>
          </a:p>
        </p:txBody>
      </p:sp>
      <p:sp>
        <p:nvSpPr>
          <p:cNvPr id="515" name="Google Shape;515;p31"/>
          <p:cNvSpPr txBox="1">
            <a:spLocks noGrp="1"/>
          </p:cNvSpPr>
          <p:nvPr>
            <p:ph type="title"/>
          </p:nvPr>
        </p:nvSpPr>
        <p:spPr>
          <a:xfrm>
            <a:off x="834637" y="721771"/>
            <a:ext cx="8000750" cy="972454"/>
          </a:xfrm>
          <a:prstGeom prst="rect">
            <a:avLst/>
          </a:prstGeom>
        </p:spPr>
        <p:txBody>
          <a:bodyPr spcFirstLastPara="1" wrap="square" lIns="91425" tIns="91425" rIns="91425" bIns="91425" anchor="ctr" anchorCtr="0">
            <a:noAutofit/>
          </a:bodyPr>
          <a:lstStyle/>
          <a:p>
            <a:r>
              <a:rPr kumimoji="0" lang="en-IN"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his R code performs data cleaning, multiple linear regression, and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visualization on the TED Talks</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workshop.css</a:t>
            </a:r>
            <a:endParaRPr sz="1400" dirty="0">
              <a:solidFill>
                <a:schemeClr val="accent3"/>
              </a:solidFill>
            </a:endParaRPr>
          </a:p>
        </p:txBody>
      </p:sp>
      <p:grpSp>
        <p:nvGrpSpPr>
          <p:cNvPr id="554" name="Google Shape;554;p31"/>
          <p:cNvGrpSpPr/>
          <p:nvPr/>
        </p:nvGrpSpPr>
        <p:grpSpPr>
          <a:xfrm>
            <a:off x="-804754" y="1208049"/>
            <a:ext cx="1199550" cy="1671501"/>
            <a:chOff x="138325" y="3203163"/>
            <a:chExt cx="1199550" cy="1671501"/>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38325" y="4259064"/>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FFB4BB-A4E0-74DE-4B5F-22B6C32BF10E}"/>
              </a:ext>
            </a:extLst>
          </p:cNvPr>
          <p:cNvSpPr>
            <a:spLocks noGrp="1"/>
          </p:cNvSpPr>
          <p:nvPr>
            <p:ph type="subTitle" idx="2"/>
          </p:nvPr>
        </p:nvSpPr>
        <p:spPr>
          <a:xfrm>
            <a:off x="1190282" y="931806"/>
            <a:ext cx="6311183" cy="2590327"/>
          </a:xfrm>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Scatter Plots with Regression Lines</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Two scatter plots are created to visualize the relationships between views and each of the predictors (duration and comments).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The plots show data points and regression lines fitted using </a:t>
            </a:r>
            <a:r>
              <a:rPr kumimoji="0" lang="en-US" altLang="en-US" b="0" i="0" u="none" strike="noStrike" cap="none" normalizeH="0" baseline="0" dirty="0" err="1">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geom_smooth</a:t>
            </a: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 to highlight trends in the data. One plot shows Views vs Duration (red regression line), and the other shows Views vs Comments (blue regression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This code offers insights into how views depend on duration and comments using regression analysis and graphical representation.</a:t>
            </a:r>
          </a:p>
          <a:p>
            <a:endParaRPr lang="en-IN" dirty="0"/>
          </a:p>
        </p:txBody>
      </p:sp>
    </p:spTree>
    <p:extLst>
      <p:ext uri="{BB962C8B-B14F-4D97-AF65-F5344CB8AC3E}">
        <p14:creationId xmlns:p14="http://schemas.microsoft.com/office/powerpoint/2010/main" val="199017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 name="Subtitle 4">
            <a:extLst>
              <a:ext uri="{FF2B5EF4-FFF2-40B4-BE49-F238E27FC236}">
                <a16:creationId xmlns:a16="http://schemas.microsoft.com/office/drawing/2014/main" id="{2FA2DA3F-DB28-EF53-D819-936D605F05FC}"/>
              </a:ext>
            </a:extLst>
          </p:cNvPr>
          <p:cNvSpPr>
            <a:spLocks noGrp="1"/>
          </p:cNvSpPr>
          <p:nvPr>
            <p:ph type="subTitle" idx="1"/>
          </p:nvPr>
        </p:nvSpPr>
        <p:spPr/>
        <p:txBody>
          <a:bodyPr/>
          <a:lstStyle/>
          <a:p>
            <a:endParaRPr lang="en-IN"/>
          </a:p>
        </p:txBody>
      </p:sp>
      <p:sp>
        <p:nvSpPr>
          <p:cNvPr id="7" name="Subtitle 6">
            <a:extLst>
              <a:ext uri="{FF2B5EF4-FFF2-40B4-BE49-F238E27FC236}">
                <a16:creationId xmlns:a16="http://schemas.microsoft.com/office/drawing/2014/main" id="{3869D76F-4C40-19D0-900C-1708E9F6ED1E}"/>
              </a:ext>
            </a:extLst>
          </p:cNvPr>
          <p:cNvSpPr>
            <a:spLocks noGrp="1"/>
          </p:cNvSpPr>
          <p:nvPr>
            <p:ph type="subTitle" idx="1"/>
          </p:nvPr>
        </p:nvSpPr>
        <p:spPr>
          <a:xfrm>
            <a:off x="3604800" y="6061783"/>
            <a:ext cx="5539200" cy="1404600"/>
          </a:xfrm>
        </p:spPr>
        <p:txBody>
          <a:bodyPr/>
          <a:lstStyle/>
          <a:p>
            <a:endParaRPr lang="en-IN" dirty="0"/>
          </a:p>
        </p:txBody>
      </p:sp>
      <p:pic>
        <p:nvPicPr>
          <p:cNvPr id="12" name="Picture 11">
            <a:extLst>
              <a:ext uri="{FF2B5EF4-FFF2-40B4-BE49-F238E27FC236}">
                <a16:creationId xmlns:a16="http://schemas.microsoft.com/office/drawing/2014/main" id="{A776FFA8-E540-4532-0F86-2997D8B38AEF}"/>
              </a:ext>
            </a:extLst>
          </p:cNvPr>
          <p:cNvPicPr>
            <a:picLocks noChangeAspect="1"/>
          </p:cNvPicPr>
          <p:nvPr/>
        </p:nvPicPr>
        <p:blipFill>
          <a:blip r:embed="rId3"/>
          <a:stretch>
            <a:fillRect/>
          </a:stretch>
        </p:blipFill>
        <p:spPr>
          <a:xfrm>
            <a:off x="947976" y="621250"/>
            <a:ext cx="3624024" cy="3410846"/>
          </a:xfrm>
          <a:prstGeom prst="rect">
            <a:avLst/>
          </a:prstGeom>
        </p:spPr>
      </p:pic>
      <p:pic>
        <p:nvPicPr>
          <p:cNvPr id="13" name="Picture 12">
            <a:extLst>
              <a:ext uri="{FF2B5EF4-FFF2-40B4-BE49-F238E27FC236}">
                <a16:creationId xmlns:a16="http://schemas.microsoft.com/office/drawing/2014/main" id="{4739DA24-44D0-D3C7-20BC-D331BA3C66D2}"/>
              </a:ext>
            </a:extLst>
          </p:cNvPr>
          <p:cNvPicPr>
            <a:picLocks noChangeAspect="1"/>
          </p:cNvPicPr>
          <p:nvPr/>
        </p:nvPicPr>
        <p:blipFill>
          <a:blip r:embed="rId4"/>
          <a:stretch>
            <a:fillRect/>
          </a:stretch>
        </p:blipFill>
        <p:spPr>
          <a:xfrm>
            <a:off x="152400" y="621250"/>
            <a:ext cx="8602133" cy="38133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626" name="Google Shape;626;p33"/>
          <p:cNvSpPr txBox="1"/>
          <p:nvPr/>
        </p:nvSpPr>
        <p:spPr>
          <a:xfrm>
            <a:off x="1117599" y="1234041"/>
            <a:ext cx="7780617" cy="2675417"/>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This R code performs multiple linear regression analysis on the TED Talks dataset and evaluates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Loading Libraries and Dataset</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It imports the Metrics library for calculating error metrics and loads the TED Talks dataset.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Data Cleaning</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Missing values are removed, and only the views, comments, and duration columns are retained for analysis.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Multiple Linear Regression</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A linear regression model (</a:t>
            </a:r>
            <a:r>
              <a:rPr kumimoji="0" lang="en-US" altLang="en-US" b="0" i="0" u="none" strike="noStrike" cap="none" normalizeH="0" baseline="0" dirty="0" err="1">
                <a:ln>
                  <a:noFill/>
                </a:ln>
                <a:solidFill>
                  <a:schemeClr val="accent3"/>
                </a:solidFill>
                <a:effectLst/>
                <a:latin typeface="Times New Roman" panose="02020603050405020304" pitchFamily="18" charset="0"/>
                <a:cs typeface="Times New Roman" panose="02020603050405020304" pitchFamily="18" charset="0"/>
              </a:rPr>
              <a:t>lm_model</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is fitted with views as the dependent variable and duration and comments as independent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The summary(</a:t>
            </a:r>
            <a:r>
              <a:rPr kumimoji="0" lang="en-US" altLang="en-US" b="0" i="0" u="none" strike="noStrike" cap="none" normalizeH="0" baseline="0" dirty="0" err="1">
                <a:ln>
                  <a:noFill/>
                </a:ln>
                <a:solidFill>
                  <a:schemeClr val="accent3"/>
                </a:solidFill>
                <a:effectLst/>
                <a:latin typeface="Times New Roman" panose="02020603050405020304" pitchFamily="18" charset="0"/>
                <a:cs typeface="Times New Roman" panose="02020603050405020304" pitchFamily="18" charset="0"/>
              </a:rPr>
              <a:t>lm_model</a:t>
            </a:r>
            <a:r>
              <a:rPr kumimoji="0" lang="en-US" altLang="en-US" b="0" i="0" u="none" strike="noStrike" cap="none" normalizeH="0" baseline="0" dirty="0">
                <a:ln>
                  <a:noFill/>
                </a:ln>
                <a:solidFill>
                  <a:schemeClr val="accent3"/>
                </a:solidFill>
                <a:effectLst/>
                <a:latin typeface="Times New Roman" panose="02020603050405020304" pitchFamily="18" charset="0"/>
                <a:cs typeface="Times New Roman" panose="02020603050405020304" pitchFamily="18" charset="0"/>
              </a:rPr>
              <a:t>) provides model statistics, including coefficients and R-squared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627" name="Google Shape;627;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1045</Words>
  <Application>Microsoft Office PowerPoint</Application>
  <PresentationFormat>On-screen Show (16:9)</PresentationFormat>
  <Paragraphs>92</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Fira Code</vt:lpstr>
      <vt:lpstr>Times New Roman</vt:lpstr>
      <vt:lpstr>Montserrat</vt:lpstr>
      <vt:lpstr>Programming Language Workshop for Beginners by Slidesgo</vt:lpstr>
      <vt:lpstr>Ted Talk Views Prediction </vt:lpstr>
      <vt:lpstr>Contents</vt:lpstr>
      <vt:lpstr>PowerPoint Presentation</vt:lpstr>
      <vt:lpstr>PowerPoint Presentation</vt:lpstr>
      <vt:lpstr>01 {</vt:lpstr>
      <vt:lpstr>This R code performs data cleaning, multiple linear regression, and visualization on the TED Talks dataset. </vt:lpstr>
      <vt:lpstr>PowerPoint Presentation</vt:lpstr>
      <vt:lpstr>PowerPoint Presentation</vt:lpstr>
      <vt:lpstr>PowerPoint Presentation</vt:lpstr>
      <vt:lpstr>PowerPoint Presentation</vt:lpstr>
      <vt:lpstr>PowerPoint Presentation</vt:lpstr>
      <vt:lpstr>Conclusion: Summary Statistics: The dataset provides key metrics for TED Talks, such as views, comments, and duration. These statistics help understand the general scale and spread of each variable.  Views Distribution: The histogram shows that the majority of TED Talks have views concentrated in lower ranges, with a few highly popular talks having a much larger number of views.  Top 10 Most Viewed Talks: The most popular TED Talks are visualized, highlighting which talks gained the most attention. The horizontal bar plot clearly shows the disparity between the highest viewed talks and the rest.  Correlation Analysis: A correlation matrix shows the relationship between views, comments, and duration. The results provide insights into how these variables are related, with comments and views showing a higher correlation than duration.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sanjeev talatam</dc:creator>
  <cp:lastModifiedBy>sanjeev talatam</cp:lastModifiedBy>
  <cp:revision>2</cp:revision>
  <dcterms:modified xsi:type="dcterms:W3CDTF">2024-09-18T16:57:29Z</dcterms:modified>
</cp:coreProperties>
</file>