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>
        <p:scale>
          <a:sx n="70" d="100"/>
          <a:sy n="70" d="100"/>
        </p:scale>
        <p:origin x="-181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MNIST Test Set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50k Images</c:v>
                </c:pt>
                <c:pt idx="1">
                  <c:v>250k Images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95.85</c:v>
                </c:pt>
                <c:pt idx="1">
                  <c:v>97.16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Own Test Set (100 Images)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50k Images</c:v>
                </c:pt>
                <c:pt idx="1">
                  <c:v>250k Images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42</c:v>
                </c:pt>
                <c:pt idx="1">
                  <c:v>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Own Test Set with Rotations (500 Images)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50k Images</c:v>
                </c:pt>
                <c:pt idx="1">
                  <c:v>250k Images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40</c:v>
                </c:pt>
                <c:pt idx="1">
                  <c:v>59.4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44832"/>
        <c:axId val="9546368"/>
      </c:barChart>
      <c:catAx>
        <c:axId val="9544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46368"/>
        <c:crosses val="autoZero"/>
        <c:auto val="1"/>
        <c:lblAlgn val="ctr"/>
        <c:lblOffset val="100"/>
        <c:noMultiLvlLbl val="0"/>
      </c:catAx>
      <c:valAx>
        <c:axId val="954636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44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learning rate = 0.5</c:v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0</c:v>
                </c:pt>
                <c:pt idx="1">
                  <c:v>Epoch 1</c:v>
                </c:pt>
                <c:pt idx="2">
                  <c:v>Epoch 2</c:v>
                </c:pt>
                <c:pt idx="3">
                  <c:v>Epoch 3</c:v>
                </c:pt>
                <c:pt idx="4">
                  <c:v>Epoch 4</c:v>
                </c:pt>
                <c:pt idx="5">
                  <c:v>Epoch 5</c:v>
                </c:pt>
                <c:pt idx="6">
                  <c:v>Epoch 6</c:v>
                </c:pt>
                <c:pt idx="7">
                  <c:v>Epoch 7</c:v>
                </c:pt>
                <c:pt idx="8">
                  <c:v>Epoch 8</c:v>
                </c:pt>
                <c:pt idx="9">
                  <c:v>Epoch 9</c:v>
                </c:pt>
                <c:pt idx="10">
                  <c:v>Epoch 10</c:v>
                </c:pt>
                <c:pt idx="11">
                  <c:v>Epoch 11</c:v>
                </c:pt>
                <c:pt idx="12">
                  <c:v>Epoch 12</c:v>
                </c:pt>
                <c:pt idx="13">
                  <c:v>Epoch 13</c:v>
                </c:pt>
                <c:pt idx="14">
                  <c:v>Epoch 14</c:v>
                </c:pt>
                <c:pt idx="15">
                  <c:v>Epoch 15</c:v>
                </c:pt>
                <c:pt idx="16">
                  <c:v>Epoch 16</c:v>
                </c:pt>
                <c:pt idx="17">
                  <c:v>Epoch 17</c:v>
                </c:pt>
                <c:pt idx="18">
                  <c:v>Epoch 18</c:v>
                </c:pt>
                <c:pt idx="19">
                  <c:v>Epoch 19</c:v>
                </c:pt>
                <c:pt idx="20">
                  <c:v>Epoch 20</c:v>
                </c:pt>
                <c:pt idx="21">
                  <c:v>Epoch 21</c:v>
                </c:pt>
                <c:pt idx="22">
                  <c:v>Epoch 22</c:v>
                </c:pt>
                <c:pt idx="23">
                  <c:v>Epoch 23</c:v>
                </c:pt>
                <c:pt idx="24">
                  <c:v>Epoch 24</c:v>
                </c:pt>
                <c:pt idx="25">
                  <c:v>Epoch 25</c:v>
                </c:pt>
                <c:pt idx="26">
                  <c:v>Epoch 26</c:v>
                </c:pt>
                <c:pt idx="27">
                  <c:v>Epoch 27</c:v>
                </c:pt>
                <c:pt idx="28">
                  <c:v>Epoch 28</c:v>
                </c:pt>
                <c:pt idx="29">
                  <c:v>Epoch 29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28.4</c:v>
                </c:pt>
                <c:pt idx="1">
                  <c:v>28.6</c:v>
                </c:pt>
                <c:pt idx="2">
                  <c:v>27.8</c:v>
                </c:pt>
                <c:pt idx="3">
                  <c:v>29.2</c:v>
                </c:pt>
                <c:pt idx="4">
                  <c:v>29.8</c:v>
                </c:pt>
                <c:pt idx="5">
                  <c:v>25.6</c:v>
                </c:pt>
                <c:pt idx="6">
                  <c:v>27.4</c:v>
                </c:pt>
                <c:pt idx="7">
                  <c:v>35.6</c:v>
                </c:pt>
                <c:pt idx="8">
                  <c:v>17</c:v>
                </c:pt>
                <c:pt idx="9">
                  <c:v>24.8</c:v>
                </c:pt>
                <c:pt idx="10">
                  <c:v>23.4</c:v>
                </c:pt>
                <c:pt idx="11">
                  <c:v>23.6</c:v>
                </c:pt>
                <c:pt idx="12">
                  <c:v>23.2</c:v>
                </c:pt>
                <c:pt idx="13">
                  <c:v>20</c:v>
                </c:pt>
                <c:pt idx="14">
                  <c:v>19.399999999999999</c:v>
                </c:pt>
                <c:pt idx="15">
                  <c:v>22</c:v>
                </c:pt>
                <c:pt idx="16">
                  <c:v>23.2</c:v>
                </c:pt>
                <c:pt idx="17">
                  <c:v>19</c:v>
                </c:pt>
                <c:pt idx="18">
                  <c:v>15</c:v>
                </c:pt>
                <c:pt idx="19">
                  <c:v>20.2</c:v>
                </c:pt>
                <c:pt idx="20">
                  <c:v>22.8</c:v>
                </c:pt>
                <c:pt idx="21">
                  <c:v>30.8</c:v>
                </c:pt>
                <c:pt idx="22">
                  <c:v>27.4</c:v>
                </c:pt>
                <c:pt idx="23">
                  <c:v>26</c:v>
                </c:pt>
                <c:pt idx="24">
                  <c:v>18.8</c:v>
                </c:pt>
                <c:pt idx="25">
                  <c:v>27.6</c:v>
                </c:pt>
                <c:pt idx="26">
                  <c:v>22</c:v>
                </c:pt>
                <c:pt idx="27">
                  <c:v>23.4</c:v>
                </c:pt>
                <c:pt idx="28">
                  <c:v>18</c:v>
                </c:pt>
                <c:pt idx="29">
                  <c:v>28.4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learning rate = 0.1</c:v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0</c:v>
                </c:pt>
                <c:pt idx="1">
                  <c:v>Epoch 1</c:v>
                </c:pt>
                <c:pt idx="2">
                  <c:v>Epoch 2</c:v>
                </c:pt>
                <c:pt idx="3">
                  <c:v>Epoch 3</c:v>
                </c:pt>
                <c:pt idx="4">
                  <c:v>Epoch 4</c:v>
                </c:pt>
                <c:pt idx="5">
                  <c:v>Epoch 5</c:v>
                </c:pt>
                <c:pt idx="6">
                  <c:v>Epoch 6</c:v>
                </c:pt>
                <c:pt idx="7">
                  <c:v>Epoch 7</c:v>
                </c:pt>
                <c:pt idx="8">
                  <c:v>Epoch 8</c:v>
                </c:pt>
                <c:pt idx="9">
                  <c:v>Epoch 9</c:v>
                </c:pt>
                <c:pt idx="10">
                  <c:v>Epoch 10</c:v>
                </c:pt>
                <c:pt idx="11">
                  <c:v>Epoch 11</c:v>
                </c:pt>
                <c:pt idx="12">
                  <c:v>Epoch 12</c:v>
                </c:pt>
                <c:pt idx="13">
                  <c:v>Epoch 13</c:v>
                </c:pt>
                <c:pt idx="14">
                  <c:v>Epoch 14</c:v>
                </c:pt>
                <c:pt idx="15">
                  <c:v>Epoch 15</c:v>
                </c:pt>
                <c:pt idx="16">
                  <c:v>Epoch 16</c:v>
                </c:pt>
                <c:pt idx="17">
                  <c:v>Epoch 17</c:v>
                </c:pt>
                <c:pt idx="18">
                  <c:v>Epoch 18</c:v>
                </c:pt>
                <c:pt idx="19">
                  <c:v>Epoch 19</c:v>
                </c:pt>
                <c:pt idx="20">
                  <c:v>Epoch 20</c:v>
                </c:pt>
                <c:pt idx="21">
                  <c:v>Epoch 21</c:v>
                </c:pt>
                <c:pt idx="22">
                  <c:v>Epoch 22</c:v>
                </c:pt>
                <c:pt idx="23">
                  <c:v>Epoch 23</c:v>
                </c:pt>
                <c:pt idx="24">
                  <c:v>Epoch 24</c:v>
                </c:pt>
                <c:pt idx="25">
                  <c:v>Epoch 25</c:v>
                </c:pt>
                <c:pt idx="26">
                  <c:v>Epoch 26</c:v>
                </c:pt>
                <c:pt idx="27">
                  <c:v>Epoch 27</c:v>
                </c:pt>
                <c:pt idx="28">
                  <c:v>Epoch 28</c:v>
                </c:pt>
                <c:pt idx="29">
                  <c:v>Epoch 29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34.6</c:v>
                </c:pt>
                <c:pt idx="1">
                  <c:v>18.399999999999999</c:v>
                </c:pt>
                <c:pt idx="2">
                  <c:v>34.6</c:v>
                </c:pt>
                <c:pt idx="3">
                  <c:v>39</c:v>
                </c:pt>
                <c:pt idx="4">
                  <c:v>35.6</c:v>
                </c:pt>
                <c:pt idx="5">
                  <c:v>40.4</c:v>
                </c:pt>
                <c:pt idx="6">
                  <c:v>34.4</c:v>
                </c:pt>
                <c:pt idx="7">
                  <c:v>43.8</c:v>
                </c:pt>
                <c:pt idx="8">
                  <c:v>42.4</c:v>
                </c:pt>
                <c:pt idx="9">
                  <c:v>45.2</c:v>
                </c:pt>
                <c:pt idx="10">
                  <c:v>43.4</c:v>
                </c:pt>
                <c:pt idx="11">
                  <c:v>44</c:v>
                </c:pt>
                <c:pt idx="12">
                  <c:v>40.4</c:v>
                </c:pt>
                <c:pt idx="13">
                  <c:v>46.2</c:v>
                </c:pt>
                <c:pt idx="14">
                  <c:v>49.8</c:v>
                </c:pt>
                <c:pt idx="15">
                  <c:v>50.4</c:v>
                </c:pt>
                <c:pt idx="16">
                  <c:v>49.6</c:v>
                </c:pt>
                <c:pt idx="17">
                  <c:v>50.2</c:v>
                </c:pt>
                <c:pt idx="18">
                  <c:v>52.4</c:v>
                </c:pt>
                <c:pt idx="19">
                  <c:v>52.2</c:v>
                </c:pt>
                <c:pt idx="20">
                  <c:v>54.4</c:v>
                </c:pt>
                <c:pt idx="21">
                  <c:v>53</c:v>
                </c:pt>
                <c:pt idx="22">
                  <c:v>57.8</c:v>
                </c:pt>
                <c:pt idx="23">
                  <c:v>54.2</c:v>
                </c:pt>
                <c:pt idx="24">
                  <c:v>55</c:v>
                </c:pt>
                <c:pt idx="25">
                  <c:v>60</c:v>
                </c:pt>
                <c:pt idx="26">
                  <c:v>54</c:v>
                </c:pt>
                <c:pt idx="27">
                  <c:v>58.8</c:v>
                </c:pt>
                <c:pt idx="28">
                  <c:v>57.4</c:v>
                </c:pt>
                <c:pt idx="29">
                  <c:v>57.4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 rate = 0.02</c:v>
                </c:pt>
              </c:strCache>
            </c:strRef>
          </c:tx>
          <c:marker>
            <c:symbol val="none"/>
          </c:marker>
          <c:cat>
            <c:strRef>
              <c:f>Sheet1!$A$2:$A$31</c:f>
              <c:strCache>
                <c:ptCount val="30"/>
                <c:pt idx="0">
                  <c:v>Epoch 0</c:v>
                </c:pt>
                <c:pt idx="1">
                  <c:v>Epoch 1</c:v>
                </c:pt>
                <c:pt idx="2">
                  <c:v>Epoch 2</c:v>
                </c:pt>
                <c:pt idx="3">
                  <c:v>Epoch 3</c:v>
                </c:pt>
                <c:pt idx="4">
                  <c:v>Epoch 4</c:v>
                </c:pt>
                <c:pt idx="5">
                  <c:v>Epoch 5</c:v>
                </c:pt>
                <c:pt idx="6">
                  <c:v>Epoch 6</c:v>
                </c:pt>
                <c:pt idx="7">
                  <c:v>Epoch 7</c:v>
                </c:pt>
                <c:pt idx="8">
                  <c:v>Epoch 8</c:v>
                </c:pt>
                <c:pt idx="9">
                  <c:v>Epoch 9</c:v>
                </c:pt>
                <c:pt idx="10">
                  <c:v>Epoch 10</c:v>
                </c:pt>
                <c:pt idx="11">
                  <c:v>Epoch 11</c:v>
                </c:pt>
                <c:pt idx="12">
                  <c:v>Epoch 12</c:v>
                </c:pt>
                <c:pt idx="13">
                  <c:v>Epoch 13</c:v>
                </c:pt>
                <c:pt idx="14">
                  <c:v>Epoch 14</c:v>
                </c:pt>
                <c:pt idx="15">
                  <c:v>Epoch 15</c:v>
                </c:pt>
                <c:pt idx="16">
                  <c:v>Epoch 16</c:v>
                </c:pt>
                <c:pt idx="17">
                  <c:v>Epoch 17</c:v>
                </c:pt>
                <c:pt idx="18">
                  <c:v>Epoch 18</c:v>
                </c:pt>
                <c:pt idx="19">
                  <c:v>Epoch 19</c:v>
                </c:pt>
                <c:pt idx="20">
                  <c:v>Epoch 20</c:v>
                </c:pt>
                <c:pt idx="21">
                  <c:v>Epoch 21</c:v>
                </c:pt>
                <c:pt idx="22">
                  <c:v>Epoch 22</c:v>
                </c:pt>
                <c:pt idx="23">
                  <c:v>Epoch 23</c:v>
                </c:pt>
                <c:pt idx="24">
                  <c:v>Epoch 24</c:v>
                </c:pt>
                <c:pt idx="25">
                  <c:v>Epoch 25</c:v>
                </c:pt>
                <c:pt idx="26">
                  <c:v>Epoch 26</c:v>
                </c:pt>
                <c:pt idx="27">
                  <c:v>Epoch 27</c:v>
                </c:pt>
                <c:pt idx="28">
                  <c:v>Epoch 28</c:v>
                </c:pt>
                <c:pt idx="29">
                  <c:v>Epoch 29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42</c:v>
                </c:pt>
                <c:pt idx="1">
                  <c:v>31.2</c:v>
                </c:pt>
                <c:pt idx="2">
                  <c:v>19.600000000000001</c:v>
                </c:pt>
                <c:pt idx="3">
                  <c:v>26.8</c:v>
                </c:pt>
                <c:pt idx="4">
                  <c:v>32</c:v>
                </c:pt>
                <c:pt idx="5">
                  <c:v>39.4</c:v>
                </c:pt>
                <c:pt idx="6">
                  <c:v>33.200000000000003</c:v>
                </c:pt>
                <c:pt idx="7">
                  <c:v>34.799999999999997</c:v>
                </c:pt>
                <c:pt idx="8">
                  <c:v>34.200000000000003</c:v>
                </c:pt>
                <c:pt idx="9">
                  <c:v>33.799999999999997</c:v>
                </c:pt>
                <c:pt idx="10">
                  <c:v>33.200000000000003</c:v>
                </c:pt>
                <c:pt idx="11">
                  <c:v>34.200000000000003</c:v>
                </c:pt>
                <c:pt idx="12">
                  <c:v>38.6</c:v>
                </c:pt>
                <c:pt idx="13">
                  <c:v>34.799999999999997</c:v>
                </c:pt>
                <c:pt idx="14">
                  <c:v>38.200000000000003</c:v>
                </c:pt>
                <c:pt idx="15">
                  <c:v>40</c:v>
                </c:pt>
                <c:pt idx="16">
                  <c:v>38.799999999999997</c:v>
                </c:pt>
                <c:pt idx="17">
                  <c:v>40.200000000000003</c:v>
                </c:pt>
                <c:pt idx="18">
                  <c:v>42.6</c:v>
                </c:pt>
                <c:pt idx="19">
                  <c:v>42.8</c:v>
                </c:pt>
                <c:pt idx="20">
                  <c:v>44</c:v>
                </c:pt>
                <c:pt idx="21">
                  <c:v>44.4</c:v>
                </c:pt>
                <c:pt idx="22">
                  <c:v>46.2</c:v>
                </c:pt>
                <c:pt idx="23">
                  <c:v>46.4</c:v>
                </c:pt>
                <c:pt idx="24">
                  <c:v>47.4</c:v>
                </c:pt>
                <c:pt idx="25">
                  <c:v>49.2</c:v>
                </c:pt>
                <c:pt idx="26">
                  <c:v>48.2</c:v>
                </c:pt>
                <c:pt idx="27">
                  <c:v>46.2</c:v>
                </c:pt>
                <c:pt idx="28">
                  <c:v>48.6</c:v>
                </c:pt>
                <c:pt idx="29">
                  <c:v>51.4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322688"/>
        <c:axId val="96324224"/>
      </c:lineChart>
      <c:catAx>
        <c:axId val="9632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96324224"/>
        <c:crosses val="autoZero"/>
        <c:auto val="1"/>
        <c:lblAlgn val="ctr"/>
        <c:lblOffset val="100"/>
        <c:noMultiLvlLbl val="0"/>
      </c:catAx>
      <c:valAx>
        <c:axId val="96324224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3226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999" y="228600"/>
            <a:ext cx="8522367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/>
              <a:t>Application of Artificial Neural Networks in </a:t>
            </a:r>
            <a:r>
              <a:rPr lang="en-US" sz="5400" dirty="0" smtClean="0"/>
              <a:t>Handwritten </a:t>
            </a:r>
            <a:r>
              <a:rPr lang="en-US" sz="5400" dirty="0"/>
              <a:t>Text </a:t>
            </a:r>
            <a:r>
              <a:rPr lang="en-US" sz="5400" dirty="0" smtClean="0"/>
              <a:t>Processing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610950" y="4585623"/>
            <a:ext cx="80624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Designing the Amazing Handwriting Interpreter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54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228600"/>
                <a:ext cx="38862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𝑂𝑙𝑑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𝐶𝑜𝑠𝑡</m:t>
                      </m:r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 −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3886200" cy="7647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1257" y="3449598"/>
                <a:ext cx="6096000" cy="764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𝑁𝑒𝑤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𝐶𝑜𝑠𝑡</m:t>
                      </m:r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 − 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0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/>
                              <a:ea typeface="Cambria Math"/>
                            </a:rPr>
                            <m:t>λ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sz="1600" b="0" i="0" smtClean="0">
                          <a:latin typeface="Cambria Math"/>
                          <a:ea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  <a:ea typeface="Cambria Math"/>
                            </a:rPr>
                            <m:t>λ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en-US" sz="1600">
                          <a:latin typeface="Cambria Math"/>
                          <a:ea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3449598"/>
                <a:ext cx="6096000" cy="7647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4344" y="2743200"/>
            <a:ext cx="5449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L2 Regularization: keeps weights </a:t>
            </a:r>
            <a:r>
              <a:rPr lang="en-US" sz="1600" dirty="0" smtClean="0"/>
              <a:t>small</a:t>
            </a:r>
            <a:r>
              <a:rPr lang="en-US" sz="1600" dirty="0"/>
              <a:t> </a:t>
            </a:r>
            <a:r>
              <a:rPr lang="en-US" sz="1600" dirty="0" smtClean="0"/>
              <a:t>by making large weights </a:t>
            </a:r>
          </a:p>
          <a:p>
            <a:r>
              <a:rPr lang="en-US" sz="1600" dirty="0" smtClean="0"/>
              <a:t>increase the cost, thus increasing the change in weight update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91200" y="457200"/>
                <a:ext cx="2646750" cy="1852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Updating Weights and Biases:</a:t>
                </a: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 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/>
                        </a:rPr>
                        <m:t>η</m:t>
                      </m:r>
                      <m:f>
                        <m:fPr>
                          <m:ctrlPr>
                            <a:rPr lang="el-G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16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eqArr>
                            <m:eqArrPr>
                              <m:ctrlPr>
                                <a:rPr lang="el-G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l-GR" sz="1600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l-GR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eqArr>
                        </m:den>
                      </m:f>
                    </m:oMath>
                  </m:oMathPara>
                </a14:m>
                <a:endParaRPr lang="en-US" sz="1600" b="0" dirty="0" smtClean="0"/>
              </a:p>
              <a:p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= 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/>
                        </a:rPr>
                        <m:t>η</m:t>
                      </m:r>
                      <m:f>
                        <m:fPr>
                          <m:ctrlPr>
                            <a:rPr lang="el-G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l-GR" sz="16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l-GR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𝑜𝑙𝑑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7200"/>
                <a:ext cx="2646750" cy="1852815"/>
              </a:xfrm>
              <a:prstGeom prst="rect">
                <a:avLst/>
              </a:prstGeom>
              <a:blipFill rotWithShape="1">
                <a:blip r:embed="rId4"/>
                <a:stretch>
                  <a:fillRect l="-1152" t="-987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52187" y="4343400"/>
                <a:ext cx="4114140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</a:rPr>
                        <m:t>η</m:t>
                      </m:r>
                      <m:d>
                        <m:dPr>
                          <m:ctrlPr>
                            <a:rPr lang="el-G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l-G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eqArr>
                                <m:eqArr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𝑜𝑙𝑑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87" y="4343400"/>
                <a:ext cx="4114140" cy="9916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19491" y="5715000"/>
            <a:ext cx="577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Cost: How far off the network is in its prediction</a:t>
            </a:r>
          </a:p>
          <a:p>
            <a:r>
              <a:rPr lang="en-US" sz="1600" dirty="0" smtClean="0"/>
              <a:t>Updating weights and biases: “learning,” </a:t>
            </a:r>
            <a:r>
              <a:rPr lang="en-US" sz="1600" dirty="0" err="1" smtClean="0"/>
              <a:t>ie</a:t>
            </a:r>
            <a:r>
              <a:rPr lang="en-US" sz="1600" dirty="0" smtClean="0"/>
              <a:t> improving classification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24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4" r="51026" b="21449"/>
          <a:stretch/>
        </p:blipFill>
        <p:spPr bwMode="auto">
          <a:xfrm>
            <a:off x="609600" y="865480"/>
            <a:ext cx="4057650" cy="198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04936"/>
              </p:ext>
            </p:extLst>
          </p:nvPr>
        </p:nvGraphicFramePr>
        <p:xfrm>
          <a:off x="838200" y="2849403"/>
          <a:ext cx="4038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  <a:gridCol w="403860"/>
              </a:tblGrid>
              <a:tr h="23277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02526" y="726980"/>
            <a:ext cx="23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6687" y="487209"/>
                <a:ext cx="4943475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 smtClean="0"/>
                  <a:t>A node “fires” when weighted input is entered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" y="487209"/>
                <a:ext cx="4943475" cy="397673"/>
              </a:xfrm>
              <a:prstGeom prst="rect">
                <a:avLst/>
              </a:prstGeom>
              <a:blipFill rotWithShape="1">
                <a:blip r:embed="rId3"/>
                <a:stretch>
                  <a:fillRect l="-24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42257" y="4343400"/>
            <a:ext cx="42623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Old standardization algorithm aligns image to a </a:t>
            </a:r>
          </a:p>
          <a:p>
            <a:r>
              <a:rPr lang="en-US" sz="1600" dirty="0" smtClean="0"/>
              <a:t>specific point and scales it up from a smaller size.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New algorithm centers bounding box of the </a:t>
            </a:r>
          </a:p>
          <a:p>
            <a:r>
              <a:rPr lang="en-US" sz="1600" dirty="0" smtClean="0"/>
              <a:t>image and scales it down from a larger size.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212489" y="2245712"/>
            <a:ext cx="272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Standardizing Input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1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SANJAY\Python\NeuralNet\not smooth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368855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ANJAY\Python\NeuralNet\smooth 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36885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7508" y="1110734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Old Point Recording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20309" y="1110734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Point Recording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867400"/>
            <a:ext cx="661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Improving “robustness,” or increasing accuracy on future data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4572000"/>
            <a:ext cx="4805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Making GUI Data Capturing More Consistent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93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76716680"/>
              </p:ext>
            </p:extLst>
          </p:nvPr>
        </p:nvGraphicFramePr>
        <p:xfrm>
          <a:off x="1371600" y="1219200"/>
          <a:ext cx="6477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 rot="10800000">
            <a:off x="1066800" y="1828800"/>
            <a:ext cx="400110" cy="10216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/>
              <a:t>Accuracy (%)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799" y="726681"/>
            <a:ext cx="679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Accuracy of Network </a:t>
            </a:r>
            <a:r>
              <a:rPr lang="en-US" sz="2000" dirty="0" smtClean="0"/>
              <a:t>That Was Trained On </a:t>
            </a:r>
            <a:r>
              <a:rPr lang="en-US" sz="2000" dirty="0" smtClean="0"/>
              <a:t>Own Training Images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156" y="5540829"/>
            <a:ext cx="4550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built-in Python methods that capture mouse motion events are too slow and inconsistent, leading to inaccurate classification.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SANJAY\Python\NeuralNet\new standardize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41" y="3733799"/>
            <a:ext cx="36885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SANJAY\Python\NeuralNet\old standardize 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45076"/>
            <a:ext cx="36885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1612" y="3549133"/>
            <a:ext cx="238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Standardizaton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8659" y="3570904"/>
            <a:ext cx="238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Standardizaton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50" y="45273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Improving the standardization algorithm makes images more consistent and similar to MNIST </a:t>
            </a:r>
            <a:r>
              <a:rPr lang="en-US" sz="1600" dirty="0" smtClean="0"/>
              <a:t>images</a:t>
            </a:r>
            <a:r>
              <a:rPr lang="en-US" sz="1600" dirty="0" smtClean="0"/>
              <a:t>, such that input images will be similar to the images on which the network was trained.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72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517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Smaller Weight Initializations =&gt; Faster Learning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1800" y="344976"/>
            <a:ext cx="178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Sanjay Mohan</a:t>
            </a:r>
          </a:p>
          <a:p>
            <a:r>
              <a:rPr lang="en-US" sz="1400" dirty="0" smtClean="0"/>
              <a:t>Los Gatos High School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99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696" y="3505200"/>
            <a:ext cx="7315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Introduction</a:t>
            </a:r>
          </a:p>
          <a:p>
            <a:pPr algn="ctr"/>
            <a:endParaRPr lang="en-US" dirty="0" smtClean="0"/>
          </a:p>
          <a:p>
            <a:endParaRPr lang="en-US" dirty="0"/>
          </a:p>
          <a:p>
            <a:pPr algn="just"/>
            <a:r>
              <a:rPr lang="en-US" sz="1600" dirty="0" smtClean="0"/>
              <a:t>The current standard of text input into the typical personal computer involves usage of an alphanumerical keyboard. However, </a:t>
            </a:r>
            <a:r>
              <a:rPr lang="en-US" sz="1600" b="1" dirty="0" smtClean="0"/>
              <a:t>speed and efficiency with the keyboard are severely limited</a:t>
            </a:r>
            <a:r>
              <a:rPr lang="en-US" sz="1600" dirty="0" smtClean="0"/>
              <a:t> without extensive user practice. Other restrictions often include having to constantly look at the keys being pressed. However, </a:t>
            </a:r>
            <a:r>
              <a:rPr lang="en-US" sz="1600" b="1" dirty="0" smtClean="0"/>
              <a:t>text input </a:t>
            </a:r>
            <a:r>
              <a:rPr lang="en-US" sz="1600" b="1" dirty="0" smtClean="0"/>
              <a:t>can be improved through utilization of the touchpad</a:t>
            </a:r>
            <a:r>
              <a:rPr lang="en-US" sz="1600" dirty="0" smtClean="0"/>
              <a:t>, which </a:t>
            </a:r>
            <a:r>
              <a:rPr lang="en-US" sz="1600" dirty="0" smtClean="0"/>
              <a:t>relies only on a user’s handwriting ability, an almost universal skill in the modern day.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02" y="212645"/>
            <a:ext cx="382149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endCxn id="17" idx="0"/>
          </p:cNvCxnSpPr>
          <p:nvPr/>
        </p:nvCxnSpPr>
        <p:spPr>
          <a:xfrm>
            <a:off x="4856296" y="2365296"/>
            <a:ext cx="1295400" cy="161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49868" y="1984295"/>
            <a:ext cx="359228" cy="734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5400000">
            <a:off x="6323147" y="841295"/>
            <a:ext cx="533400" cy="2514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6200000">
            <a:off x="6380296" y="2069385"/>
            <a:ext cx="4572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8393570" y="1599766"/>
            <a:ext cx="400110" cy="7690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keyboard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263088" y="1972143"/>
            <a:ext cx="400110" cy="7863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touchpad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1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814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Background</a:t>
            </a:r>
          </a:p>
          <a:p>
            <a:pPr algn="ctr"/>
            <a:endParaRPr lang="en-US" dirty="0"/>
          </a:p>
          <a:p>
            <a:pPr algn="just"/>
            <a:r>
              <a:rPr lang="en-US" sz="1600" b="1" dirty="0" smtClean="0"/>
              <a:t>Feedforward neural networks </a:t>
            </a:r>
            <a:r>
              <a:rPr lang="en-US" sz="1600" dirty="0" smtClean="0"/>
              <a:t>are a subclass of machine learning inspired by neural connections in the brain. </a:t>
            </a:r>
            <a:r>
              <a:rPr lang="en-US" sz="1600" b="1" dirty="0" smtClean="0"/>
              <a:t>They are comprised of nodes, or neurons, organized in layers</a:t>
            </a:r>
            <a:r>
              <a:rPr lang="en-US" sz="1600" dirty="0" smtClean="0"/>
              <a:t>. A node “fires”, or sends out a 1, if its respective weighted input is above a certain threshold.</a:t>
            </a:r>
            <a:r>
              <a:rPr lang="en-US" sz="1600" i="1" dirty="0" smtClean="0"/>
              <a:t> </a:t>
            </a:r>
            <a:r>
              <a:rPr lang="en-US" sz="1600" dirty="0" smtClean="0"/>
              <a:t>In this way, the input is fed forward through the network, hence its name.</a:t>
            </a:r>
          </a:p>
          <a:p>
            <a:endParaRPr lang="en-US" sz="1600" dirty="0"/>
          </a:p>
          <a:p>
            <a:pPr algn="just"/>
            <a:r>
              <a:rPr lang="en-US" sz="1600" dirty="0" smtClean="0"/>
              <a:t>Numerical data is entered into the input layer, through one or more “hidden” layers, and after a series of calculations a vector is output from the output layer used for classification.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143" y="228600"/>
            <a:ext cx="7315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Resources</a:t>
            </a:r>
          </a:p>
          <a:p>
            <a:endParaRPr lang="en-US" dirty="0"/>
          </a:p>
          <a:p>
            <a:pPr algn="just"/>
            <a:r>
              <a:rPr lang="en-US" sz="1600" dirty="0" smtClean="0"/>
              <a:t>Python 3.4.4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Anaconda 2.3.0 (64-bit) distribution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Anaconda Accelerate from Continuum Analytics, featuring </a:t>
            </a:r>
            <a:r>
              <a:rPr lang="en-US" sz="1600" dirty="0" err="1" smtClean="0"/>
              <a:t>NumPy</a:t>
            </a:r>
            <a:r>
              <a:rPr lang="en-US" sz="1600" dirty="0" smtClean="0"/>
              <a:t> optimizations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MNIST handwritten digit dataset: A set of 28px by 28px images representing handwritten digits 0-9; </a:t>
            </a:r>
            <a:r>
              <a:rPr lang="en-US" sz="1600" dirty="0" smtClean="0"/>
              <a:t> 50k </a:t>
            </a:r>
            <a:r>
              <a:rPr lang="en-US" sz="1600" dirty="0" smtClean="0"/>
              <a:t>total images for training and 10k images for testing.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232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286" y="2286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</a:t>
            </a:r>
            <a:r>
              <a:rPr lang="en-US" sz="3200" dirty="0" smtClean="0"/>
              <a:t>Goals</a:t>
            </a:r>
            <a:endParaRPr lang="en-US" sz="3200" dirty="0" smtClean="0"/>
          </a:p>
          <a:p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To design an application that interprets handwritten digits input through a laptop touchpad.  The application’s graphical user interface will display the drawn image and the interpreted text in a text field. It will also have other basic features of a text processor.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T</a:t>
            </a:r>
            <a:r>
              <a:rPr lang="en-US" sz="1600" dirty="0" smtClean="0"/>
              <a:t>o achieve a classification accuracy of 95% on a test set of digits generated by simulating typical usage of the application.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072348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Further Research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To further improve accuracy, I can experiment with other techniques: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Standardizing image position with center of mass instead of center of bounding box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Implementing more complex neural network topologies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More data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Artificial expansion by including distortions, stretching and squeezing, and skewing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Once consistency with numerical digits is achieved, the application can be generalized to alphabetical characters with (you guessed it!) more data!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319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72" y="1600200"/>
            <a:ext cx="73152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Error Analysis</a:t>
            </a:r>
          </a:p>
          <a:p>
            <a:endParaRPr 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biggest improvements in accuracy of classification by the neural network came with </a:t>
            </a:r>
            <a:r>
              <a:rPr lang="en-US" sz="1600" b="1" dirty="0" smtClean="0"/>
              <a:t>manipulation of the data itself</a:t>
            </a:r>
            <a:r>
              <a:rPr lang="en-US" sz="1600" dirty="0" smtClean="0"/>
              <a:t>. </a:t>
            </a:r>
            <a:r>
              <a:rPr lang="en-US" sz="1600" b="1" dirty="0" smtClean="0"/>
              <a:t>Standardizing the images </a:t>
            </a:r>
            <a:r>
              <a:rPr lang="en-US" sz="1600" dirty="0" smtClean="0"/>
              <a:t>input into the GUI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b="1" dirty="0" smtClean="0"/>
              <a:t>generating translations </a:t>
            </a:r>
            <a:r>
              <a:rPr lang="en-US" sz="1600" dirty="0" smtClean="0"/>
              <a:t>of the MNIST training data both increased accuracy significantly. </a:t>
            </a:r>
            <a:endParaRPr lang="en-US" sz="16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Interestingly</a:t>
            </a:r>
            <a:r>
              <a:rPr lang="en-US" sz="1600" dirty="0" smtClean="0"/>
              <a:t>, training the neural network on images input through the GUI, images designed to closely represent future field data, </a:t>
            </a:r>
            <a:r>
              <a:rPr lang="en-US" sz="1600" b="1" dirty="0" smtClean="0"/>
              <a:t>did not improve accuracy</a:t>
            </a:r>
            <a:r>
              <a:rPr lang="en-US" sz="1600" dirty="0" smtClean="0"/>
              <a:t>, testing 30% lower than the best network trained purely on MNIST images. </a:t>
            </a:r>
            <a:r>
              <a:rPr lang="en-US" sz="1600" dirty="0" smtClean="0"/>
              <a:t>Although adjusting the leaning rate of the network caused slight improvements, this network peaked at under 60% (see graph below).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culmination of improvements achieved </a:t>
            </a:r>
            <a:r>
              <a:rPr lang="en-US" sz="1600" b="1" dirty="0" smtClean="0"/>
              <a:t>85% accuracy</a:t>
            </a:r>
            <a:r>
              <a:rPr lang="en-US" sz="1600" dirty="0" smtClean="0"/>
              <a:t>, just short of the 95% goal.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45720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Improving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021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400800" cy="486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6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372" y="76200"/>
            <a:ext cx="731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</a:t>
            </a:r>
          </a:p>
          <a:p>
            <a:endParaRPr 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Although </a:t>
            </a:r>
            <a:r>
              <a:rPr lang="en-US" sz="1600" dirty="0" smtClean="0"/>
              <a:t>the secondary goal </a:t>
            </a:r>
            <a:r>
              <a:rPr lang="en-US" sz="1600" dirty="0" smtClean="0"/>
              <a:t>of </a:t>
            </a:r>
            <a:r>
              <a:rPr lang="en-US" sz="1600" b="1" dirty="0" smtClean="0"/>
              <a:t>95% accuracy was </a:t>
            </a:r>
            <a:r>
              <a:rPr lang="en-US" sz="1600" b="1" dirty="0" smtClean="0"/>
              <a:t>not achieved</a:t>
            </a:r>
            <a:r>
              <a:rPr lang="en-US" sz="1600" dirty="0" smtClean="0"/>
              <a:t>, the primary goal of creating a simple but functional application for </a:t>
            </a:r>
            <a:r>
              <a:rPr lang="en-US" sz="1600" b="1" dirty="0" smtClean="0"/>
              <a:t>text processing through use of the touchpad was accomplished</a:t>
            </a:r>
            <a:r>
              <a:rPr lang="en-US" sz="1600" dirty="0" smtClean="0"/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smtClean="0"/>
              <a:t>application can display text and supports functionality such as loading and saving files as well as copying and pasting text. It also supports the classical method of keyboard text input</a:t>
            </a:r>
            <a:r>
              <a:rPr lang="en-US" sz="1600" dirty="0" smtClean="0"/>
              <a:t>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 smtClean="0"/>
              <a:t>application provides a useful alternative to the awkward and sometimes inefficient keyboard. Through further research such as that listed below, this program may become much more accurate and practical.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505200"/>
            <a:ext cx="7315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Bibliography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Hinton, Geoffrey E. et. al. “Learning Representations by Back-Propagating Errors.” </a:t>
            </a:r>
            <a:r>
              <a:rPr lang="en-US" sz="1200" i="1" dirty="0">
                <a:solidFill>
                  <a:prstClr val="black"/>
                </a:solidFill>
              </a:rPr>
              <a:t>Nature International Weekly Journal of Science.</a:t>
            </a:r>
            <a:r>
              <a:rPr lang="en-US" sz="1200" dirty="0">
                <a:solidFill>
                  <a:prstClr val="black"/>
                </a:solidFill>
              </a:rPr>
              <a:t> 9 October 1986.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err="1" smtClean="0">
                <a:solidFill>
                  <a:prstClr val="black"/>
                </a:solidFill>
              </a:rPr>
              <a:t>LeCun</a:t>
            </a:r>
            <a:r>
              <a:rPr lang="en-US" sz="1200" dirty="0">
                <a:solidFill>
                  <a:prstClr val="black"/>
                </a:solidFill>
              </a:rPr>
              <a:t>, Yann and </a:t>
            </a:r>
            <a:r>
              <a:rPr lang="en-US" sz="1200" dirty="0" err="1">
                <a:solidFill>
                  <a:prstClr val="black"/>
                </a:solidFill>
              </a:rPr>
              <a:t>Bengio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Yoshua</a:t>
            </a:r>
            <a:r>
              <a:rPr lang="en-US" sz="1200" dirty="0">
                <a:solidFill>
                  <a:prstClr val="black"/>
                </a:solidFill>
              </a:rPr>
              <a:t>. “Pattern Recognition and Neural Networks.” in </a:t>
            </a:r>
            <a:r>
              <a:rPr lang="en-US" sz="1200" dirty="0" err="1">
                <a:solidFill>
                  <a:prstClr val="black"/>
                </a:solidFill>
              </a:rPr>
              <a:t>Arbib</a:t>
            </a:r>
            <a:r>
              <a:rPr lang="en-US" sz="1200" dirty="0">
                <a:solidFill>
                  <a:prstClr val="black"/>
                </a:solidFill>
              </a:rPr>
              <a:t>, M. A. (</a:t>
            </a:r>
            <a:r>
              <a:rPr lang="en-US" sz="1200" dirty="0" err="1">
                <a:solidFill>
                  <a:prstClr val="black"/>
                </a:solidFill>
              </a:rPr>
              <a:t>Eds</a:t>
            </a:r>
            <a:r>
              <a:rPr lang="en-US" sz="1200" dirty="0">
                <a:solidFill>
                  <a:prstClr val="black"/>
                </a:solidFill>
              </a:rPr>
              <a:t>), </a:t>
            </a:r>
            <a:r>
              <a:rPr lang="en-US" sz="1200" i="1" dirty="0">
                <a:solidFill>
                  <a:prstClr val="black"/>
                </a:solidFill>
              </a:rPr>
              <a:t>The Handbook of Brain Theory and Neural Networks, MIT Press, 1995.</a:t>
            </a:r>
          </a:p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pPr lvl="0"/>
            <a:r>
              <a:rPr lang="en-US" sz="1200" dirty="0" err="1" smtClean="0">
                <a:solidFill>
                  <a:prstClr val="black"/>
                </a:solidFill>
              </a:rPr>
              <a:t>Lecun</a:t>
            </a:r>
            <a:r>
              <a:rPr lang="en-US" sz="1200" dirty="0">
                <a:solidFill>
                  <a:prstClr val="black"/>
                </a:solidFill>
              </a:rPr>
              <a:t>, Yann et. al. “Gradient-Based Learning Applied to Document Recognition.” </a:t>
            </a:r>
            <a:r>
              <a:rPr lang="en-US" sz="1200" i="1" dirty="0">
                <a:solidFill>
                  <a:prstClr val="black"/>
                </a:solidFill>
              </a:rPr>
              <a:t>Proc. of the IEEE. November 1998.</a:t>
            </a:r>
          </a:p>
          <a:p>
            <a:pPr lvl="0"/>
            <a:endParaRPr lang="en-US" sz="1200" dirty="0" smtClean="0">
              <a:solidFill>
                <a:prstClr val="black"/>
              </a:solidFill>
            </a:endParaRPr>
          </a:p>
          <a:p>
            <a:pPr lvl="0"/>
            <a:r>
              <a:rPr lang="en-US" sz="1200" dirty="0" smtClean="0">
                <a:solidFill>
                  <a:prstClr val="black"/>
                </a:solidFill>
              </a:rPr>
              <a:t>Nielsen</a:t>
            </a:r>
            <a:r>
              <a:rPr lang="en-US" sz="1200" dirty="0">
                <a:solidFill>
                  <a:prstClr val="black"/>
                </a:solidFill>
              </a:rPr>
              <a:t>, Michael A. "Neural Networks and Deep Learning." </a:t>
            </a:r>
            <a:r>
              <a:rPr lang="en-US" sz="1200" i="1" dirty="0">
                <a:solidFill>
                  <a:prstClr val="black"/>
                </a:solidFill>
              </a:rPr>
              <a:t>Determination Press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i="1" dirty="0">
                <a:solidFill>
                  <a:prstClr val="black"/>
                </a:solidFill>
              </a:rPr>
              <a:t>2015</a:t>
            </a:r>
            <a:r>
              <a:rPr lang="en-US" sz="1200" dirty="0">
                <a:solidFill>
                  <a:prstClr val="black"/>
                </a:solidFill>
              </a:rPr>
              <a:t>. 	Web. </a:t>
            </a:r>
            <a:r>
              <a:rPr lang="en-US" sz="1200" dirty="0" smtClean="0">
                <a:solidFill>
                  <a:prstClr val="black"/>
                </a:solidFill>
              </a:rPr>
              <a:t>13 March 2016.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1200" dirty="0" err="1" smtClean="0">
                <a:solidFill>
                  <a:prstClr val="black"/>
                </a:solidFill>
              </a:rPr>
              <a:t>Olah</a:t>
            </a:r>
            <a:r>
              <a:rPr lang="en-US" sz="1200" dirty="0" smtClean="0">
                <a:solidFill>
                  <a:prstClr val="black"/>
                </a:solidFill>
              </a:rPr>
              <a:t>, Christopher. “Visualizing MNIST: An Exploration of Dimensionality Reduction.” </a:t>
            </a:r>
            <a:r>
              <a:rPr lang="en-US" sz="1200" i="1" dirty="0" smtClean="0">
                <a:solidFill>
                  <a:prstClr val="black"/>
                </a:solidFill>
              </a:rPr>
              <a:t>Colah.github.io.</a:t>
            </a:r>
            <a:r>
              <a:rPr lang="en-US" sz="1200" dirty="0" smtClean="0">
                <a:solidFill>
                  <a:prstClr val="black"/>
                </a:solidFill>
              </a:rPr>
              <a:t> Web. 13 March 2016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565" y="312294"/>
            <a:ext cx="238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MNIST Images</a:t>
            </a:r>
            <a:endParaRPr lang="en-US" dirty="0"/>
          </a:p>
        </p:txBody>
      </p:sp>
      <p:pic>
        <p:nvPicPr>
          <p:cNvPr id="4098" name="Picture 2" descr="C:\SANJAY\Python\NeuralNet\mnist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58" y="629480"/>
            <a:ext cx="3688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SANJAY\Python\NeuralNet\mnist 9 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29480"/>
            <a:ext cx="3688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8800" y="4800600"/>
            <a:ext cx="38445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Sanjay Mohan</a:t>
            </a:r>
          </a:p>
          <a:p>
            <a:r>
              <a:rPr lang="en-US" sz="3200" dirty="0" smtClean="0"/>
              <a:t>Los Gatos High School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270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2958" y="2700754"/>
            <a:ext cx="4720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Training with 250k Images with Translations</a:t>
            </a:r>
            <a:endParaRPr lang="en-US" sz="2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776987211"/>
              </p:ext>
            </p:extLst>
          </p:nvPr>
        </p:nvGraphicFramePr>
        <p:xfrm>
          <a:off x="1981199" y="3081754"/>
          <a:ext cx="5392464" cy="352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8040" y="304800"/>
            <a:ext cx="7391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first method of improving accuracy involved artificially expanding the MNIST training data set. I supplemented the standard 50k training images with 200k images consisting of four 2 pixel translations, one in each cardinal direction, of each original training image.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1340" y="155592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I created my own set of 100 images, 10 per digit, for testing by drawing into the application as a typical user would. I artificially expanded this set to 500 total images by adding four translations, +/- 7° and +/- 15</a:t>
            </a:r>
            <a:r>
              <a:rPr lang="en-US" sz="1600" dirty="0"/>
              <a:t> °</a:t>
            </a:r>
            <a:r>
              <a:rPr lang="en-US" sz="1600" dirty="0" smtClean="0"/>
              <a:t>, of each original image.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0800000">
            <a:off x="1692848" y="4172707"/>
            <a:ext cx="400110" cy="10216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/>
              <a:t>Accuracy (%)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890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1237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Sanjay</cp:lastModifiedBy>
  <cp:revision>323</cp:revision>
  <cp:lastPrinted>2016-03-16T07:54:36Z</cp:lastPrinted>
  <dcterms:created xsi:type="dcterms:W3CDTF">2006-08-16T00:00:00Z</dcterms:created>
  <dcterms:modified xsi:type="dcterms:W3CDTF">2016-03-16T08:03:29Z</dcterms:modified>
</cp:coreProperties>
</file>