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Bubblegum Sans" panose="020B0604020202020204" charset="0"/>
      <p:regular r:id="rId43"/>
    </p:embeddedFont>
    <p:embeddedFont>
      <p:font typeface="Oswald" pitchFamily="2" charset="0"/>
      <p:regular r:id="rId44"/>
      <p:bold r:id="rId45"/>
    </p:embeddedFont>
    <p:embeddedFont>
      <p:font typeface="Raleway" pitchFamily="2" charset="0"/>
      <p:regular r:id="rId46"/>
      <p:bold r:id="rId47"/>
      <p:italic r:id="rId48"/>
      <p:boldItalic r:id="rId49"/>
    </p:embeddedFont>
    <p:embeddedFont>
      <p:font typeface="Raleway SemiBold" pitchFamily="2"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
      <p:font typeface="Tw Cen MT" panose="020B0602020104020603" pitchFamily="34" charset="0"/>
      <p:regular r:id="rId5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d647308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d647308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d6473083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d6473083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d6473083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d6473083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d6473083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d6473083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d6473083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d6473083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d6473083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d6473083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d6473083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d6473083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cf86c3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cf86c3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d647308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d647308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d6473083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d6473083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d6473083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d6473083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d6473083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d6473083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d6473083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d6473083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d6473083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d6473083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d64730830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d6473083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d64730830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d6473083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3d64730830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3d6473083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d64730830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d64730830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cf86c30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cf86c30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d64730830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d6473083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d64730830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d6473083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5d7222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5d7222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c5d7222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c5d7222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5d72224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5d72224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c5d72224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c5d7222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c5d72224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c5d7222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c5d72224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3c5d72224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c5d72224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c5d72224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3c5d7222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3c5d7222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cf86c30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cf86c30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c5d72224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c5d72224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cf86c30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cf86c30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cf86c30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cf86c30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d3c69de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d3c69de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d3c69de7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d3c69de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28488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29527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96041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194602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23721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38576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7978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86081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68896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8993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892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494920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5577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628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95127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33390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355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7334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8818C68F-D26B-8F47-958C-23B49CF8A634}" type="datetimeFigureOut">
              <a:rPr lang="en-US" smtClean="0"/>
              <a:pPr/>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959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8036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72107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09B482E8-6E0E-1B4F-B1FD-C69DB9E858D9}" type="datetimeFigureOut">
              <a:rPr lang="en-US" smtClean="0"/>
              <a:pPr/>
              <a:t>8/15/2022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612036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7400" dirty="0">
                <a:latin typeface="Bubblegum Sans"/>
                <a:ea typeface="Bubblegum Sans"/>
                <a:cs typeface="Bubblegum Sans"/>
                <a:sym typeface="Bubblegum Sans"/>
              </a:rPr>
              <a:t>Flight Price Prediction</a:t>
            </a:r>
            <a:endParaRPr sz="7400" dirty="0">
              <a:latin typeface="Bubblegum Sans"/>
              <a:ea typeface="Bubblegum Sans"/>
              <a:cs typeface="Bubblegum Sans"/>
              <a:sym typeface="Bubblegum Sans"/>
            </a:endParaRPr>
          </a:p>
        </p:txBody>
      </p:sp>
      <p:sp>
        <p:nvSpPr>
          <p:cNvPr id="63" name="Google Shape;63;p13"/>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100" dirty="0">
                <a:latin typeface="Bubblegum Sans"/>
                <a:ea typeface="Bubblegum Sans"/>
                <a:cs typeface="Bubblegum Sans"/>
                <a:sym typeface="Bubblegum Sans"/>
              </a:rPr>
              <a:t>Presentation By : Sanjog Dhanvijay</a:t>
            </a:r>
            <a:endParaRPr sz="2100" dirty="0">
              <a:latin typeface="Bubblegum Sans"/>
              <a:ea typeface="Bubblegum Sans"/>
              <a:cs typeface="Bubblegum Sans"/>
              <a:sym typeface="Bubblegu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90250" y="528900"/>
            <a:ext cx="8148300" cy="4085700"/>
          </a:xfrm>
          <a:prstGeom prst="rect">
            <a:avLst/>
          </a:prstGeom>
          <a:solidFill>
            <a:schemeClr val="dk1"/>
          </a:solidFill>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Firstly, I scraped the required data using selenium from makemytrip.com  website.</a:t>
            </a:r>
            <a:endParaRPr sz="1800" dirty="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And I have imported required libraries and I have imported the dataset which was in csv format. </a:t>
            </a:r>
            <a:endParaRPr sz="1800" dirty="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Then I did all the statistical analysis like checking shape, nunique, value counts, info etc. </a:t>
            </a:r>
            <a:endParaRPr sz="1800" dirty="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I have also dropped the Unnamed:o &amp; Unnamed:o.1 column as I found it was the index column of csv file.</a:t>
            </a:r>
            <a:endParaRPr sz="1800" dirty="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Next as a part of feature engineering I converted the data types of datetime columns and Price columns.</a:t>
            </a:r>
            <a:endParaRPr sz="1800" dirty="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dirty="0">
                <a:latin typeface="Raleway SemiBold"/>
                <a:ea typeface="Raleway SemiBold"/>
                <a:cs typeface="Raleway SemiBold"/>
                <a:sym typeface="Raleway SemiBold"/>
              </a:rPr>
              <a:t>After that I saw many similar values which could be grouped together under a common name so I replaced all those values under a single heading.</a:t>
            </a:r>
            <a:endParaRPr sz="1800" dirty="0">
              <a:latin typeface="Raleway SemiBold"/>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497850" y="528900"/>
            <a:ext cx="8148300" cy="4085700"/>
          </a:xfrm>
          <a:prstGeom prst="rect">
            <a:avLst/>
          </a:prstGeom>
          <a:solidFill>
            <a:schemeClr val="dk1"/>
          </a:solidFill>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aleway SemiBold"/>
              <a:buChar char="●"/>
            </a:pPr>
            <a:r>
              <a:rPr lang="en" sz="1800">
                <a:latin typeface="Raleway SemiBold"/>
                <a:ea typeface="Raleway SemiBold"/>
                <a:cs typeface="Raleway SemiBold"/>
                <a:sym typeface="Raleway SemiBold"/>
              </a:rPr>
              <a:t>While checking for null values I found no null values in the dataset.</a:t>
            </a:r>
            <a:endParaRPr sz="180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a:latin typeface="Raleway SemiBold"/>
                <a:ea typeface="Raleway SemiBold"/>
                <a:cs typeface="Raleway SemiBold"/>
                <a:sym typeface="Raleway SemiBold"/>
              </a:rPr>
              <a:t>I have extracted useful information from the raw dataset. Thinking that this data will help us more than raw data.</a:t>
            </a:r>
            <a:endParaRPr sz="180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a:latin typeface="Raleway SemiBold"/>
                <a:ea typeface="Raleway SemiBold"/>
                <a:cs typeface="Raleway SemiBold"/>
                <a:sym typeface="Raleway SemiBold"/>
              </a:rPr>
              <a:t>Then, I check the statistical description of our dataset.</a:t>
            </a:r>
            <a:endParaRPr sz="180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a:latin typeface="Raleway SemiBold"/>
                <a:ea typeface="Raleway SemiBold"/>
                <a:cs typeface="Raleway SemiBold"/>
                <a:sym typeface="Raleway SemiBold"/>
              </a:rPr>
              <a:t>Lastly, I checked for empty values present in our target column, and found no empty values.</a:t>
            </a:r>
            <a:endParaRPr sz="1800">
              <a:latin typeface="Raleway SemiBold"/>
              <a:ea typeface="Raleway SemiBold"/>
              <a:cs typeface="Raleway SemiBold"/>
              <a:sym typeface="Raleway SemiBold"/>
            </a:endParaRPr>
          </a:p>
          <a:p>
            <a:pPr marL="457200" lvl="0" indent="-342900" algn="l" rtl="0">
              <a:spcBef>
                <a:spcPts val="0"/>
              </a:spcBef>
              <a:spcAft>
                <a:spcPts val="0"/>
              </a:spcAft>
              <a:buSzPts val="1800"/>
              <a:buFont typeface="Raleway SemiBold"/>
              <a:buChar char="●"/>
            </a:pPr>
            <a:r>
              <a:rPr lang="en" sz="1800">
                <a:latin typeface="Raleway SemiBold"/>
                <a:ea typeface="Raleway SemiBold"/>
                <a:cs typeface="Raleway SemiBold"/>
                <a:sym typeface="Raleway SemiBold"/>
              </a:rPr>
              <a:t>Then, I proceeded with Data visualization for better understanding of the data.</a:t>
            </a:r>
            <a:endParaRPr sz="1800">
              <a:latin typeface="Raleway SemiBold"/>
              <a:ea typeface="Raleway SemiBold"/>
              <a:cs typeface="Raleway SemiBold"/>
              <a:sym typeface="Raleway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65500" y="1078750"/>
            <a:ext cx="4377384" cy="178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dirty="0">
                <a:latin typeface="Bubblegum Sans"/>
                <a:ea typeface="Bubblegum Sans"/>
                <a:cs typeface="Bubblegum Sans"/>
                <a:sym typeface="Bubblegum Sans"/>
              </a:rPr>
              <a:t>Visualizations.</a:t>
            </a:r>
            <a:endParaRPr sz="4400" dirty="0">
              <a:latin typeface="Bubblegum Sans"/>
              <a:ea typeface="Bubblegum Sans"/>
              <a:cs typeface="Bubblegum Sans"/>
              <a:sym typeface="Bubblegum Sans"/>
            </a:endParaRPr>
          </a:p>
        </p:txBody>
      </p:sp>
      <p:sp>
        <p:nvSpPr>
          <p:cNvPr id="127" name="Google Shape;127;p24"/>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Bubblegum Sans"/>
                <a:ea typeface="Bubblegum Sans"/>
                <a:cs typeface="Bubblegum Sans"/>
                <a:sym typeface="Bubblegum Sans"/>
              </a:rPr>
              <a:t>Univariate &amp; Bivariate Analysis of different features in the dataset.</a:t>
            </a:r>
            <a:endParaRPr dirty="0">
              <a:latin typeface="Bubblegum Sans"/>
              <a:ea typeface="Bubblegum Sans"/>
              <a:cs typeface="Bubblegum Sans"/>
              <a:sym typeface="Bubblegum Sans"/>
            </a:endParaRPr>
          </a:p>
        </p:txBody>
      </p:sp>
      <p:sp>
        <p:nvSpPr>
          <p:cNvPr id="128" name="Google Shape;128;p24"/>
          <p:cNvSpPr txBox="1">
            <a:spLocks noGrp="1"/>
          </p:cNvSpPr>
          <p:nvPr>
            <p:ph type="body" idx="2"/>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bg1"/>
                </a:solidFill>
                <a:latin typeface="Raleway SemiBold"/>
                <a:ea typeface="Raleway SemiBold"/>
                <a:cs typeface="Raleway SemiBold"/>
                <a:sym typeface="Raleway SemiBold"/>
              </a:rPr>
              <a:t>I have used count plots for the categorical features &amp; bar plots to see the relation of categorical variables with the target.</a:t>
            </a:r>
            <a:endParaRPr dirty="0">
              <a:solidFill>
                <a:schemeClr val="bg1"/>
              </a:solidFill>
              <a:latin typeface="Raleway SemiBold"/>
              <a:ea typeface="Raleway SemiBold"/>
              <a:cs typeface="Raleway SemiBold"/>
              <a:sym typeface="Raleway SemiBold"/>
            </a:endParaRPr>
          </a:p>
          <a:p>
            <a:pPr marL="0" lvl="0" indent="0" algn="l" rtl="0">
              <a:spcBef>
                <a:spcPts val="0"/>
              </a:spcBef>
              <a:spcAft>
                <a:spcPts val="0"/>
              </a:spcAft>
              <a:buNone/>
            </a:pPr>
            <a:r>
              <a:rPr lang="en" dirty="0">
                <a:solidFill>
                  <a:schemeClr val="bg1"/>
                </a:solidFill>
                <a:latin typeface="Raleway SemiBold"/>
                <a:ea typeface="Raleway SemiBold"/>
                <a:cs typeface="Raleway SemiBold"/>
                <a:sym typeface="Raleway SemiBold"/>
              </a:rPr>
              <a:t>And I have used 2 types of plots for numerical columns, one is dist plot for univariate and strip plot for bivariate analysis.</a:t>
            </a:r>
            <a:endParaRPr dirty="0">
              <a:solidFill>
                <a:schemeClr val="bg1"/>
              </a:solidFill>
              <a:latin typeface="Raleway SemiBold"/>
              <a:ea typeface="Raleway SemiBold"/>
              <a:cs typeface="Raleway SemiBold"/>
              <a:sym typeface="Raleway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4230575"/>
            <a:ext cx="8562300" cy="6051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400" u="sng">
                <a:solidFill>
                  <a:schemeClr val="lt1"/>
                </a:solidFill>
                <a:latin typeface="Bubblegum Sans"/>
                <a:ea typeface="Bubblegum Sans"/>
                <a:cs typeface="Bubblegum Sans"/>
                <a:sym typeface="Bubblegum Sans"/>
              </a:rPr>
              <a:t>OBSERVATION:</a:t>
            </a:r>
            <a:r>
              <a:rPr lang="en" sz="1400">
                <a:solidFill>
                  <a:schemeClr val="lt1"/>
                </a:solidFill>
                <a:latin typeface="Bubblegum Sans"/>
                <a:ea typeface="Bubblegum Sans"/>
                <a:cs typeface="Bubblegum Sans"/>
                <a:sym typeface="Bubblegum Sans"/>
              </a:rPr>
              <a:t> </a:t>
            </a:r>
            <a:r>
              <a:rPr lang="en" sz="1400">
                <a:solidFill>
                  <a:schemeClr val="lt1"/>
                </a:solidFill>
                <a:latin typeface="Raleway SemiBold"/>
                <a:ea typeface="Raleway SemiBold"/>
                <a:cs typeface="Raleway SemiBold"/>
                <a:sym typeface="Raleway SemiBold"/>
              </a:rPr>
              <a:t>There is no skewness in any of the numerical columns.</a:t>
            </a:r>
            <a:endParaRPr sz="1400">
              <a:solidFill>
                <a:schemeClr val="lt1"/>
              </a:solidFill>
              <a:latin typeface="Raleway SemiBold"/>
              <a:ea typeface="Raleway SemiBold"/>
              <a:cs typeface="Raleway SemiBold"/>
              <a:sym typeface="Raleway SemiBold"/>
            </a:endParaRPr>
          </a:p>
        </p:txBody>
      </p:sp>
      <p:pic>
        <p:nvPicPr>
          <p:cNvPr id="134" name="Google Shape;134;p25"/>
          <p:cNvPicPr preferRelativeResize="0"/>
          <p:nvPr/>
        </p:nvPicPr>
        <p:blipFill>
          <a:blip r:embed="rId3">
            <a:alphaModFix/>
          </a:blip>
          <a:stretch>
            <a:fillRect/>
          </a:stretch>
        </p:blipFill>
        <p:spPr>
          <a:xfrm>
            <a:off x="311700" y="152400"/>
            <a:ext cx="8562376" cy="396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311700" y="3606650"/>
            <a:ext cx="8562300" cy="11526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770"/>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Airline: Indigo has maximum count which means most of the passengers preferred Indigo for there travelling.</a:t>
            </a:r>
            <a:endParaRPr sz="1400">
              <a:solidFill>
                <a:schemeClr val="lt1"/>
              </a:solidFill>
              <a:latin typeface="Raleway SemiBold"/>
              <a:ea typeface="Raleway SemiBold"/>
              <a:cs typeface="Raleway SemiBold"/>
              <a:sym typeface="Raleway SemiBold"/>
            </a:endParaRPr>
          </a:p>
          <a:p>
            <a:pPr marL="0" lvl="0" indent="0" algn="l" rtl="0">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From: New Delhi has maximum count for source which means maximum passengers are choosing New Delhi as there source.</a:t>
            </a:r>
            <a:endParaRPr sz="1400">
              <a:solidFill>
                <a:schemeClr val="lt1"/>
              </a:solidFill>
              <a:latin typeface="Raleway SemiBold"/>
              <a:ea typeface="Raleway SemiBold"/>
              <a:cs typeface="Raleway SemiBold"/>
              <a:sym typeface="Raleway SemiBold"/>
            </a:endParaRPr>
          </a:p>
        </p:txBody>
      </p:sp>
      <p:pic>
        <p:nvPicPr>
          <p:cNvPr id="140" name="Google Shape;140;p26"/>
          <p:cNvPicPr preferRelativeResize="0"/>
          <p:nvPr/>
        </p:nvPicPr>
        <p:blipFill rotWithShape="1">
          <a:blip r:embed="rId3">
            <a:alphaModFix/>
          </a:blip>
          <a:srcRect r="49423"/>
          <a:stretch/>
        </p:blipFill>
        <p:spPr>
          <a:xfrm>
            <a:off x="2031238" y="189575"/>
            <a:ext cx="5081523" cy="323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body" idx="1"/>
          </p:nvPr>
        </p:nvSpPr>
        <p:spPr>
          <a:xfrm>
            <a:off x="311700" y="3606650"/>
            <a:ext cx="8562300" cy="1152600"/>
          </a:xfrm>
          <a:prstGeom prst="rect">
            <a:avLst/>
          </a:prstGeom>
          <a:solidFill>
            <a:schemeClr val="dk1"/>
          </a:solidFill>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770"/>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To: New Delhi has maximum count for Destination which means maximum passengers are choosing New Delhi as there Destination.</a:t>
            </a:r>
            <a:endParaRPr sz="1400">
              <a:solidFill>
                <a:schemeClr val="lt1"/>
              </a:solidFill>
              <a:latin typeface="Raleway SemiBold"/>
              <a:ea typeface="Raleway SemiBold"/>
              <a:cs typeface="Raleway SemiBold"/>
              <a:sym typeface="Raleway SemiBold"/>
            </a:endParaRPr>
          </a:p>
          <a:p>
            <a:pPr marL="0" lvl="0" indent="0" algn="l" rtl="0">
              <a:lnSpc>
                <a:spcPct val="90000"/>
              </a:lnSpc>
              <a:spcBef>
                <a:spcPts val="0"/>
              </a:spcBef>
              <a:spcAft>
                <a:spcPts val="0"/>
              </a:spcAft>
              <a:buSzPts val="770"/>
              <a:buNone/>
            </a:pPr>
            <a:r>
              <a:rPr lang="en" sz="1400">
                <a:solidFill>
                  <a:schemeClr val="lt1"/>
                </a:solidFill>
                <a:latin typeface="Raleway SemiBold"/>
                <a:ea typeface="Raleway SemiBold"/>
                <a:cs typeface="Raleway SemiBold"/>
                <a:sym typeface="Raleway SemiBold"/>
              </a:rPr>
              <a:t>Stops: Most of the flights have No stops in between and are direct flights. Secondly, most flights have 1 stop in between.</a:t>
            </a:r>
            <a:endParaRPr sz="1600">
              <a:solidFill>
                <a:schemeClr val="lt1"/>
              </a:solidFill>
              <a:latin typeface="Raleway SemiBold"/>
              <a:ea typeface="Raleway SemiBold"/>
              <a:cs typeface="Raleway SemiBold"/>
              <a:sym typeface="Raleway SemiBold"/>
            </a:endParaRPr>
          </a:p>
        </p:txBody>
      </p:sp>
      <p:pic>
        <p:nvPicPr>
          <p:cNvPr id="146" name="Google Shape;146;p27"/>
          <p:cNvPicPr preferRelativeResize="0"/>
          <p:nvPr/>
        </p:nvPicPr>
        <p:blipFill rotWithShape="1">
          <a:blip r:embed="rId3">
            <a:alphaModFix/>
          </a:blip>
          <a:srcRect l="50575"/>
          <a:stretch/>
        </p:blipFill>
        <p:spPr>
          <a:xfrm>
            <a:off x="2043626" y="251550"/>
            <a:ext cx="5056748" cy="29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311700" y="3842125"/>
            <a:ext cx="8562300" cy="993600"/>
          </a:xfrm>
          <a:prstGeom prst="rect">
            <a:avLst/>
          </a:prstGeom>
          <a:solidFill>
            <a:schemeClr val="dk1"/>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Airline</a:t>
            </a:r>
            <a:r>
              <a:rPr lang="en" sz="1400">
                <a:solidFill>
                  <a:schemeClr val="lt1"/>
                </a:solidFill>
                <a:latin typeface="Raleway SemiBold"/>
                <a:ea typeface="Raleway SemiBold"/>
                <a:cs typeface="Raleway SemiBold"/>
                <a:sym typeface="Raleway SemiBold"/>
              </a:rPr>
              <a:t> - For Multiple Airlines the Price is high compared to other Airlines.</a:t>
            </a:r>
            <a:endParaRPr sz="1400">
              <a:solidFill>
                <a:schemeClr val="lt1"/>
              </a:solidFill>
              <a:latin typeface="Raleway SemiBold"/>
              <a:ea typeface="Raleway SemiBold"/>
              <a:cs typeface="Raleway SemiBold"/>
              <a:sym typeface="Raleway SemiBold"/>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From</a:t>
            </a:r>
            <a:r>
              <a:rPr lang="en" sz="1400">
                <a:solidFill>
                  <a:schemeClr val="lt1"/>
                </a:solidFill>
                <a:latin typeface="Raleway SemiBold"/>
                <a:ea typeface="Raleway SemiBold"/>
                <a:cs typeface="Raleway SemiBold"/>
                <a:sym typeface="Raleway SemiBold"/>
              </a:rPr>
              <a:t> - Taking Tirupati as Source costs highest Price Compared to other Source points.</a:t>
            </a:r>
            <a:endParaRPr sz="1400">
              <a:solidFill>
                <a:schemeClr val="lt1"/>
              </a:solidFill>
              <a:latin typeface="Raleway SemiBold"/>
              <a:ea typeface="Raleway SemiBold"/>
              <a:cs typeface="Raleway SemiBold"/>
              <a:sym typeface="Raleway SemiBold"/>
            </a:endParaRPr>
          </a:p>
        </p:txBody>
      </p:sp>
      <p:pic>
        <p:nvPicPr>
          <p:cNvPr id="152" name="Google Shape;152;p28"/>
          <p:cNvPicPr preferRelativeResize="0"/>
          <p:nvPr/>
        </p:nvPicPr>
        <p:blipFill rotWithShape="1">
          <a:blip r:embed="rId3">
            <a:alphaModFix/>
          </a:blip>
          <a:srcRect b="48317"/>
          <a:stretch/>
        </p:blipFill>
        <p:spPr>
          <a:xfrm>
            <a:off x="311700" y="152400"/>
            <a:ext cx="8562300" cy="3342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body" idx="1"/>
          </p:nvPr>
        </p:nvSpPr>
        <p:spPr>
          <a:xfrm>
            <a:off x="311700" y="3842125"/>
            <a:ext cx="8562300" cy="993600"/>
          </a:xfrm>
          <a:prstGeom prst="rect">
            <a:avLst/>
          </a:prstGeom>
          <a:solidFill>
            <a:schemeClr val="dk1"/>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To - </a:t>
            </a:r>
            <a:r>
              <a:rPr lang="en" sz="1400">
                <a:solidFill>
                  <a:schemeClr val="lt1"/>
                </a:solidFill>
                <a:latin typeface="Raleway SemiBold"/>
                <a:ea typeface="Raleway SemiBold"/>
                <a:cs typeface="Raleway SemiBold"/>
                <a:sym typeface="Raleway SemiBold"/>
              </a:rPr>
              <a:t>Taking Tirupati as Destination costs highest Price Compared to other Destination points.</a:t>
            </a:r>
            <a:endParaRPr sz="1400">
              <a:solidFill>
                <a:schemeClr val="lt1"/>
              </a:solidFill>
              <a:latin typeface="Raleway SemiBold"/>
              <a:ea typeface="Raleway SemiBold"/>
              <a:cs typeface="Raleway SemiBold"/>
              <a:sym typeface="Raleway SemiBold"/>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Stops - </a:t>
            </a:r>
            <a:r>
              <a:rPr lang="en" sz="1400">
                <a:solidFill>
                  <a:schemeClr val="lt1"/>
                </a:solidFill>
                <a:latin typeface="Raleway SemiBold"/>
                <a:ea typeface="Raleway SemiBold"/>
                <a:cs typeface="Raleway SemiBold"/>
                <a:sym typeface="Raleway SemiBold"/>
              </a:rPr>
              <a:t>4 stops or higher are costlier, compared to no stops &amp; 1 stop.</a:t>
            </a:r>
            <a:endParaRPr sz="1400">
              <a:solidFill>
                <a:schemeClr val="lt1"/>
              </a:solidFill>
              <a:latin typeface="Raleway SemiBold"/>
              <a:ea typeface="Raleway SemiBold"/>
              <a:cs typeface="Raleway SemiBold"/>
              <a:sym typeface="Raleway SemiBold"/>
            </a:endParaRPr>
          </a:p>
        </p:txBody>
      </p:sp>
      <p:pic>
        <p:nvPicPr>
          <p:cNvPr id="158" name="Google Shape;158;p29"/>
          <p:cNvPicPr preferRelativeResize="0"/>
          <p:nvPr/>
        </p:nvPicPr>
        <p:blipFill rotWithShape="1">
          <a:blip r:embed="rId3">
            <a:alphaModFix/>
          </a:blip>
          <a:srcRect t="51751"/>
          <a:stretch/>
        </p:blipFill>
        <p:spPr>
          <a:xfrm>
            <a:off x="311700" y="805600"/>
            <a:ext cx="8562300" cy="2698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body" idx="1"/>
          </p:nvPr>
        </p:nvSpPr>
        <p:spPr>
          <a:xfrm>
            <a:off x="311700" y="3916500"/>
            <a:ext cx="8562300" cy="919200"/>
          </a:xfrm>
          <a:prstGeom prst="rect">
            <a:avLst/>
          </a:prstGeom>
          <a:solidFill>
            <a:schemeClr val="dk1"/>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Journey_day </a:t>
            </a:r>
            <a:r>
              <a:rPr lang="en" sz="1400">
                <a:solidFill>
                  <a:schemeClr val="lt1"/>
                </a:solidFill>
                <a:latin typeface="Raleway SemiBold"/>
                <a:ea typeface="Raleway SemiBold"/>
                <a:cs typeface="Raleway SemiBold"/>
                <a:sym typeface="Raleway SemiBold"/>
              </a:rPr>
              <a:t>- In all the dates the price is almost same.</a:t>
            </a:r>
            <a:endParaRPr sz="1400">
              <a:solidFill>
                <a:schemeClr val="lt1"/>
              </a:solidFill>
              <a:latin typeface="Raleway SemiBold"/>
              <a:ea typeface="Raleway SemiBold"/>
              <a:cs typeface="Raleway SemiBold"/>
              <a:sym typeface="Raleway SemiBold"/>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DHour </a:t>
            </a:r>
            <a:r>
              <a:rPr lang="en" sz="1400">
                <a:solidFill>
                  <a:schemeClr val="lt1"/>
                </a:solidFill>
                <a:latin typeface="Raleway SemiBold"/>
                <a:ea typeface="Raleway SemiBold"/>
                <a:cs typeface="Raleway SemiBold"/>
                <a:sym typeface="Raleway SemiBold"/>
              </a:rPr>
              <a:t>- At 2PM departure time of every day the flight Prices are high so it looks good to book flights rather than this departure time.</a:t>
            </a:r>
            <a:endParaRPr sz="1400">
              <a:solidFill>
                <a:schemeClr val="lt1"/>
              </a:solidFill>
              <a:latin typeface="Raleway SemiBold"/>
              <a:ea typeface="Raleway SemiBold"/>
              <a:cs typeface="Raleway SemiBold"/>
              <a:sym typeface="Raleway SemiBold"/>
            </a:endParaRPr>
          </a:p>
        </p:txBody>
      </p:sp>
      <p:pic>
        <p:nvPicPr>
          <p:cNvPr id="164" name="Google Shape;164;p30"/>
          <p:cNvPicPr preferRelativeResize="0"/>
          <p:nvPr/>
        </p:nvPicPr>
        <p:blipFill rotWithShape="1">
          <a:blip r:embed="rId3">
            <a:alphaModFix/>
          </a:blip>
          <a:srcRect b="66312"/>
          <a:stretch/>
        </p:blipFill>
        <p:spPr>
          <a:xfrm>
            <a:off x="311701" y="425050"/>
            <a:ext cx="8562299" cy="2983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body" idx="1"/>
          </p:nvPr>
        </p:nvSpPr>
        <p:spPr>
          <a:xfrm>
            <a:off x="311700" y="3866925"/>
            <a:ext cx="8562300" cy="968700"/>
          </a:xfrm>
          <a:prstGeom prst="rect">
            <a:avLst/>
          </a:prstGeom>
          <a:solidFill>
            <a:schemeClr val="dk1"/>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u="sng">
                <a:solidFill>
                  <a:schemeClr val="lt1"/>
                </a:solidFill>
                <a:latin typeface="Bubblegum Sans"/>
                <a:ea typeface="Bubblegum Sans"/>
                <a:cs typeface="Bubblegum Sans"/>
                <a:sym typeface="Bubblegum Sans"/>
              </a:rPr>
              <a:t>OBSERVATIONS:</a:t>
            </a:r>
            <a:endParaRPr sz="1400" u="sng">
              <a:solidFill>
                <a:schemeClr val="lt1"/>
              </a:solidFill>
              <a:latin typeface="Bubblegum Sans"/>
              <a:ea typeface="Bubblegum Sans"/>
              <a:cs typeface="Bubblegum Sans"/>
              <a:sym typeface="Bubblegum Sans"/>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DMin</a:t>
            </a:r>
            <a:r>
              <a:rPr lang="en" sz="1400">
                <a:solidFill>
                  <a:schemeClr val="lt1"/>
                </a:solidFill>
                <a:latin typeface="Raleway SemiBold"/>
                <a:ea typeface="Raleway SemiBold"/>
                <a:cs typeface="Raleway SemiBold"/>
                <a:sym typeface="Raleway SemiBold"/>
              </a:rPr>
              <a:t> - And Departure minute has less relation with target Price.</a:t>
            </a:r>
            <a:endParaRPr sz="1400">
              <a:solidFill>
                <a:schemeClr val="lt1"/>
              </a:solidFill>
              <a:latin typeface="Raleway SemiBold"/>
              <a:ea typeface="Raleway SemiBold"/>
              <a:cs typeface="Raleway SemiBold"/>
              <a:sym typeface="Raleway SemiBold"/>
            </a:endParaRPr>
          </a:p>
          <a:p>
            <a:pPr marL="0" lvl="0" indent="0" algn="l" rtl="0">
              <a:spcBef>
                <a:spcPts val="0"/>
              </a:spcBef>
              <a:spcAft>
                <a:spcPts val="0"/>
              </a:spcAft>
              <a:buNone/>
            </a:pPr>
            <a:r>
              <a:rPr lang="en" sz="1400" b="1">
                <a:solidFill>
                  <a:schemeClr val="lt1"/>
                </a:solidFill>
                <a:latin typeface="Raleway"/>
                <a:ea typeface="Raleway"/>
                <a:cs typeface="Raleway"/>
                <a:sym typeface="Raleway"/>
              </a:rPr>
              <a:t>Price vs AHour</a:t>
            </a:r>
            <a:r>
              <a:rPr lang="en" sz="1400">
                <a:solidFill>
                  <a:schemeClr val="lt1"/>
                </a:solidFill>
                <a:latin typeface="Raleway SemiBold"/>
                <a:ea typeface="Raleway SemiBold"/>
                <a:cs typeface="Raleway SemiBold"/>
                <a:sym typeface="Raleway SemiBold"/>
              </a:rPr>
              <a:t> - At 6AM, 7AM, 8AM, 11AM &amp; 1PM Arrival time of every day the flight Prices are high so it looks good to book flights rather than this arrival time.</a:t>
            </a:r>
            <a:endParaRPr sz="1400">
              <a:solidFill>
                <a:schemeClr val="lt1"/>
              </a:solidFill>
              <a:latin typeface="Raleway SemiBold"/>
              <a:ea typeface="Raleway SemiBold"/>
              <a:cs typeface="Raleway SemiBold"/>
              <a:sym typeface="Raleway SemiBold"/>
            </a:endParaRPr>
          </a:p>
        </p:txBody>
      </p:sp>
      <p:pic>
        <p:nvPicPr>
          <p:cNvPr id="170" name="Google Shape;170;p31"/>
          <p:cNvPicPr preferRelativeResize="0"/>
          <p:nvPr/>
        </p:nvPicPr>
        <p:blipFill rotWithShape="1">
          <a:blip r:embed="rId3">
            <a:alphaModFix/>
          </a:blip>
          <a:srcRect t="33370" b="33480"/>
          <a:stretch/>
        </p:blipFill>
        <p:spPr>
          <a:xfrm>
            <a:off x="311700" y="644475"/>
            <a:ext cx="8562299" cy="287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10306" y="87686"/>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Agenda.</a:t>
            </a:r>
            <a:endParaRPr sz="3500" dirty="0">
              <a:solidFill>
                <a:schemeClr val="dk1"/>
              </a:solidFill>
              <a:latin typeface="Bubblegum Sans"/>
              <a:ea typeface="Bubblegum Sans"/>
              <a:cs typeface="Bubblegum Sans"/>
              <a:sym typeface="Bubblegum Sans"/>
            </a:endParaRPr>
          </a:p>
        </p:txBody>
      </p:sp>
      <p:sp>
        <p:nvSpPr>
          <p:cNvPr id="69" name="Google Shape;69;p14"/>
          <p:cNvSpPr txBox="1"/>
          <p:nvPr/>
        </p:nvSpPr>
        <p:spPr>
          <a:xfrm>
            <a:off x="402275" y="1163750"/>
            <a:ext cx="4094700" cy="310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Overview.</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Problem Statement.</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Problem Understanding.</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What is Flight Price Prediction?</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Importance of Flight Price Prediction.</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Exploratory data analysis.</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Visualizations.</a:t>
            </a:r>
            <a:endParaRPr sz="1900" dirty="0">
              <a:solidFill>
                <a:srgbClr val="434343"/>
              </a:solidFill>
              <a:latin typeface="Raleway SemiBold"/>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Analysis</a:t>
            </a:r>
            <a:endParaRPr dirty="0">
              <a:solidFill>
                <a:srgbClr val="434343"/>
              </a:solidFill>
              <a:latin typeface="Raleway SemiBold"/>
              <a:ea typeface="Raleway SemiBold"/>
              <a:cs typeface="Raleway SemiBold"/>
              <a:sym typeface="Raleway SemiBold"/>
            </a:endParaRPr>
          </a:p>
        </p:txBody>
      </p:sp>
      <p:sp>
        <p:nvSpPr>
          <p:cNvPr id="70" name="Google Shape;70;p14"/>
          <p:cNvSpPr txBox="1"/>
          <p:nvPr/>
        </p:nvSpPr>
        <p:spPr>
          <a:xfrm>
            <a:off x="4993044" y="1163750"/>
            <a:ext cx="3390600" cy="2308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Raleway SemiBold"/>
                <a:ea typeface="Raleway SemiBold"/>
                <a:cs typeface="Raleway SemiBold"/>
                <a:sym typeface="Raleway SemiBold"/>
              </a:rPr>
              <a:t>Data cleaning steps.</a:t>
            </a:r>
            <a:endParaRPr sz="1900" dirty="0">
              <a:solidFill>
                <a:srgbClr val="434343"/>
              </a:solidFill>
              <a:latin typeface="Raleway SemiBold"/>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Raleway SemiBold"/>
                <a:ea typeface="Raleway SemiBold"/>
                <a:cs typeface="Raleway SemiBold"/>
                <a:sym typeface="Raleway SemiBold"/>
              </a:rPr>
              <a:t>Model Building.</a:t>
            </a:r>
            <a:endParaRPr sz="1800" dirty="0">
              <a:solidFill>
                <a:schemeClr val="dk2"/>
              </a:solidFill>
              <a:latin typeface="Raleway SemiBold"/>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Hyper Parameter Tuning.</a:t>
            </a:r>
            <a:endParaRPr sz="1800" dirty="0">
              <a:solidFill>
                <a:schemeClr val="dk2"/>
              </a:solidFill>
              <a:latin typeface="Raleway SemiBold"/>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Saving the model and making predictions.</a:t>
            </a:r>
            <a:endParaRPr sz="1800" dirty="0">
              <a:solidFill>
                <a:schemeClr val="dk2"/>
              </a:solidFill>
              <a:latin typeface="Raleway SemiBold"/>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Raleway SemiBold"/>
                <a:ea typeface="Raleway SemiBold"/>
                <a:cs typeface="Raleway SemiBold"/>
                <a:sym typeface="Raleway SemiBold"/>
              </a:rPr>
              <a:t>Conclusion.</a:t>
            </a: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dirty="0">
              <a:latin typeface="Source Code Pro"/>
              <a:ea typeface="Source Code Pro"/>
              <a:cs typeface="Source Code Pro"/>
              <a:sym typeface="Source Code Pro"/>
            </a:endParaRPr>
          </a:p>
          <a:p>
            <a:pPr marL="0" lvl="0" indent="0" algn="l" rtl="0">
              <a:spcBef>
                <a:spcPts val="0"/>
              </a:spcBef>
              <a:spcAft>
                <a:spcPts val="0"/>
              </a:spcAft>
              <a:buNone/>
            </a:pPr>
            <a:endParaRPr dirty="0">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body" idx="1"/>
          </p:nvPr>
        </p:nvSpPr>
        <p:spPr>
          <a:xfrm>
            <a:off x="311700" y="4230575"/>
            <a:ext cx="8562300" cy="6051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1400" u="sng">
                <a:solidFill>
                  <a:schemeClr val="lt1"/>
                </a:solidFill>
                <a:latin typeface="Bubblegum Sans"/>
                <a:ea typeface="Bubblegum Sans"/>
                <a:cs typeface="Bubblegum Sans"/>
                <a:sym typeface="Bubblegum Sans"/>
              </a:rPr>
              <a:t>OBSERVATION:</a:t>
            </a:r>
            <a:r>
              <a:rPr lang="en" sz="1400">
                <a:solidFill>
                  <a:schemeClr val="lt1"/>
                </a:solidFill>
                <a:latin typeface="Raleway SemiBold"/>
                <a:ea typeface="Raleway SemiBold"/>
                <a:cs typeface="Raleway SemiBold"/>
                <a:sym typeface="Raleway SemiBold"/>
              </a:rPr>
              <a:t> </a:t>
            </a:r>
            <a:r>
              <a:rPr lang="en" sz="1400" b="1">
                <a:solidFill>
                  <a:schemeClr val="lt1"/>
                </a:solidFill>
                <a:latin typeface="Raleway"/>
                <a:ea typeface="Raleway"/>
                <a:cs typeface="Raleway"/>
                <a:sym typeface="Raleway"/>
              </a:rPr>
              <a:t>Price vs AMin </a:t>
            </a:r>
            <a:r>
              <a:rPr lang="en" sz="1400">
                <a:solidFill>
                  <a:schemeClr val="lt1"/>
                </a:solidFill>
                <a:latin typeface="Raleway SemiBold"/>
                <a:ea typeface="Raleway SemiBold"/>
                <a:cs typeface="Raleway SemiBold"/>
                <a:sym typeface="Raleway SemiBold"/>
              </a:rPr>
              <a:t>- Arrival minute has less relation with target Price.</a:t>
            </a:r>
            <a:endParaRPr sz="1400">
              <a:solidFill>
                <a:schemeClr val="lt1"/>
              </a:solidFill>
              <a:latin typeface="Raleway SemiBold"/>
              <a:ea typeface="Raleway SemiBold"/>
              <a:cs typeface="Raleway SemiBold"/>
              <a:sym typeface="Raleway SemiBold"/>
            </a:endParaRPr>
          </a:p>
        </p:txBody>
      </p:sp>
      <p:pic>
        <p:nvPicPr>
          <p:cNvPr id="176" name="Google Shape;176;p32"/>
          <p:cNvPicPr preferRelativeResize="0"/>
          <p:nvPr/>
        </p:nvPicPr>
        <p:blipFill rotWithShape="1">
          <a:blip r:embed="rId3">
            <a:alphaModFix/>
          </a:blip>
          <a:srcRect t="66520" r="49456"/>
          <a:stretch/>
        </p:blipFill>
        <p:spPr>
          <a:xfrm>
            <a:off x="2353475" y="879975"/>
            <a:ext cx="4437048" cy="28196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402275" y="109533"/>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Analysis.</a:t>
            </a:r>
            <a:endParaRPr sz="3500" dirty="0">
              <a:solidFill>
                <a:schemeClr val="dk1"/>
              </a:solidFill>
              <a:latin typeface="Bubblegum Sans"/>
              <a:ea typeface="Bubblegum Sans"/>
              <a:cs typeface="Bubblegum Sans"/>
              <a:sym typeface="Bubblegum Sans"/>
            </a:endParaRPr>
          </a:p>
        </p:txBody>
      </p:sp>
      <p:sp>
        <p:nvSpPr>
          <p:cNvPr id="182" name="Google Shape;182;p33"/>
          <p:cNvSpPr txBox="1"/>
          <p:nvPr/>
        </p:nvSpPr>
        <p:spPr>
          <a:xfrm>
            <a:off x="402275" y="1106000"/>
            <a:ext cx="8361900" cy="332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u="sng" dirty="0">
                <a:solidFill>
                  <a:srgbClr val="434343"/>
                </a:solidFill>
                <a:latin typeface="Raleway"/>
                <a:ea typeface="Raleway"/>
                <a:cs typeface="Raleway"/>
                <a:sym typeface="Raleway"/>
              </a:rPr>
              <a:t>UNIVARIATE ANALYSIS :</a:t>
            </a:r>
            <a:endParaRPr sz="1800" b="1" u="sng" dirty="0">
              <a:solidFill>
                <a:srgbClr val="434343"/>
              </a:solidFill>
              <a:latin typeface="Raleway"/>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I have used dist plot to check the skewness in numerical columns.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I have used count plot for each of the categorical columns, showing the count of the various features.</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r>
              <a:rPr lang="en" sz="1800" b="1" u="sng" dirty="0">
                <a:solidFill>
                  <a:srgbClr val="434343"/>
                </a:solidFill>
                <a:latin typeface="Raleway"/>
                <a:ea typeface="Raleway"/>
                <a:cs typeface="Raleway"/>
                <a:sym typeface="Raleway"/>
              </a:rPr>
              <a:t>BIVARIATE ANALYSIS :</a:t>
            </a:r>
            <a:endParaRPr sz="1800" b="1" u="sng" dirty="0">
              <a:solidFill>
                <a:srgbClr val="434343"/>
              </a:solidFill>
              <a:latin typeface="Raleway"/>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I have used bar plot for visualizing the relation between categorical columns and our target column, Price.</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And also for continuous numerical variables I have used strip plot to show the relationship between numerical variables and target variable.</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508123" y="0"/>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Data Cleaning Steps.</a:t>
            </a:r>
            <a:endParaRPr sz="3500" dirty="0">
              <a:solidFill>
                <a:schemeClr val="dk1"/>
              </a:solidFill>
              <a:latin typeface="Bubblegum Sans"/>
              <a:ea typeface="Bubblegum Sans"/>
              <a:cs typeface="Bubblegum Sans"/>
              <a:sym typeface="Bubblegum Sans"/>
            </a:endParaRPr>
          </a:p>
        </p:txBody>
      </p:sp>
      <p:sp>
        <p:nvSpPr>
          <p:cNvPr id="188" name="Google Shape;188;p34"/>
          <p:cNvSpPr txBox="1"/>
          <p:nvPr/>
        </p:nvSpPr>
        <p:spPr>
          <a:xfrm>
            <a:off x="402275" y="1106000"/>
            <a:ext cx="8361900" cy="3648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The data has been scrapped from makemytrip.com website using selenium, we had to clean it as per our convenience.</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Some columns had incorrect data types which had to be changed to the right data type for visualization and model building.</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Also, feature extraction was performed to extract useful features.</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In the dataset, I found no null values, outliers and also no skewness.</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Encoding of the categorical columns was done using Label Encoder.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Use of Pearson’s correlation coefficient was done to check the correlation between dependent and independent features.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Also standardization was conducted using Standard Scaler.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Lastly, followed by model building with all regression algorithms.</a:t>
            </a:r>
            <a:endParaRPr sz="1800" b="1" u="sng" dirty="0">
              <a:solidFill>
                <a:srgbClr val="434343"/>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265500" y="470975"/>
            <a:ext cx="4045200" cy="39483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Bubblegum Sans"/>
                <a:ea typeface="Bubblegum Sans"/>
                <a:cs typeface="Bubblegum Sans"/>
                <a:sym typeface="Bubblegum Sans"/>
              </a:rPr>
              <a:t>Model Building.</a:t>
            </a:r>
            <a:endParaRPr>
              <a:latin typeface="Bubblegum Sans"/>
              <a:ea typeface="Bubblegum Sans"/>
              <a:cs typeface="Bubblegum Sans"/>
              <a:sym typeface="Bubblegum Sans"/>
            </a:endParaRPr>
          </a:p>
        </p:txBody>
      </p:sp>
      <p:sp>
        <p:nvSpPr>
          <p:cNvPr id="194" name="Google Shape;194;p35"/>
          <p:cNvSpPr txBox="1">
            <a:spLocks noGrp="1"/>
          </p:cNvSpPr>
          <p:nvPr>
            <p:ph type="body" idx="2"/>
          </p:nvPr>
        </p:nvSpPr>
        <p:spPr>
          <a:xfrm>
            <a:off x="4939500" y="471000"/>
            <a:ext cx="3837000" cy="39483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 sz="1500" dirty="0">
                <a:solidFill>
                  <a:schemeClr val="dk2"/>
                </a:solidFill>
                <a:latin typeface="Raleway SemiBold"/>
                <a:ea typeface="Raleway SemiBold"/>
                <a:cs typeface="Raleway SemiBold"/>
                <a:sym typeface="Raleway SemiBold"/>
              </a:rPr>
              <a:t>Since Price was Our target and it was a continuous column so this particular problem was a regression problem. We have used all regression algorithms to build model. </a:t>
            </a:r>
            <a:endParaRPr sz="1500" dirty="0">
              <a:solidFill>
                <a:schemeClr val="dk2"/>
              </a:solidFill>
              <a:latin typeface="Raleway SemiBold"/>
              <a:ea typeface="Raleway SemiBold"/>
              <a:cs typeface="Raleway SemiBold"/>
              <a:sym typeface="Raleway SemiBold"/>
            </a:endParaRPr>
          </a:p>
          <a:p>
            <a:pPr marL="0" lvl="0" indent="0" algn="l" rtl="0">
              <a:spcBef>
                <a:spcPts val="1200"/>
              </a:spcBef>
              <a:spcAft>
                <a:spcPts val="0"/>
              </a:spcAft>
              <a:buNone/>
            </a:pPr>
            <a:r>
              <a:rPr lang="en" sz="1500" dirty="0">
                <a:solidFill>
                  <a:schemeClr val="dk2"/>
                </a:solidFill>
                <a:latin typeface="Raleway SemiBold"/>
                <a:ea typeface="Raleway SemiBold"/>
                <a:cs typeface="Raleway SemiBold"/>
                <a:sym typeface="Raleway SemiBold"/>
              </a:rPr>
              <a:t>By looking into the </a:t>
            </a:r>
            <a:r>
              <a:rPr lang="en" sz="1500" dirty="0">
                <a:latin typeface="Raleway SemiBold"/>
                <a:ea typeface="Raleway SemiBold"/>
                <a:cs typeface="Raleway SemiBold"/>
                <a:sym typeface="Raleway SemiBold"/>
              </a:rPr>
              <a:t>R</a:t>
            </a:r>
            <a:r>
              <a:rPr lang="en" sz="1500" dirty="0">
                <a:solidFill>
                  <a:schemeClr val="dk2"/>
                </a:solidFill>
                <a:latin typeface="Raleway SemiBold"/>
                <a:ea typeface="Raleway SemiBold"/>
                <a:cs typeface="Raleway SemiBold"/>
                <a:sym typeface="Raleway SemiBold"/>
              </a:rPr>
              <a:t>2 score</a:t>
            </a:r>
            <a:r>
              <a:rPr lang="en" sz="1500" dirty="0">
                <a:latin typeface="Raleway SemiBold"/>
                <a:ea typeface="Raleway SemiBold"/>
                <a:cs typeface="Raleway SemiBold"/>
                <a:sym typeface="Raleway SemiBold"/>
              </a:rPr>
              <a:t>s, </a:t>
            </a:r>
            <a:r>
              <a:rPr lang="en" sz="1500" dirty="0">
                <a:solidFill>
                  <a:schemeClr val="dk2"/>
                </a:solidFill>
                <a:latin typeface="Raleway SemiBold"/>
                <a:ea typeface="Raleway SemiBold"/>
                <a:cs typeface="Raleway SemiBold"/>
                <a:sym typeface="Raleway SemiBold"/>
              </a:rPr>
              <a:t>WE found </a:t>
            </a:r>
            <a:r>
              <a:rPr lang="en" sz="1500" u="sng" dirty="0">
                <a:latin typeface="Raleway SemiBold"/>
                <a:ea typeface="Raleway SemiBold"/>
                <a:cs typeface="Raleway SemiBold"/>
                <a:sym typeface="Raleway SemiBold"/>
              </a:rPr>
              <a:t>RandomForest</a:t>
            </a:r>
            <a:r>
              <a:rPr lang="en" sz="1500" u="sng" dirty="0">
                <a:solidFill>
                  <a:schemeClr val="dk2"/>
                </a:solidFill>
                <a:latin typeface="Raleway SemiBold"/>
                <a:ea typeface="Raleway SemiBold"/>
                <a:cs typeface="Raleway SemiBold"/>
                <a:sym typeface="Raleway SemiBold"/>
              </a:rPr>
              <a:t>Regressor</a:t>
            </a:r>
            <a:r>
              <a:rPr lang="en" sz="1500" dirty="0">
                <a:solidFill>
                  <a:schemeClr val="dk2"/>
                </a:solidFill>
                <a:latin typeface="Raleway SemiBold"/>
                <a:ea typeface="Raleway SemiBold"/>
                <a:cs typeface="Raleway SemiBold"/>
                <a:sym typeface="Raleway SemiBold"/>
              </a:rPr>
              <a:t> as a best model with high </a:t>
            </a:r>
            <a:r>
              <a:rPr lang="en" sz="1500" dirty="0">
                <a:latin typeface="Raleway SemiBold"/>
                <a:ea typeface="Raleway SemiBold"/>
                <a:cs typeface="Raleway SemiBold"/>
                <a:sym typeface="Raleway SemiBold"/>
              </a:rPr>
              <a:t>R2 score &amp; less error values</a:t>
            </a:r>
            <a:r>
              <a:rPr lang="en" sz="1500" dirty="0">
                <a:solidFill>
                  <a:schemeClr val="dk2"/>
                </a:solidFill>
                <a:latin typeface="Raleway SemiBold"/>
                <a:ea typeface="Raleway SemiBold"/>
                <a:cs typeface="Raleway SemiBold"/>
                <a:sym typeface="Raleway SemiBold"/>
              </a:rPr>
              <a:t>. </a:t>
            </a:r>
            <a:endParaRPr sz="1500" dirty="0">
              <a:solidFill>
                <a:schemeClr val="dk2"/>
              </a:solidFill>
              <a:latin typeface="Raleway SemiBold"/>
              <a:ea typeface="Raleway SemiBold"/>
              <a:cs typeface="Raleway SemiBold"/>
              <a:sym typeface="Raleway SemiBold"/>
            </a:endParaRPr>
          </a:p>
          <a:p>
            <a:pPr marL="0" lvl="0" indent="0" algn="l" rtl="0">
              <a:spcBef>
                <a:spcPts val="1200"/>
              </a:spcBef>
              <a:spcAft>
                <a:spcPts val="1200"/>
              </a:spcAft>
              <a:buNone/>
            </a:pPr>
            <a:r>
              <a:rPr lang="en" sz="1500" dirty="0">
                <a:solidFill>
                  <a:schemeClr val="dk2"/>
                </a:solidFill>
                <a:latin typeface="Raleway SemiBold"/>
                <a:ea typeface="Raleway SemiBold"/>
                <a:cs typeface="Raleway SemiBold"/>
                <a:sym typeface="Raleway SemiBold"/>
              </a:rPr>
              <a:t>Also to get the best model we have to run through multiple models and to avoid the confusion of overfitting we have to go through cross validation. </a:t>
            </a:r>
            <a:endParaRPr dirty="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265500" y="1081400"/>
            <a:ext cx="4045200" cy="2859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Bubblegum Sans"/>
                <a:ea typeface="Bubblegum Sans"/>
                <a:cs typeface="Bubblegum Sans"/>
                <a:sym typeface="Bubblegum Sans"/>
              </a:rPr>
              <a:t>Regression Models.</a:t>
            </a:r>
            <a:endParaRPr>
              <a:latin typeface="Bubblegum Sans"/>
              <a:ea typeface="Bubblegum Sans"/>
              <a:cs typeface="Bubblegum Sans"/>
              <a:sym typeface="Bubblegum Sans"/>
            </a:endParaRPr>
          </a:p>
        </p:txBody>
      </p:sp>
      <p:sp>
        <p:nvSpPr>
          <p:cNvPr id="200" name="Google Shape;200;p36"/>
          <p:cNvSpPr txBox="1">
            <a:spLocks noGrp="1"/>
          </p:cNvSpPr>
          <p:nvPr>
            <p:ph type="body" idx="2"/>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solidFill>
                  <a:srgbClr val="FFFFFF"/>
                </a:solidFill>
                <a:highlight>
                  <a:schemeClr val="lt1"/>
                </a:highlight>
              </a:rPr>
              <a:t>regression</a:t>
            </a:r>
            <a:endParaRPr>
              <a:solidFill>
                <a:srgbClr val="FFFFFF"/>
              </a:solidFill>
              <a:highlight>
                <a:schemeClr val="lt1"/>
              </a:highlight>
            </a:endParaRPr>
          </a:p>
        </p:txBody>
      </p:sp>
      <p:grpSp>
        <p:nvGrpSpPr>
          <p:cNvPr id="201" name="Google Shape;201;p36"/>
          <p:cNvGrpSpPr/>
          <p:nvPr/>
        </p:nvGrpSpPr>
        <p:grpSpPr>
          <a:xfrm>
            <a:off x="4933844" y="1609161"/>
            <a:ext cx="3836911" cy="1503799"/>
            <a:chOff x="1000025" y="2059300"/>
            <a:chExt cx="4156550" cy="1629075"/>
          </a:xfrm>
        </p:grpSpPr>
        <p:sp>
          <p:nvSpPr>
            <p:cNvPr id="202" name="Google Shape;202;p3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dk1"/>
              </a:solidFill>
              <a:prstDash val="solid"/>
              <a:round/>
              <a:headEnd type="oval" w="med" len="med"/>
              <a:tailEnd type="oval" w="med" len="med"/>
            </a:ln>
          </p:spPr>
        </p:sp>
        <p:sp>
          <p:nvSpPr>
            <p:cNvPr id="203" name="Google Shape;203;p36"/>
            <p:cNvSpPr/>
            <p:nvPr/>
          </p:nvSpPr>
          <p:spPr>
            <a:xfrm>
              <a:off x="1500000" y="2059300"/>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6"/>
            <p:cNvSpPr/>
            <p:nvPr/>
          </p:nvSpPr>
          <p:spPr>
            <a:xfrm>
              <a:off x="1974575" y="273727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a:off x="2437450" y="265267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2909400" y="360377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p:nvPr/>
          </p:nvSpPr>
          <p:spPr>
            <a:xfrm>
              <a:off x="3358650" y="299302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6"/>
            <p:cNvSpPr/>
            <p:nvPr/>
          </p:nvSpPr>
          <p:spPr>
            <a:xfrm>
              <a:off x="3780700" y="331522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6"/>
            <p:cNvSpPr/>
            <p:nvPr/>
          </p:nvSpPr>
          <p:spPr>
            <a:xfrm>
              <a:off x="4216350" y="2412175"/>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4658400" y="2802450"/>
              <a:ext cx="846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36"/>
          <p:cNvGrpSpPr/>
          <p:nvPr/>
        </p:nvGrpSpPr>
        <p:grpSpPr>
          <a:xfrm>
            <a:off x="4939500" y="1219650"/>
            <a:ext cx="3837000" cy="2704200"/>
            <a:chOff x="4939500" y="1219611"/>
            <a:chExt cx="3837000" cy="2704200"/>
          </a:xfrm>
        </p:grpSpPr>
        <p:cxnSp>
          <p:nvCxnSpPr>
            <p:cNvPr id="212" name="Google Shape;212;p36"/>
            <p:cNvCxnSpPr/>
            <p:nvPr/>
          </p:nvCxnSpPr>
          <p:spPr>
            <a:xfrm>
              <a:off x="4939500"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3" name="Google Shape;213;p36"/>
            <p:cNvCxnSpPr/>
            <p:nvPr/>
          </p:nvCxnSpPr>
          <p:spPr>
            <a:xfrm>
              <a:off x="5365833"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4" name="Google Shape;214;p36"/>
            <p:cNvCxnSpPr/>
            <p:nvPr/>
          </p:nvCxnSpPr>
          <p:spPr>
            <a:xfrm>
              <a:off x="5792167"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5" name="Google Shape;215;p36"/>
            <p:cNvCxnSpPr/>
            <p:nvPr/>
          </p:nvCxnSpPr>
          <p:spPr>
            <a:xfrm>
              <a:off x="6218500"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6" name="Google Shape;216;p36"/>
            <p:cNvCxnSpPr/>
            <p:nvPr/>
          </p:nvCxnSpPr>
          <p:spPr>
            <a:xfrm>
              <a:off x="6644834"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7" name="Google Shape;217;p36"/>
            <p:cNvCxnSpPr/>
            <p:nvPr/>
          </p:nvCxnSpPr>
          <p:spPr>
            <a:xfrm>
              <a:off x="7071166"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8" name="Google Shape;218;p36"/>
            <p:cNvCxnSpPr/>
            <p:nvPr/>
          </p:nvCxnSpPr>
          <p:spPr>
            <a:xfrm>
              <a:off x="7497500"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19" name="Google Shape;219;p36"/>
            <p:cNvCxnSpPr/>
            <p:nvPr/>
          </p:nvCxnSpPr>
          <p:spPr>
            <a:xfrm>
              <a:off x="7923834"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20" name="Google Shape;220;p36"/>
            <p:cNvCxnSpPr/>
            <p:nvPr/>
          </p:nvCxnSpPr>
          <p:spPr>
            <a:xfrm>
              <a:off x="8350166" y="1219611"/>
              <a:ext cx="0" cy="2704200"/>
            </a:xfrm>
            <a:prstGeom prst="straightConnector1">
              <a:avLst/>
            </a:prstGeom>
            <a:noFill/>
            <a:ln w="9525" cap="flat" cmpd="sng">
              <a:solidFill>
                <a:schemeClr val="lt2"/>
              </a:solidFill>
              <a:prstDash val="dash"/>
              <a:round/>
              <a:headEnd type="none" w="sm" len="sm"/>
              <a:tailEnd type="none" w="sm" len="sm"/>
            </a:ln>
          </p:spPr>
        </p:cxnSp>
        <p:cxnSp>
          <p:nvCxnSpPr>
            <p:cNvPr id="221" name="Google Shape;221;p36"/>
            <p:cNvCxnSpPr/>
            <p:nvPr/>
          </p:nvCxnSpPr>
          <p:spPr>
            <a:xfrm>
              <a:off x="8776500" y="1219611"/>
              <a:ext cx="0" cy="2704200"/>
            </a:xfrm>
            <a:prstGeom prst="straightConnector1">
              <a:avLst/>
            </a:prstGeom>
            <a:noFill/>
            <a:ln w="9525" cap="flat" cmpd="sng">
              <a:solidFill>
                <a:schemeClr val="lt2"/>
              </a:solidFill>
              <a:prstDash val="dash"/>
              <a:round/>
              <a:headEnd type="none" w="sm" len="sm"/>
              <a:tailEnd type="none" w="sm" len="sm"/>
            </a:ln>
          </p:spPr>
        </p:cxnSp>
      </p:grpSp>
      <p:grpSp>
        <p:nvGrpSpPr>
          <p:cNvPr id="222" name="Google Shape;222;p36"/>
          <p:cNvGrpSpPr/>
          <p:nvPr/>
        </p:nvGrpSpPr>
        <p:grpSpPr>
          <a:xfrm>
            <a:off x="4939534" y="2227746"/>
            <a:ext cx="3825543" cy="1573620"/>
            <a:chOff x="1000000" y="2393988"/>
            <a:chExt cx="4144235" cy="1704713"/>
          </a:xfrm>
        </p:grpSpPr>
        <p:sp>
          <p:nvSpPr>
            <p:cNvPr id="223" name="Google Shape;223;p36"/>
            <p:cNvSpPr/>
            <p:nvPr/>
          </p:nvSpPr>
          <p:spPr>
            <a:xfrm>
              <a:off x="1000000" y="2440003"/>
              <a:ext cx="4144235" cy="1631268"/>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dk2"/>
              </a:solidFill>
              <a:prstDash val="solid"/>
              <a:round/>
              <a:headEnd type="oval" w="med" len="med"/>
              <a:tailEnd type="oval" w="med" len="med"/>
            </a:ln>
          </p:spPr>
        </p:sp>
        <p:sp>
          <p:nvSpPr>
            <p:cNvPr id="224" name="Google Shape;224;p36"/>
            <p:cNvSpPr/>
            <p:nvPr/>
          </p:nvSpPr>
          <p:spPr>
            <a:xfrm>
              <a:off x="4658400" y="4014100"/>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4195525" y="3147350"/>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3800700" y="3868900"/>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3358650" y="2637813"/>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6"/>
            <p:cNvSpPr/>
            <p:nvPr/>
          </p:nvSpPr>
          <p:spPr>
            <a:xfrm>
              <a:off x="2909400" y="2993013"/>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a:off x="2437450" y="2393988"/>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a:off x="1974575" y="3213325"/>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6"/>
            <p:cNvSpPr/>
            <p:nvPr/>
          </p:nvSpPr>
          <p:spPr>
            <a:xfrm>
              <a:off x="1500000" y="2553225"/>
              <a:ext cx="84600" cy="84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685331" y="4974"/>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Linear Regression Model.</a:t>
            </a:r>
            <a:endParaRPr sz="3500">
              <a:solidFill>
                <a:schemeClr val="lt1"/>
              </a:solidFill>
              <a:latin typeface="Bubblegum Sans"/>
              <a:ea typeface="Bubblegum Sans"/>
              <a:cs typeface="Bubblegum Sans"/>
              <a:sym typeface="Bubblegum Sans"/>
            </a:endParaRPr>
          </a:p>
        </p:txBody>
      </p:sp>
      <p:sp>
        <p:nvSpPr>
          <p:cNvPr id="237" name="Google Shape;237;p37"/>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Linear Regression model gave us an R2 Score of 18.97 %.</a:t>
            </a:r>
            <a:endParaRPr sz="1400">
              <a:latin typeface="Raleway SemiBold"/>
              <a:ea typeface="Raleway SemiBold"/>
              <a:cs typeface="Raleway SemiBold"/>
              <a:sym typeface="Raleway SemiBold"/>
            </a:endParaRPr>
          </a:p>
        </p:txBody>
      </p:sp>
      <p:pic>
        <p:nvPicPr>
          <p:cNvPr id="238" name="Google Shape;238;p37"/>
          <p:cNvPicPr preferRelativeResize="0"/>
          <p:nvPr/>
        </p:nvPicPr>
        <p:blipFill>
          <a:blip r:embed="rId3">
            <a:alphaModFix/>
          </a:blip>
          <a:stretch>
            <a:fillRect/>
          </a:stretch>
        </p:blipFill>
        <p:spPr>
          <a:xfrm>
            <a:off x="1295400" y="1297763"/>
            <a:ext cx="6553200" cy="273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685331" y="0"/>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Decision Tree Regressor.</a:t>
            </a:r>
            <a:endParaRPr sz="3500">
              <a:solidFill>
                <a:schemeClr val="lt1"/>
              </a:solidFill>
              <a:latin typeface="Bubblegum Sans"/>
              <a:ea typeface="Bubblegum Sans"/>
              <a:cs typeface="Bubblegum Sans"/>
              <a:sym typeface="Bubblegum Sans"/>
            </a:endParaRPr>
          </a:p>
        </p:txBody>
      </p:sp>
      <p:sp>
        <p:nvSpPr>
          <p:cNvPr id="244" name="Google Shape;244;p38"/>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Decision Tree Regressor model gave us an R2 Score of 68.59 %.</a:t>
            </a:r>
            <a:endParaRPr sz="1400">
              <a:latin typeface="Raleway SemiBold"/>
              <a:ea typeface="Raleway SemiBold"/>
              <a:cs typeface="Raleway SemiBold"/>
              <a:sym typeface="Raleway SemiBold"/>
            </a:endParaRPr>
          </a:p>
        </p:txBody>
      </p:sp>
      <p:pic>
        <p:nvPicPr>
          <p:cNvPr id="245" name="Google Shape;245;p38"/>
          <p:cNvPicPr preferRelativeResize="0"/>
          <p:nvPr/>
        </p:nvPicPr>
        <p:blipFill>
          <a:blip r:embed="rId3">
            <a:alphaModFix/>
          </a:blip>
          <a:stretch>
            <a:fillRect/>
          </a:stretch>
        </p:blipFill>
        <p:spPr>
          <a:xfrm>
            <a:off x="1238250" y="1293000"/>
            <a:ext cx="66675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685331" y="0"/>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K-Nearest Neighbors Regressor.</a:t>
            </a:r>
            <a:endParaRPr sz="3500">
              <a:solidFill>
                <a:schemeClr val="lt1"/>
              </a:solidFill>
              <a:latin typeface="Bubblegum Sans"/>
              <a:ea typeface="Bubblegum Sans"/>
              <a:cs typeface="Bubblegum Sans"/>
              <a:sym typeface="Bubblegum Sans"/>
            </a:endParaRPr>
          </a:p>
        </p:txBody>
      </p:sp>
      <p:sp>
        <p:nvSpPr>
          <p:cNvPr id="251" name="Google Shape;251;p39"/>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K-Nearest Neighbors Regressor model  gave us an R2 Score of 68.13 %.</a:t>
            </a:r>
            <a:endParaRPr sz="1400">
              <a:latin typeface="Raleway SemiBold"/>
              <a:ea typeface="Raleway SemiBold"/>
              <a:cs typeface="Raleway SemiBold"/>
              <a:sym typeface="Raleway SemiBold"/>
            </a:endParaRPr>
          </a:p>
        </p:txBody>
      </p:sp>
      <p:pic>
        <p:nvPicPr>
          <p:cNvPr id="252" name="Google Shape;252;p39"/>
          <p:cNvPicPr preferRelativeResize="0"/>
          <p:nvPr/>
        </p:nvPicPr>
        <p:blipFill>
          <a:blip r:embed="rId3">
            <a:alphaModFix/>
          </a:blip>
          <a:stretch>
            <a:fillRect/>
          </a:stretch>
        </p:blipFill>
        <p:spPr>
          <a:xfrm>
            <a:off x="1275031" y="1258400"/>
            <a:ext cx="6593939" cy="281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685331" y="-35021"/>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Support Vector Regressor (SVR).</a:t>
            </a:r>
            <a:endParaRPr sz="3500">
              <a:solidFill>
                <a:schemeClr val="lt1"/>
              </a:solidFill>
              <a:latin typeface="Bubblegum Sans"/>
              <a:ea typeface="Bubblegum Sans"/>
              <a:cs typeface="Bubblegum Sans"/>
              <a:sym typeface="Bubblegum Sans"/>
            </a:endParaRPr>
          </a:p>
        </p:txBody>
      </p:sp>
      <p:sp>
        <p:nvSpPr>
          <p:cNvPr id="258" name="Google Shape;258;p40"/>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SVR model gave us an R2 Score of -6.08 %.</a:t>
            </a:r>
            <a:endParaRPr sz="1400">
              <a:latin typeface="Raleway SemiBold"/>
              <a:ea typeface="Raleway SemiBold"/>
              <a:cs typeface="Raleway SemiBold"/>
              <a:sym typeface="Raleway SemiBold"/>
            </a:endParaRPr>
          </a:p>
        </p:txBody>
      </p:sp>
      <p:pic>
        <p:nvPicPr>
          <p:cNvPr id="259" name="Google Shape;259;p40"/>
          <p:cNvPicPr preferRelativeResize="0"/>
          <p:nvPr/>
        </p:nvPicPr>
        <p:blipFill>
          <a:blip r:embed="rId3">
            <a:alphaModFix/>
          </a:blip>
          <a:stretch>
            <a:fillRect/>
          </a:stretch>
        </p:blipFill>
        <p:spPr>
          <a:xfrm>
            <a:off x="1238250" y="1258400"/>
            <a:ext cx="6667500" cy="277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685331" y="-39783"/>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Random Forest Regressor.</a:t>
            </a:r>
            <a:endParaRPr sz="3500">
              <a:solidFill>
                <a:schemeClr val="lt1"/>
              </a:solidFill>
              <a:latin typeface="Bubblegum Sans"/>
              <a:ea typeface="Bubblegum Sans"/>
              <a:cs typeface="Bubblegum Sans"/>
              <a:sym typeface="Bubblegum Sans"/>
            </a:endParaRPr>
          </a:p>
        </p:txBody>
      </p:sp>
      <p:sp>
        <p:nvSpPr>
          <p:cNvPr id="265" name="Google Shape;265;p41"/>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Random Forest Regressor model gave us an R2 Score of 81.63 %.</a:t>
            </a:r>
            <a:endParaRPr sz="1400">
              <a:latin typeface="Raleway SemiBold"/>
              <a:ea typeface="Raleway SemiBold"/>
              <a:cs typeface="Raleway SemiBold"/>
              <a:sym typeface="Raleway SemiBold"/>
            </a:endParaRPr>
          </a:p>
        </p:txBody>
      </p:sp>
      <p:pic>
        <p:nvPicPr>
          <p:cNvPr id="266" name="Google Shape;266;p41"/>
          <p:cNvPicPr preferRelativeResize="0"/>
          <p:nvPr/>
        </p:nvPicPr>
        <p:blipFill>
          <a:blip r:embed="rId3">
            <a:alphaModFix/>
          </a:blip>
          <a:stretch>
            <a:fillRect/>
          </a:stretch>
        </p:blipFill>
        <p:spPr>
          <a:xfrm>
            <a:off x="1262063" y="1258400"/>
            <a:ext cx="6619875" cy="276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685331" y="159088"/>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Overview.</a:t>
            </a:r>
            <a:endParaRPr sz="3500" dirty="0">
              <a:solidFill>
                <a:schemeClr val="dk1"/>
              </a:solidFill>
              <a:latin typeface="Bubblegum Sans"/>
              <a:ea typeface="Bubblegum Sans"/>
              <a:cs typeface="Bubblegum Sans"/>
              <a:sym typeface="Bubblegum Sans"/>
            </a:endParaRPr>
          </a:p>
        </p:txBody>
      </p:sp>
      <p:sp>
        <p:nvSpPr>
          <p:cNvPr id="76" name="Google Shape;76;p15"/>
          <p:cNvSpPr txBox="1"/>
          <p:nvPr/>
        </p:nvSpPr>
        <p:spPr>
          <a:xfrm>
            <a:off x="685331" y="1356221"/>
            <a:ext cx="8361900" cy="297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dirty="0">
                <a:solidFill>
                  <a:srgbClr val="434343"/>
                </a:solidFill>
                <a:latin typeface="Raleway SemiBold"/>
                <a:ea typeface="Raleway SemiBold"/>
                <a:cs typeface="Raleway SemiBold"/>
                <a:sym typeface="Raleway SemiBold"/>
              </a:rPr>
              <a:t>In this particular presentation we will be looking on:</a:t>
            </a:r>
            <a:endParaRPr sz="19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900" dirty="0">
              <a:solidFill>
                <a:srgbClr val="434343"/>
              </a:solidFill>
              <a:latin typeface="Raleway SemiBold"/>
              <a:ea typeface="Raleway SemiBold"/>
              <a:cs typeface="Raleway SemiBold"/>
              <a:sym typeface="Raleway SemiBold"/>
            </a:endParaRPr>
          </a:p>
          <a:p>
            <a:pPr marL="457200" lvl="0" indent="-349250" algn="l" rtl="0">
              <a:lnSpc>
                <a:spcPct val="115000"/>
              </a:lnSpc>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How to analyze the dataset of Flight Price Prediction.</a:t>
            </a:r>
            <a:endParaRPr sz="1900" dirty="0">
              <a:solidFill>
                <a:srgbClr val="434343"/>
              </a:solidFill>
              <a:latin typeface="Raleway SemiBold"/>
              <a:ea typeface="Raleway SemiBold"/>
              <a:cs typeface="Raleway SemiBold"/>
              <a:sym typeface="Raleway SemiBold"/>
            </a:endParaRPr>
          </a:p>
          <a:p>
            <a:pPr marL="457200" lvl="0" indent="-349250" algn="l" rtl="0">
              <a:lnSpc>
                <a:spcPct val="115000"/>
              </a:lnSpc>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What are the EDA steps in cleaning the dataset.</a:t>
            </a:r>
            <a:endParaRPr sz="1900" dirty="0">
              <a:solidFill>
                <a:srgbClr val="434343"/>
              </a:solidFill>
              <a:latin typeface="Raleway SemiBold"/>
              <a:ea typeface="Raleway SemiBold"/>
              <a:cs typeface="Raleway SemiBold"/>
              <a:sym typeface="Raleway SemiBold"/>
            </a:endParaRPr>
          </a:p>
          <a:p>
            <a:pPr marL="457200" lvl="0" indent="-349250" algn="l" rtl="0">
              <a:lnSpc>
                <a:spcPct val="115000"/>
              </a:lnSpc>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Overall analysis on the problem.</a:t>
            </a:r>
            <a:endParaRPr sz="1900" dirty="0">
              <a:solidFill>
                <a:srgbClr val="434343"/>
              </a:solidFill>
              <a:latin typeface="Raleway SemiBold"/>
              <a:ea typeface="Raleway SemiBold"/>
              <a:cs typeface="Raleway SemiBold"/>
              <a:sym typeface="Raleway SemiBold"/>
            </a:endParaRPr>
          </a:p>
          <a:p>
            <a:pPr marL="457200" lvl="0" indent="-349250" algn="l" rtl="0">
              <a:lnSpc>
                <a:spcPct val="115000"/>
              </a:lnSpc>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Model building from cleaned dataset.</a:t>
            </a:r>
            <a:endParaRPr sz="1900" dirty="0">
              <a:solidFill>
                <a:srgbClr val="434343"/>
              </a:solidFill>
              <a:latin typeface="Raleway SemiBold"/>
              <a:ea typeface="Raleway SemiBold"/>
              <a:cs typeface="Raleway SemiBold"/>
              <a:sym typeface="Raleway SemiBold"/>
            </a:endParaRPr>
          </a:p>
          <a:p>
            <a:pPr marL="457200" lvl="0" indent="-349250" algn="l" rtl="0">
              <a:lnSpc>
                <a:spcPct val="115000"/>
              </a:lnSpc>
              <a:spcBef>
                <a:spcPts val="0"/>
              </a:spcBef>
              <a:spcAft>
                <a:spcPts val="0"/>
              </a:spcAft>
              <a:buClr>
                <a:srgbClr val="434343"/>
              </a:buClr>
              <a:buSzPts val="1900"/>
              <a:buFont typeface="Raleway SemiBold"/>
              <a:buChar char="●"/>
            </a:pPr>
            <a:r>
              <a:rPr lang="en" sz="1900" dirty="0">
                <a:solidFill>
                  <a:srgbClr val="434343"/>
                </a:solidFill>
                <a:latin typeface="Raleway SemiBold"/>
                <a:ea typeface="Raleway SemiBold"/>
                <a:cs typeface="Raleway SemiBold"/>
                <a:sym typeface="Raleway SemiBold"/>
              </a:rPr>
              <a:t>Predicting Flight Price for saved best model.</a:t>
            </a:r>
            <a:endParaRPr sz="1900" dirty="0">
              <a:solidFill>
                <a:srgbClr val="434343"/>
              </a:solidFill>
              <a:latin typeface="Raleway SemiBold"/>
              <a:ea typeface="Raleway SemiBold"/>
              <a:cs typeface="Raleway SemiBold"/>
              <a:sym typeface="Raleway SemiBold"/>
            </a:endParaRPr>
          </a:p>
          <a:p>
            <a:pPr marL="457200" lvl="0" indent="0" algn="l" rtl="0">
              <a:spcBef>
                <a:spcPts val="0"/>
              </a:spcBef>
              <a:spcAft>
                <a:spcPts val="0"/>
              </a:spcAft>
              <a:buNone/>
            </a:pPr>
            <a:endParaRPr dirty="0">
              <a:solidFill>
                <a:srgbClr val="434343"/>
              </a:solidFill>
              <a:latin typeface="Raleway SemiBold"/>
              <a:ea typeface="Raleway SemiBold"/>
              <a:cs typeface="Raleway SemiBold"/>
              <a:sym typeface="Raleway SemiBold"/>
            </a:endParaRPr>
          </a:p>
          <a:p>
            <a:pPr marL="457200" lvl="0" indent="0" algn="l" rtl="0">
              <a:spcBef>
                <a:spcPts val="0"/>
              </a:spcBef>
              <a:spcAft>
                <a:spcPts val="0"/>
              </a:spcAft>
              <a:buNone/>
            </a:pPr>
            <a:endParaRPr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685331" y="-90683"/>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Gradient Boosting Regressor.</a:t>
            </a:r>
            <a:endParaRPr sz="3500">
              <a:solidFill>
                <a:schemeClr val="lt1"/>
              </a:solidFill>
              <a:latin typeface="Bubblegum Sans"/>
              <a:ea typeface="Bubblegum Sans"/>
              <a:cs typeface="Bubblegum Sans"/>
              <a:sym typeface="Bubblegum Sans"/>
            </a:endParaRPr>
          </a:p>
        </p:txBody>
      </p:sp>
      <p:sp>
        <p:nvSpPr>
          <p:cNvPr id="272" name="Google Shape;272;p42"/>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Gradient Boosting Regressor model gave us an R2 Score of 74.85 %.</a:t>
            </a:r>
            <a:endParaRPr sz="1400">
              <a:latin typeface="Raleway SemiBold"/>
              <a:ea typeface="Raleway SemiBold"/>
              <a:cs typeface="Raleway SemiBold"/>
              <a:sym typeface="Raleway SemiBold"/>
            </a:endParaRPr>
          </a:p>
        </p:txBody>
      </p:sp>
      <p:pic>
        <p:nvPicPr>
          <p:cNvPr id="273" name="Google Shape;273;p42"/>
          <p:cNvPicPr preferRelativeResize="0"/>
          <p:nvPr/>
        </p:nvPicPr>
        <p:blipFill>
          <a:blip r:embed="rId3">
            <a:alphaModFix/>
          </a:blip>
          <a:stretch>
            <a:fillRect/>
          </a:stretch>
        </p:blipFill>
        <p:spPr>
          <a:xfrm>
            <a:off x="1246527" y="1258400"/>
            <a:ext cx="6650947" cy="281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1101256" y="0"/>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Extra Trees Regressor.</a:t>
            </a:r>
            <a:endParaRPr sz="3500">
              <a:solidFill>
                <a:schemeClr val="lt1"/>
              </a:solidFill>
              <a:latin typeface="Bubblegum Sans"/>
              <a:ea typeface="Bubblegum Sans"/>
              <a:cs typeface="Bubblegum Sans"/>
              <a:sym typeface="Bubblegum Sans"/>
            </a:endParaRPr>
          </a:p>
        </p:txBody>
      </p:sp>
      <p:sp>
        <p:nvSpPr>
          <p:cNvPr id="279" name="Google Shape;279;p43"/>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Extra Trees Regressor model gave us an R2 Score of 81.28 %.</a:t>
            </a:r>
            <a:endParaRPr sz="1400">
              <a:latin typeface="Raleway SemiBold"/>
              <a:ea typeface="Raleway SemiBold"/>
              <a:cs typeface="Raleway SemiBold"/>
              <a:sym typeface="Raleway SemiBold"/>
            </a:endParaRPr>
          </a:p>
        </p:txBody>
      </p:sp>
      <p:pic>
        <p:nvPicPr>
          <p:cNvPr id="280" name="Google Shape;280;p43"/>
          <p:cNvPicPr preferRelativeResize="0"/>
          <p:nvPr/>
        </p:nvPicPr>
        <p:blipFill>
          <a:blip r:embed="rId3">
            <a:alphaModFix/>
          </a:blip>
          <a:stretch>
            <a:fillRect/>
          </a:stretch>
        </p:blipFill>
        <p:spPr>
          <a:xfrm>
            <a:off x="1233488" y="1258400"/>
            <a:ext cx="6677025" cy="276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685331" y="0"/>
            <a:ext cx="7773338" cy="1197133"/>
          </a:xfrm>
          <a:prstGeom prst="rect">
            <a:avLst/>
          </a:prstGeom>
          <a:solidFill>
            <a:schemeClr val="dk1"/>
          </a:solidFill>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lt1"/>
                </a:solidFill>
                <a:latin typeface="Bubblegum Sans"/>
                <a:ea typeface="Bubblegum Sans"/>
                <a:cs typeface="Bubblegum Sans"/>
                <a:sym typeface="Bubblegum Sans"/>
              </a:rPr>
              <a:t>XGBoost Regressor.</a:t>
            </a:r>
            <a:endParaRPr sz="3500">
              <a:solidFill>
                <a:schemeClr val="lt1"/>
              </a:solidFill>
              <a:latin typeface="Bubblegum Sans"/>
              <a:ea typeface="Bubblegum Sans"/>
              <a:cs typeface="Bubblegum Sans"/>
              <a:sym typeface="Bubblegum Sans"/>
            </a:endParaRPr>
          </a:p>
        </p:txBody>
      </p:sp>
      <p:sp>
        <p:nvSpPr>
          <p:cNvPr id="286" name="Google Shape;286;p44"/>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a:highlight>
                  <a:srgbClr val="FFFFFF"/>
                </a:highlight>
                <a:latin typeface="Raleway SemiBold"/>
                <a:ea typeface="Raleway SemiBold"/>
                <a:cs typeface="Raleway SemiBold"/>
                <a:sym typeface="Raleway SemiBold"/>
              </a:rPr>
              <a:t>The XGBoost Regressor model gave us an R2 Score of 81.28 %.</a:t>
            </a:r>
            <a:endParaRPr sz="1400">
              <a:latin typeface="Raleway SemiBold"/>
              <a:ea typeface="Raleway SemiBold"/>
              <a:cs typeface="Raleway SemiBold"/>
              <a:sym typeface="Raleway SemiBold"/>
            </a:endParaRPr>
          </a:p>
        </p:txBody>
      </p:sp>
      <p:pic>
        <p:nvPicPr>
          <p:cNvPr id="287" name="Google Shape;287;p44"/>
          <p:cNvPicPr preferRelativeResize="0"/>
          <p:nvPr/>
        </p:nvPicPr>
        <p:blipFill>
          <a:blip r:embed="rId3">
            <a:alphaModFix/>
          </a:blip>
          <a:stretch>
            <a:fillRect/>
          </a:stretch>
        </p:blipFill>
        <p:spPr>
          <a:xfrm>
            <a:off x="1228725" y="1258400"/>
            <a:ext cx="6686550" cy="2686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265500" y="724200"/>
            <a:ext cx="4045200" cy="369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a:latin typeface="Bubblegum Sans"/>
                <a:ea typeface="Bubblegum Sans"/>
                <a:cs typeface="Bubblegum Sans"/>
                <a:sym typeface="Bubblegum Sans"/>
              </a:rPr>
              <a:t>Analysis of Regression Models.</a:t>
            </a:r>
            <a:endParaRPr sz="3600">
              <a:latin typeface="Bubblegum Sans"/>
              <a:ea typeface="Bubblegum Sans"/>
              <a:cs typeface="Bubblegum Sans"/>
              <a:sym typeface="Bubblegum Sans"/>
            </a:endParaRPr>
          </a:p>
        </p:txBody>
      </p:sp>
      <p:sp>
        <p:nvSpPr>
          <p:cNvPr id="293" name="Google Shape;293;p45"/>
          <p:cNvSpPr txBox="1">
            <a:spLocks noGrp="1"/>
          </p:cNvSpPr>
          <p:nvPr>
            <p:ph type="body" idx="2"/>
          </p:nvPr>
        </p:nvSpPr>
        <p:spPr>
          <a:xfrm>
            <a:off x="4939500" y="359425"/>
            <a:ext cx="3837000" cy="40599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Font typeface="Raleway SemiBold"/>
              <a:buChar char="●"/>
            </a:pPr>
            <a:r>
              <a:rPr lang="en" dirty="0">
                <a:solidFill>
                  <a:schemeClr val="bg1"/>
                </a:solidFill>
                <a:latin typeface="Raleway SemiBold"/>
                <a:ea typeface="Raleway SemiBold"/>
                <a:cs typeface="Raleway SemiBold"/>
                <a:sym typeface="Raleway SemiBold"/>
              </a:rPr>
              <a:t>From the above regression models, the highest R2 score belongs to the Random Forest Regressor Model, followed closely by XGBoost Regressor Model &amp; Extra Trees Regressor Model.</a:t>
            </a:r>
            <a:endParaRPr dirty="0">
              <a:solidFill>
                <a:schemeClr val="bg1"/>
              </a:solidFill>
              <a:latin typeface="Raleway SemiBold"/>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dirty="0">
                <a:solidFill>
                  <a:schemeClr val="bg1"/>
                </a:solidFill>
                <a:latin typeface="Raleway SemiBold"/>
                <a:ea typeface="Raleway SemiBold"/>
                <a:cs typeface="Raleway SemiBold"/>
                <a:sym typeface="Raleway SemiBold"/>
              </a:rPr>
              <a:t>Next, the Gradient Boosting Regressor Model. </a:t>
            </a:r>
            <a:endParaRPr dirty="0">
              <a:solidFill>
                <a:schemeClr val="bg1"/>
              </a:solidFill>
              <a:latin typeface="Raleway SemiBold"/>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dirty="0">
                <a:solidFill>
                  <a:schemeClr val="bg1"/>
                </a:solidFill>
                <a:latin typeface="Raleway SemiBold"/>
                <a:ea typeface="Raleway SemiBold"/>
                <a:cs typeface="Raleway SemiBold"/>
                <a:sym typeface="Raleway SemiBold"/>
              </a:rPr>
              <a:t>After that, the K-Nearest Neighbors Regression Model &amp; Decision Tree Regressor Model.</a:t>
            </a:r>
            <a:endParaRPr dirty="0">
              <a:solidFill>
                <a:schemeClr val="bg1"/>
              </a:solidFill>
              <a:latin typeface="Raleway SemiBold"/>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dirty="0">
                <a:solidFill>
                  <a:schemeClr val="bg1"/>
                </a:solidFill>
                <a:latin typeface="Raleway SemiBold"/>
                <a:ea typeface="Raleway SemiBold"/>
                <a:cs typeface="Raleway SemiBold"/>
                <a:sym typeface="Raleway SemiBold"/>
              </a:rPr>
              <a:t>Lastly, the Linear Regression Model.</a:t>
            </a:r>
            <a:endParaRPr dirty="0">
              <a:solidFill>
                <a:schemeClr val="bg1"/>
              </a:solidFill>
              <a:latin typeface="Raleway SemiBold"/>
              <a:ea typeface="Raleway SemiBold"/>
              <a:cs typeface="Raleway SemiBold"/>
              <a:sym typeface="Raleway SemiBold"/>
            </a:endParaRPr>
          </a:p>
          <a:p>
            <a:pPr marL="457200" lvl="0" indent="-334327" algn="l" rtl="0">
              <a:spcBef>
                <a:spcPts val="0"/>
              </a:spcBef>
              <a:spcAft>
                <a:spcPts val="0"/>
              </a:spcAft>
              <a:buSzPct val="100000"/>
              <a:buFont typeface="Raleway SemiBold"/>
              <a:buChar char="●"/>
            </a:pPr>
            <a:r>
              <a:rPr lang="en" dirty="0">
                <a:solidFill>
                  <a:schemeClr val="bg1"/>
                </a:solidFill>
                <a:latin typeface="Raleway SemiBold"/>
                <a:ea typeface="Raleway SemiBold"/>
                <a:cs typeface="Raleway SemiBold"/>
                <a:sym typeface="Raleway SemiBold"/>
              </a:rPr>
              <a:t>Finally, the lowest score belongs to the SVR Model.</a:t>
            </a:r>
            <a:endParaRPr dirty="0">
              <a:solidFill>
                <a:schemeClr val="bg1"/>
              </a:solidFill>
              <a:latin typeface="Raleway SemiBold"/>
              <a:ea typeface="Raleway SemiBold"/>
              <a:cs typeface="Raleway SemiBold"/>
              <a:sym typeface="Raleway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Hyper Parameter Tuning.</a:t>
            </a:r>
            <a:endParaRPr sz="3500" dirty="0">
              <a:solidFill>
                <a:schemeClr val="dk1"/>
              </a:solidFill>
              <a:latin typeface="Bubblegum Sans"/>
              <a:ea typeface="Bubblegum Sans"/>
              <a:cs typeface="Bubblegum Sans"/>
              <a:sym typeface="Bubblegum Sans"/>
            </a:endParaRPr>
          </a:p>
        </p:txBody>
      </p:sp>
      <p:sp>
        <p:nvSpPr>
          <p:cNvPr id="299" name="Google Shape;299;p46"/>
          <p:cNvSpPr txBox="1"/>
          <p:nvPr/>
        </p:nvSpPr>
        <p:spPr>
          <a:xfrm>
            <a:off x="311700" y="1703700"/>
            <a:ext cx="8520600" cy="173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Since the R2 Score is the Highest and the RMSE score is the lowest in Random Forest Regressor Model, we shall consider it for hyper parameter tuning.</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We shall use GridSearchCV for Hyper Parameter Tuning.</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685331" y="61267"/>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Hyper Parameter Tuning.</a:t>
            </a:r>
            <a:endParaRPr sz="3500" dirty="0">
              <a:solidFill>
                <a:schemeClr val="dk1"/>
              </a:solidFill>
              <a:latin typeface="Bubblegum Sans"/>
              <a:ea typeface="Bubblegum Sans"/>
              <a:cs typeface="Bubblegum Sans"/>
              <a:sym typeface="Bubblegum Sans"/>
            </a:endParaRPr>
          </a:p>
        </p:txBody>
      </p:sp>
      <p:pic>
        <p:nvPicPr>
          <p:cNvPr id="305" name="Google Shape;305;p47"/>
          <p:cNvPicPr preferRelativeResize="0"/>
          <p:nvPr/>
        </p:nvPicPr>
        <p:blipFill>
          <a:blip r:embed="rId3">
            <a:alphaModFix/>
          </a:blip>
          <a:stretch>
            <a:fillRect/>
          </a:stretch>
        </p:blipFill>
        <p:spPr>
          <a:xfrm>
            <a:off x="1731337" y="1258400"/>
            <a:ext cx="5681326" cy="3587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685330" y="61267"/>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Hyper Parameter Tuning.</a:t>
            </a:r>
            <a:endParaRPr sz="3500" dirty="0">
              <a:solidFill>
                <a:schemeClr val="dk1"/>
              </a:solidFill>
              <a:latin typeface="Bubblegum Sans"/>
              <a:ea typeface="Bubblegum Sans"/>
              <a:cs typeface="Bubblegum Sans"/>
              <a:sym typeface="Bubblegum Sans"/>
            </a:endParaRPr>
          </a:p>
        </p:txBody>
      </p:sp>
      <p:pic>
        <p:nvPicPr>
          <p:cNvPr id="311" name="Google Shape;311;p48"/>
          <p:cNvPicPr preferRelativeResize="0"/>
          <p:nvPr/>
        </p:nvPicPr>
        <p:blipFill>
          <a:blip r:embed="rId3">
            <a:alphaModFix/>
          </a:blip>
          <a:stretch>
            <a:fillRect/>
          </a:stretch>
        </p:blipFill>
        <p:spPr>
          <a:xfrm>
            <a:off x="152400" y="1258400"/>
            <a:ext cx="8839198" cy="2223357"/>
          </a:xfrm>
          <a:prstGeom prst="rect">
            <a:avLst/>
          </a:prstGeom>
          <a:noFill/>
          <a:ln>
            <a:noFill/>
          </a:ln>
        </p:spPr>
      </p:pic>
      <p:sp>
        <p:nvSpPr>
          <p:cNvPr id="312" name="Google Shape;312;p48"/>
          <p:cNvSpPr txBox="1"/>
          <p:nvPr/>
        </p:nvSpPr>
        <p:spPr>
          <a:xfrm>
            <a:off x="470975" y="3767775"/>
            <a:ext cx="8080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Raleway SemiBold"/>
                <a:ea typeface="Raleway SemiBold"/>
                <a:cs typeface="Raleway SemiBold"/>
                <a:sym typeface="Raleway SemiBold"/>
              </a:rPr>
              <a:t>After Hyper Parameter Tuning, we have got a  R2 score of 81.49 %.</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dk1"/>
                </a:solidFill>
                <a:latin typeface="Bubblegum Sans"/>
                <a:ea typeface="Bubblegum Sans"/>
                <a:cs typeface="Bubblegum Sans"/>
                <a:sym typeface="Bubblegum Sans"/>
              </a:rPr>
              <a:t>Saving the Best Model &amp; Making Predictions.</a:t>
            </a:r>
            <a:endParaRPr sz="3500">
              <a:solidFill>
                <a:schemeClr val="dk1"/>
              </a:solidFill>
              <a:latin typeface="Bubblegum Sans"/>
              <a:ea typeface="Bubblegum Sans"/>
              <a:cs typeface="Bubblegum Sans"/>
              <a:sym typeface="Bubblegum Sans"/>
            </a:endParaRPr>
          </a:p>
        </p:txBody>
      </p:sp>
      <p:sp>
        <p:nvSpPr>
          <p:cNvPr id="318" name="Google Shape;318;p49"/>
          <p:cNvSpPr txBox="1"/>
          <p:nvPr/>
        </p:nvSpPr>
        <p:spPr>
          <a:xfrm>
            <a:off x="531600" y="1430171"/>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Raleway SemiBold"/>
                <a:ea typeface="Raleway SemiBold"/>
                <a:cs typeface="Raleway SemiBold"/>
                <a:sym typeface="Raleway SemiBold"/>
              </a:rPr>
              <a:t>Now we shall save the best model.</a:t>
            </a:r>
            <a:endParaRPr sz="1800" dirty="0">
              <a:solidFill>
                <a:schemeClr val="dk2"/>
              </a:solidFill>
              <a:latin typeface="Raleway SemiBold"/>
              <a:ea typeface="Raleway SemiBold"/>
              <a:cs typeface="Raleway SemiBold"/>
              <a:sym typeface="Raleway SemiBold"/>
            </a:endParaRPr>
          </a:p>
        </p:txBody>
      </p:sp>
      <p:pic>
        <p:nvPicPr>
          <p:cNvPr id="319" name="Google Shape;319;p49"/>
          <p:cNvPicPr preferRelativeResize="0"/>
          <p:nvPr/>
        </p:nvPicPr>
        <p:blipFill>
          <a:blip r:embed="rId3">
            <a:alphaModFix/>
          </a:blip>
          <a:stretch>
            <a:fillRect/>
          </a:stretch>
        </p:blipFill>
        <p:spPr>
          <a:xfrm>
            <a:off x="1581150" y="1903162"/>
            <a:ext cx="5981700" cy="2447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dk1"/>
                </a:solidFill>
                <a:latin typeface="Bubblegum Sans"/>
                <a:ea typeface="Bubblegum Sans"/>
                <a:cs typeface="Bubblegum Sans"/>
                <a:sym typeface="Bubblegum Sans"/>
              </a:rPr>
              <a:t>Saving the Best Model &amp; Making Predictions.</a:t>
            </a:r>
            <a:endParaRPr sz="3500">
              <a:solidFill>
                <a:schemeClr val="dk1"/>
              </a:solidFill>
              <a:latin typeface="Bubblegum Sans"/>
              <a:ea typeface="Bubblegum Sans"/>
              <a:cs typeface="Bubblegum Sans"/>
              <a:sym typeface="Bubblegum Sans"/>
            </a:endParaRPr>
          </a:p>
        </p:txBody>
      </p:sp>
      <p:sp>
        <p:nvSpPr>
          <p:cNvPr id="325" name="Google Shape;325;p50"/>
          <p:cNvSpPr txBox="1"/>
          <p:nvPr/>
        </p:nvSpPr>
        <p:spPr>
          <a:xfrm>
            <a:off x="531599" y="1661021"/>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Raleway SemiBold"/>
                <a:ea typeface="Raleway SemiBold"/>
                <a:cs typeface="Raleway SemiBold"/>
                <a:sym typeface="Raleway SemiBold"/>
              </a:rPr>
              <a:t>Putting the predicted &amp; actual values in a dataframe.</a:t>
            </a:r>
            <a:endParaRPr sz="1800" dirty="0">
              <a:solidFill>
                <a:schemeClr val="dk2"/>
              </a:solidFill>
              <a:latin typeface="Raleway SemiBold"/>
              <a:ea typeface="Raleway SemiBold"/>
              <a:cs typeface="Raleway SemiBold"/>
              <a:sym typeface="Raleway SemiBold"/>
            </a:endParaRPr>
          </a:p>
        </p:txBody>
      </p:sp>
      <p:pic>
        <p:nvPicPr>
          <p:cNvPr id="326" name="Google Shape;326;p50"/>
          <p:cNvPicPr preferRelativeResize="0"/>
          <p:nvPr/>
        </p:nvPicPr>
        <p:blipFill>
          <a:blip r:embed="rId3">
            <a:alphaModFix/>
          </a:blip>
          <a:stretch>
            <a:fillRect/>
          </a:stretch>
        </p:blipFill>
        <p:spPr>
          <a:xfrm>
            <a:off x="152400" y="2300111"/>
            <a:ext cx="8839199" cy="1852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92225" y="122608"/>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Conclusion.</a:t>
            </a:r>
            <a:endParaRPr sz="3500" dirty="0">
              <a:solidFill>
                <a:schemeClr val="dk1"/>
              </a:solidFill>
              <a:latin typeface="Bubblegum Sans"/>
              <a:ea typeface="Bubblegum Sans"/>
              <a:cs typeface="Bubblegum Sans"/>
              <a:sym typeface="Bubblegum Sans"/>
            </a:endParaRPr>
          </a:p>
        </p:txBody>
      </p:sp>
      <p:sp>
        <p:nvSpPr>
          <p:cNvPr id="332" name="Google Shape;332;p51"/>
          <p:cNvSpPr txBox="1"/>
          <p:nvPr/>
        </p:nvSpPr>
        <p:spPr>
          <a:xfrm>
            <a:off x="470975" y="1189825"/>
            <a:ext cx="80808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Raleway SemiBold"/>
                <a:ea typeface="Raleway SemiBold"/>
                <a:cs typeface="Raleway SemiBold"/>
                <a:sym typeface="Raleway SemiBold"/>
              </a:rPr>
              <a:t>In this project, we have used machine learning algorithms to predict the flight price. </a:t>
            </a:r>
            <a:endParaRPr sz="180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sz="1800">
                <a:solidFill>
                  <a:schemeClr val="dk2"/>
                </a:solidFill>
                <a:latin typeface="Raleway SemiBold"/>
                <a:ea typeface="Raleway SemiBold"/>
                <a:cs typeface="Raleway SemiBold"/>
                <a:sym typeface="Raleway SemiBold"/>
              </a:rPr>
              <a:t>We have mentioned the step by step procedure to analyze the dataset and finding the correlation between the features. Thus we can select the features which are correlated to each other and are independent in nature. </a:t>
            </a:r>
            <a:endParaRPr sz="180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sz="1800">
                <a:solidFill>
                  <a:schemeClr val="dk2"/>
                </a:solidFill>
                <a:latin typeface="Raleway SemiBold"/>
                <a:ea typeface="Raleway SemiBold"/>
                <a:cs typeface="Raleway SemiBold"/>
                <a:sym typeface="Raleway SemiBold"/>
              </a:rPr>
              <a:t>The power of visualization has helped us in understanding the data by graphical representation it helped me understand what data is trying to say.</a:t>
            </a:r>
            <a:endParaRPr sz="180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sz="1800">
                <a:solidFill>
                  <a:schemeClr val="dk2"/>
                </a:solidFill>
                <a:latin typeface="Raleway SemiBold"/>
                <a:ea typeface="Raleway SemiBold"/>
                <a:cs typeface="Raleway SemiBold"/>
                <a:sym typeface="Raleway SemiBold"/>
              </a:rPr>
              <a:t>Data cleaning is one of the most important steps to remove unrealistic values and unnecessary values.</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65592" y="102381"/>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Problem Statement.</a:t>
            </a:r>
            <a:endParaRPr sz="3500" dirty="0">
              <a:solidFill>
                <a:schemeClr val="dk1"/>
              </a:solidFill>
              <a:latin typeface="Bubblegum Sans"/>
              <a:ea typeface="Bubblegum Sans"/>
              <a:cs typeface="Bubblegum Sans"/>
              <a:sym typeface="Bubblegum Sans"/>
            </a:endParaRPr>
          </a:p>
        </p:txBody>
      </p:sp>
      <p:sp>
        <p:nvSpPr>
          <p:cNvPr id="82" name="Google Shape;82;p16"/>
          <p:cNvSpPr txBox="1"/>
          <p:nvPr/>
        </p:nvSpPr>
        <p:spPr>
          <a:xfrm>
            <a:off x="402275" y="1106000"/>
            <a:ext cx="83619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Anyone who has booked a flight ticket knows how unexpectedly the prices vary. The cheapest available ticket on a given flight gets more and less expensive over time. This usually happens as an attempt to maximize revenue based on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AutoNum type="arabicPeriod"/>
            </a:pPr>
            <a:r>
              <a:rPr lang="en" sz="1800" dirty="0">
                <a:solidFill>
                  <a:srgbClr val="434343"/>
                </a:solidFill>
                <a:latin typeface="Raleway SemiBold"/>
                <a:ea typeface="Raleway SemiBold"/>
                <a:cs typeface="Raleway SemiBold"/>
                <a:sym typeface="Raleway SemiBold"/>
              </a:rPr>
              <a:t>Time of purchase patterns (making sure last-minute purchases are expensive)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AutoNum type="arabicPeriod"/>
            </a:pPr>
            <a:r>
              <a:rPr lang="en" sz="1800" dirty="0">
                <a:solidFill>
                  <a:srgbClr val="434343"/>
                </a:solidFill>
                <a:latin typeface="Raleway SemiBold"/>
                <a:ea typeface="Raleway SemiBold"/>
                <a:cs typeface="Raleway SemiBold"/>
                <a:sym typeface="Raleway SemiBold"/>
              </a:rPr>
              <a:t>Keeping the flight as full as they want it (raising prices on a flight which is filling up in order to reduce sales and hold back inventory for those expensive last-minute expensive purchases).</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So, you have to work on a project where you collect data of flight fares with other features and work to make a model to predict fares of flights.</a:t>
            </a:r>
            <a:endParaRPr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470975" y="208706"/>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Conclusion.</a:t>
            </a:r>
            <a:endParaRPr sz="3500" dirty="0">
              <a:solidFill>
                <a:schemeClr val="dk1"/>
              </a:solidFill>
              <a:latin typeface="Bubblegum Sans"/>
              <a:ea typeface="Bubblegum Sans"/>
              <a:cs typeface="Bubblegum Sans"/>
              <a:sym typeface="Bubblegum Sans"/>
            </a:endParaRPr>
          </a:p>
        </p:txBody>
      </p:sp>
      <p:sp>
        <p:nvSpPr>
          <p:cNvPr id="338" name="Google Shape;338;p52"/>
          <p:cNvSpPr txBox="1"/>
          <p:nvPr/>
        </p:nvSpPr>
        <p:spPr>
          <a:xfrm>
            <a:off x="470975" y="1189825"/>
            <a:ext cx="8080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Raleway SemiBold"/>
                <a:ea typeface="Raleway SemiBold"/>
                <a:cs typeface="Raleway SemiBold"/>
                <a:sym typeface="Raleway SemiBold"/>
              </a:rPr>
              <a:t>These feature sets were then given as an input to 8 algorithms and a hyper parameter tuning was done to the best model and the accuracy has been improved. </a:t>
            </a: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sz="1800">
                <a:solidFill>
                  <a:schemeClr val="dk2"/>
                </a:solidFill>
                <a:latin typeface="Raleway SemiBold"/>
                <a:ea typeface="Raleway SemiBold"/>
                <a:cs typeface="Raleway SemiBold"/>
                <a:sym typeface="Raleway SemiBold"/>
              </a:rPr>
              <a:t>Thus, we calculated the performance of each model using different performance metrics and compared them based on those metrics. </a:t>
            </a:r>
            <a:r>
              <a:rPr lang="en" sz="1800" dirty="0">
                <a:solidFill>
                  <a:schemeClr val="dk2"/>
                </a:solidFill>
                <a:latin typeface="Raleway SemiBold"/>
                <a:ea typeface="Raleway SemiBold"/>
                <a:cs typeface="Raleway SemiBold"/>
                <a:sym typeface="Raleway SemiBold"/>
              </a:rPr>
              <a:t>Then we have also saved the best model and predicted the flight price. </a:t>
            </a: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r>
              <a:rPr lang="en" sz="1800" dirty="0">
                <a:solidFill>
                  <a:schemeClr val="dk2"/>
                </a:solidFill>
                <a:latin typeface="Raleway SemiBold"/>
                <a:ea typeface="Raleway SemiBold"/>
                <a:cs typeface="Raleway SemiBold"/>
                <a:sym typeface="Raleway SemiBold"/>
              </a:rPr>
              <a:t>Then we have also saved the best model and predicted the flight price. It was good that the predicted and actual values were almost same. </a:t>
            </a: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Raleway SemiBold"/>
              <a:ea typeface="Raleway SemiBold"/>
              <a:cs typeface="Raleway SemiBold"/>
              <a:sym typeface="Raleway SemiBold"/>
            </a:endParaRPr>
          </a:p>
          <a:p>
            <a:pPr marL="0" lvl="0" indent="0" algn="l" rtl="0">
              <a:spcBef>
                <a:spcPts val="0"/>
              </a:spcBef>
              <a:spcAft>
                <a:spcPts val="0"/>
              </a:spcAft>
              <a:buNone/>
            </a:pPr>
            <a:endParaRPr sz="1800" dirty="0">
              <a:solidFill>
                <a:schemeClr val="dk2"/>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79825" y="0"/>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Problem Understanding.</a:t>
            </a:r>
            <a:endParaRPr sz="3500" dirty="0">
              <a:solidFill>
                <a:schemeClr val="dk1"/>
              </a:solidFill>
              <a:latin typeface="Bubblegum Sans"/>
              <a:ea typeface="Bubblegum Sans"/>
              <a:cs typeface="Bubblegum Sans"/>
              <a:sym typeface="Bubblegum Sans"/>
            </a:endParaRPr>
          </a:p>
        </p:txBody>
      </p:sp>
      <p:sp>
        <p:nvSpPr>
          <p:cNvPr id="88" name="Google Shape;88;p17"/>
          <p:cNvSpPr txBox="1"/>
          <p:nvPr/>
        </p:nvSpPr>
        <p:spPr>
          <a:xfrm>
            <a:off x="402275" y="1106000"/>
            <a:ext cx="8361900" cy="3051574"/>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Flight prices are something unpredictable. It’s more than likely that we spent hours on the internet researching flight deals, trying to figure an airfare pricing system that seems completely random every day. </a:t>
            </a:r>
            <a:endParaRPr sz="1800" dirty="0">
              <a:solidFill>
                <a:srgbClr val="434343"/>
              </a:solidFill>
              <a:latin typeface="Raleway SemiBold"/>
              <a:ea typeface="Raleway SemiBold"/>
              <a:cs typeface="Raleway SemiBold"/>
              <a:sym typeface="Raleway SemiBold"/>
            </a:endParaRPr>
          </a:p>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Flight price appears to fluctuate without reason and longer flights aren’t always more expensive than shorter ones.</a:t>
            </a:r>
            <a:endParaRPr sz="1800" dirty="0">
              <a:solidFill>
                <a:srgbClr val="434343"/>
              </a:solidFill>
              <a:latin typeface="Raleway SemiBold"/>
              <a:ea typeface="Raleway SemiBold"/>
              <a:cs typeface="Raleway SemiBold"/>
              <a:sym typeface="Raleway SemiBold"/>
            </a:endParaRPr>
          </a:p>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But now the question is how to know proper Flight price, for that we have built a Machine learning model which can predict the Flight price. </a:t>
            </a:r>
            <a:endParaRPr sz="1800" dirty="0">
              <a:solidFill>
                <a:srgbClr val="434343"/>
              </a:solidFill>
              <a:latin typeface="Raleway SemiBold"/>
              <a:ea typeface="Raleway SemiBold"/>
              <a:cs typeface="Raleway SemiBold"/>
              <a:sym typeface="Raleway SemiBold"/>
            </a:endParaRPr>
          </a:p>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Using various features like </a:t>
            </a:r>
            <a:r>
              <a:rPr lang="en" sz="1800" u="sng" dirty="0">
                <a:solidFill>
                  <a:srgbClr val="434343"/>
                </a:solidFill>
                <a:latin typeface="Raleway SemiBold"/>
                <a:ea typeface="Raleway SemiBold"/>
                <a:cs typeface="Raleway SemiBold"/>
                <a:sym typeface="Raleway SemiBold"/>
              </a:rPr>
              <a:t>Airline, Source, Destination, Arrival time, Departure time, Stops, Travelling date and the Price</a:t>
            </a:r>
            <a:r>
              <a:rPr lang="en" sz="1800" dirty="0">
                <a:solidFill>
                  <a:srgbClr val="434343"/>
                </a:solidFill>
                <a:latin typeface="Raleway SemiBold"/>
                <a:ea typeface="Raleway SemiBold"/>
                <a:cs typeface="Raleway SemiBold"/>
                <a:sym typeface="Raleway SemiBold"/>
              </a:rPr>
              <a:t>. </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02275" y="52762"/>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What is Flight Price Prediction?</a:t>
            </a:r>
            <a:endParaRPr sz="3500" dirty="0">
              <a:solidFill>
                <a:schemeClr val="dk1"/>
              </a:solidFill>
              <a:latin typeface="Bubblegum Sans"/>
              <a:ea typeface="Bubblegum Sans"/>
              <a:cs typeface="Bubblegum Sans"/>
              <a:sym typeface="Bubblegum Sans"/>
            </a:endParaRPr>
          </a:p>
        </p:txBody>
      </p:sp>
      <p:sp>
        <p:nvSpPr>
          <p:cNvPr id="94" name="Google Shape;94;p18"/>
          <p:cNvSpPr txBox="1"/>
          <p:nvPr/>
        </p:nvSpPr>
        <p:spPr>
          <a:xfrm>
            <a:off x="402275" y="1106000"/>
            <a:ext cx="8361900" cy="33294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Nowadays, the number of people travelling by flights have increased significantly. It is difficult for airlines to maintain prices, since prices change dynamically due to different conditions. </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That’s why we will try to use machine learning to solve this problem. </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45720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This can help airlines by predicting what prices they can maintain. It can also help customers to predict future flight prices and plan their journey accordingly.</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79825" y="109533"/>
            <a:ext cx="7773338" cy="119713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Bubblegum Sans"/>
                <a:ea typeface="Bubblegum Sans"/>
                <a:cs typeface="Bubblegum Sans"/>
                <a:sym typeface="Bubblegum Sans"/>
              </a:rPr>
              <a:t>Importance of Flight Price Prediction.</a:t>
            </a:r>
            <a:endParaRPr sz="3500" dirty="0">
              <a:solidFill>
                <a:schemeClr val="dk1"/>
              </a:solidFill>
              <a:latin typeface="Bubblegum Sans"/>
              <a:ea typeface="Bubblegum Sans"/>
              <a:cs typeface="Bubblegum Sans"/>
              <a:sym typeface="Bubblegum Sans"/>
            </a:endParaRPr>
          </a:p>
        </p:txBody>
      </p:sp>
      <p:sp>
        <p:nvSpPr>
          <p:cNvPr id="100" name="Google Shape;100;p19"/>
          <p:cNvSpPr txBox="1"/>
          <p:nvPr/>
        </p:nvSpPr>
        <p:spPr>
          <a:xfrm>
            <a:off x="402275" y="1106000"/>
            <a:ext cx="8361900" cy="368867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Pricing in the airline industry is often compared to an intense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a:t>
            </a:r>
            <a:endParaRPr sz="1800" dirty="0">
              <a:solidFill>
                <a:srgbClr val="434343"/>
              </a:solidFill>
              <a:latin typeface="Raleway SemiBold"/>
              <a:ea typeface="Raleway SemiBold"/>
              <a:cs typeface="Raleway SemiBold"/>
              <a:sym typeface="Raleway SemiBold"/>
            </a:endParaRPr>
          </a:p>
          <a:p>
            <a:pPr marL="0" lvl="0" indent="0" algn="just"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just"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All this makes flight prices fluctuant and hard to predict. But nothing is impossible for people armed with intellect and algorithms. Predicting flight prices helps an individuals to know and understand the future price of the flight tickets.</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a:solidFill>
                  <a:schemeClr val="dk1"/>
                </a:solidFill>
                <a:latin typeface="Bubblegum Sans"/>
                <a:ea typeface="Bubblegum Sans"/>
                <a:cs typeface="Bubblegum Sans"/>
                <a:sym typeface="Bubblegum Sans"/>
              </a:rPr>
              <a:t>Importance of Flight Price Prediction.</a:t>
            </a:r>
            <a:endParaRPr sz="3500">
              <a:solidFill>
                <a:schemeClr val="dk1"/>
              </a:solidFill>
              <a:latin typeface="Bubblegum Sans"/>
              <a:ea typeface="Bubblegum Sans"/>
              <a:cs typeface="Bubblegum Sans"/>
              <a:sym typeface="Bubblegum Sans"/>
            </a:endParaRPr>
          </a:p>
        </p:txBody>
      </p:sp>
      <p:sp>
        <p:nvSpPr>
          <p:cNvPr id="106" name="Google Shape;106;p20"/>
          <p:cNvSpPr txBox="1"/>
          <p:nvPr/>
        </p:nvSpPr>
        <p:spPr>
          <a:xfrm>
            <a:off x="391050" y="1350212"/>
            <a:ext cx="8361900" cy="332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There are two main use cases of flight price prediction in the travel industry.</a:t>
            </a: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Raleway SemiBold"/>
                <a:ea typeface="Raleway SemiBold"/>
                <a:cs typeface="Raleway SemiBold"/>
                <a:sym typeface="Raleway SemiBold"/>
              </a:rPr>
              <a:t> </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OTAs and other travel platforms integrate this feature to attract more visitors looking for the best rates. Airlines employ the technology to forecast rates of competitors and adjust their pricing strategies accordingly.</a:t>
            </a:r>
            <a:endParaRPr sz="1800" dirty="0">
              <a:solidFill>
                <a:srgbClr val="434343"/>
              </a:solidFill>
              <a:latin typeface="Raleway SemiBold"/>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Raleway SemiBold"/>
                <a:ea typeface="Raleway SemiBold"/>
                <a:cs typeface="Raleway SemiBold"/>
                <a:sym typeface="Raleway SemiBold"/>
              </a:rPr>
              <a:t>A passenger-side predictor proposed by an OTA suggests the best time to buy a ticket so that travelers can make informed decisions. Carriers, on their end, try to find out the optimal price they should set to maximize revenue while remaining competitive.</a:t>
            </a: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0" y="1772350"/>
            <a:ext cx="9144000" cy="15741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Bubblegum Sans"/>
                <a:ea typeface="Bubblegum Sans"/>
                <a:cs typeface="Bubblegum Sans"/>
                <a:sym typeface="Bubblegum Sans"/>
              </a:rPr>
              <a:t>Exploratory Data Analysis.</a:t>
            </a:r>
            <a:endParaRPr>
              <a:latin typeface="Bubblegum Sans"/>
              <a:ea typeface="Bubblegum Sans"/>
              <a:cs typeface="Bubblegum Sans"/>
              <a:sym typeface="Bubblegum Sans"/>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0</TotalTime>
  <Words>1984</Words>
  <Application>Microsoft Office PowerPoint</Application>
  <PresentationFormat>On-screen Show (16:9)</PresentationFormat>
  <Paragraphs>151</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Source Code Pro</vt:lpstr>
      <vt:lpstr>Bubblegum Sans</vt:lpstr>
      <vt:lpstr>Raleway</vt:lpstr>
      <vt:lpstr>Oswald</vt:lpstr>
      <vt:lpstr>Tw Cen MT</vt:lpstr>
      <vt:lpstr>Raleway SemiBold</vt:lpstr>
      <vt:lpstr>Droplet</vt:lpstr>
      <vt:lpstr>Flight Price Prediction</vt:lpstr>
      <vt:lpstr>Agenda.</vt:lpstr>
      <vt:lpstr>Overview.</vt:lpstr>
      <vt:lpstr>Problem Statement.</vt:lpstr>
      <vt:lpstr>Problem Understanding.</vt:lpstr>
      <vt:lpstr>What is Flight Price Prediction?</vt:lpstr>
      <vt:lpstr>Importance of Flight Price Prediction.</vt:lpstr>
      <vt:lpstr>Importance of Flight Price Prediction.</vt:lpstr>
      <vt:lpstr>Exploratory Data Analysis.</vt:lpstr>
      <vt:lpstr>Firstly, I scraped the required data using selenium from makemytrip.com  website. And I have imported required libraries and I have imported the dataset which was in csv format.  Then I did all the statistical analysis like checking shape, nunique, value counts, info etc.  I have also dropped the Unnamed:o &amp; Unnamed:o.1 column as I found it was the index column of csv file. Next as a part of feature engineering I converted the data types of datetime columns and Price columns. After that I saw many similar values which could be grouped together under a common name so I replaced all those values under a single heading.</vt:lpstr>
      <vt:lpstr>While checking for null values I found no null values in the dataset. I have extracted useful information from the raw dataset. Thinking that this data will help us more than raw data. Then, I check the statistical description of our dataset. Lastly, I checked for empty values present in our target column, and found no empty values. Then, I proceeded with Data visualization for better understanding of the data.</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Data Cleaning Steps.</vt:lpstr>
      <vt:lpstr>Model Building.</vt:lpstr>
      <vt:lpstr>Regression Models.</vt:lpstr>
      <vt:lpstr>Linear Regression Model.</vt:lpstr>
      <vt:lpstr>Decision Tree Regressor.</vt:lpstr>
      <vt:lpstr>K-Nearest Neighbors Regressor.</vt:lpstr>
      <vt:lpstr>Support Vector Regressor (SVR).</vt:lpstr>
      <vt:lpstr>Random Forest Regressor.</vt:lpstr>
      <vt:lpstr>Gradient Boosting Regressor.</vt:lpstr>
      <vt:lpstr>Extra Trees Regressor.</vt:lpstr>
      <vt:lpstr>XGBoost Regressor.</vt:lpstr>
      <vt:lpstr>Analysis of Regression Models.</vt:lpstr>
      <vt:lpstr>Hyper Parameter Tuning.</vt:lpstr>
      <vt:lpstr>Hyper Parameter Tuning.</vt:lpstr>
      <vt:lpstr>Hyper Parameter Tuning.</vt:lpstr>
      <vt:lpstr>Saving the Best Model &amp; Making Predictions.</vt:lpstr>
      <vt:lpstr>Saving the Best Model &amp; Making Predictions.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cp:lastModifiedBy>Sanjog Dhanvijay</cp:lastModifiedBy>
  <cp:revision>1</cp:revision>
  <dcterms:modified xsi:type="dcterms:W3CDTF">2022-08-14T18:47:28Z</dcterms:modified>
</cp:coreProperties>
</file>