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3EC9A-86AB-44F5-95A3-DF467ACAEAD1}"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DD652-5311-4C6D-87EC-D0501A92BD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23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3EC9A-86AB-44F5-95A3-DF467ACAEAD1}"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246722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3EC9A-86AB-44F5-95A3-DF467ACAEAD1}"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198001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3EC9A-86AB-44F5-95A3-DF467ACAEAD1}"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33208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3EC9A-86AB-44F5-95A3-DF467ACAEAD1}"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6DD652-5311-4C6D-87EC-D0501A92BDA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41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3EC9A-86AB-44F5-95A3-DF467ACAEAD1}"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377570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3EC9A-86AB-44F5-95A3-DF467ACAEAD1}"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1589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3EC9A-86AB-44F5-95A3-DF467ACAEAD1}"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175906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13EC9A-86AB-44F5-95A3-DF467ACAEAD1}" type="datetimeFigureOut">
              <a:rPr lang="en-IN" smtClean="0"/>
              <a:t>12-06-2022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418792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13EC9A-86AB-44F5-95A3-DF467ACAEAD1}" type="datetimeFigureOut">
              <a:rPr lang="en-IN" smtClean="0"/>
              <a:t>12-06-2022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6DD652-5311-4C6D-87EC-D0501A92BDAD}" type="slidenum">
              <a:rPr lang="en-IN" smtClean="0"/>
              <a:t>‹#›</a:t>
            </a:fld>
            <a:endParaRPr lang="en-IN"/>
          </a:p>
        </p:txBody>
      </p:sp>
    </p:spTree>
    <p:extLst>
      <p:ext uri="{BB962C8B-B14F-4D97-AF65-F5344CB8AC3E}">
        <p14:creationId xmlns:p14="http://schemas.microsoft.com/office/powerpoint/2010/main" val="351335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3EC9A-86AB-44F5-95A3-DF467ACAEAD1}"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6DD652-5311-4C6D-87EC-D0501A92BDAD}" type="slidenum">
              <a:rPr lang="en-IN" smtClean="0"/>
              <a:t>‹#›</a:t>
            </a:fld>
            <a:endParaRPr lang="en-IN"/>
          </a:p>
        </p:txBody>
      </p:sp>
    </p:spTree>
    <p:extLst>
      <p:ext uri="{BB962C8B-B14F-4D97-AF65-F5344CB8AC3E}">
        <p14:creationId xmlns:p14="http://schemas.microsoft.com/office/powerpoint/2010/main" val="9467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13EC9A-86AB-44F5-95A3-DF467ACAEAD1}" type="datetimeFigureOut">
              <a:rPr lang="en-IN" smtClean="0"/>
              <a:t>12-06-2022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6DD652-5311-4C6D-87EC-D0501A92BDA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37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C511-6863-CCEF-A675-D29A19CDF216}"/>
              </a:ext>
            </a:extLst>
          </p:cNvPr>
          <p:cNvSpPr>
            <a:spLocks noGrp="1"/>
          </p:cNvSpPr>
          <p:nvPr>
            <p:ph type="ctrTitle"/>
          </p:nvPr>
        </p:nvSpPr>
        <p:spPr/>
        <p:txBody>
          <a:bodyPr/>
          <a:lstStyle/>
          <a:p>
            <a:r>
              <a:rPr lang="en-US" dirty="0"/>
              <a:t>Customer Retention Case Study Presentation</a:t>
            </a:r>
            <a:endParaRPr lang="en-IN" dirty="0"/>
          </a:p>
        </p:txBody>
      </p:sp>
      <p:sp>
        <p:nvSpPr>
          <p:cNvPr id="3" name="Subtitle 2">
            <a:extLst>
              <a:ext uri="{FF2B5EF4-FFF2-40B4-BE49-F238E27FC236}">
                <a16:creationId xmlns:a16="http://schemas.microsoft.com/office/drawing/2014/main" id="{3710CC36-B867-6F7B-ABF9-8FE93C439591}"/>
              </a:ext>
            </a:extLst>
          </p:cNvPr>
          <p:cNvSpPr>
            <a:spLocks noGrp="1"/>
          </p:cNvSpPr>
          <p:nvPr>
            <p:ph type="subTitle" idx="1"/>
          </p:nvPr>
        </p:nvSpPr>
        <p:spPr>
          <a:xfrm>
            <a:off x="1603899" y="5279917"/>
            <a:ext cx="9144000" cy="1655762"/>
          </a:xfrm>
        </p:spPr>
        <p:txBody>
          <a:bodyPr/>
          <a:lstStyle/>
          <a:p>
            <a:r>
              <a:rPr lang="en-US" dirty="0"/>
              <a:t>Prepared by </a:t>
            </a:r>
          </a:p>
          <a:p>
            <a:r>
              <a:rPr lang="en-US" dirty="0"/>
              <a:t>Sanjog Dhanvijay</a:t>
            </a:r>
          </a:p>
          <a:p>
            <a:endParaRPr lang="en-IN" dirty="0"/>
          </a:p>
        </p:txBody>
      </p:sp>
    </p:spTree>
    <p:extLst>
      <p:ext uri="{BB962C8B-B14F-4D97-AF65-F5344CB8AC3E}">
        <p14:creationId xmlns:p14="http://schemas.microsoft.com/office/powerpoint/2010/main" val="334508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C2B-C8BA-243F-A315-02AC5B37B3CC}"/>
              </a:ext>
            </a:extLst>
          </p:cNvPr>
          <p:cNvSpPr>
            <a:spLocks noGrp="1"/>
          </p:cNvSpPr>
          <p:nvPr>
            <p:ph type="title"/>
          </p:nvPr>
        </p:nvSpPr>
        <p:spPr>
          <a:xfrm>
            <a:off x="1066800" y="396692"/>
            <a:ext cx="10058400" cy="1450757"/>
          </a:xfrm>
        </p:spPr>
        <p:txBody>
          <a:bodyPr/>
          <a:lstStyle/>
          <a:p>
            <a:r>
              <a:rPr lang="en-US" dirty="0"/>
              <a:t>Visualization : </a:t>
            </a:r>
            <a:endParaRPr lang="en-IN" dirty="0"/>
          </a:p>
        </p:txBody>
      </p:sp>
      <p:sp>
        <p:nvSpPr>
          <p:cNvPr id="3" name="Content Placeholder 2">
            <a:extLst>
              <a:ext uri="{FF2B5EF4-FFF2-40B4-BE49-F238E27FC236}">
                <a16:creationId xmlns:a16="http://schemas.microsoft.com/office/drawing/2014/main" id="{92097A63-86B7-D946-A472-4ABB9549A732}"/>
              </a:ext>
            </a:extLst>
          </p:cNvPr>
          <p:cNvSpPr>
            <a:spLocks noGrp="1"/>
          </p:cNvSpPr>
          <p:nvPr>
            <p:ph idx="1"/>
          </p:nvPr>
        </p:nvSpPr>
        <p:spPr>
          <a:xfrm>
            <a:off x="1066800" y="2069391"/>
            <a:ext cx="10058400" cy="4023360"/>
          </a:xfrm>
        </p:spPr>
        <p:txBody>
          <a:bodyPr>
            <a:normAutofit lnSpcReduction="10000"/>
          </a:bodyPr>
          <a:lstStyle/>
          <a:p>
            <a:pPr>
              <a:buFont typeface="Wingdings" panose="05000000000000000000" pitchFamily="2" charset="2"/>
              <a:buChar char="Ø"/>
            </a:pPr>
            <a:r>
              <a:rPr lang="en-US" dirty="0"/>
              <a:t>What is Data Visualization? Data visualization is defined as a graphical representation that contains the information and the data.</a:t>
            </a:r>
          </a:p>
          <a:p>
            <a:pPr>
              <a:buFont typeface="Wingdings" panose="05000000000000000000" pitchFamily="2" charset="2"/>
              <a:buChar char="Ø"/>
            </a:pPr>
            <a:r>
              <a:rPr lang="en-US" dirty="0"/>
              <a:t>Benefits of Good Data Visualization? Data visualization is another technique of visual art that grabs our interest and keeps our main focus on the message captured with the help of eyes.</a:t>
            </a:r>
          </a:p>
          <a:p>
            <a:pPr>
              <a:buFont typeface="Wingdings" panose="05000000000000000000" pitchFamily="2" charset="2"/>
              <a:buChar char="Ø"/>
            </a:pPr>
            <a:r>
              <a:rPr lang="en-US" dirty="0"/>
              <a:t>Different Types of Analysis for Data Visualization are</a:t>
            </a:r>
            <a:br>
              <a:rPr lang="en-US" dirty="0"/>
            </a:br>
            <a:br>
              <a:rPr lang="en-US" dirty="0"/>
            </a:br>
            <a:r>
              <a:rPr lang="en-US" dirty="0"/>
              <a:t>Univariate Analysis: In the univariate analysis, we will be using a single feature to analyze almost all of its properties.</a:t>
            </a:r>
            <a:br>
              <a:rPr lang="en-US" dirty="0"/>
            </a:br>
            <a:br>
              <a:rPr lang="en-US" dirty="0"/>
            </a:br>
            <a:r>
              <a:rPr lang="en-US" dirty="0"/>
              <a:t>Bivariate Analysis: When we compare the data between exactly 2 features then it is known as bivariate analysis.</a:t>
            </a:r>
            <a:br>
              <a:rPr lang="en-US" dirty="0"/>
            </a:br>
            <a:br>
              <a:rPr lang="en-US" dirty="0"/>
            </a:br>
            <a:r>
              <a:rPr lang="en-US" dirty="0"/>
              <a:t>Multivariate Analysis: In the multivariate analysis, we will be comparing more than 2 variables.</a:t>
            </a:r>
          </a:p>
          <a:p>
            <a:endParaRPr lang="en-IN" dirty="0"/>
          </a:p>
        </p:txBody>
      </p:sp>
    </p:spTree>
    <p:extLst>
      <p:ext uri="{BB962C8B-B14F-4D97-AF65-F5344CB8AC3E}">
        <p14:creationId xmlns:p14="http://schemas.microsoft.com/office/powerpoint/2010/main" val="403877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09F-C3E0-516C-70AB-FA5687D6160E}"/>
              </a:ext>
            </a:extLst>
          </p:cNvPr>
          <p:cNvSpPr>
            <a:spLocks noGrp="1"/>
          </p:cNvSpPr>
          <p:nvPr>
            <p:ph type="title"/>
          </p:nvPr>
        </p:nvSpPr>
        <p:spPr/>
        <p:txBody>
          <a:bodyPr/>
          <a:lstStyle/>
          <a:p>
            <a:r>
              <a:rPr lang="en-US" dirty="0"/>
              <a:t>Univariate Analysis: </a:t>
            </a:r>
            <a:endParaRPr lang="en-IN" dirty="0"/>
          </a:p>
        </p:txBody>
      </p:sp>
      <p:sp>
        <p:nvSpPr>
          <p:cNvPr id="3" name="Content Placeholder 2">
            <a:extLst>
              <a:ext uri="{FF2B5EF4-FFF2-40B4-BE49-F238E27FC236}">
                <a16:creationId xmlns:a16="http://schemas.microsoft.com/office/drawing/2014/main" id="{C3F03CA6-BADC-65DB-ACC0-F9665F6D1E2E}"/>
              </a:ext>
            </a:extLst>
          </p:cNvPr>
          <p:cNvSpPr>
            <a:spLocks noGrp="1"/>
          </p:cNvSpPr>
          <p:nvPr>
            <p:ph idx="1"/>
          </p:nvPr>
        </p:nvSpPr>
        <p:spPr/>
        <p:txBody>
          <a:bodyPr/>
          <a:lstStyle/>
          <a:p>
            <a:r>
              <a:rPr lang="en-US" dirty="0"/>
              <a:t>With the help of count plots I was able to get the total number of rows covered by each unique categorical value present in all the columns of our dataset.</a:t>
            </a:r>
          </a:p>
          <a:p>
            <a:pPr marL="0" indent="0">
              <a:buNone/>
            </a:pPr>
            <a:endParaRPr lang="en-US" dirty="0"/>
          </a:p>
          <a:p>
            <a:r>
              <a:rPr lang="en-US" dirty="0"/>
              <a:t>I ensured that along with the total row number the percentage of data coverage is made visible too.</a:t>
            </a:r>
            <a:endParaRPr lang="en-IN" dirty="0"/>
          </a:p>
          <a:p>
            <a:endParaRPr lang="en-IN" dirty="0"/>
          </a:p>
        </p:txBody>
      </p:sp>
    </p:spTree>
    <p:extLst>
      <p:ext uri="{BB962C8B-B14F-4D97-AF65-F5344CB8AC3E}">
        <p14:creationId xmlns:p14="http://schemas.microsoft.com/office/powerpoint/2010/main" val="195873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49A9-B0B2-9F19-7924-F200C010005D}"/>
              </a:ext>
            </a:extLst>
          </p:cNvPr>
          <p:cNvSpPr>
            <a:spLocks noGrp="1"/>
          </p:cNvSpPr>
          <p:nvPr>
            <p:ph type="title"/>
          </p:nvPr>
        </p:nvSpPr>
        <p:spPr/>
        <p:txBody>
          <a:bodyPr/>
          <a:lstStyle/>
          <a:p>
            <a:r>
              <a:rPr lang="en-US" dirty="0"/>
              <a:t>Bivariate Analysis:</a:t>
            </a:r>
            <a:endParaRPr lang="en-IN" dirty="0"/>
          </a:p>
        </p:txBody>
      </p:sp>
      <p:sp>
        <p:nvSpPr>
          <p:cNvPr id="3" name="Content Placeholder 2">
            <a:extLst>
              <a:ext uri="{FF2B5EF4-FFF2-40B4-BE49-F238E27FC236}">
                <a16:creationId xmlns:a16="http://schemas.microsoft.com/office/drawing/2014/main" id="{9A34E2C5-8843-D2A0-F9C3-8D23AB3B9ED5}"/>
              </a:ext>
            </a:extLst>
          </p:cNvPr>
          <p:cNvSpPr>
            <a:spLocks noGrp="1"/>
          </p:cNvSpPr>
          <p:nvPr>
            <p:ph idx="1"/>
          </p:nvPr>
        </p:nvSpPr>
        <p:spPr/>
        <p:txBody>
          <a:bodyPr/>
          <a:lstStyle/>
          <a:p>
            <a:r>
              <a:rPr lang="en-US" dirty="0"/>
              <a:t>Using the count plot along with the hue parameter I was able to generate analysis details comparing 2 columns of the dataset where the hue remained constant while the other one kept changing inside a loop.</a:t>
            </a:r>
          </a:p>
          <a:p>
            <a:endParaRPr lang="en-US" dirty="0"/>
          </a:p>
          <a:p>
            <a:r>
              <a:rPr lang="en-US" dirty="0"/>
              <a:t>The hue used in this plot is the “Gender” column showing the legend accordingly.</a:t>
            </a:r>
            <a:endParaRPr lang="en-IN" dirty="0"/>
          </a:p>
          <a:p>
            <a:endParaRPr lang="en-IN" dirty="0"/>
          </a:p>
        </p:txBody>
      </p:sp>
    </p:spTree>
    <p:extLst>
      <p:ext uri="{BB962C8B-B14F-4D97-AF65-F5344CB8AC3E}">
        <p14:creationId xmlns:p14="http://schemas.microsoft.com/office/powerpoint/2010/main" val="21410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0AAF-C038-7E52-CE64-67BC7BBF1887}"/>
              </a:ext>
            </a:extLst>
          </p:cNvPr>
          <p:cNvSpPr>
            <a:spLocks noGrp="1"/>
          </p:cNvSpPr>
          <p:nvPr>
            <p:ph type="title"/>
          </p:nvPr>
        </p:nvSpPr>
        <p:spPr/>
        <p:txBody>
          <a:bodyPr/>
          <a:lstStyle/>
          <a:p>
            <a:r>
              <a:rPr lang="en-US" dirty="0"/>
              <a:t>Multivariate Analysis: </a:t>
            </a:r>
            <a:endParaRPr lang="en-IN" dirty="0"/>
          </a:p>
        </p:txBody>
      </p:sp>
      <p:sp>
        <p:nvSpPr>
          <p:cNvPr id="3" name="Content Placeholder 2">
            <a:extLst>
              <a:ext uri="{FF2B5EF4-FFF2-40B4-BE49-F238E27FC236}">
                <a16:creationId xmlns:a16="http://schemas.microsoft.com/office/drawing/2014/main" id="{3BEDF8BD-26E8-D9AC-776C-C955DB1626A6}"/>
              </a:ext>
            </a:extLst>
          </p:cNvPr>
          <p:cNvSpPr>
            <a:spLocks noGrp="1"/>
          </p:cNvSpPr>
          <p:nvPr>
            <p:ph idx="1"/>
          </p:nvPr>
        </p:nvSpPr>
        <p:spPr/>
        <p:txBody>
          <a:bodyPr/>
          <a:lstStyle/>
          <a:p>
            <a:r>
              <a:rPr lang="en-US" dirty="0"/>
              <a:t>I used the histogram after encoding all the columns of our dataset.</a:t>
            </a:r>
          </a:p>
          <a:p>
            <a:r>
              <a:rPr lang="en-US" dirty="0"/>
              <a:t>Since histogram only understand numeric values it would not have generated a diagrammatic representation of object datatype columns.</a:t>
            </a:r>
          </a:p>
          <a:p>
            <a:r>
              <a:rPr lang="en-US" dirty="0"/>
              <a:t>Once the encoding was complete the histograms showed the information.</a:t>
            </a:r>
            <a:endParaRPr lang="en-IN" dirty="0"/>
          </a:p>
          <a:p>
            <a:endParaRPr lang="en-IN" dirty="0"/>
          </a:p>
        </p:txBody>
      </p:sp>
    </p:spTree>
    <p:extLst>
      <p:ext uri="{BB962C8B-B14F-4D97-AF65-F5344CB8AC3E}">
        <p14:creationId xmlns:p14="http://schemas.microsoft.com/office/powerpoint/2010/main" val="347369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B0CC-06ED-48C2-0694-5CBD7ACBC0AE}"/>
              </a:ext>
            </a:extLst>
          </p:cNvPr>
          <p:cNvSpPr>
            <a:spLocks noGrp="1"/>
          </p:cNvSpPr>
          <p:nvPr>
            <p:ph type="title"/>
          </p:nvPr>
        </p:nvSpPr>
        <p:spPr/>
        <p:txBody>
          <a:bodyPr/>
          <a:lstStyle/>
          <a:p>
            <a:r>
              <a:rPr lang="en-IN" dirty="0"/>
              <a:t>Inference :</a:t>
            </a:r>
          </a:p>
        </p:txBody>
      </p:sp>
      <p:sp>
        <p:nvSpPr>
          <p:cNvPr id="3" name="Content Placeholder 2">
            <a:extLst>
              <a:ext uri="{FF2B5EF4-FFF2-40B4-BE49-F238E27FC236}">
                <a16:creationId xmlns:a16="http://schemas.microsoft.com/office/drawing/2014/main" id="{67073BCE-723B-D55A-51B7-6F82C19E7908}"/>
              </a:ext>
            </a:extLst>
          </p:cNvPr>
          <p:cNvSpPr>
            <a:spLocks noGrp="1"/>
          </p:cNvSpPr>
          <p:nvPr>
            <p:ph idx="1"/>
          </p:nvPr>
        </p:nvSpPr>
        <p:spPr/>
        <p:txBody>
          <a:bodyPr/>
          <a:lstStyle/>
          <a:p>
            <a:endParaRPr lang="en-US" sz="2000" dirty="0"/>
          </a:p>
          <a:p>
            <a:r>
              <a:rPr lang="en-US" sz="2000" dirty="0"/>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2000" dirty="0"/>
          </a:p>
          <a:p>
            <a:endParaRPr lang="en-IN" dirty="0"/>
          </a:p>
        </p:txBody>
      </p:sp>
    </p:spTree>
    <p:extLst>
      <p:ext uri="{BB962C8B-B14F-4D97-AF65-F5344CB8AC3E}">
        <p14:creationId xmlns:p14="http://schemas.microsoft.com/office/powerpoint/2010/main" val="24636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57A1-0A4D-1F8A-5EE3-DF7CF65524D8}"/>
              </a:ext>
            </a:extLst>
          </p:cNvPr>
          <p:cNvSpPr>
            <a:spLocks noGrp="1"/>
          </p:cNvSpPr>
          <p:nvPr>
            <p:ph type="title"/>
          </p:nvPr>
        </p:nvSpPr>
        <p:spPr/>
        <p:txBody>
          <a:bodyPr/>
          <a:lstStyle/>
          <a:p>
            <a:r>
              <a:rPr lang="en-US" dirty="0"/>
              <a:t>Future Work : </a:t>
            </a:r>
            <a:endParaRPr lang="en-IN" dirty="0"/>
          </a:p>
        </p:txBody>
      </p:sp>
      <p:sp>
        <p:nvSpPr>
          <p:cNvPr id="3" name="Content Placeholder 2">
            <a:extLst>
              <a:ext uri="{FF2B5EF4-FFF2-40B4-BE49-F238E27FC236}">
                <a16:creationId xmlns:a16="http://schemas.microsoft.com/office/drawing/2014/main" id="{131B90FD-3056-183B-D039-709DE1296887}"/>
              </a:ext>
            </a:extLst>
          </p:cNvPr>
          <p:cNvSpPr>
            <a:spLocks noGrp="1"/>
          </p:cNvSpPr>
          <p:nvPr>
            <p:ph idx="1"/>
          </p:nvPr>
        </p:nvSpPr>
        <p:spPr/>
        <p:txBody>
          <a:bodyPr/>
          <a:lstStyle/>
          <a:p>
            <a:pPr marL="457200" indent="-457200">
              <a:buFont typeface="+mj-lt"/>
              <a:buAutoNum type="arabicPeriod"/>
            </a:pPr>
            <a:r>
              <a:rPr lang="en-US" dirty="0"/>
              <a:t>I will need to perform some preprocessing on the data for example using the scaling techniques</a:t>
            </a:r>
          </a:p>
          <a:p>
            <a:pPr marL="457200" indent="-457200">
              <a:buFont typeface="+mj-lt"/>
              <a:buAutoNum type="arabicPeriod"/>
            </a:pPr>
            <a:r>
              <a:rPr lang="en-US" dirty="0"/>
              <a:t>Since I have mostly categorical data present in the dataset I am not going to worry about removing outliers or skewness</a:t>
            </a:r>
          </a:p>
          <a:p>
            <a:pPr marL="457200" indent="-457200">
              <a:buFont typeface="+mj-lt"/>
              <a:buAutoNum type="arabicPeriod"/>
            </a:pPr>
            <a:r>
              <a:rPr lang="en-US" dirty="0"/>
              <a:t>Need to build some unsupervised machine learning models</a:t>
            </a:r>
          </a:p>
          <a:p>
            <a:pPr marL="457200" indent="-457200">
              <a:buFont typeface="+mj-lt"/>
              <a:buAutoNum type="arabicPeriod"/>
            </a:pPr>
            <a:r>
              <a:rPr lang="en-US" dirty="0"/>
              <a:t>Will have to verify the clustering or association algorithm details that can be used on the dataset</a:t>
            </a:r>
            <a:r>
              <a:rPr lang="en-IN" dirty="0"/>
              <a:t>. </a:t>
            </a:r>
            <a:endParaRPr lang="en-US" dirty="0"/>
          </a:p>
        </p:txBody>
      </p:sp>
    </p:spTree>
    <p:extLst>
      <p:ext uri="{BB962C8B-B14F-4D97-AF65-F5344CB8AC3E}">
        <p14:creationId xmlns:p14="http://schemas.microsoft.com/office/powerpoint/2010/main" val="239739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488D-21A6-2232-685C-6936BD5B06A2}"/>
              </a:ext>
            </a:extLst>
          </p:cNvPr>
          <p:cNvSpPr>
            <a:spLocks noGrp="1"/>
          </p:cNvSpPr>
          <p:nvPr>
            <p:ph type="title"/>
          </p:nvPr>
        </p:nvSpPr>
        <p:spPr>
          <a:xfrm>
            <a:off x="4817023" y="366502"/>
            <a:ext cx="10058400" cy="1450757"/>
          </a:xfrm>
        </p:spPr>
        <p:txBody>
          <a:bodyPr/>
          <a:lstStyle/>
          <a:p>
            <a:r>
              <a:rPr lang="en-IN" dirty="0"/>
              <a:t>Thank You! </a:t>
            </a:r>
          </a:p>
        </p:txBody>
      </p:sp>
    </p:spTree>
    <p:extLst>
      <p:ext uri="{BB962C8B-B14F-4D97-AF65-F5344CB8AC3E}">
        <p14:creationId xmlns:p14="http://schemas.microsoft.com/office/powerpoint/2010/main" val="124977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171F-2630-7BCA-4154-C061902B05BF}"/>
              </a:ext>
            </a:extLst>
          </p:cNvPr>
          <p:cNvSpPr>
            <a:spLocks noGrp="1"/>
          </p:cNvSpPr>
          <p:nvPr>
            <p:ph type="title"/>
          </p:nvPr>
        </p:nvSpPr>
        <p:spPr/>
        <p:txBody>
          <a:bodyPr/>
          <a:lstStyle/>
          <a:p>
            <a:r>
              <a:rPr lang="en-US" sz="4400" dirty="0"/>
              <a:t>Agenda :</a:t>
            </a:r>
            <a:endParaRPr lang="en-IN" dirty="0"/>
          </a:p>
        </p:txBody>
      </p:sp>
      <p:sp>
        <p:nvSpPr>
          <p:cNvPr id="3" name="Content Placeholder 2">
            <a:extLst>
              <a:ext uri="{FF2B5EF4-FFF2-40B4-BE49-F238E27FC236}">
                <a16:creationId xmlns:a16="http://schemas.microsoft.com/office/drawing/2014/main" id="{BAFAEF4A-02A0-DC42-59F6-071A960C7E7F}"/>
              </a:ext>
            </a:extLst>
          </p:cNvPr>
          <p:cNvSpPr>
            <a:spLocks noGrp="1"/>
          </p:cNvSpPr>
          <p:nvPr>
            <p:ph idx="1"/>
          </p:nvPr>
        </p:nvSpPr>
        <p:spPr/>
        <p:txBody>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Future Work</a:t>
            </a:r>
            <a:endParaRPr lang="en-IN" dirty="0"/>
          </a:p>
        </p:txBody>
      </p:sp>
    </p:spTree>
    <p:extLst>
      <p:ext uri="{BB962C8B-B14F-4D97-AF65-F5344CB8AC3E}">
        <p14:creationId xmlns:p14="http://schemas.microsoft.com/office/powerpoint/2010/main" val="354935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4A76-E6A6-736D-DCFB-98538869EE52}"/>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DCB36B50-35C7-2DEA-91C0-B7208771C1C4}"/>
              </a:ext>
            </a:extLst>
          </p:cNvPr>
          <p:cNvSpPr>
            <a:spLocks noGrp="1"/>
          </p:cNvSpPr>
          <p:nvPr>
            <p:ph idx="1"/>
          </p:nvPr>
        </p:nvSpPr>
        <p:spPr/>
        <p:txBody>
          <a:bodyPr/>
          <a:lstStyle/>
          <a:p>
            <a:r>
              <a:rPr lang="en-US" dirty="0"/>
              <a:t>What is Customer Retention?</a:t>
            </a:r>
          </a:p>
          <a:p>
            <a:pPr marL="457200" indent="-457200">
              <a:buFont typeface="+mj-lt"/>
              <a:buAutoNum type="arabicPeriod"/>
            </a:pPr>
            <a:r>
              <a:rPr lang="en-US" dirty="0"/>
              <a:t>Customer retention refers to company’s ability to turn customers into repeat buyers and prevent them from switching to a competitor.</a:t>
            </a:r>
          </a:p>
          <a:p>
            <a:pPr marL="457200" indent="-457200">
              <a:buFont typeface="+mj-lt"/>
              <a:buAutoNum type="arabicPeriod"/>
            </a:pPr>
            <a:r>
              <a:rPr lang="en-US" dirty="0"/>
              <a:t>This happens only if there exists a positive relation between the company and the customer.</a:t>
            </a:r>
          </a:p>
          <a:p>
            <a:pPr marL="457200" indent="-457200">
              <a:buFont typeface="+mj-lt"/>
              <a:buAutoNum type="arabicPeriod"/>
            </a:pPr>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131483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C905-C9BF-2CA6-DE3F-3E58D5A2D834}"/>
              </a:ext>
            </a:extLst>
          </p:cNvPr>
          <p:cNvSpPr>
            <a:spLocks noGrp="1"/>
          </p:cNvSpPr>
          <p:nvPr>
            <p:ph type="title"/>
          </p:nvPr>
        </p:nvSpPr>
        <p:spPr/>
        <p:txBody>
          <a:bodyPr/>
          <a:lstStyle/>
          <a:p>
            <a:r>
              <a:rPr lang="en-US" sz="4800" cap="none" dirty="0">
                <a:latin typeface="Constantia (Body)"/>
                <a:ea typeface="Cambria" panose="02040503050406030204" pitchFamily="18" charset="0"/>
              </a:rPr>
              <a:t>Benefits of Customer Retention :</a:t>
            </a:r>
            <a:endParaRPr lang="en-IN" dirty="0"/>
          </a:p>
        </p:txBody>
      </p:sp>
      <p:sp>
        <p:nvSpPr>
          <p:cNvPr id="3" name="Content Placeholder 2">
            <a:extLst>
              <a:ext uri="{FF2B5EF4-FFF2-40B4-BE49-F238E27FC236}">
                <a16:creationId xmlns:a16="http://schemas.microsoft.com/office/drawing/2014/main" id="{CE581CF6-5226-D972-DF33-75BCE88D04C5}"/>
              </a:ext>
            </a:extLst>
          </p:cNvPr>
          <p:cNvSpPr>
            <a:spLocks noGrp="1"/>
          </p:cNvSpPr>
          <p:nvPr>
            <p:ph idx="1"/>
          </p:nvPr>
        </p:nvSpPr>
        <p:spPr/>
        <p:txBody>
          <a:bodyPr/>
          <a:lstStyle/>
          <a:p>
            <a:pPr marL="0" indent="0">
              <a:buNone/>
            </a:pPr>
            <a:endParaRPr lang="en-US" dirty="0">
              <a:latin typeface="Constantia (Body)"/>
              <a:ea typeface="Cambria" panose="02040503050406030204" pitchFamily="18" charset="0"/>
            </a:endParaRP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Retained customers tend to buy other services from same company.</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Retained customers are known to be less price/cost sensitive</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The probability of selling to an existing customer is 60-70%</a:t>
            </a:r>
          </a:p>
          <a:p>
            <a:pPr marL="800100" lvl="1" indent="-342900">
              <a:buFont typeface="Wingdings" panose="05000000000000000000" pitchFamily="2" charset="2"/>
              <a:buChar char="Ø"/>
            </a:pPr>
            <a:r>
              <a:rPr lang="en-US" sz="2000" cap="none" dirty="0">
                <a:latin typeface="Constantia (Body)"/>
                <a:ea typeface="Cambria" panose="02040503050406030204" pitchFamily="18" charset="0"/>
              </a:rPr>
              <a:t>The probability of selling to new prospect is 5-20%</a:t>
            </a:r>
          </a:p>
          <a:p>
            <a:pPr marL="800100" lvl="1" indent="-342900">
              <a:buFont typeface="Wingdings" panose="05000000000000000000" pitchFamily="2" charset="2"/>
              <a:buChar char="Ø"/>
            </a:pPr>
            <a:r>
              <a:rPr lang="en-US" sz="2000" dirty="0">
                <a:latin typeface="Constantia (Body)"/>
                <a:ea typeface="Cambria" panose="02040503050406030204" pitchFamily="18" charset="0"/>
              </a:rPr>
              <a:t>It’s more expensive to acquire a new customer than to retain an old one.</a:t>
            </a:r>
          </a:p>
          <a:p>
            <a:endParaRPr lang="en-IN" dirty="0"/>
          </a:p>
        </p:txBody>
      </p:sp>
    </p:spTree>
    <p:extLst>
      <p:ext uri="{BB962C8B-B14F-4D97-AF65-F5344CB8AC3E}">
        <p14:creationId xmlns:p14="http://schemas.microsoft.com/office/powerpoint/2010/main" val="280465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90E0-0E58-35B1-791A-8F917D044928}"/>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D8725610-EDE5-8526-80CA-D209DB2049C1}"/>
              </a:ext>
            </a:extLst>
          </p:cNvPr>
          <p:cNvSpPr>
            <a:spLocks noGrp="1"/>
          </p:cNvSpPr>
          <p:nvPr>
            <p:ph idx="1"/>
          </p:nvPr>
        </p:nvSpPr>
        <p:spPr/>
        <p:txBody>
          <a:bodyPr/>
          <a:lstStyle/>
          <a:p>
            <a:r>
              <a:rPr lang="en-US" sz="2000" dirty="0"/>
              <a:t>Customer satisfaction has emerged as one of the most important factors that guarantee the success of online store; it has been posited as a key stimulant of purchase or repurchase intentions and customer loyalty.</a:t>
            </a:r>
          </a:p>
          <a:p>
            <a:r>
              <a:rPr lang="en-US" sz="2000" dirty="0"/>
              <a:t>The combination of both utilitarian value and hedonistic values are needed to affect the repeat purchase intention (loyalty) positively.</a:t>
            </a:r>
          </a:p>
          <a:p>
            <a:r>
              <a:rPr lang="en-US" sz="2000" dirty="0"/>
              <a:t>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78315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96E6-6012-71D5-8254-FD851A17916B}"/>
              </a:ext>
            </a:extLst>
          </p:cNvPr>
          <p:cNvSpPr>
            <a:spLocks noGrp="1"/>
          </p:cNvSpPr>
          <p:nvPr>
            <p:ph type="title"/>
          </p:nvPr>
        </p:nvSpPr>
        <p:spPr/>
        <p:txBody>
          <a:bodyPr>
            <a:normAutofit fontScale="90000"/>
          </a:bodyPr>
          <a:lstStyle/>
          <a:p>
            <a:r>
              <a:rPr lang="en-US" b="1" dirty="0"/>
              <a:t>The problem statement can be represented in the form of below use case diagram as well.</a:t>
            </a:r>
            <a:endParaRPr lang="en-IN" dirty="0"/>
          </a:p>
        </p:txBody>
      </p:sp>
      <p:pic>
        <p:nvPicPr>
          <p:cNvPr id="4" name="Content Placeholder 3">
            <a:extLst>
              <a:ext uri="{FF2B5EF4-FFF2-40B4-BE49-F238E27FC236}">
                <a16:creationId xmlns:a16="http://schemas.microsoft.com/office/drawing/2014/main" id="{0E00D0EF-DB59-7D5A-A733-BD24544B5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1"/>
            <a:ext cx="10058399" cy="4512520"/>
          </a:xfrm>
          <a:prstGeom prst="rect">
            <a:avLst/>
          </a:prstGeom>
        </p:spPr>
      </p:pic>
    </p:spTree>
    <p:extLst>
      <p:ext uri="{BB962C8B-B14F-4D97-AF65-F5344CB8AC3E}">
        <p14:creationId xmlns:p14="http://schemas.microsoft.com/office/powerpoint/2010/main" val="939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AA8-F229-2C5D-CD05-B66075C0583C}"/>
              </a:ext>
            </a:extLst>
          </p:cNvPr>
          <p:cNvSpPr>
            <a:spLocks noGrp="1"/>
          </p:cNvSpPr>
          <p:nvPr>
            <p:ph type="title"/>
          </p:nvPr>
        </p:nvSpPr>
        <p:spPr/>
        <p:txBody>
          <a:bodyPr/>
          <a:lstStyle/>
          <a:p>
            <a:r>
              <a:rPr lang="en-IN" sz="4800" dirty="0"/>
              <a:t>Objective :</a:t>
            </a:r>
            <a:endParaRPr lang="en-IN" dirty="0"/>
          </a:p>
        </p:txBody>
      </p:sp>
      <p:sp>
        <p:nvSpPr>
          <p:cNvPr id="3" name="Content Placeholder 2">
            <a:extLst>
              <a:ext uri="{FF2B5EF4-FFF2-40B4-BE49-F238E27FC236}">
                <a16:creationId xmlns:a16="http://schemas.microsoft.com/office/drawing/2014/main" id="{B7EE1F28-6F73-AC35-B3C7-94C13FAB7F63}"/>
              </a:ext>
            </a:extLst>
          </p:cNvPr>
          <p:cNvSpPr>
            <a:spLocks noGrp="1"/>
          </p:cNvSpPr>
          <p:nvPr>
            <p:ph idx="1"/>
          </p:nvPr>
        </p:nvSpPr>
        <p:spPr/>
        <p:txBody>
          <a:bodyPr/>
          <a:lstStyle/>
          <a:p>
            <a:pPr>
              <a:buFont typeface="Courier New" panose="02070309020205020404" pitchFamily="49" charset="0"/>
              <a:buChar char="o"/>
            </a:pPr>
            <a:r>
              <a:rPr lang="en-IN" sz="2000" dirty="0"/>
              <a:t> The objective is to apply the analytical skills to provide findings and conclusion that would help to predict customer retention for a E-Retail company using their data on users provided over period of time.</a:t>
            </a:r>
          </a:p>
          <a:p>
            <a:pPr>
              <a:buFont typeface="Courier New" panose="02070309020205020404" pitchFamily="49" charset="0"/>
              <a:buChar char="o"/>
            </a:pPr>
            <a:endParaRPr lang="en-IN" dirty="0"/>
          </a:p>
          <a:p>
            <a:pPr>
              <a:buFont typeface="Courier New" panose="02070309020205020404" pitchFamily="49" charset="0"/>
              <a:buChar char="o"/>
            </a:pPr>
            <a:r>
              <a:rPr lang="en-IN" sz="2000" dirty="0"/>
              <a:t> Using the model I was tasked with determining which features were most influential in loss of valuable customer and then making a plan for how the company could use this information to increase customer retention.</a:t>
            </a:r>
          </a:p>
          <a:p>
            <a:endParaRPr lang="en-IN" dirty="0"/>
          </a:p>
        </p:txBody>
      </p:sp>
    </p:spTree>
    <p:extLst>
      <p:ext uri="{BB962C8B-B14F-4D97-AF65-F5344CB8AC3E}">
        <p14:creationId xmlns:p14="http://schemas.microsoft.com/office/powerpoint/2010/main" val="400909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8552-1315-8D37-5405-9883DA8FC2E9}"/>
              </a:ext>
            </a:extLst>
          </p:cNvPr>
          <p:cNvSpPr>
            <a:spLocks noGrp="1"/>
          </p:cNvSpPr>
          <p:nvPr>
            <p:ph type="title"/>
          </p:nvPr>
        </p:nvSpPr>
        <p:spPr/>
        <p:txBody>
          <a:bodyPr/>
          <a:lstStyle/>
          <a:p>
            <a:r>
              <a:rPr lang="en-US" dirty="0"/>
              <a:t>Exploratory Data Analysis (EDA) :</a:t>
            </a:r>
            <a:endParaRPr lang="en-IN" dirty="0"/>
          </a:p>
        </p:txBody>
      </p:sp>
      <p:sp>
        <p:nvSpPr>
          <p:cNvPr id="3" name="Content Placeholder 2">
            <a:extLst>
              <a:ext uri="{FF2B5EF4-FFF2-40B4-BE49-F238E27FC236}">
                <a16:creationId xmlns:a16="http://schemas.microsoft.com/office/drawing/2014/main" id="{A3A3AE3B-3DAC-3056-966A-BF01912B3670}"/>
              </a:ext>
            </a:extLst>
          </p:cNvPr>
          <p:cNvSpPr>
            <a:spLocks noGrp="1"/>
          </p:cNvSpPr>
          <p:nvPr>
            <p:ph idx="1"/>
          </p:nvPr>
        </p:nvSpPr>
        <p:spPr/>
        <p:txBody>
          <a:bodyPr/>
          <a:lstStyle/>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First I have imported the necessary libraries and loaded the entire dataset in our </a:t>
            </a:r>
            <a:r>
              <a:rPr lang="en-US" cap="none" dirty="0" err="1">
                <a:latin typeface="Cambria" panose="02040503050406030204" pitchFamily="18" charset="0"/>
                <a:ea typeface="Cambria" panose="02040503050406030204" pitchFamily="18" charset="0"/>
              </a:rPr>
              <a:t>Jupyter</a:t>
            </a:r>
            <a:r>
              <a:rPr lang="en-US" cap="none" dirty="0">
                <a:latin typeface="Cambria" panose="02040503050406030204" pitchFamily="18" charset="0"/>
                <a:ea typeface="Cambria" panose="02040503050406030204" pitchFamily="18" charset="0"/>
              </a:rPr>
              <a:t> Notebook and renamed the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Then I checked the shape of </a:t>
            </a:r>
            <a:r>
              <a:rPr lang="en-US" dirty="0">
                <a:latin typeface="Cambria" panose="02040503050406030204" pitchFamily="18" charset="0"/>
                <a:ea typeface="Cambria" panose="02040503050406030204" pitchFamily="18" charset="0"/>
              </a:rPr>
              <a:t>our</a:t>
            </a:r>
            <a:r>
              <a:rPr lang="en-US" cap="none" dirty="0">
                <a:latin typeface="Cambria" panose="02040503050406030204" pitchFamily="18" charset="0"/>
                <a:ea typeface="Cambria" panose="02040503050406030204" pitchFamily="18" charset="0"/>
              </a:rPr>
              <a:t> dataset and found that we </a:t>
            </a:r>
            <a:r>
              <a:rPr lang="en-US" dirty="0">
                <a:latin typeface="Cambria" panose="02040503050406030204" pitchFamily="18" charset="0"/>
                <a:ea typeface="Cambria" panose="02040503050406030204" pitchFamily="18" charset="0"/>
              </a:rPr>
              <a:t>have a total of</a:t>
            </a:r>
            <a:r>
              <a:rPr lang="en-US" cap="none" dirty="0">
                <a:latin typeface="Cambria" panose="02040503050406030204" pitchFamily="18" charset="0"/>
                <a:ea typeface="Cambria" panose="02040503050406030204" pitchFamily="18" charset="0"/>
              </a:rPr>
              <a:t> 269 rows and 71 different columns.</a:t>
            </a: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There is 22% percent of duplicate records in our dataset however I have chosen to retain those information instead of removing them.</a:t>
            </a:r>
            <a:endParaRPr lang="en-US" cap="none"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cap="none" dirty="0">
                <a:latin typeface="Cambria" panose="02040503050406030204" pitchFamily="18" charset="0"/>
                <a:ea typeface="Cambria" panose="02040503050406030204" pitchFamily="18" charset="0"/>
              </a:rPr>
              <a:t>By checking the data types </a:t>
            </a:r>
            <a:r>
              <a:rPr lang="en-US" dirty="0">
                <a:latin typeface="Cambria" panose="02040503050406030204" pitchFamily="18" charset="0"/>
                <a:ea typeface="Cambria" panose="02040503050406030204" pitchFamily="18" charset="0"/>
              </a:rPr>
              <a:t>I</a:t>
            </a:r>
            <a:r>
              <a:rPr lang="en-US" cap="none" dirty="0">
                <a:latin typeface="Cambria" panose="02040503050406030204" pitchFamily="18" charset="0"/>
                <a:ea typeface="Cambria" panose="02040503050406030204" pitchFamily="18" charset="0"/>
              </a:rPr>
              <a:t> came to know that all the columns </a:t>
            </a:r>
            <a:r>
              <a:rPr lang="en-US" dirty="0">
                <a:latin typeface="Cambria" panose="02040503050406030204" pitchFamily="18" charset="0"/>
                <a:ea typeface="Cambria" panose="02040503050406030204" pitchFamily="18" charset="0"/>
              </a:rPr>
              <a:t>have</a:t>
            </a:r>
            <a:r>
              <a:rPr lang="en-US" cap="none" dirty="0">
                <a:latin typeface="Cambria" panose="02040503050406030204" pitchFamily="18" charset="0"/>
                <a:ea typeface="Cambria" panose="02040503050406030204" pitchFamily="18" charset="0"/>
              </a:rPr>
              <a:t> ‘object’ data type except the column representing the Pin </a:t>
            </a:r>
            <a:r>
              <a:rPr lang="en-US" dirty="0">
                <a:latin typeface="Cambria" panose="02040503050406030204" pitchFamily="18" charset="0"/>
                <a:ea typeface="Cambria" panose="02040503050406030204" pitchFamily="18" charset="0"/>
              </a:rPr>
              <a:t>C</a:t>
            </a:r>
            <a:r>
              <a:rPr lang="en-US" cap="none" dirty="0">
                <a:latin typeface="Cambria" panose="02040503050406030204" pitchFamily="18" charset="0"/>
                <a:ea typeface="Cambria" panose="02040503050406030204" pitchFamily="18" charset="0"/>
              </a:rPr>
              <a:t>ode which has ‘integer’ data type.</a:t>
            </a:r>
          </a:p>
          <a:p>
            <a:endParaRPr lang="en-IN" dirty="0"/>
          </a:p>
        </p:txBody>
      </p:sp>
    </p:spTree>
    <p:extLst>
      <p:ext uri="{BB962C8B-B14F-4D97-AF65-F5344CB8AC3E}">
        <p14:creationId xmlns:p14="http://schemas.microsoft.com/office/powerpoint/2010/main" val="16187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A53E-BC6B-5CFF-FEBC-093DCCA51A98}"/>
              </a:ext>
            </a:extLst>
          </p:cNvPr>
          <p:cNvSpPr>
            <a:spLocks noGrp="1"/>
          </p:cNvSpPr>
          <p:nvPr>
            <p:ph type="title"/>
          </p:nvPr>
        </p:nvSpPr>
        <p:spPr/>
        <p:txBody>
          <a:bodyPr/>
          <a:lstStyle/>
          <a:p>
            <a:r>
              <a:rPr lang="en-US" dirty="0"/>
              <a:t>Dataset Description :</a:t>
            </a:r>
            <a:endParaRPr lang="en-IN" dirty="0"/>
          </a:p>
        </p:txBody>
      </p:sp>
      <p:sp>
        <p:nvSpPr>
          <p:cNvPr id="3" name="Content Placeholder 2">
            <a:extLst>
              <a:ext uri="{FF2B5EF4-FFF2-40B4-BE49-F238E27FC236}">
                <a16:creationId xmlns:a16="http://schemas.microsoft.com/office/drawing/2014/main" id="{E58A039C-1358-D48E-F0BE-46801730B1F2}"/>
              </a:ext>
            </a:extLst>
          </p:cNvPr>
          <p:cNvSpPr>
            <a:spLocks noGrp="1"/>
          </p:cNvSpPr>
          <p:nvPr>
            <p:ph idx="1"/>
          </p:nvPr>
        </p:nvSpPr>
        <p:spPr/>
        <p:txBody>
          <a:bodyPr/>
          <a:lstStyle/>
          <a:p>
            <a:pPr marL="0" indent="0">
              <a:buNone/>
            </a:pPr>
            <a:r>
              <a:rPr lang="en-US" sz="2000" dirty="0">
                <a:latin typeface="Constantia (Body)"/>
                <a:cs typeface="Arial"/>
              </a:rPr>
              <a:t>The data is collected from the Indian online shoppers. Our Dataset consists of reviews and feedbacks of customers on 5 top Indian Online Retailers : Amazon, Flipkart, Snapdeal, Myntra and Paytm.</a:t>
            </a:r>
          </a:p>
          <a:p>
            <a:pPr marL="0" indent="0">
              <a:buNone/>
            </a:pPr>
            <a:r>
              <a:rPr lang="en-US" sz="2000" dirty="0">
                <a:latin typeface="Constantia (Body)"/>
                <a:cs typeface="Arial"/>
              </a:rPr>
              <a:t>Questionnaire is formed on the basis of brand strength, brand empathy or commitment, overall customer satisfaction and perceived value for money with intention to recommend.</a:t>
            </a:r>
          </a:p>
          <a:p>
            <a:pPr marL="0" indent="0">
              <a:buNone/>
            </a:pPr>
            <a:r>
              <a:rPr lang="en-US" sz="2000" dirty="0">
                <a:latin typeface="Constantia (Body)"/>
                <a:cs typeface="Arial"/>
              </a:rPr>
              <a:t>Results indicate the e-retail success factors which are very much critical for customer satisfaction and retention.</a:t>
            </a:r>
            <a:endParaRPr lang="en-US" sz="2000" dirty="0">
              <a:latin typeface="Constantia (Body)"/>
              <a:ea typeface="+mj-lt"/>
              <a:cs typeface="+mj-lt"/>
            </a:endParaRPr>
          </a:p>
          <a:p>
            <a:endParaRPr lang="en-IN" dirty="0"/>
          </a:p>
        </p:txBody>
      </p:sp>
    </p:spTree>
    <p:extLst>
      <p:ext uri="{BB962C8B-B14F-4D97-AF65-F5344CB8AC3E}">
        <p14:creationId xmlns:p14="http://schemas.microsoft.com/office/powerpoint/2010/main" val="740869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933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Calibri Light</vt:lpstr>
      <vt:lpstr>Cambria</vt:lpstr>
      <vt:lpstr>Constantia (Body)</vt:lpstr>
      <vt:lpstr>Courier New</vt:lpstr>
      <vt:lpstr>Wingdings</vt:lpstr>
      <vt:lpstr>Retrospect</vt:lpstr>
      <vt:lpstr>Customer Retention Case Study Presentation</vt:lpstr>
      <vt:lpstr>Agenda :</vt:lpstr>
      <vt:lpstr>Introduction :</vt:lpstr>
      <vt:lpstr>Benefits of Customer Retention :</vt:lpstr>
      <vt:lpstr>Problem Statement :</vt:lpstr>
      <vt:lpstr>The problem statement can be represented in the form of below use case diagram as well.</vt:lpstr>
      <vt:lpstr>Objective :</vt:lpstr>
      <vt:lpstr>Exploratory Data Analysis (EDA) :</vt:lpstr>
      <vt:lpstr>Dataset Description :</vt:lpstr>
      <vt:lpstr>Visualization : </vt:lpstr>
      <vt:lpstr>Univariate Analysis: </vt:lpstr>
      <vt:lpstr>Bivariate Analysis:</vt:lpstr>
      <vt:lpstr>Multivariate Analysis: </vt:lpstr>
      <vt:lpstr>Inference :</vt:lpstr>
      <vt:lpstr>Future Work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Sanjog Dhanvijay</dc:creator>
  <cp:lastModifiedBy>Sanjog Dhanvijay</cp:lastModifiedBy>
  <cp:revision>1</cp:revision>
  <dcterms:created xsi:type="dcterms:W3CDTF">2022-06-12T18:27:20Z</dcterms:created>
  <dcterms:modified xsi:type="dcterms:W3CDTF">2022-06-12T18:45:08Z</dcterms:modified>
</cp:coreProperties>
</file>