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79" d="100"/>
          <a:sy n="79" d="100"/>
        </p:scale>
        <p:origin x="7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B3A0CB-D78E-4E4D-9ECA-26979FC1BB05}" type="datetimeFigureOut">
              <a:rPr lang="en-US" smtClean="0"/>
              <a:t>6/8/2022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3204165-9D91-492A-A7A2-BDA1849FDD2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85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3A0CB-D78E-4E4D-9ECA-26979FC1BB05}"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04165-9D91-492A-A7A2-BDA1849FDD2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85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3A0CB-D78E-4E4D-9ECA-26979FC1BB05}"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04165-9D91-492A-A7A2-BDA1849FDD2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479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3A0CB-D78E-4E4D-9ECA-26979FC1BB05}"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04165-9D91-492A-A7A2-BDA1849FDD2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71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B3A0CB-D78E-4E4D-9ECA-26979FC1BB05}"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04165-9D91-492A-A7A2-BDA1849FDD2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117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B3A0CB-D78E-4E4D-9ECA-26979FC1BB05}"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04165-9D91-492A-A7A2-BDA1849FDD2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797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B3A0CB-D78E-4E4D-9ECA-26979FC1BB05}"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04165-9D91-492A-A7A2-BDA1849FDD2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955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B3A0CB-D78E-4E4D-9ECA-26979FC1BB05}"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04165-9D91-492A-A7A2-BDA1849FDD2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900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3A0CB-D78E-4E4D-9ECA-26979FC1BB05}"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04165-9D91-492A-A7A2-BDA1849FDD23}" type="slidenum">
              <a:rPr lang="en-US" smtClean="0"/>
              <a:t>‹#›</a:t>
            </a:fld>
            <a:endParaRPr lang="en-US"/>
          </a:p>
        </p:txBody>
      </p:sp>
    </p:spTree>
    <p:extLst>
      <p:ext uri="{BB962C8B-B14F-4D97-AF65-F5344CB8AC3E}">
        <p14:creationId xmlns:p14="http://schemas.microsoft.com/office/powerpoint/2010/main" val="293569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B3A0CB-D78E-4E4D-9ECA-26979FC1BB05}"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04165-9D91-492A-A7A2-BDA1849FDD2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557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B3A0CB-D78E-4E4D-9ECA-26979FC1BB05}" type="datetimeFigureOut">
              <a:rPr lang="en-US" smtClean="0"/>
              <a:t>6/8/2022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3204165-9D91-492A-A7A2-BDA1849FDD2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23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B3A0CB-D78E-4E4D-9ECA-26979FC1BB05}" type="datetimeFigureOut">
              <a:rPr lang="en-US" smtClean="0"/>
              <a:t>6/8/2022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204165-9D91-492A-A7A2-BDA1849FDD2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7061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nyu-dataservices.github.io/Intro-Jupyter-Notebooks/" TargetMode="External"/><Relationship Id="rId3" Type="http://schemas.openxmlformats.org/officeDocument/2006/relationships/image" Target="../media/image10.jp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fr.wikipedia.org/wiki/Python_(langage)" TargetMode="External"/><Relationship Id="rId5" Type="http://schemas.openxmlformats.org/officeDocument/2006/relationships/image" Target="../media/image11.png"/><Relationship Id="rId4" Type="http://schemas.openxmlformats.org/officeDocument/2006/relationships/hyperlink" Target="https://netivist.org/debate/windows-10-downloa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journal/Procedia-Materials-Science-2211-8128"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vencurd.blogspot.com/2009/07/living-life-kings-size-with-charms_06.html"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6375-0ED9-2921-9B55-FD96CE1CFAAE}"/>
              </a:ext>
            </a:extLst>
          </p:cNvPr>
          <p:cNvSpPr>
            <a:spLocks noGrp="1"/>
          </p:cNvSpPr>
          <p:nvPr>
            <p:ph type="ctrTitle"/>
          </p:nvPr>
        </p:nvSpPr>
        <p:spPr>
          <a:xfrm>
            <a:off x="1269911" y="-1089496"/>
            <a:ext cx="8637073" cy="2490281"/>
          </a:xfrm>
        </p:spPr>
        <p:txBody>
          <a:bodyPr>
            <a:normAutofit/>
          </a:bodyPr>
          <a:lstStyle/>
          <a:p>
            <a:r>
              <a:rPr lang="en" sz="4400" b="1" dirty="0">
                <a:latin typeface="Times New Roman" panose="02020603050405020304" pitchFamily="18" charset="0"/>
                <a:cs typeface="Times New Roman" panose="02020603050405020304" pitchFamily="18" charset="0"/>
              </a:rPr>
              <a:t>Department of Computer Science Engineering</a:t>
            </a:r>
            <a:endParaRPr lang="en-US" sz="4400" dirty="0"/>
          </a:p>
        </p:txBody>
      </p:sp>
      <p:sp>
        <p:nvSpPr>
          <p:cNvPr id="3" name="Subtitle 2">
            <a:extLst>
              <a:ext uri="{FF2B5EF4-FFF2-40B4-BE49-F238E27FC236}">
                <a16:creationId xmlns:a16="http://schemas.microsoft.com/office/drawing/2014/main" id="{01F42BCC-C062-E110-8F22-BC7B1593AFDB}"/>
              </a:ext>
            </a:extLst>
          </p:cNvPr>
          <p:cNvSpPr>
            <a:spLocks noGrp="1"/>
          </p:cNvSpPr>
          <p:nvPr>
            <p:ph type="subTitle" idx="1"/>
          </p:nvPr>
        </p:nvSpPr>
        <p:spPr/>
        <p:txBody>
          <a:bodyPr/>
          <a:lstStyle/>
          <a:p>
            <a:r>
              <a:rPr lang="en-US" dirty="0"/>
              <a:t>.</a:t>
            </a:r>
          </a:p>
        </p:txBody>
      </p:sp>
      <p:pic>
        <p:nvPicPr>
          <p:cNvPr id="4" name="Google Shape;56;p13">
            <a:extLst>
              <a:ext uri="{FF2B5EF4-FFF2-40B4-BE49-F238E27FC236}">
                <a16:creationId xmlns:a16="http://schemas.microsoft.com/office/drawing/2014/main" id="{BD9B058C-4B64-7F97-3046-6BBCA8CE84DC}"/>
              </a:ext>
            </a:extLst>
          </p:cNvPr>
          <p:cNvPicPr preferRelativeResize="0"/>
          <p:nvPr/>
        </p:nvPicPr>
        <p:blipFill>
          <a:blip r:embed="rId2">
            <a:alphaModFix/>
          </a:blip>
          <a:stretch>
            <a:fillRect/>
          </a:stretch>
        </p:blipFill>
        <p:spPr>
          <a:xfrm>
            <a:off x="9789928" y="79484"/>
            <a:ext cx="2262641" cy="1652037"/>
          </a:xfrm>
          <a:prstGeom prst="rect">
            <a:avLst/>
          </a:prstGeom>
          <a:noFill/>
          <a:ln>
            <a:noFill/>
          </a:ln>
        </p:spPr>
      </p:pic>
      <p:sp>
        <p:nvSpPr>
          <p:cNvPr id="11" name="TextBox 10">
            <a:extLst>
              <a:ext uri="{FF2B5EF4-FFF2-40B4-BE49-F238E27FC236}">
                <a16:creationId xmlns:a16="http://schemas.microsoft.com/office/drawing/2014/main" id="{00E8C8E7-5659-4EFA-D927-CD3B4FC119E3}"/>
              </a:ext>
            </a:extLst>
          </p:cNvPr>
          <p:cNvSpPr txBox="1"/>
          <p:nvPr/>
        </p:nvSpPr>
        <p:spPr>
          <a:xfrm>
            <a:off x="603116" y="4017882"/>
            <a:ext cx="2672188" cy="1785104"/>
          </a:xfrm>
          <a:prstGeom prst="rect">
            <a:avLst/>
          </a:prstGeom>
          <a:noFill/>
        </p:spPr>
        <p:txBody>
          <a:bodyPr wrap="square" rtlCol="0">
            <a:spAutoFit/>
          </a:bodyPr>
          <a:lstStyle/>
          <a:p>
            <a:pPr marL="0" lvl="0" indent="0" algn="l" rtl="0">
              <a:spcBef>
                <a:spcPts val="0"/>
              </a:spcBef>
              <a:spcAft>
                <a:spcPts val="0"/>
              </a:spcAft>
              <a:buNone/>
            </a:pPr>
            <a:r>
              <a:rPr lang="en-US" sz="2000" b="1" i="1" cap="none" dirty="0">
                <a:latin typeface="Times New Roman" panose="02020603050405020304" pitchFamily="18" charset="0"/>
                <a:cs typeface="Times New Roman" panose="02020603050405020304" pitchFamily="18" charset="0"/>
              </a:rPr>
              <a:t>Developed by</a:t>
            </a:r>
            <a:r>
              <a:rPr lang="en-US" sz="1800" i="1" cap="none" dirty="0">
                <a:latin typeface="Times New Roman" panose="02020603050405020304" pitchFamily="18" charset="0"/>
                <a:cs typeface="Times New Roman" panose="02020603050405020304" pitchFamily="18" charset="0"/>
              </a:rPr>
              <a:t>:                                                                               Sanjoli(1906141)</a:t>
            </a:r>
          </a:p>
          <a:p>
            <a:pPr marL="0" lvl="0" indent="0" algn="l" rtl="0">
              <a:spcBef>
                <a:spcPts val="0"/>
              </a:spcBef>
              <a:spcAft>
                <a:spcPts val="0"/>
              </a:spcAft>
              <a:buNone/>
            </a:pPr>
            <a:r>
              <a:rPr lang="en-US" sz="1800" i="1" cap="none" dirty="0">
                <a:latin typeface="Times New Roman" panose="02020603050405020304" pitchFamily="18" charset="0"/>
                <a:cs typeface="Times New Roman" panose="02020603050405020304" pitchFamily="18" charset="0"/>
              </a:rPr>
              <a:t>Sukriti(1906151</a:t>
            </a:r>
            <a:r>
              <a:rPr lang="en-US" i="1"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US" i="1" dirty="0">
                <a:latin typeface="Times New Roman" panose="02020603050405020304" pitchFamily="18" charset="0"/>
                <a:cs typeface="Times New Roman" panose="02020603050405020304" pitchFamily="18" charset="0"/>
              </a:rPr>
              <a:t>Sakshi(1906138)</a:t>
            </a:r>
          </a:p>
          <a:p>
            <a:pPr marL="0" lvl="0" indent="0" algn="l" rtl="0">
              <a:spcBef>
                <a:spcPts val="0"/>
              </a:spcBef>
              <a:spcAft>
                <a:spcPts val="0"/>
              </a:spcAft>
              <a:buNone/>
            </a:pPr>
            <a:r>
              <a:rPr lang="en-US" sz="1800" i="1" cap="none" dirty="0">
                <a:latin typeface="Times New Roman" panose="02020603050405020304" pitchFamily="18" charset="0"/>
                <a:cs typeface="Times New Roman" panose="02020603050405020304" pitchFamily="18" charset="0"/>
              </a:rPr>
              <a:t>Shivam(1906144)</a:t>
            </a:r>
          </a:p>
          <a:p>
            <a:pPr marL="0" lvl="0" indent="0" algn="l" rtl="0">
              <a:spcBef>
                <a:spcPts val="0"/>
              </a:spcBef>
              <a:spcAft>
                <a:spcPts val="0"/>
              </a:spcAft>
              <a:buNone/>
            </a:pPr>
            <a:endParaRPr lang="en-US"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5144AE0-8630-91C7-F03F-45983906EA78}"/>
              </a:ext>
            </a:extLst>
          </p:cNvPr>
          <p:cNvSpPr txBox="1"/>
          <p:nvPr/>
        </p:nvSpPr>
        <p:spPr>
          <a:xfrm>
            <a:off x="2291323" y="1731519"/>
            <a:ext cx="7601706" cy="1754326"/>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ANALYSIS AND PERFORMANCE EVALUATION OF DIFFERENT LUNG CANCER CLASSIFICATION EMPERICAL TECNIQUE USING MACHINE LEARNING</a:t>
            </a:r>
          </a:p>
          <a:p>
            <a:r>
              <a:rPr lang="en-IN" sz="1800" b="1" dirty="0">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r>
              <a:rPr lang="en" sz="1800" b="1" dirty="0">
                <a:latin typeface="Times New Roman" panose="02020603050405020304" pitchFamily="18" charset="0"/>
                <a:cs typeface="Times New Roman" panose="02020603050405020304" pitchFamily="18" charset="0"/>
              </a:rPr>
              <a:t>(BTCS 603-18/ BTIT 602-18)</a:t>
            </a:r>
          </a:p>
          <a:p>
            <a:endParaRPr lang="en-US" dirty="0"/>
          </a:p>
        </p:txBody>
      </p:sp>
      <p:sp>
        <p:nvSpPr>
          <p:cNvPr id="13" name="TextBox 12">
            <a:extLst>
              <a:ext uri="{FF2B5EF4-FFF2-40B4-BE49-F238E27FC236}">
                <a16:creationId xmlns:a16="http://schemas.microsoft.com/office/drawing/2014/main" id="{91899859-E61B-802F-32BF-68FA646B009B}"/>
              </a:ext>
            </a:extLst>
          </p:cNvPr>
          <p:cNvSpPr txBox="1"/>
          <p:nvPr/>
        </p:nvSpPr>
        <p:spPr>
          <a:xfrm>
            <a:off x="9348281" y="4085614"/>
            <a:ext cx="1478604" cy="707886"/>
          </a:xfrm>
          <a:prstGeom prst="rect">
            <a:avLst/>
          </a:prstGeom>
          <a:noFill/>
        </p:spPr>
        <p:txBody>
          <a:bodyPr wrap="square" rtlCol="0">
            <a:spAutoFit/>
          </a:bodyPr>
          <a:lstStyle/>
          <a:p>
            <a:r>
              <a:rPr lang="en-US" sz="2000" b="1" i="1" cap="none" dirty="0">
                <a:latin typeface="Times New Roman" panose="02020603050405020304" pitchFamily="18" charset="0"/>
                <a:cs typeface="Times New Roman" panose="02020603050405020304" pitchFamily="18" charset="0"/>
              </a:rPr>
              <a:t>Guided By: </a:t>
            </a:r>
          </a:p>
          <a:p>
            <a:r>
              <a:rPr lang="en-US" sz="2000" i="1" dirty="0" err="1">
                <a:latin typeface="Times New Roman" panose="02020603050405020304" pitchFamily="18" charset="0"/>
                <a:cs typeface="Times New Roman" panose="02020603050405020304" pitchFamily="18" charset="0"/>
              </a:rPr>
              <a:t>Dr.Sita</a:t>
            </a:r>
            <a:r>
              <a:rPr lang="en-US" sz="2000" i="1" dirty="0">
                <a:latin typeface="Times New Roman" panose="02020603050405020304" pitchFamily="18" charset="0"/>
                <a:cs typeface="Times New Roman" panose="02020603050405020304" pitchFamily="18" charset="0"/>
              </a:rPr>
              <a:t> Rani </a:t>
            </a:r>
            <a:endParaRPr lang="en-US" sz="2000" dirty="0"/>
          </a:p>
        </p:txBody>
      </p:sp>
    </p:spTree>
    <p:extLst>
      <p:ext uri="{BB962C8B-B14F-4D97-AF65-F5344CB8AC3E}">
        <p14:creationId xmlns:p14="http://schemas.microsoft.com/office/powerpoint/2010/main" val="228322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F8AC4B-6CBA-E5A2-283C-5A67B7125519}"/>
              </a:ext>
            </a:extLst>
          </p:cNvPr>
          <p:cNvPicPr>
            <a:picLocks noChangeAspect="1"/>
          </p:cNvPicPr>
          <p:nvPr/>
        </p:nvPicPr>
        <p:blipFill>
          <a:blip r:embed="rId2"/>
          <a:stretch>
            <a:fillRect/>
          </a:stretch>
        </p:blipFill>
        <p:spPr>
          <a:xfrm>
            <a:off x="10381331" y="-38910"/>
            <a:ext cx="1810669" cy="1243692"/>
          </a:xfrm>
          <a:prstGeom prst="rect">
            <a:avLst/>
          </a:prstGeom>
        </p:spPr>
      </p:pic>
      <p:sp>
        <p:nvSpPr>
          <p:cNvPr id="4" name="TextBox 3">
            <a:extLst>
              <a:ext uri="{FF2B5EF4-FFF2-40B4-BE49-F238E27FC236}">
                <a16:creationId xmlns:a16="http://schemas.microsoft.com/office/drawing/2014/main" id="{C3FC8FAB-139F-12DF-CE5E-2E9B0D0E1FE2}"/>
              </a:ext>
            </a:extLst>
          </p:cNvPr>
          <p:cNvSpPr txBox="1"/>
          <p:nvPr/>
        </p:nvSpPr>
        <p:spPr>
          <a:xfrm>
            <a:off x="269935" y="182754"/>
            <a:ext cx="7658108" cy="5109091"/>
          </a:xfrm>
          <a:prstGeom prst="rect">
            <a:avLst/>
          </a:prstGeom>
          <a:noFill/>
        </p:spPr>
        <p:txBody>
          <a:bodyPr wrap="square">
            <a:spAutoFit/>
          </a:bodyPr>
          <a:lstStyle/>
          <a:p>
            <a:pPr algn="l"/>
            <a:r>
              <a:rPr lang="en-US" sz="2800" b="0" i="0" dirty="0">
                <a:solidFill>
                  <a:srgbClr val="000000"/>
                </a:solidFill>
                <a:effectLst/>
                <a:latin typeface="ff3"/>
              </a:rPr>
              <a:t>1.</a:t>
            </a:r>
            <a:r>
              <a:rPr lang="en-US" sz="2800" b="0" i="0" dirty="0">
                <a:solidFill>
                  <a:srgbClr val="000000"/>
                </a:solidFill>
                <a:effectLst/>
                <a:latin typeface="ff7"/>
              </a:rPr>
              <a:t> </a:t>
            </a:r>
            <a:r>
              <a:rPr lang="en-US" sz="2800" b="0" i="0" dirty="0">
                <a:solidFill>
                  <a:srgbClr val="000000"/>
                </a:solidFill>
                <a:effectLst/>
                <a:latin typeface="ff3"/>
              </a:rPr>
              <a:t>Support Vector Machine </a:t>
            </a:r>
          </a:p>
          <a:p>
            <a:pPr algn="l"/>
            <a:r>
              <a:rPr lang="en-US" b="0" i="0" dirty="0">
                <a:solidFill>
                  <a:srgbClr val="000000"/>
                </a:solidFill>
                <a:effectLst/>
                <a:latin typeface="ff1"/>
              </a:rPr>
              <a:t>Support Vector Machine is a supervised learning algorithm that uses the Classification method to analyze data and predicate patterns. The texture is divided into two categories or classes by the SVM classifier: regular and </a:t>
            </a:r>
          </a:p>
          <a:p>
            <a:pPr algn="l"/>
            <a:r>
              <a:rPr lang="en-US" b="0" i="0" dirty="0">
                <a:solidFill>
                  <a:srgbClr val="000000"/>
                </a:solidFill>
                <a:effectLst/>
                <a:latin typeface="ff1"/>
              </a:rPr>
              <a:t>abnormal pictures . It is used to effectively map the nodule. SVM is a margin classifier (hyperplane) that separates the two classes, which is why it is often referred to as a non-probabilistic binary classifier. The Support Vector is </a:t>
            </a:r>
          </a:p>
          <a:p>
            <a:pPr algn="l"/>
            <a:r>
              <a:rPr lang="en-US" b="0" i="0" dirty="0">
                <a:solidFill>
                  <a:srgbClr val="000000"/>
                </a:solidFill>
                <a:effectLst/>
                <a:latin typeface="ff1"/>
              </a:rPr>
              <a:t>described as the training data point that is nearest to the classifier, and the Support Vector Machine is the maximum classifier. The gap between the cancer nodules and the hyperplane is as wide as possible  </a:t>
            </a:r>
          </a:p>
          <a:p>
            <a:pPr algn="l"/>
            <a:r>
              <a:rPr lang="en-US" sz="2800" b="0" i="0" dirty="0">
                <a:solidFill>
                  <a:srgbClr val="000000"/>
                </a:solidFill>
                <a:effectLst/>
                <a:latin typeface="ff3"/>
              </a:rPr>
              <a:t>2.</a:t>
            </a:r>
            <a:r>
              <a:rPr lang="en-US" sz="2800" b="0" i="0" dirty="0">
                <a:solidFill>
                  <a:srgbClr val="000000"/>
                </a:solidFill>
                <a:effectLst/>
                <a:latin typeface="ff7"/>
              </a:rPr>
              <a:t> </a:t>
            </a:r>
            <a:r>
              <a:rPr lang="en-US" sz="2800" b="0" i="0" dirty="0">
                <a:solidFill>
                  <a:srgbClr val="000000"/>
                </a:solidFill>
                <a:effectLst/>
                <a:latin typeface="ff3"/>
              </a:rPr>
              <a:t>K-Nearest Neighbor Classifier </a:t>
            </a:r>
          </a:p>
          <a:p>
            <a:pPr algn="l"/>
            <a:r>
              <a:rPr lang="en-US" i="0" dirty="0">
                <a:solidFill>
                  <a:srgbClr val="000000"/>
                </a:solidFill>
                <a:effectLst/>
                <a:latin typeface="ff1"/>
              </a:rPr>
              <a:t>The KNN algorithm is a supervised classification method. It's a simple algorithm that looks for the nearest fit. The database is compared to the comparison set. The test sample's mark is determined by the closest match of the k nearest neighbors. To calculate the distances between research samples and database samples, various </a:t>
            </a:r>
            <a:r>
              <a:rPr lang="en-US" b="0" i="0" dirty="0">
                <a:solidFill>
                  <a:srgbClr val="000000"/>
                </a:solidFill>
                <a:effectLst/>
                <a:latin typeface="ff1"/>
              </a:rPr>
              <a:t>distances such as Euclidean, cosine, similarity, and city block are used.</a:t>
            </a:r>
          </a:p>
        </p:txBody>
      </p:sp>
    </p:spTree>
    <p:extLst>
      <p:ext uri="{BB962C8B-B14F-4D97-AF65-F5344CB8AC3E}">
        <p14:creationId xmlns:p14="http://schemas.microsoft.com/office/powerpoint/2010/main" val="8879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AE1DD-EBB2-6C3F-40BB-6F2222F88272}"/>
              </a:ext>
            </a:extLst>
          </p:cNvPr>
          <p:cNvPicPr>
            <a:picLocks noChangeAspect="1"/>
          </p:cNvPicPr>
          <p:nvPr/>
        </p:nvPicPr>
        <p:blipFill>
          <a:blip r:embed="rId2"/>
          <a:stretch>
            <a:fillRect/>
          </a:stretch>
        </p:blipFill>
        <p:spPr>
          <a:xfrm>
            <a:off x="10381331" y="-38910"/>
            <a:ext cx="1810669" cy="1243692"/>
          </a:xfrm>
          <a:prstGeom prst="rect">
            <a:avLst/>
          </a:prstGeom>
        </p:spPr>
      </p:pic>
      <p:sp>
        <p:nvSpPr>
          <p:cNvPr id="4" name="TextBox 3">
            <a:extLst>
              <a:ext uri="{FF2B5EF4-FFF2-40B4-BE49-F238E27FC236}">
                <a16:creationId xmlns:a16="http://schemas.microsoft.com/office/drawing/2014/main" id="{24588779-F983-FF1C-1EA5-677C3FC4979C}"/>
              </a:ext>
            </a:extLst>
          </p:cNvPr>
          <p:cNvSpPr txBox="1"/>
          <p:nvPr/>
        </p:nvSpPr>
        <p:spPr>
          <a:xfrm>
            <a:off x="-51082" y="-48487"/>
            <a:ext cx="6104106" cy="523220"/>
          </a:xfrm>
          <a:prstGeom prst="rect">
            <a:avLst/>
          </a:prstGeom>
          <a:noFill/>
        </p:spPr>
        <p:txBody>
          <a:bodyPr wrap="square">
            <a:spAutoFit/>
          </a:bodyPr>
          <a:lstStyle/>
          <a:p>
            <a:r>
              <a:rPr lang="en-US" sz="2800" b="0" i="0" dirty="0">
                <a:solidFill>
                  <a:srgbClr val="000000"/>
                </a:solidFill>
                <a:effectLst/>
                <a:latin typeface="ff1"/>
              </a:rPr>
              <a:t>Block Diagram for Proposed method </a:t>
            </a:r>
            <a:endParaRPr lang="en-US" sz="2800" dirty="0"/>
          </a:p>
        </p:txBody>
      </p:sp>
      <p:sp>
        <p:nvSpPr>
          <p:cNvPr id="6" name="Oval 5">
            <a:extLst>
              <a:ext uri="{FF2B5EF4-FFF2-40B4-BE49-F238E27FC236}">
                <a16:creationId xmlns:a16="http://schemas.microsoft.com/office/drawing/2014/main" id="{60FE4C79-E839-A222-F582-7F1F02B23D32}"/>
              </a:ext>
            </a:extLst>
          </p:cNvPr>
          <p:cNvSpPr/>
          <p:nvPr/>
        </p:nvSpPr>
        <p:spPr>
          <a:xfrm>
            <a:off x="5350211" y="379379"/>
            <a:ext cx="1449423" cy="661481"/>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4FD060D-C903-7CB0-E7AE-669231E1D72D}"/>
              </a:ext>
            </a:extLst>
          </p:cNvPr>
          <p:cNvSpPr txBox="1"/>
          <p:nvPr/>
        </p:nvSpPr>
        <p:spPr>
          <a:xfrm>
            <a:off x="5729590" y="515562"/>
            <a:ext cx="700392" cy="369332"/>
          </a:xfrm>
          <a:prstGeom prst="rect">
            <a:avLst/>
          </a:prstGeom>
          <a:noFill/>
        </p:spPr>
        <p:txBody>
          <a:bodyPr wrap="square" rtlCol="0">
            <a:spAutoFit/>
          </a:bodyPr>
          <a:lstStyle/>
          <a:p>
            <a:r>
              <a:rPr lang="en-US" dirty="0"/>
              <a:t>Start</a:t>
            </a:r>
          </a:p>
        </p:txBody>
      </p:sp>
      <p:sp>
        <p:nvSpPr>
          <p:cNvPr id="8" name="Arrow: Down 7">
            <a:extLst>
              <a:ext uri="{FF2B5EF4-FFF2-40B4-BE49-F238E27FC236}">
                <a16:creationId xmlns:a16="http://schemas.microsoft.com/office/drawing/2014/main" id="{2E74F080-5A50-1A0E-F885-0BA11F1C392F}"/>
              </a:ext>
            </a:extLst>
          </p:cNvPr>
          <p:cNvSpPr/>
          <p:nvPr/>
        </p:nvSpPr>
        <p:spPr>
          <a:xfrm>
            <a:off x="5916835" y="1040860"/>
            <a:ext cx="179165" cy="243191"/>
          </a:xfrm>
          <a:prstGeom prst="downArrow">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3FDAC25-91DE-C8D7-AF96-3A6E5528F586}"/>
              </a:ext>
            </a:extLst>
          </p:cNvPr>
          <p:cNvSpPr/>
          <p:nvPr/>
        </p:nvSpPr>
        <p:spPr>
          <a:xfrm>
            <a:off x="4873560" y="1284051"/>
            <a:ext cx="2480553" cy="661481"/>
          </a:xfrm>
          <a:prstGeom prst="round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10000"/>
                </a:schemeClr>
              </a:solidFill>
            </a:endParaRPr>
          </a:p>
        </p:txBody>
      </p:sp>
      <p:sp>
        <p:nvSpPr>
          <p:cNvPr id="10" name="TextBox 9">
            <a:extLst>
              <a:ext uri="{FF2B5EF4-FFF2-40B4-BE49-F238E27FC236}">
                <a16:creationId xmlns:a16="http://schemas.microsoft.com/office/drawing/2014/main" id="{8B44F0B5-91A2-F13D-79E2-028FE6D228B3}"/>
              </a:ext>
            </a:extLst>
          </p:cNvPr>
          <p:cNvSpPr txBox="1"/>
          <p:nvPr/>
        </p:nvSpPr>
        <p:spPr>
          <a:xfrm>
            <a:off x="5087559" y="1381329"/>
            <a:ext cx="2208180" cy="369332"/>
          </a:xfrm>
          <a:prstGeom prst="rect">
            <a:avLst/>
          </a:prstGeom>
          <a:noFill/>
        </p:spPr>
        <p:txBody>
          <a:bodyPr wrap="square" rtlCol="0">
            <a:spAutoFit/>
          </a:bodyPr>
          <a:lstStyle/>
          <a:p>
            <a:r>
              <a:rPr lang="en-US" dirty="0"/>
              <a:t>Data preprocessing</a:t>
            </a:r>
          </a:p>
        </p:txBody>
      </p:sp>
      <p:sp>
        <p:nvSpPr>
          <p:cNvPr id="11" name="Arrow: Down 10">
            <a:extLst>
              <a:ext uri="{FF2B5EF4-FFF2-40B4-BE49-F238E27FC236}">
                <a16:creationId xmlns:a16="http://schemas.microsoft.com/office/drawing/2014/main" id="{E7D5705A-5A77-ED91-7143-9B3D9C4D009C}"/>
              </a:ext>
            </a:extLst>
          </p:cNvPr>
          <p:cNvSpPr/>
          <p:nvPr/>
        </p:nvSpPr>
        <p:spPr>
          <a:xfrm>
            <a:off x="5936295" y="1945532"/>
            <a:ext cx="159705" cy="243191"/>
          </a:xfrm>
          <a:prstGeom prst="downArrow">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90766B9-06AA-2E20-4DEE-BFD5A2223D9E}"/>
              </a:ext>
            </a:extLst>
          </p:cNvPr>
          <p:cNvSpPr/>
          <p:nvPr/>
        </p:nvSpPr>
        <p:spPr>
          <a:xfrm>
            <a:off x="4873560" y="2188723"/>
            <a:ext cx="2480553" cy="661481"/>
          </a:xfrm>
          <a:prstGeom prst="round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F1AE316-02DA-EFAD-B4CE-37C8D694E4B3}"/>
              </a:ext>
            </a:extLst>
          </p:cNvPr>
          <p:cNvSpPr txBox="1"/>
          <p:nvPr/>
        </p:nvSpPr>
        <p:spPr>
          <a:xfrm>
            <a:off x="5262664" y="2363822"/>
            <a:ext cx="1906621" cy="369332"/>
          </a:xfrm>
          <a:prstGeom prst="rect">
            <a:avLst/>
          </a:prstGeom>
          <a:noFill/>
        </p:spPr>
        <p:txBody>
          <a:bodyPr wrap="square" rtlCol="0">
            <a:spAutoFit/>
          </a:bodyPr>
          <a:lstStyle/>
          <a:p>
            <a:r>
              <a:rPr lang="en-US" dirty="0"/>
              <a:t>Feature Selection</a:t>
            </a:r>
          </a:p>
        </p:txBody>
      </p:sp>
      <p:sp>
        <p:nvSpPr>
          <p:cNvPr id="14" name="Arrow: Down 13">
            <a:extLst>
              <a:ext uri="{FF2B5EF4-FFF2-40B4-BE49-F238E27FC236}">
                <a16:creationId xmlns:a16="http://schemas.microsoft.com/office/drawing/2014/main" id="{F75BCC77-109B-50C5-FCD5-8815E000BC2A}"/>
              </a:ext>
            </a:extLst>
          </p:cNvPr>
          <p:cNvSpPr/>
          <p:nvPr/>
        </p:nvSpPr>
        <p:spPr>
          <a:xfrm>
            <a:off x="5957779" y="2850204"/>
            <a:ext cx="190100" cy="243191"/>
          </a:xfrm>
          <a:prstGeom prst="down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C5A7D5CA-B327-5868-0008-BA41AAA61CC9}"/>
              </a:ext>
            </a:extLst>
          </p:cNvPr>
          <p:cNvSpPr/>
          <p:nvPr/>
        </p:nvSpPr>
        <p:spPr>
          <a:xfrm>
            <a:off x="4873560" y="3093395"/>
            <a:ext cx="2480553" cy="573933"/>
          </a:xfrm>
          <a:prstGeom prst="round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8A2A56B-B98F-690C-8DE8-39CD13081FD7}"/>
              </a:ext>
            </a:extLst>
          </p:cNvPr>
          <p:cNvSpPr txBox="1"/>
          <p:nvPr/>
        </p:nvSpPr>
        <p:spPr>
          <a:xfrm>
            <a:off x="5345772" y="3180946"/>
            <a:ext cx="2154263" cy="369332"/>
          </a:xfrm>
          <a:prstGeom prst="rect">
            <a:avLst/>
          </a:prstGeom>
          <a:noFill/>
        </p:spPr>
        <p:txBody>
          <a:bodyPr wrap="square" rtlCol="0">
            <a:spAutoFit/>
          </a:bodyPr>
          <a:lstStyle/>
          <a:p>
            <a:r>
              <a:rPr lang="en-US" dirty="0"/>
              <a:t>Weka classifier </a:t>
            </a:r>
          </a:p>
        </p:txBody>
      </p:sp>
      <p:cxnSp>
        <p:nvCxnSpPr>
          <p:cNvPr id="18" name="Straight Connector 17">
            <a:extLst>
              <a:ext uri="{FF2B5EF4-FFF2-40B4-BE49-F238E27FC236}">
                <a16:creationId xmlns:a16="http://schemas.microsoft.com/office/drawing/2014/main" id="{6B38603E-F210-406D-4A5B-2E6A54F4E25A}"/>
              </a:ext>
            </a:extLst>
          </p:cNvPr>
          <p:cNvCxnSpPr/>
          <p:nvPr/>
        </p:nvCxnSpPr>
        <p:spPr>
          <a:xfrm>
            <a:off x="4562272" y="3881336"/>
            <a:ext cx="3287949" cy="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94FB88-B266-E4D0-3A89-8F2725F51834}"/>
              </a:ext>
            </a:extLst>
          </p:cNvPr>
          <p:cNvCxnSpPr>
            <a:stCxn id="15" idx="2"/>
          </p:cNvCxnSpPr>
          <p:nvPr/>
        </p:nvCxnSpPr>
        <p:spPr>
          <a:xfrm>
            <a:off x="6113837" y="3667328"/>
            <a:ext cx="0" cy="18288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3D45475-8772-16E2-33E2-0FF206D383AD}"/>
              </a:ext>
            </a:extLst>
          </p:cNvPr>
          <p:cNvSpPr/>
          <p:nvPr/>
        </p:nvSpPr>
        <p:spPr>
          <a:xfrm>
            <a:off x="3239311" y="3560320"/>
            <a:ext cx="1322957" cy="729569"/>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29E97B-39E2-C15A-09A6-89C043E3369B}"/>
              </a:ext>
            </a:extLst>
          </p:cNvPr>
          <p:cNvSpPr/>
          <p:nvPr/>
        </p:nvSpPr>
        <p:spPr>
          <a:xfrm>
            <a:off x="7850221" y="3477640"/>
            <a:ext cx="1201381" cy="72956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6F22655-35FA-DF9E-EAB2-BACFC5F08FFB}"/>
              </a:ext>
            </a:extLst>
          </p:cNvPr>
          <p:cNvCxnSpPr>
            <a:stCxn id="21" idx="2"/>
          </p:cNvCxnSpPr>
          <p:nvPr/>
        </p:nvCxnSpPr>
        <p:spPr>
          <a:xfrm>
            <a:off x="3900790" y="4289889"/>
            <a:ext cx="1" cy="184834"/>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FE9C112-BDAA-7F0A-3671-58807C025CEC}"/>
              </a:ext>
            </a:extLst>
          </p:cNvPr>
          <p:cNvCxnSpPr>
            <a:stCxn id="22" idx="2"/>
          </p:cNvCxnSpPr>
          <p:nvPr/>
        </p:nvCxnSpPr>
        <p:spPr>
          <a:xfrm>
            <a:off x="8450912" y="4207208"/>
            <a:ext cx="0" cy="179966"/>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9AA4C9C-9F6B-5EE6-0809-EEED60BFA17E}"/>
              </a:ext>
            </a:extLst>
          </p:cNvPr>
          <p:cNvSpPr/>
          <p:nvPr/>
        </p:nvSpPr>
        <p:spPr>
          <a:xfrm>
            <a:off x="3044753" y="4426076"/>
            <a:ext cx="1902181" cy="52321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9C5F622-72C2-8D60-CB3E-E8994AEA912F}"/>
              </a:ext>
            </a:extLst>
          </p:cNvPr>
          <p:cNvSpPr/>
          <p:nvPr/>
        </p:nvSpPr>
        <p:spPr>
          <a:xfrm>
            <a:off x="7535699" y="4364467"/>
            <a:ext cx="1902181" cy="52321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3422AAB-F4AC-9313-6921-EE9789A451E6}"/>
              </a:ext>
            </a:extLst>
          </p:cNvPr>
          <p:cNvSpPr/>
          <p:nvPr/>
        </p:nvSpPr>
        <p:spPr>
          <a:xfrm>
            <a:off x="5316588" y="4854104"/>
            <a:ext cx="1899296" cy="66147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62F78C3-65AD-DEFD-CCAA-203DC3E3FEE6}"/>
              </a:ext>
            </a:extLst>
          </p:cNvPr>
          <p:cNvCxnSpPr>
            <a:stCxn id="27" idx="2"/>
          </p:cNvCxnSpPr>
          <p:nvPr/>
        </p:nvCxnSpPr>
        <p:spPr>
          <a:xfrm>
            <a:off x="3995844" y="4949294"/>
            <a:ext cx="2224" cy="18288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45EA3F-9AB5-C644-2ACF-507FBDCBD599}"/>
              </a:ext>
            </a:extLst>
          </p:cNvPr>
          <p:cNvCxnSpPr/>
          <p:nvPr/>
        </p:nvCxnSpPr>
        <p:spPr>
          <a:xfrm>
            <a:off x="8486795" y="4897409"/>
            <a:ext cx="2224" cy="18288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E76B83-F381-7764-970B-B13B5C8D0003}"/>
              </a:ext>
            </a:extLst>
          </p:cNvPr>
          <p:cNvCxnSpPr/>
          <p:nvPr/>
        </p:nvCxnSpPr>
        <p:spPr>
          <a:xfrm>
            <a:off x="6200783" y="5490805"/>
            <a:ext cx="2224" cy="182880"/>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BC1F7D59-C559-5EC2-E833-1D2698262D6D}"/>
              </a:ext>
            </a:extLst>
          </p:cNvPr>
          <p:cNvSpPr/>
          <p:nvPr/>
        </p:nvSpPr>
        <p:spPr>
          <a:xfrm>
            <a:off x="5773362" y="5679523"/>
            <a:ext cx="851172" cy="400266"/>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891C7DA8-00A7-5417-D7CC-2A3121CC6FE8}"/>
              </a:ext>
            </a:extLst>
          </p:cNvPr>
          <p:cNvCxnSpPr>
            <a:cxnSpLocks/>
            <a:endCxn id="29" idx="1"/>
          </p:cNvCxnSpPr>
          <p:nvPr/>
        </p:nvCxnSpPr>
        <p:spPr>
          <a:xfrm>
            <a:off x="3995844" y="5132174"/>
            <a:ext cx="1320744" cy="526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FA40A21-2F50-2117-864E-2F8AC701E853}"/>
              </a:ext>
            </a:extLst>
          </p:cNvPr>
          <p:cNvCxnSpPr>
            <a:cxnSpLocks/>
          </p:cNvCxnSpPr>
          <p:nvPr/>
        </p:nvCxnSpPr>
        <p:spPr>
          <a:xfrm flipV="1">
            <a:off x="7215884" y="5084319"/>
            <a:ext cx="1297876" cy="616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B8C2EFF-CD3B-981E-ACF8-9122EEE8EDE6}"/>
              </a:ext>
            </a:extLst>
          </p:cNvPr>
          <p:cNvSpPr txBox="1"/>
          <p:nvPr/>
        </p:nvSpPr>
        <p:spPr>
          <a:xfrm>
            <a:off x="3540871" y="3706240"/>
            <a:ext cx="1040860" cy="369332"/>
          </a:xfrm>
          <a:prstGeom prst="rect">
            <a:avLst/>
          </a:prstGeom>
          <a:noFill/>
        </p:spPr>
        <p:txBody>
          <a:bodyPr wrap="square" rtlCol="0">
            <a:spAutoFit/>
          </a:bodyPr>
          <a:lstStyle/>
          <a:p>
            <a:r>
              <a:rPr lang="en-US" dirty="0"/>
              <a:t>SVM</a:t>
            </a:r>
          </a:p>
        </p:txBody>
      </p:sp>
      <p:sp>
        <p:nvSpPr>
          <p:cNvPr id="42" name="TextBox 41">
            <a:extLst>
              <a:ext uri="{FF2B5EF4-FFF2-40B4-BE49-F238E27FC236}">
                <a16:creationId xmlns:a16="http://schemas.microsoft.com/office/drawing/2014/main" id="{79BBEC89-BCEF-D26A-8ACB-90C9B8386022}"/>
              </a:ext>
            </a:extLst>
          </p:cNvPr>
          <p:cNvSpPr txBox="1"/>
          <p:nvPr/>
        </p:nvSpPr>
        <p:spPr>
          <a:xfrm>
            <a:off x="8122597" y="3618692"/>
            <a:ext cx="1201378" cy="369332"/>
          </a:xfrm>
          <a:prstGeom prst="rect">
            <a:avLst/>
          </a:prstGeom>
          <a:noFill/>
        </p:spPr>
        <p:txBody>
          <a:bodyPr wrap="square" rtlCol="0">
            <a:spAutoFit/>
          </a:bodyPr>
          <a:lstStyle/>
          <a:p>
            <a:r>
              <a:rPr lang="en-US" dirty="0"/>
              <a:t>KNN</a:t>
            </a:r>
          </a:p>
        </p:txBody>
      </p:sp>
      <p:sp>
        <p:nvSpPr>
          <p:cNvPr id="43" name="TextBox 42">
            <a:extLst>
              <a:ext uri="{FF2B5EF4-FFF2-40B4-BE49-F238E27FC236}">
                <a16:creationId xmlns:a16="http://schemas.microsoft.com/office/drawing/2014/main" id="{E31FE5A0-22CB-EFBF-135C-5B389D1D0442}"/>
              </a:ext>
            </a:extLst>
          </p:cNvPr>
          <p:cNvSpPr txBox="1"/>
          <p:nvPr/>
        </p:nvSpPr>
        <p:spPr>
          <a:xfrm>
            <a:off x="3424143" y="4455270"/>
            <a:ext cx="1536970" cy="367575"/>
          </a:xfrm>
          <a:prstGeom prst="rect">
            <a:avLst/>
          </a:prstGeom>
          <a:noFill/>
        </p:spPr>
        <p:txBody>
          <a:bodyPr wrap="square" rtlCol="0">
            <a:spAutoFit/>
          </a:bodyPr>
          <a:lstStyle/>
          <a:p>
            <a:r>
              <a:rPr lang="en-US" dirty="0"/>
              <a:t>Training </a:t>
            </a:r>
          </a:p>
        </p:txBody>
      </p:sp>
      <p:sp>
        <p:nvSpPr>
          <p:cNvPr id="44" name="TextBox 43">
            <a:extLst>
              <a:ext uri="{FF2B5EF4-FFF2-40B4-BE49-F238E27FC236}">
                <a16:creationId xmlns:a16="http://schemas.microsoft.com/office/drawing/2014/main" id="{69B68676-16DE-54F6-FF29-0A320FC2FA07}"/>
              </a:ext>
            </a:extLst>
          </p:cNvPr>
          <p:cNvSpPr txBox="1"/>
          <p:nvPr/>
        </p:nvSpPr>
        <p:spPr>
          <a:xfrm>
            <a:off x="7966957" y="4387174"/>
            <a:ext cx="1201381" cy="369332"/>
          </a:xfrm>
          <a:prstGeom prst="rect">
            <a:avLst/>
          </a:prstGeom>
          <a:noFill/>
        </p:spPr>
        <p:txBody>
          <a:bodyPr wrap="square" rtlCol="0">
            <a:spAutoFit/>
          </a:bodyPr>
          <a:lstStyle/>
          <a:p>
            <a:r>
              <a:rPr lang="en-US" dirty="0"/>
              <a:t>Testing</a:t>
            </a:r>
          </a:p>
        </p:txBody>
      </p:sp>
      <p:sp>
        <p:nvSpPr>
          <p:cNvPr id="45" name="TextBox 44">
            <a:extLst>
              <a:ext uri="{FF2B5EF4-FFF2-40B4-BE49-F238E27FC236}">
                <a16:creationId xmlns:a16="http://schemas.microsoft.com/office/drawing/2014/main" id="{A2A240C4-67CE-61FA-7284-9B3B6C7951BF}"/>
              </a:ext>
            </a:extLst>
          </p:cNvPr>
          <p:cNvSpPr txBox="1"/>
          <p:nvPr/>
        </p:nvSpPr>
        <p:spPr>
          <a:xfrm>
            <a:off x="5345772" y="4949294"/>
            <a:ext cx="1734572" cy="369332"/>
          </a:xfrm>
          <a:prstGeom prst="rect">
            <a:avLst/>
          </a:prstGeom>
          <a:noFill/>
        </p:spPr>
        <p:txBody>
          <a:bodyPr wrap="square" rtlCol="0">
            <a:spAutoFit/>
          </a:bodyPr>
          <a:lstStyle/>
          <a:p>
            <a:r>
              <a:rPr lang="en-US" dirty="0"/>
              <a:t>Display accuracy </a:t>
            </a:r>
          </a:p>
        </p:txBody>
      </p:sp>
      <p:sp>
        <p:nvSpPr>
          <p:cNvPr id="46" name="TextBox 45">
            <a:extLst>
              <a:ext uri="{FF2B5EF4-FFF2-40B4-BE49-F238E27FC236}">
                <a16:creationId xmlns:a16="http://schemas.microsoft.com/office/drawing/2014/main" id="{96D7A317-45A8-B079-9183-E78CEB96761F}"/>
              </a:ext>
            </a:extLst>
          </p:cNvPr>
          <p:cNvSpPr txBox="1"/>
          <p:nvPr/>
        </p:nvSpPr>
        <p:spPr>
          <a:xfrm>
            <a:off x="5897383" y="5700403"/>
            <a:ext cx="863339" cy="369332"/>
          </a:xfrm>
          <a:prstGeom prst="rect">
            <a:avLst/>
          </a:prstGeom>
          <a:noFill/>
        </p:spPr>
        <p:txBody>
          <a:bodyPr wrap="square" rtlCol="0">
            <a:spAutoFit/>
          </a:bodyPr>
          <a:lstStyle/>
          <a:p>
            <a:r>
              <a:rPr lang="en-US" dirty="0"/>
              <a:t>END</a:t>
            </a:r>
          </a:p>
        </p:txBody>
      </p:sp>
    </p:spTree>
    <p:extLst>
      <p:ext uri="{BB962C8B-B14F-4D97-AF65-F5344CB8AC3E}">
        <p14:creationId xmlns:p14="http://schemas.microsoft.com/office/powerpoint/2010/main" val="151602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8DC28B-9180-F52F-0087-D886882F1CD9}"/>
              </a:ext>
            </a:extLst>
          </p:cNvPr>
          <p:cNvPicPr>
            <a:picLocks noChangeAspect="1"/>
          </p:cNvPicPr>
          <p:nvPr/>
        </p:nvPicPr>
        <p:blipFill>
          <a:blip r:embed="rId2"/>
          <a:stretch>
            <a:fillRect/>
          </a:stretch>
        </p:blipFill>
        <p:spPr>
          <a:xfrm>
            <a:off x="10381331" y="-38910"/>
            <a:ext cx="1810669" cy="1243692"/>
          </a:xfrm>
          <a:prstGeom prst="rect">
            <a:avLst/>
          </a:prstGeom>
        </p:spPr>
      </p:pic>
      <p:sp>
        <p:nvSpPr>
          <p:cNvPr id="4" name="TextBox 3">
            <a:extLst>
              <a:ext uri="{FF2B5EF4-FFF2-40B4-BE49-F238E27FC236}">
                <a16:creationId xmlns:a16="http://schemas.microsoft.com/office/drawing/2014/main" id="{6E5ED81B-6361-2D6F-26FC-4E89CD368E0D}"/>
              </a:ext>
            </a:extLst>
          </p:cNvPr>
          <p:cNvSpPr txBox="1"/>
          <p:nvPr/>
        </p:nvSpPr>
        <p:spPr>
          <a:xfrm>
            <a:off x="-89998" y="150"/>
            <a:ext cx="6104106" cy="584775"/>
          </a:xfrm>
          <a:prstGeom prst="rect">
            <a:avLst/>
          </a:prstGeom>
          <a:noFill/>
        </p:spPr>
        <p:txBody>
          <a:bodyPr wrap="square">
            <a:spAutoFit/>
          </a:bodyPr>
          <a:lstStyle/>
          <a:p>
            <a:pPr marL="114300" indent="0" eaLnBrk="1" hangingPunct="1">
              <a:buNone/>
            </a:pPr>
            <a:r>
              <a:rPr lang="en-US" altLang="en-US" sz="3200" b="1" dirty="0">
                <a:latin typeface="Times New Roman" panose="02020603050405020304" pitchFamily="18" charset="0"/>
                <a:cs typeface="Times New Roman" panose="02020603050405020304" pitchFamily="18" charset="0"/>
              </a:rPr>
              <a:t>5. Technology/Platform</a:t>
            </a:r>
          </a:p>
        </p:txBody>
      </p:sp>
      <p:sp>
        <p:nvSpPr>
          <p:cNvPr id="6" name="TextBox 5">
            <a:extLst>
              <a:ext uri="{FF2B5EF4-FFF2-40B4-BE49-F238E27FC236}">
                <a16:creationId xmlns:a16="http://schemas.microsoft.com/office/drawing/2014/main" id="{0C722156-A22F-0168-F97E-E62877F4D3E4}"/>
              </a:ext>
            </a:extLst>
          </p:cNvPr>
          <p:cNvSpPr txBox="1"/>
          <p:nvPr/>
        </p:nvSpPr>
        <p:spPr>
          <a:xfrm>
            <a:off x="401256" y="1073859"/>
            <a:ext cx="6172200" cy="1964512"/>
          </a:xfrm>
          <a:prstGeom prst="rect">
            <a:avLst/>
          </a:prstGeom>
          <a:noFill/>
        </p:spPr>
        <p:txBody>
          <a:bodyPr wrap="square">
            <a:spAutoFit/>
          </a:bodyPr>
          <a:lstStyle/>
          <a:p>
            <a:pPr marL="342900" marR="0" lvl="0" indent="-342900">
              <a:lnSpc>
                <a:spcPct val="150000"/>
              </a:lnSpc>
              <a:spcBef>
                <a:spcPts val="0"/>
              </a:spcBef>
              <a:spcAft>
                <a:spcPts val="0"/>
              </a:spcAft>
              <a:buFont typeface="+mj-lt"/>
              <a:buAutoNum type="arabicPeriod"/>
            </a:pPr>
            <a:r>
              <a:rPr lang="en-IN" sz="2800" b="1" dirty="0">
                <a:effectLst/>
                <a:latin typeface="Calibri" panose="020F0502020204030204" pitchFamily="34" charset="0"/>
                <a:ea typeface="Calibri" panose="020F0502020204030204" pitchFamily="34" charset="0"/>
              </a:rPr>
              <a:t>Window 10</a:t>
            </a:r>
            <a:endParaRPr lang="en-US" sz="2800" b="1"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2800" b="1" dirty="0">
                <a:effectLst/>
                <a:latin typeface="Calibri" panose="020F0502020204030204" pitchFamily="34" charset="0"/>
                <a:ea typeface="Calibri" panose="020F0502020204030204" pitchFamily="34" charset="0"/>
              </a:rPr>
              <a:t>Jupyter Notebook</a:t>
            </a:r>
            <a:endParaRPr lang="en-US" sz="2800" b="1"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2800" b="1" dirty="0">
                <a:effectLst/>
                <a:latin typeface="Calibri" panose="020F0502020204030204" pitchFamily="34" charset="0"/>
                <a:ea typeface="Calibri" panose="020F0502020204030204" pitchFamily="34" charset="0"/>
              </a:rPr>
              <a:t>Python</a:t>
            </a:r>
            <a:endParaRPr lang="en-US" sz="2800" b="1" dirty="0">
              <a:effectLst/>
              <a:latin typeface="Calibri" panose="020F050202020403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id="{C7BECD7F-441D-5D3D-B152-3FBDB60E49D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23754" y="933918"/>
            <a:ext cx="1810669" cy="1439632"/>
          </a:xfrm>
          <a:prstGeom prst="rect">
            <a:avLst/>
          </a:prstGeom>
        </p:spPr>
      </p:pic>
      <p:pic>
        <p:nvPicPr>
          <p:cNvPr id="11" name="Picture 10">
            <a:extLst>
              <a:ext uri="{FF2B5EF4-FFF2-40B4-BE49-F238E27FC236}">
                <a16:creationId xmlns:a16="http://schemas.microsoft.com/office/drawing/2014/main" id="{6D36A2F3-7246-B627-7A22-7F69AA905F4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801583" y="2451846"/>
            <a:ext cx="1712072" cy="1575405"/>
          </a:xfrm>
          <a:prstGeom prst="rect">
            <a:avLst/>
          </a:prstGeom>
        </p:spPr>
      </p:pic>
      <p:pic>
        <p:nvPicPr>
          <p:cNvPr id="14" name="Picture 13">
            <a:extLst>
              <a:ext uri="{FF2B5EF4-FFF2-40B4-BE49-F238E27FC236}">
                <a16:creationId xmlns:a16="http://schemas.microsoft.com/office/drawing/2014/main" id="{6B2FADDD-30F4-AEE7-DD76-56B01C9E715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024437" y="3831077"/>
            <a:ext cx="2143125" cy="2133600"/>
          </a:xfrm>
          <a:prstGeom prst="rect">
            <a:avLst/>
          </a:prstGeom>
        </p:spPr>
      </p:pic>
      <p:sp>
        <p:nvSpPr>
          <p:cNvPr id="15" name="TextBox 14">
            <a:extLst>
              <a:ext uri="{FF2B5EF4-FFF2-40B4-BE49-F238E27FC236}">
                <a16:creationId xmlns:a16="http://schemas.microsoft.com/office/drawing/2014/main" id="{ACA4A8B2-ED8C-2EA5-D51A-39EA2AC3FC37}"/>
              </a:ext>
            </a:extLst>
          </p:cNvPr>
          <p:cNvSpPr txBox="1"/>
          <p:nvPr/>
        </p:nvSpPr>
        <p:spPr>
          <a:xfrm>
            <a:off x="5024437" y="4495800"/>
            <a:ext cx="2143125" cy="230832"/>
          </a:xfrm>
          <a:prstGeom prst="rect">
            <a:avLst/>
          </a:prstGeom>
          <a:noFill/>
        </p:spPr>
        <p:txBody>
          <a:bodyPr wrap="square" rtlCol="0">
            <a:spAutoFit/>
          </a:bodyPr>
          <a:lstStyle/>
          <a:p>
            <a:endParaRPr lang="en-US" sz="900" dirty="0"/>
          </a:p>
        </p:txBody>
      </p:sp>
    </p:spTree>
    <p:extLst>
      <p:ext uri="{BB962C8B-B14F-4D97-AF65-F5344CB8AC3E}">
        <p14:creationId xmlns:p14="http://schemas.microsoft.com/office/powerpoint/2010/main" val="2096104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C13996-7C36-1AA8-6FBC-6C41797E41A6}"/>
              </a:ext>
            </a:extLst>
          </p:cNvPr>
          <p:cNvPicPr>
            <a:picLocks noChangeAspect="1"/>
          </p:cNvPicPr>
          <p:nvPr/>
        </p:nvPicPr>
        <p:blipFill>
          <a:blip r:embed="rId2"/>
          <a:stretch>
            <a:fillRect/>
          </a:stretch>
        </p:blipFill>
        <p:spPr>
          <a:xfrm>
            <a:off x="10381331" y="-38910"/>
            <a:ext cx="1810669" cy="1243692"/>
          </a:xfrm>
          <a:prstGeom prst="rect">
            <a:avLst/>
          </a:prstGeom>
        </p:spPr>
      </p:pic>
      <p:sp>
        <p:nvSpPr>
          <p:cNvPr id="4" name="TextBox 3">
            <a:extLst>
              <a:ext uri="{FF2B5EF4-FFF2-40B4-BE49-F238E27FC236}">
                <a16:creationId xmlns:a16="http://schemas.microsoft.com/office/drawing/2014/main" id="{04AD0C5F-5ACD-EE86-A536-0D3AFD1FDC3C}"/>
              </a:ext>
            </a:extLst>
          </p:cNvPr>
          <p:cNvSpPr txBox="1"/>
          <p:nvPr/>
        </p:nvSpPr>
        <p:spPr>
          <a:xfrm>
            <a:off x="17015" y="39058"/>
            <a:ext cx="6104106" cy="584775"/>
          </a:xfrm>
          <a:prstGeom prst="rect">
            <a:avLst/>
          </a:prstGeom>
          <a:noFill/>
        </p:spPr>
        <p:txBody>
          <a:bodyPr wrap="square">
            <a:spAutoFit/>
          </a:bodyPr>
          <a:lstStyle/>
          <a:p>
            <a:pPr marL="114300" indent="0" eaLnBrk="1" hangingPunct="1">
              <a:buNone/>
            </a:pPr>
            <a:r>
              <a:rPr lang="en-US" altLang="en-US" sz="3200" b="1" dirty="0">
                <a:latin typeface="Times New Roman" panose="02020603050405020304" pitchFamily="18" charset="0"/>
                <a:cs typeface="Times New Roman" panose="02020603050405020304" pitchFamily="18" charset="0"/>
              </a:rPr>
              <a:t>6. Results and Discussion</a:t>
            </a:r>
          </a:p>
        </p:txBody>
      </p:sp>
      <p:pic>
        <p:nvPicPr>
          <p:cNvPr id="6" name="Picture 5">
            <a:extLst>
              <a:ext uri="{FF2B5EF4-FFF2-40B4-BE49-F238E27FC236}">
                <a16:creationId xmlns:a16="http://schemas.microsoft.com/office/drawing/2014/main" id="{D022B0A5-6828-C83A-7304-42584C6C5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173" y="1661474"/>
            <a:ext cx="4863492" cy="3301587"/>
          </a:xfrm>
          <a:prstGeom prst="rect">
            <a:avLst/>
          </a:prstGeom>
        </p:spPr>
      </p:pic>
      <p:sp>
        <p:nvSpPr>
          <p:cNvPr id="14" name="TextBox 13">
            <a:extLst>
              <a:ext uri="{FF2B5EF4-FFF2-40B4-BE49-F238E27FC236}">
                <a16:creationId xmlns:a16="http://schemas.microsoft.com/office/drawing/2014/main" id="{D230DEE4-B211-EE47-BF8D-C934416A4D26}"/>
              </a:ext>
            </a:extLst>
          </p:cNvPr>
          <p:cNvSpPr txBox="1"/>
          <p:nvPr/>
        </p:nvSpPr>
        <p:spPr>
          <a:xfrm>
            <a:off x="-19457" y="1204782"/>
            <a:ext cx="8044775"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model accuracy of KNN : 87%</a:t>
            </a:r>
          </a:p>
        </p:txBody>
      </p:sp>
      <p:sp>
        <p:nvSpPr>
          <p:cNvPr id="15" name="TextBox 14">
            <a:extLst>
              <a:ext uri="{FF2B5EF4-FFF2-40B4-BE49-F238E27FC236}">
                <a16:creationId xmlns:a16="http://schemas.microsoft.com/office/drawing/2014/main" id="{B0122887-BC36-7693-0D4A-D677D74BE6DF}"/>
              </a:ext>
            </a:extLst>
          </p:cNvPr>
          <p:cNvSpPr txBox="1"/>
          <p:nvPr/>
        </p:nvSpPr>
        <p:spPr>
          <a:xfrm>
            <a:off x="0" y="1661474"/>
            <a:ext cx="535993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model accuracy of SVM : 89%</a:t>
            </a:r>
          </a:p>
        </p:txBody>
      </p:sp>
      <p:sp>
        <p:nvSpPr>
          <p:cNvPr id="114" name="TextBox 113">
            <a:extLst>
              <a:ext uri="{FF2B5EF4-FFF2-40B4-BE49-F238E27FC236}">
                <a16:creationId xmlns:a16="http://schemas.microsoft.com/office/drawing/2014/main" id="{5B93B15E-7D05-4149-AC06-554C21C43E90}"/>
              </a:ext>
            </a:extLst>
          </p:cNvPr>
          <p:cNvSpPr txBox="1"/>
          <p:nvPr/>
        </p:nvSpPr>
        <p:spPr>
          <a:xfrm>
            <a:off x="9723" y="2178995"/>
            <a:ext cx="423153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comparison between SVM and KNN are shown in this histogram , we see that SVM gives us more accuracy than KNN on the same platform.</a:t>
            </a:r>
          </a:p>
        </p:txBody>
      </p:sp>
    </p:spTree>
    <p:extLst>
      <p:ext uri="{BB962C8B-B14F-4D97-AF65-F5344CB8AC3E}">
        <p14:creationId xmlns:p14="http://schemas.microsoft.com/office/powerpoint/2010/main" val="369712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E8500C-A1FA-53BD-B06A-743F2CE4D5EE}"/>
              </a:ext>
            </a:extLst>
          </p:cNvPr>
          <p:cNvPicPr>
            <a:picLocks noChangeAspect="1"/>
          </p:cNvPicPr>
          <p:nvPr/>
        </p:nvPicPr>
        <p:blipFill>
          <a:blip r:embed="rId2"/>
          <a:stretch>
            <a:fillRect/>
          </a:stretch>
        </p:blipFill>
        <p:spPr>
          <a:xfrm>
            <a:off x="10352147" y="-9726"/>
            <a:ext cx="1810669" cy="1243692"/>
          </a:xfrm>
          <a:prstGeom prst="rect">
            <a:avLst/>
          </a:prstGeom>
        </p:spPr>
      </p:pic>
      <p:sp>
        <p:nvSpPr>
          <p:cNvPr id="5" name="TextBox 4">
            <a:extLst>
              <a:ext uri="{FF2B5EF4-FFF2-40B4-BE49-F238E27FC236}">
                <a16:creationId xmlns:a16="http://schemas.microsoft.com/office/drawing/2014/main" id="{FC7ED644-AB73-3556-305F-F4E53DECEE09}"/>
              </a:ext>
            </a:extLst>
          </p:cNvPr>
          <p:cNvSpPr txBox="1"/>
          <p:nvPr/>
        </p:nvSpPr>
        <p:spPr>
          <a:xfrm>
            <a:off x="-41355" y="350353"/>
            <a:ext cx="6104106" cy="584775"/>
          </a:xfrm>
          <a:prstGeom prst="rect">
            <a:avLst/>
          </a:prstGeom>
          <a:noFill/>
        </p:spPr>
        <p:txBody>
          <a:bodyPr wrap="square">
            <a:spAutoFit/>
          </a:bodyPr>
          <a:lstStyle/>
          <a:p>
            <a:pPr marL="114300" indent="0" eaLnBrk="1" hangingPunct="1">
              <a:buNone/>
            </a:pPr>
            <a:r>
              <a:rPr lang="en-US" altLang="en-US" sz="3200" b="1" dirty="0">
                <a:latin typeface="Times New Roman" panose="02020603050405020304" pitchFamily="18" charset="0"/>
                <a:cs typeface="Times New Roman" panose="02020603050405020304" pitchFamily="18" charset="0"/>
              </a:rPr>
              <a:t>7.Conclusion and Future Scope</a:t>
            </a:r>
          </a:p>
        </p:txBody>
      </p:sp>
      <p:sp>
        <p:nvSpPr>
          <p:cNvPr id="6" name="TextBox 5">
            <a:extLst>
              <a:ext uri="{FF2B5EF4-FFF2-40B4-BE49-F238E27FC236}">
                <a16:creationId xmlns:a16="http://schemas.microsoft.com/office/drawing/2014/main" id="{E6A0BFA1-E304-E96D-577E-272D6DC81641}"/>
              </a:ext>
            </a:extLst>
          </p:cNvPr>
          <p:cNvSpPr txBox="1"/>
          <p:nvPr/>
        </p:nvSpPr>
        <p:spPr>
          <a:xfrm>
            <a:off x="175091" y="898130"/>
            <a:ext cx="6147880" cy="1200329"/>
          </a:xfrm>
          <a:prstGeom prst="rect">
            <a:avLst/>
          </a:prstGeom>
          <a:noFill/>
        </p:spPr>
        <p:txBody>
          <a:bodyPr wrap="square">
            <a:spAutoFit/>
          </a:bodyPr>
          <a:lstStyle/>
          <a:p>
            <a:pPr algn="l"/>
            <a:endParaRPr lang="en-US" b="0" i="0" dirty="0">
              <a:solidFill>
                <a:srgbClr val="000000"/>
              </a:solidFill>
              <a:effectLst/>
              <a:latin typeface="ff1"/>
            </a:endParaRPr>
          </a:p>
          <a:p>
            <a:pPr algn="l"/>
            <a:r>
              <a:rPr lang="en-US" b="0" i="0" dirty="0">
                <a:solidFill>
                  <a:srgbClr val="000000"/>
                </a:solidFill>
                <a:effectLst/>
                <a:latin typeface="ff1"/>
              </a:rPr>
              <a:t>Lung cancer is one of the most dangerous diseases and the </a:t>
            </a:r>
          </a:p>
          <a:p>
            <a:pPr algn="l"/>
            <a:r>
              <a:rPr lang="en-US" b="0" i="0" dirty="0">
                <a:solidFill>
                  <a:srgbClr val="000000"/>
                </a:solidFill>
                <a:effectLst/>
                <a:latin typeface="ff1"/>
              </a:rPr>
              <a:t>most common cause of death, the severity of the disease lies </a:t>
            </a:r>
          </a:p>
          <a:p>
            <a:pPr algn="l"/>
            <a:r>
              <a:rPr lang="en-US" b="0" i="0" dirty="0">
                <a:solidFill>
                  <a:srgbClr val="000000"/>
                </a:solidFill>
                <a:effectLst/>
                <a:latin typeface="ff1"/>
              </a:rPr>
              <a:t>in the difficulty of diagnosing it in the early stages. </a:t>
            </a:r>
          </a:p>
        </p:txBody>
      </p:sp>
      <p:sp>
        <p:nvSpPr>
          <p:cNvPr id="7" name="TextBox 6">
            <a:extLst>
              <a:ext uri="{FF2B5EF4-FFF2-40B4-BE49-F238E27FC236}">
                <a16:creationId xmlns:a16="http://schemas.microsoft.com/office/drawing/2014/main" id="{F2EFC1E7-63D9-5E2B-4F4B-4E775F39F9D8}"/>
              </a:ext>
            </a:extLst>
          </p:cNvPr>
          <p:cNvSpPr txBox="1"/>
          <p:nvPr/>
        </p:nvSpPr>
        <p:spPr>
          <a:xfrm>
            <a:off x="204275" y="2551837"/>
            <a:ext cx="6147880" cy="1754326"/>
          </a:xfrm>
          <a:prstGeom prst="rect">
            <a:avLst/>
          </a:prstGeom>
          <a:noFill/>
        </p:spPr>
        <p:txBody>
          <a:bodyPr wrap="square">
            <a:spAutoFit/>
          </a:bodyPr>
          <a:lstStyle/>
          <a:p>
            <a:pPr algn="l"/>
            <a:r>
              <a:rPr lang="en-US" b="0" i="0" dirty="0">
                <a:solidFill>
                  <a:srgbClr val="000000"/>
                </a:solidFill>
                <a:effectLst/>
                <a:latin typeface="ff1"/>
              </a:rPr>
              <a:t>The focus of this </a:t>
            </a:r>
            <a:r>
              <a:rPr lang="en-US" dirty="0">
                <a:solidFill>
                  <a:srgbClr val="000000"/>
                </a:solidFill>
                <a:latin typeface="ff1"/>
              </a:rPr>
              <a:t>model</a:t>
            </a:r>
            <a:r>
              <a:rPr lang="en-US" b="0" i="0" dirty="0">
                <a:solidFill>
                  <a:srgbClr val="000000"/>
                </a:solidFill>
                <a:effectLst/>
                <a:latin typeface="ff1"/>
              </a:rPr>
              <a:t> is on using WEKA Tool to investigate </a:t>
            </a:r>
          </a:p>
          <a:p>
            <a:pPr algn="l"/>
            <a:r>
              <a:rPr lang="en-US" b="0" i="0" dirty="0">
                <a:solidFill>
                  <a:srgbClr val="000000"/>
                </a:solidFill>
                <a:effectLst/>
                <a:latin typeface="ff1"/>
              </a:rPr>
              <a:t>the accuracy of classification algorithms. The results show </a:t>
            </a:r>
          </a:p>
          <a:p>
            <a:pPr algn="l"/>
            <a:r>
              <a:rPr lang="en-US" b="0" i="0" dirty="0">
                <a:solidFill>
                  <a:srgbClr val="000000"/>
                </a:solidFill>
                <a:effectLst/>
                <a:latin typeface="ff1"/>
              </a:rPr>
              <a:t>that the Support Vector Machine (SVM) give the best </a:t>
            </a:r>
          </a:p>
          <a:p>
            <a:pPr algn="l"/>
            <a:r>
              <a:rPr lang="en-US" b="0" i="0" dirty="0">
                <a:solidFill>
                  <a:srgbClr val="000000"/>
                </a:solidFill>
                <a:effectLst/>
                <a:latin typeface="ff1"/>
              </a:rPr>
              <a:t>accuracy </a:t>
            </a:r>
            <a:r>
              <a:rPr lang="en-US" dirty="0">
                <a:solidFill>
                  <a:srgbClr val="000000"/>
                </a:solidFill>
                <a:latin typeface="ff1"/>
              </a:rPr>
              <a:t>89.99</a:t>
            </a:r>
            <a:r>
              <a:rPr lang="en-US" b="0" i="0" dirty="0">
                <a:solidFill>
                  <a:srgbClr val="000000"/>
                </a:solidFill>
                <a:effectLst/>
                <a:latin typeface="ff1"/>
              </a:rPr>
              <a:t>%, that can detect lung cancer in its early </a:t>
            </a:r>
          </a:p>
          <a:p>
            <a:pPr algn="l"/>
            <a:r>
              <a:rPr lang="en-US" b="0" i="0" dirty="0">
                <a:solidFill>
                  <a:srgbClr val="000000"/>
                </a:solidFill>
                <a:effectLst/>
                <a:latin typeface="ff1"/>
              </a:rPr>
              <a:t>stages and save several lives and, K-Nearest Neighbor KNN </a:t>
            </a:r>
          </a:p>
          <a:p>
            <a:pPr algn="l"/>
            <a:r>
              <a:rPr lang="en-US" dirty="0">
                <a:solidFill>
                  <a:srgbClr val="000000"/>
                </a:solidFill>
                <a:latin typeface="ff1"/>
              </a:rPr>
              <a:t>It gave less accuracy </a:t>
            </a:r>
            <a:r>
              <a:rPr lang="en-US" dirty="0" err="1">
                <a:solidFill>
                  <a:srgbClr val="000000"/>
                </a:solidFill>
                <a:latin typeface="ff1"/>
              </a:rPr>
              <a:t>I.e</a:t>
            </a:r>
            <a:r>
              <a:rPr lang="en-US" dirty="0">
                <a:solidFill>
                  <a:srgbClr val="000000"/>
                </a:solidFill>
                <a:latin typeface="ff1"/>
              </a:rPr>
              <a:t> 87.49%.</a:t>
            </a:r>
            <a:endParaRPr lang="en-US" b="0" i="0" dirty="0">
              <a:solidFill>
                <a:srgbClr val="000000"/>
              </a:solidFill>
              <a:effectLst/>
              <a:latin typeface="ff1"/>
            </a:endParaRPr>
          </a:p>
        </p:txBody>
      </p:sp>
    </p:spTree>
    <p:extLst>
      <p:ext uri="{BB962C8B-B14F-4D97-AF65-F5344CB8AC3E}">
        <p14:creationId xmlns:p14="http://schemas.microsoft.com/office/powerpoint/2010/main" val="213032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BA35F4-AB58-0E35-B4C0-B0BBD6992FB0}"/>
              </a:ext>
            </a:extLst>
          </p:cNvPr>
          <p:cNvPicPr>
            <a:picLocks noChangeAspect="1"/>
          </p:cNvPicPr>
          <p:nvPr/>
        </p:nvPicPr>
        <p:blipFill>
          <a:blip r:embed="rId2"/>
          <a:stretch>
            <a:fillRect/>
          </a:stretch>
        </p:blipFill>
        <p:spPr>
          <a:xfrm>
            <a:off x="10352147" y="-9726"/>
            <a:ext cx="1810669" cy="1243692"/>
          </a:xfrm>
          <a:prstGeom prst="rect">
            <a:avLst/>
          </a:prstGeom>
        </p:spPr>
      </p:pic>
      <p:sp>
        <p:nvSpPr>
          <p:cNvPr id="4" name="TextBox 3">
            <a:extLst>
              <a:ext uri="{FF2B5EF4-FFF2-40B4-BE49-F238E27FC236}">
                <a16:creationId xmlns:a16="http://schemas.microsoft.com/office/drawing/2014/main" id="{AC30A816-2A78-4DF9-6CC3-FDECC0157E76}"/>
              </a:ext>
            </a:extLst>
          </p:cNvPr>
          <p:cNvSpPr txBox="1"/>
          <p:nvPr/>
        </p:nvSpPr>
        <p:spPr>
          <a:xfrm>
            <a:off x="7288" y="238482"/>
            <a:ext cx="6104106" cy="584775"/>
          </a:xfrm>
          <a:prstGeom prst="rect">
            <a:avLst/>
          </a:prstGeom>
          <a:noFill/>
        </p:spPr>
        <p:txBody>
          <a:bodyPr wrap="square">
            <a:spAutoFit/>
          </a:bodyPr>
          <a:lstStyle/>
          <a:p>
            <a:pPr marL="114300" indent="0" eaLnBrk="1" hangingPunct="1">
              <a:buNone/>
            </a:pPr>
            <a:r>
              <a:rPr lang="en-US" altLang="en-US" sz="3200" b="1" dirty="0">
                <a:latin typeface="Times New Roman" panose="02020603050405020304"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3BD97F8E-293C-0F43-6A44-4BA9BF413151}"/>
              </a:ext>
            </a:extLst>
          </p:cNvPr>
          <p:cNvSpPr txBox="1"/>
          <p:nvPr/>
        </p:nvSpPr>
        <p:spPr>
          <a:xfrm>
            <a:off x="75382" y="1012144"/>
            <a:ext cx="10508304" cy="4926926"/>
          </a:xfrm>
          <a:prstGeom prst="rect">
            <a:avLst/>
          </a:prstGeom>
          <a:noFill/>
        </p:spPr>
        <p:txBody>
          <a:bodyPr wrap="square">
            <a:spAutoFit/>
          </a:bodyPr>
          <a:lstStyle/>
          <a:p>
            <a:pPr marL="342900" marR="0" lvl="0" indent="-342900">
              <a:lnSpc>
                <a:spcPct val="150000"/>
              </a:lnSpc>
              <a:spcBef>
                <a:spcPts val="0"/>
              </a:spcBef>
              <a:spcAft>
                <a:spcPts val="0"/>
              </a:spcAft>
              <a:buFont typeface="+mj-lt"/>
              <a:buAutoNum type="arabicPeriod"/>
            </a:pPr>
            <a:r>
              <a:rPr lang="en-US" sz="1800" b="1" u="none" strike="noStrike" dirty="0">
                <a:effectLst/>
                <a:latin typeface="Calibri" panose="020F0502020204030204" pitchFamily="34" charset="0"/>
                <a:ea typeface="Calibri" panose="020F0502020204030204" pitchFamily="34" charset="0"/>
              </a:rPr>
              <a:t> </a:t>
            </a:r>
            <a:r>
              <a:rPr lang="en-IN" sz="1800" u="none" strike="noStrike" dirty="0">
                <a:effectLst/>
                <a:latin typeface="Calibri" panose="020F0502020204030204" pitchFamily="34" charset="0"/>
                <a:ea typeface="Calibri" panose="020F0502020204030204" pitchFamily="34" charset="0"/>
              </a:rPr>
              <a:t>N. </a:t>
            </a:r>
            <a:r>
              <a:rPr lang="en-IN" sz="1800" u="none" strike="noStrike" dirty="0" err="1">
                <a:effectLst/>
                <a:latin typeface="Calibri" panose="020F0502020204030204" pitchFamily="34" charset="0"/>
                <a:ea typeface="Calibri" panose="020F0502020204030204" pitchFamily="34" charset="0"/>
              </a:rPr>
              <a:t>Maleki</a:t>
            </a:r>
            <a:r>
              <a:rPr lang="en-IN" sz="1800" u="none" strike="noStrike" dirty="0">
                <a:effectLst/>
                <a:latin typeface="Calibri" panose="020F0502020204030204" pitchFamily="34" charset="0"/>
                <a:ea typeface="Calibri" panose="020F0502020204030204" pitchFamily="34" charset="0"/>
              </a:rPr>
              <a:t> , </a:t>
            </a:r>
            <a:r>
              <a:rPr lang="en-IN" sz="1800" u="none" strike="noStrike" dirty="0" err="1">
                <a:effectLst/>
                <a:latin typeface="Calibri" panose="020F0502020204030204" pitchFamily="34" charset="0"/>
                <a:ea typeface="Calibri" panose="020F0502020204030204" pitchFamily="34" charset="0"/>
              </a:rPr>
              <a:t>Y.Zeinali</a:t>
            </a:r>
            <a:r>
              <a:rPr lang="en-IN" sz="1800" u="none" strike="noStrike" dirty="0">
                <a:effectLst/>
                <a:latin typeface="Calibri" panose="020F0502020204030204" pitchFamily="34" charset="0"/>
                <a:ea typeface="Calibri" panose="020F0502020204030204" pitchFamily="34" charset="0"/>
              </a:rPr>
              <a:t> , </a:t>
            </a:r>
            <a:r>
              <a:rPr lang="en-IN" sz="1800" u="none" strike="noStrike" dirty="0" err="1">
                <a:effectLst/>
                <a:latin typeface="Calibri" panose="020F0502020204030204" pitchFamily="34" charset="0"/>
                <a:ea typeface="Calibri" panose="020F0502020204030204" pitchFamily="34" charset="0"/>
              </a:rPr>
              <a:t>S.T.A.Niaki</a:t>
            </a:r>
            <a:r>
              <a:rPr lang="en-IN" sz="1800" u="none" strike="noStrike" dirty="0">
                <a:effectLst/>
                <a:latin typeface="Calibri" panose="020F0502020204030204" pitchFamily="34" charset="0"/>
                <a:ea typeface="Calibri" panose="020F0502020204030204" pitchFamily="34" charset="0"/>
              </a:rPr>
              <a:t> (2021) “A K-NN method for lung cancer prognosis with the use of a genetic algorithm for feature selection ”, Expert Systems with application ,vol. 164, pp:1-7. </a:t>
            </a:r>
            <a:endParaRPr lang="en-US" sz="1600" u="none" strike="noStrike"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u="none" strike="noStrike" dirty="0" err="1">
                <a:effectLst/>
                <a:latin typeface="Calibri" panose="020F0502020204030204" pitchFamily="34" charset="0"/>
                <a:ea typeface="Calibri" panose="020F0502020204030204" pitchFamily="34" charset="0"/>
              </a:rPr>
              <a:t>Dr.</a:t>
            </a:r>
            <a:r>
              <a:rPr lang="en-IN" sz="1800" u="none" strike="noStrike" dirty="0">
                <a:effectLst/>
                <a:latin typeface="Calibri" panose="020F0502020204030204" pitchFamily="34" charset="0"/>
                <a:ea typeface="Calibri" panose="020F0502020204030204" pitchFamily="34" charset="0"/>
              </a:rPr>
              <a:t> S. Senthil , B. </a:t>
            </a:r>
            <a:r>
              <a:rPr lang="en-IN" sz="1800" u="none" strike="noStrike" dirty="0" err="1">
                <a:effectLst/>
                <a:latin typeface="Calibri" panose="020F0502020204030204" pitchFamily="34" charset="0"/>
                <a:ea typeface="Calibri" panose="020F0502020204030204" pitchFamily="34" charset="0"/>
              </a:rPr>
              <a:t>Ayshwarya</a:t>
            </a:r>
            <a:r>
              <a:rPr lang="en-IN" sz="1800" u="none" strike="noStrike" dirty="0">
                <a:effectLst/>
                <a:latin typeface="Calibri" panose="020F0502020204030204" pitchFamily="34" charset="0"/>
                <a:ea typeface="Calibri" panose="020F0502020204030204" pitchFamily="34" charset="0"/>
              </a:rPr>
              <a:t> (2018) “Lung Cancer Prediction using Feed Forward Back Propagation Neural Networks with Optimal Features”, International Journal of Applied Engineering Research ISSN 0973-4562, Volume 13, pp : 1-8.</a:t>
            </a:r>
            <a:endParaRPr lang="en-US" sz="1600" u="none" strike="noStrike"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u="none" strike="noStrike" dirty="0" err="1">
                <a:effectLst/>
                <a:latin typeface="Calibri" panose="020F0502020204030204" pitchFamily="34" charset="0"/>
                <a:ea typeface="Calibri" panose="020F0502020204030204" pitchFamily="34" charset="0"/>
              </a:rPr>
              <a:t>P.Chaturvedi</a:t>
            </a:r>
            <a:r>
              <a:rPr lang="en-IN" sz="1800" u="none" strike="noStrike" dirty="0">
                <a:effectLst/>
                <a:latin typeface="Calibri" panose="020F0502020204030204" pitchFamily="34" charset="0"/>
                <a:ea typeface="Calibri" panose="020F0502020204030204" pitchFamily="34" charset="0"/>
              </a:rPr>
              <a:t> , </a:t>
            </a:r>
            <a:r>
              <a:rPr lang="en-IN" sz="1800" u="none" strike="noStrike" dirty="0" err="1">
                <a:effectLst/>
                <a:latin typeface="Calibri" panose="020F0502020204030204" pitchFamily="34" charset="0"/>
                <a:ea typeface="Calibri" panose="020F0502020204030204" pitchFamily="34" charset="0"/>
              </a:rPr>
              <a:t>A.Jhamb</a:t>
            </a:r>
            <a:r>
              <a:rPr lang="en-IN" sz="1800" u="none" strike="noStrike" dirty="0">
                <a:effectLst/>
                <a:latin typeface="Calibri" panose="020F0502020204030204" pitchFamily="34" charset="0"/>
                <a:ea typeface="Calibri" panose="020F0502020204030204" pitchFamily="34" charset="0"/>
              </a:rPr>
              <a:t> , M.Vanani1 and V.Nemade1 (2021) “Prediction and Classification of Lung Cancer Using Machine Learning Techniques”, Materials Science and Engineering , pp : 1-20.</a:t>
            </a:r>
            <a:endParaRPr lang="en-US" sz="1600" u="none" strike="noStrike"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u="none" strike="noStrike" dirty="0" err="1">
                <a:effectLst/>
                <a:latin typeface="Calibri" panose="020F0502020204030204" pitchFamily="34" charset="0"/>
                <a:ea typeface="Calibri" panose="020F0502020204030204" pitchFamily="34" charset="0"/>
              </a:rPr>
              <a:t>P.Bhuvaneswari</a:t>
            </a:r>
            <a:r>
              <a:rPr lang="en-IN" sz="1800" u="none" strike="noStrike" dirty="0">
                <a:effectLst/>
                <a:latin typeface="Calibri" panose="020F0502020204030204" pitchFamily="34" charset="0"/>
                <a:ea typeface="Calibri" panose="020F0502020204030204" pitchFamily="34" charset="0"/>
              </a:rPr>
              <a:t> , </a:t>
            </a:r>
            <a:r>
              <a:rPr lang="en-IN" sz="1800" u="none" strike="noStrike" dirty="0" err="1">
                <a:effectLst/>
                <a:latin typeface="Calibri" panose="020F0502020204030204" pitchFamily="34" charset="0"/>
                <a:ea typeface="Calibri" panose="020F0502020204030204" pitchFamily="34" charset="0"/>
              </a:rPr>
              <a:t>Dr.A.Brintha</a:t>
            </a:r>
            <a:r>
              <a:rPr lang="en-IN" sz="1800" u="none" strike="noStrike" dirty="0">
                <a:effectLst/>
                <a:latin typeface="Calibri" panose="020F0502020204030204" pitchFamily="34" charset="0"/>
                <a:ea typeface="Calibri" panose="020F0502020204030204" pitchFamily="34" charset="0"/>
              </a:rPr>
              <a:t> Therese (2015) “</a:t>
            </a:r>
            <a:r>
              <a:rPr lang="en-IN" sz="1800" u="none" strike="noStrike" dirty="0">
                <a:solidFill>
                  <a:srgbClr val="111111"/>
                </a:solidFill>
                <a:effectLst/>
                <a:latin typeface="Roboto" panose="02000000000000000000" pitchFamily="2" charset="0"/>
                <a:ea typeface="Calibri" panose="020F0502020204030204" pitchFamily="34" charset="0"/>
              </a:rPr>
              <a:t>Detection of Cancer in Lung with K-NN Classification Using Genetic Algorithm”, </a:t>
            </a:r>
            <a:r>
              <a:rPr lang="en-IN" sz="1800" u="none" strike="noStrike" dirty="0">
                <a:solidFill>
                  <a:srgbClr val="0000FF"/>
                </a:solidFill>
                <a:effectLst/>
                <a:latin typeface="inherit"/>
                <a:ea typeface="Calibri" panose="020F0502020204030204" pitchFamily="34" charset="0"/>
                <a:hlinkClick r:id="rId3"/>
              </a:rPr>
              <a:t>Procedia Materials Science</a:t>
            </a:r>
            <a:r>
              <a:rPr lang="en-IN" sz="1800" u="none" strike="noStrike" dirty="0">
                <a:solidFill>
                  <a:srgbClr val="555555"/>
                </a:solidFill>
                <a:effectLst/>
                <a:latin typeface="Roboto" panose="02000000000000000000" pitchFamily="2" charset="0"/>
                <a:ea typeface="Calibri" panose="020F0502020204030204" pitchFamily="34" charset="0"/>
              </a:rPr>
              <a:t> 10:433-440 , pp: 1-10</a:t>
            </a:r>
            <a:endParaRPr lang="en-US" sz="1600" u="none" strike="noStrike"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u="none" strike="noStrike" dirty="0" err="1">
                <a:effectLst/>
                <a:latin typeface="Calibri" panose="020F0502020204030204" pitchFamily="34" charset="0"/>
                <a:ea typeface="Calibri" panose="020F0502020204030204" pitchFamily="34" charset="0"/>
              </a:rPr>
              <a:t>D.M.Abdullah</a:t>
            </a:r>
            <a:r>
              <a:rPr lang="en-IN" sz="1800" u="none" strike="noStrike" dirty="0">
                <a:effectLst/>
                <a:latin typeface="Calibri" panose="020F0502020204030204" pitchFamily="34" charset="0"/>
                <a:ea typeface="Calibri" panose="020F0502020204030204" pitchFamily="34" charset="0"/>
              </a:rPr>
              <a:t> , </a:t>
            </a:r>
            <a:r>
              <a:rPr lang="en-IN" sz="1800" u="none" strike="noStrike" dirty="0" err="1">
                <a:effectLst/>
                <a:latin typeface="Calibri" panose="020F0502020204030204" pitchFamily="34" charset="0"/>
                <a:ea typeface="Calibri" panose="020F0502020204030204" pitchFamily="34" charset="0"/>
              </a:rPr>
              <a:t>A.M.Abdulazeez</a:t>
            </a:r>
            <a:r>
              <a:rPr lang="en-IN" sz="1800" u="none" strike="noStrike" dirty="0">
                <a:effectLst/>
                <a:latin typeface="Calibri" panose="020F0502020204030204" pitchFamily="34" charset="0"/>
                <a:ea typeface="Calibri" panose="020F0502020204030204" pitchFamily="34" charset="0"/>
              </a:rPr>
              <a:t> , </a:t>
            </a:r>
            <a:r>
              <a:rPr lang="en-IN" sz="1800" u="none" strike="noStrike" dirty="0" err="1">
                <a:effectLst/>
                <a:latin typeface="Calibri" panose="020F0502020204030204" pitchFamily="34" charset="0"/>
                <a:ea typeface="Calibri" panose="020F0502020204030204" pitchFamily="34" charset="0"/>
              </a:rPr>
              <a:t>A.B.Sallow</a:t>
            </a:r>
            <a:r>
              <a:rPr lang="en-IN" sz="1800" u="none" strike="noStrike" dirty="0">
                <a:effectLst/>
                <a:latin typeface="Calibri" panose="020F0502020204030204" pitchFamily="34" charset="0"/>
                <a:ea typeface="Calibri" panose="020F0502020204030204" pitchFamily="34" charset="0"/>
              </a:rPr>
              <a:t> (2021) “</a:t>
            </a:r>
            <a:r>
              <a:rPr lang="en-IN" sz="1800" u="none" strike="noStrike" dirty="0">
                <a:solidFill>
                  <a:srgbClr val="111111"/>
                </a:solidFill>
                <a:effectLst/>
                <a:latin typeface="Roboto" panose="02000000000000000000" pitchFamily="2" charset="0"/>
                <a:ea typeface="Calibri" panose="020F0502020204030204" pitchFamily="34" charset="0"/>
              </a:rPr>
              <a:t>Lung cancer Prediction and Classification based on Correlation Selection method Using Machine Learning Techniques” , pp : 1-9.</a:t>
            </a:r>
            <a:endParaRPr lang="en-US" sz="1600" u="none" strike="noStrike"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3937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56;p13">
            <a:extLst>
              <a:ext uri="{FF2B5EF4-FFF2-40B4-BE49-F238E27FC236}">
                <a16:creationId xmlns:a16="http://schemas.microsoft.com/office/drawing/2014/main" id="{B915766C-19D4-87E5-6FCF-1614218A3967}"/>
              </a:ext>
            </a:extLst>
          </p:cNvPr>
          <p:cNvPicPr preferRelativeResize="0"/>
          <p:nvPr/>
        </p:nvPicPr>
        <p:blipFill>
          <a:blip r:embed="rId2">
            <a:alphaModFix/>
          </a:blip>
          <a:stretch>
            <a:fillRect/>
          </a:stretch>
        </p:blipFill>
        <p:spPr>
          <a:xfrm>
            <a:off x="10227681" y="60033"/>
            <a:ext cx="1863809" cy="1214290"/>
          </a:xfrm>
          <a:prstGeom prst="rect">
            <a:avLst/>
          </a:prstGeom>
          <a:noFill/>
          <a:ln>
            <a:noFill/>
          </a:ln>
        </p:spPr>
      </p:pic>
      <p:sp>
        <p:nvSpPr>
          <p:cNvPr id="3" name="TextBox 2">
            <a:extLst>
              <a:ext uri="{FF2B5EF4-FFF2-40B4-BE49-F238E27FC236}">
                <a16:creationId xmlns:a16="http://schemas.microsoft.com/office/drawing/2014/main" id="{E59323E7-7C05-0F77-5F10-D0ECD414EF7D}"/>
              </a:ext>
            </a:extLst>
          </p:cNvPr>
          <p:cNvSpPr txBox="1"/>
          <p:nvPr/>
        </p:nvSpPr>
        <p:spPr>
          <a:xfrm>
            <a:off x="48632" y="200573"/>
            <a:ext cx="5457218" cy="707886"/>
          </a:xfrm>
          <a:prstGeom prst="rect">
            <a:avLst/>
          </a:prstGeom>
          <a:noFill/>
        </p:spPr>
        <p:txBody>
          <a:bodyPr wrap="square" rtlCol="0">
            <a:spAutoFit/>
          </a:bodyPr>
          <a:lstStyle/>
          <a:p>
            <a:pPr marL="514350" indent="-514350">
              <a:buFont typeface="+mj-lt"/>
              <a:buAutoNum type="arabicPeriod"/>
            </a:pPr>
            <a:r>
              <a:rPr lang="en-US" sz="4000" b="1" dirty="0">
                <a:solidFill>
                  <a:schemeClr val="tx1">
                    <a:lumMod val="95000"/>
                    <a:lumOff val="5000"/>
                  </a:schemeClr>
                </a:solidFill>
              </a:rPr>
              <a:t>INTRODUCTION</a:t>
            </a:r>
          </a:p>
        </p:txBody>
      </p:sp>
      <p:sp>
        <p:nvSpPr>
          <p:cNvPr id="6" name="TextBox 5">
            <a:extLst>
              <a:ext uri="{FF2B5EF4-FFF2-40B4-BE49-F238E27FC236}">
                <a16:creationId xmlns:a16="http://schemas.microsoft.com/office/drawing/2014/main" id="{90A7A132-7ECE-E9CF-35BD-F3F75A76796A}"/>
              </a:ext>
            </a:extLst>
          </p:cNvPr>
          <p:cNvSpPr txBox="1"/>
          <p:nvPr/>
        </p:nvSpPr>
        <p:spPr>
          <a:xfrm flipH="1">
            <a:off x="606505" y="1126861"/>
            <a:ext cx="4889617" cy="707886"/>
          </a:xfrm>
          <a:prstGeom prst="rect">
            <a:avLst/>
          </a:prstGeom>
          <a:noFill/>
        </p:spPr>
        <p:txBody>
          <a:bodyPr wrap="square" rtlCol="0">
            <a:spAutoFit/>
          </a:bodyPr>
          <a:lstStyle/>
          <a:p>
            <a:r>
              <a:rPr lang="en-US" sz="4000" b="1" dirty="0">
                <a:solidFill>
                  <a:srgbClr val="996633"/>
                </a:solidFill>
              </a:rPr>
              <a:t>LUNGS CANCER</a:t>
            </a:r>
          </a:p>
        </p:txBody>
      </p:sp>
      <p:sp>
        <p:nvSpPr>
          <p:cNvPr id="10" name="TextBox 9">
            <a:extLst>
              <a:ext uri="{FF2B5EF4-FFF2-40B4-BE49-F238E27FC236}">
                <a16:creationId xmlns:a16="http://schemas.microsoft.com/office/drawing/2014/main" id="{853D6B3D-C8E9-2675-CADE-8555C350A9B7}"/>
              </a:ext>
            </a:extLst>
          </p:cNvPr>
          <p:cNvSpPr txBox="1"/>
          <p:nvPr/>
        </p:nvSpPr>
        <p:spPr>
          <a:xfrm>
            <a:off x="542300" y="2384870"/>
            <a:ext cx="6104106" cy="2308324"/>
          </a:xfrm>
          <a:prstGeom prst="rect">
            <a:avLst/>
          </a:prstGeom>
          <a:noFill/>
        </p:spPr>
        <p:txBody>
          <a:bodyPr wrap="square">
            <a:spAutoFit/>
          </a:bodyPr>
          <a:lstStyle/>
          <a:p>
            <a:pPr algn="l"/>
            <a:r>
              <a:rPr lang="en-US" b="0" i="0" dirty="0">
                <a:solidFill>
                  <a:srgbClr val="111111"/>
                </a:solidFill>
                <a:effectLst/>
                <a:latin typeface="Helvetica" panose="020B0604020202020204" pitchFamily="34" charset="0"/>
              </a:rPr>
              <a:t>Lung cancer is a type of cancer that begins in the lungs.</a:t>
            </a:r>
          </a:p>
          <a:p>
            <a:pPr algn="l"/>
            <a:endParaRPr lang="en-US" dirty="0">
              <a:solidFill>
                <a:srgbClr val="111111"/>
              </a:solidFill>
              <a:latin typeface="Helvetica" panose="020B0604020202020204" pitchFamily="34" charset="0"/>
            </a:endParaRPr>
          </a:p>
          <a:p>
            <a:pPr algn="l"/>
            <a:r>
              <a:rPr lang="en-US" b="0" i="0" dirty="0">
                <a:solidFill>
                  <a:srgbClr val="111111"/>
                </a:solidFill>
                <a:effectLst/>
                <a:latin typeface="Helvetica" panose="020B0604020202020204" pitchFamily="34" charset="0"/>
              </a:rPr>
              <a:t> Your lungs are two spongy organs in your chest that take in oxygen when you inhale and release carbon dioxide when you exhale.</a:t>
            </a:r>
          </a:p>
          <a:p>
            <a:pPr algn="l"/>
            <a:endParaRPr lang="en-US" b="0" i="0" dirty="0">
              <a:solidFill>
                <a:srgbClr val="111111"/>
              </a:solidFill>
              <a:effectLst/>
              <a:latin typeface="Helvetica" panose="020B0604020202020204" pitchFamily="34" charset="0"/>
            </a:endParaRPr>
          </a:p>
          <a:p>
            <a:pPr algn="l"/>
            <a:r>
              <a:rPr lang="en-US" b="0" i="0" dirty="0">
                <a:solidFill>
                  <a:srgbClr val="111111"/>
                </a:solidFill>
                <a:effectLst/>
                <a:latin typeface="Helvetica" panose="020B0604020202020204" pitchFamily="34" charset="0"/>
              </a:rPr>
              <a:t>Lung cancer is the leading cause of cancer deaths worldwide.</a:t>
            </a:r>
          </a:p>
        </p:txBody>
      </p:sp>
      <p:pic>
        <p:nvPicPr>
          <p:cNvPr id="1026" name="Picture 2" descr="Lung cancer">
            <a:extLst>
              <a:ext uri="{FF2B5EF4-FFF2-40B4-BE49-F238E27FC236}">
                <a16:creationId xmlns:a16="http://schemas.microsoft.com/office/drawing/2014/main" id="{176E4DC5-8C03-A8F1-13B9-832277BEF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2" y="1935803"/>
            <a:ext cx="4464996" cy="357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05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F93AD0-7621-759D-968C-A47B1F5EFF1C}"/>
              </a:ext>
            </a:extLst>
          </p:cNvPr>
          <p:cNvSpPr txBox="1"/>
          <p:nvPr/>
        </p:nvSpPr>
        <p:spPr>
          <a:xfrm>
            <a:off x="143467" y="793663"/>
            <a:ext cx="6104106" cy="3693319"/>
          </a:xfrm>
          <a:prstGeom prst="rect">
            <a:avLst/>
          </a:prstGeom>
          <a:noFill/>
        </p:spPr>
        <p:txBody>
          <a:bodyPr wrap="square">
            <a:spAutoFit/>
          </a:bodyPr>
          <a:lstStyle/>
          <a:p>
            <a:r>
              <a:rPr lang="en-US" b="0" i="0" dirty="0">
                <a:solidFill>
                  <a:srgbClr val="111111"/>
                </a:solidFill>
                <a:effectLst/>
                <a:latin typeface="Helvetica" panose="020B0604020202020204" pitchFamily="34" charset="0"/>
              </a:rPr>
              <a:t>People who smoke have the greatest risk of lung cancer,</a:t>
            </a:r>
          </a:p>
          <a:p>
            <a:endParaRPr lang="en-US" dirty="0">
              <a:solidFill>
                <a:srgbClr val="111111"/>
              </a:solidFill>
              <a:latin typeface="Helvetica" panose="020B0604020202020204" pitchFamily="34" charset="0"/>
            </a:endParaRPr>
          </a:p>
          <a:p>
            <a:r>
              <a:rPr lang="en-US" b="0" i="0" dirty="0">
                <a:solidFill>
                  <a:srgbClr val="111111"/>
                </a:solidFill>
                <a:effectLst/>
                <a:latin typeface="Helvetica" panose="020B0604020202020204" pitchFamily="34" charset="0"/>
              </a:rPr>
              <a:t> though lung cancer can also occur in people who have </a:t>
            </a:r>
          </a:p>
          <a:p>
            <a:endParaRPr lang="en-US" dirty="0">
              <a:solidFill>
                <a:srgbClr val="111111"/>
              </a:solidFill>
              <a:latin typeface="Helvetica" panose="020B0604020202020204" pitchFamily="34" charset="0"/>
            </a:endParaRPr>
          </a:p>
          <a:p>
            <a:r>
              <a:rPr lang="en-US" b="0" i="0" dirty="0">
                <a:solidFill>
                  <a:srgbClr val="111111"/>
                </a:solidFill>
                <a:effectLst/>
                <a:latin typeface="Helvetica" panose="020B0604020202020204" pitchFamily="34" charset="0"/>
              </a:rPr>
              <a:t>never smoked. The risk of lung cancer increases with the </a:t>
            </a:r>
          </a:p>
          <a:p>
            <a:endParaRPr lang="en-US" dirty="0">
              <a:solidFill>
                <a:srgbClr val="111111"/>
              </a:solidFill>
              <a:latin typeface="Helvetica" panose="020B0604020202020204" pitchFamily="34" charset="0"/>
            </a:endParaRPr>
          </a:p>
          <a:p>
            <a:r>
              <a:rPr lang="en-US" b="0" i="0" dirty="0">
                <a:solidFill>
                  <a:srgbClr val="111111"/>
                </a:solidFill>
                <a:effectLst/>
                <a:latin typeface="Helvetica" panose="020B0604020202020204" pitchFamily="34" charset="0"/>
              </a:rPr>
              <a:t>length of time and number of cigarettes you've smoked. If </a:t>
            </a:r>
          </a:p>
          <a:p>
            <a:endParaRPr lang="en-US" dirty="0">
              <a:solidFill>
                <a:srgbClr val="111111"/>
              </a:solidFill>
              <a:latin typeface="Helvetica" panose="020B0604020202020204" pitchFamily="34" charset="0"/>
            </a:endParaRPr>
          </a:p>
          <a:p>
            <a:r>
              <a:rPr lang="en-US" b="0" i="0" dirty="0">
                <a:solidFill>
                  <a:srgbClr val="111111"/>
                </a:solidFill>
                <a:effectLst/>
                <a:latin typeface="Helvetica" panose="020B0604020202020204" pitchFamily="34" charset="0"/>
              </a:rPr>
              <a:t>you quit smoking, even after smoking for many years, you </a:t>
            </a:r>
          </a:p>
          <a:p>
            <a:endParaRPr lang="en-US" dirty="0">
              <a:solidFill>
                <a:srgbClr val="111111"/>
              </a:solidFill>
              <a:latin typeface="Helvetica" panose="020B0604020202020204" pitchFamily="34" charset="0"/>
            </a:endParaRPr>
          </a:p>
          <a:p>
            <a:r>
              <a:rPr lang="en-US" b="0" i="0" dirty="0">
                <a:solidFill>
                  <a:srgbClr val="111111"/>
                </a:solidFill>
                <a:effectLst/>
                <a:latin typeface="Helvetica" panose="020B0604020202020204" pitchFamily="34" charset="0"/>
              </a:rPr>
              <a:t>can significantly reduce your chances of developing lung </a:t>
            </a:r>
          </a:p>
          <a:p>
            <a:endParaRPr lang="en-US" dirty="0">
              <a:solidFill>
                <a:srgbClr val="111111"/>
              </a:solidFill>
              <a:latin typeface="Helvetica" panose="020B0604020202020204" pitchFamily="34" charset="0"/>
            </a:endParaRPr>
          </a:p>
          <a:p>
            <a:r>
              <a:rPr lang="en-US" b="0" i="0" dirty="0">
                <a:solidFill>
                  <a:srgbClr val="111111"/>
                </a:solidFill>
                <a:effectLst/>
                <a:latin typeface="Helvetica" panose="020B0604020202020204" pitchFamily="34" charset="0"/>
              </a:rPr>
              <a:t>cancer.</a:t>
            </a:r>
            <a:endParaRPr lang="en-US" dirty="0"/>
          </a:p>
        </p:txBody>
      </p:sp>
      <p:pic>
        <p:nvPicPr>
          <p:cNvPr id="4" name="Picture 3">
            <a:extLst>
              <a:ext uri="{FF2B5EF4-FFF2-40B4-BE49-F238E27FC236}">
                <a16:creationId xmlns:a16="http://schemas.microsoft.com/office/drawing/2014/main" id="{B5D5894C-A11F-4FBD-F667-90F9AFC950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23794" y="505832"/>
            <a:ext cx="3054927" cy="5331228"/>
          </a:xfrm>
          <a:prstGeom prst="rect">
            <a:avLst/>
          </a:prstGeom>
        </p:spPr>
      </p:pic>
      <p:pic>
        <p:nvPicPr>
          <p:cNvPr id="5" name="Google Shape;63;p14">
            <a:extLst>
              <a:ext uri="{FF2B5EF4-FFF2-40B4-BE49-F238E27FC236}">
                <a16:creationId xmlns:a16="http://schemas.microsoft.com/office/drawing/2014/main" id="{69C13E31-6035-F736-D98D-B0EAC4257AF9}"/>
              </a:ext>
            </a:extLst>
          </p:cNvPr>
          <p:cNvPicPr preferRelativeResize="0"/>
          <p:nvPr/>
        </p:nvPicPr>
        <p:blipFill>
          <a:blip r:embed="rId4">
            <a:alphaModFix/>
          </a:blip>
          <a:stretch>
            <a:fillRect/>
          </a:stretch>
        </p:blipFill>
        <p:spPr>
          <a:xfrm>
            <a:off x="9930081" y="58365"/>
            <a:ext cx="2118451" cy="1419571"/>
          </a:xfrm>
          <a:prstGeom prst="rect">
            <a:avLst/>
          </a:prstGeom>
          <a:noFill/>
          <a:ln>
            <a:noFill/>
          </a:ln>
        </p:spPr>
      </p:pic>
    </p:spTree>
    <p:extLst>
      <p:ext uri="{BB962C8B-B14F-4D97-AF65-F5344CB8AC3E}">
        <p14:creationId xmlns:p14="http://schemas.microsoft.com/office/powerpoint/2010/main" val="211885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C39952-C60F-3CD8-BC58-52AE8BA24358}"/>
              </a:ext>
            </a:extLst>
          </p:cNvPr>
          <p:cNvSpPr>
            <a:spLocks noChangeArrowheads="1"/>
          </p:cNvSpPr>
          <p:nvPr/>
        </p:nvSpPr>
        <p:spPr bwMode="auto">
          <a:xfrm>
            <a:off x="-19455" y="116774"/>
            <a:ext cx="11439728"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It is one  of  the  leading  causes  of mortality in every country, affecting both men and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women. Lung cancer has  a  low  prognosis ,  resulting in a  high death rate[1]. Lung disease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which affects the parts of lungs and cause infections such as tuberculosis ,pneumonia and other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breathing problems such as asthma. Lung cancer constitutes 12.8% of all cancer types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worldwide, also it constitutes 17.8% of the cancer deaths and it increases by 0.5% every year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globally worldwide. The cause of cancer in males represents 38.6%, and in females it represents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5.2%. However, it is suggested that 15% of lung cancer patients live 5 years or more after the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diagnosis, together with this early diagnosis and used drugs when they are diagnosed early.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image1.png">
            <a:extLst>
              <a:ext uri="{FF2B5EF4-FFF2-40B4-BE49-F238E27FC236}">
                <a16:creationId xmlns:a16="http://schemas.microsoft.com/office/drawing/2014/main" id="{18C70A75-070B-9C95-677A-587F8BD67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410" y="2529203"/>
            <a:ext cx="6885290" cy="358950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E90167E-25F7-6C40-C0B6-0C0FA5ABEDAD}"/>
              </a:ext>
            </a:extLst>
          </p:cNvPr>
          <p:cNvSpPr>
            <a:spLocks noChangeArrowheads="1"/>
          </p:cNvSpPr>
          <p:nvPr/>
        </p:nvSpPr>
        <p:spPr bwMode="auto">
          <a:xfrm>
            <a:off x="690664" y="4981847"/>
            <a:ext cx="126238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 name="Google Shape;56;p13">
            <a:extLst>
              <a:ext uri="{FF2B5EF4-FFF2-40B4-BE49-F238E27FC236}">
                <a16:creationId xmlns:a16="http://schemas.microsoft.com/office/drawing/2014/main" id="{29A5AC7D-4E37-D942-F5AF-9D3E413EED40}"/>
              </a:ext>
            </a:extLst>
          </p:cNvPr>
          <p:cNvPicPr preferRelativeResize="0"/>
          <p:nvPr/>
        </p:nvPicPr>
        <p:blipFill>
          <a:blip r:embed="rId3">
            <a:alphaModFix/>
          </a:blip>
          <a:stretch>
            <a:fillRect/>
          </a:stretch>
        </p:blipFill>
        <p:spPr>
          <a:xfrm>
            <a:off x="10393047" y="38956"/>
            <a:ext cx="1698435" cy="1245096"/>
          </a:xfrm>
          <a:prstGeom prst="rect">
            <a:avLst/>
          </a:prstGeom>
          <a:noFill/>
          <a:ln>
            <a:noFill/>
          </a:ln>
        </p:spPr>
      </p:pic>
      <p:sp>
        <p:nvSpPr>
          <p:cNvPr id="7" name="TextBox 6">
            <a:extLst>
              <a:ext uri="{FF2B5EF4-FFF2-40B4-BE49-F238E27FC236}">
                <a16:creationId xmlns:a16="http://schemas.microsoft.com/office/drawing/2014/main" id="{E8E701AD-2170-D56E-5FE1-4B8D53B23BD6}"/>
              </a:ext>
            </a:extLst>
          </p:cNvPr>
          <p:cNvSpPr txBox="1"/>
          <p:nvPr/>
        </p:nvSpPr>
        <p:spPr>
          <a:xfrm>
            <a:off x="65645" y="2734634"/>
            <a:ext cx="4603632" cy="1813958"/>
          </a:xfrm>
          <a:prstGeom prst="rect">
            <a:avLst/>
          </a:prstGeom>
          <a:noFill/>
        </p:spPr>
        <p:txBody>
          <a:bodyPr wrap="square">
            <a:spAutoFit/>
          </a:bodyPr>
          <a:lstStyle/>
          <a:p>
            <a:pPr marL="0" marR="0">
              <a:lnSpc>
                <a:spcPct val="150000"/>
              </a:lnSpc>
              <a:spcBef>
                <a:spcPts val="0"/>
              </a:spcBef>
              <a:spcAft>
                <a:spcPts val="800"/>
              </a:spcAft>
            </a:pPr>
            <a:r>
              <a:rPr lang="en-IN" sz="1800" dirty="0">
                <a:effectLst/>
                <a:latin typeface="Calibri" panose="020F0502020204030204" pitchFamily="34" charset="0"/>
                <a:ea typeface="Calibri" panose="020F0502020204030204" pitchFamily="34" charset="0"/>
              </a:rPr>
              <a:t>The vast majority (85%) of cases of lung cancer are due to long-term tobacco smoking and </a:t>
            </a:r>
            <a:endParaRPr lang="en-US" sz="16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IN" sz="1800" dirty="0">
                <a:effectLst/>
                <a:latin typeface="Calibri" panose="020F0502020204030204" pitchFamily="34" charset="0"/>
                <a:ea typeface="Calibri" panose="020F0502020204030204" pitchFamily="34" charset="0"/>
              </a:rPr>
              <a:t>about 10–15% of the cases occur in people who have never smoked.</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1714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877698-6767-878C-37FC-975835E03CC5}"/>
              </a:ext>
            </a:extLst>
          </p:cNvPr>
          <p:cNvSpPr txBox="1"/>
          <p:nvPr/>
        </p:nvSpPr>
        <p:spPr>
          <a:xfrm>
            <a:off x="36469" y="204435"/>
            <a:ext cx="6104106" cy="769441"/>
          </a:xfrm>
          <a:prstGeom prst="rect">
            <a:avLst/>
          </a:prstGeom>
          <a:noFill/>
        </p:spPr>
        <p:txBody>
          <a:bodyPr wrap="square">
            <a:spAutoFit/>
          </a:bodyPr>
          <a:lstStyle/>
          <a:p>
            <a:pPr marL="114300" eaLnBrk="1" hangingPunct="1"/>
            <a:r>
              <a:rPr lang="en-US" altLang="en-US" sz="4400" b="1" dirty="0">
                <a:latin typeface="Times New Roman" panose="02020603050405020304" pitchFamily="18" charset="0"/>
                <a:cs typeface="Times New Roman" panose="02020603050405020304" pitchFamily="18" charset="0"/>
              </a:rPr>
              <a:t>2.Literature Review</a:t>
            </a:r>
          </a:p>
        </p:txBody>
      </p:sp>
      <p:sp>
        <p:nvSpPr>
          <p:cNvPr id="7" name="TextBox 6">
            <a:extLst>
              <a:ext uri="{FF2B5EF4-FFF2-40B4-BE49-F238E27FC236}">
                <a16:creationId xmlns:a16="http://schemas.microsoft.com/office/drawing/2014/main" id="{E8F8EB7B-7AE5-55A6-E16B-1C2F1D5203E9}"/>
              </a:ext>
            </a:extLst>
          </p:cNvPr>
          <p:cNvSpPr txBox="1"/>
          <p:nvPr/>
        </p:nvSpPr>
        <p:spPr>
          <a:xfrm>
            <a:off x="527716" y="1295339"/>
            <a:ext cx="11310843" cy="1916550"/>
          </a:xfrm>
          <a:prstGeom prst="rect">
            <a:avLst/>
          </a:prstGeom>
          <a:noFill/>
        </p:spPr>
        <p:txBody>
          <a:bodyPr wrap="square">
            <a:spAutoFit/>
          </a:bodyPr>
          <a:lstStyle/>
          <a:p>
            <a:pPr marL="0" marR="0">
              <a:lnSpc>
                <a:spcPct val="150000"/>
              </a:lnSpc>
              <a:spcBef>
                <a:spcPts val="0"/>
              </a:spcBef>
              <a:spcAft>
                <a:spcPts val="800"/>
              </a:spcAft>
            </a:pPr>
            <a:r>
              <a:rPr lang="en-IN" sz="1800" dirty="0">
                <a:effectLst/>
                <a:latin typeface="Calibri" panose="020F0502020204030204" pitchFamily="34" charset="0"/>
                <a:ea typeface="Calibri" panose="020F0502020204030204" pitchFamily="34" charset="0"/>
              </a:rPr>
              <a:t>Literature review Machine learning involves several algorithms such as k-Nearest Neighbors </a:t>
            </a:r>
            <a:endParaRPr lang="en-US" sz="16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IN" sz="1800" dirty="0">
                <a:effectLst/>
                <a:latin typeface="Calibri" panose="020F0502020204030204" pitchFamily="34" charset="0"/>
                <a:ea typeface="Calibri" panose="020F0502020204030204" pitchFamily="34" charset="0"/>
              </a:rPr>
              <a:t>(kNN), support vector machine (SVM), Naive Bayes (NBs), classification tree (C4.5), gradient </a:t>
            </a:r>
            <a:endParaRPr lang="en-US" sz="16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IN" sz="1800" dirty="0">
                <a:effectLst/>
                <a:latin typeface="Calibri" panose="020F0502020204030204" pitchFamily="34" charset="0"/>
                <a:ea typeface="Calibri" panose="020F0502020204030204" pitchFamily="34" charset="0"/>
              </a:rPr>
              <a:t>boosting machines (GBM), etc. While each of these algorithms processes data differently, in this section, a few recently proposed machine learning candidates in the area of malignant growth finding are reviewed chronologically.</a:t>
            </a:r>
            <a:endParaRPr lang="en-US" sz="1600" dirty="0">
              <a:effectLst/>
              <a:latin typeface="Calibri" panose="020F0502020204030204" pitchFamily="34" charset="0"/>
              <a:ea typeface="Calibri" panose="020F0502020204030204" pitchFamily="34" charset="0"/>
            </a:endParaRPr>
          </a:p>
        </p:txBody>
      </p:sp>
      <p:pic>
        <p:nvPicPr>
          <p:cNvPr id="8" name="Google Shape;56;p13">
            <a:extLst>
              <a:ext uri="{FF2B5EF4-FFF2-40B4-BE49-F238E27FC236}">
                <a16:creationId xmlns:a16="http://schemas.microsoft.com/office/drawing/2014/main" id="{9ECB7184-4BE5-A732-CE5D-D7A0CD1B3272}"/>
              </a:ext>
            </a:extLst>
          </p:cNvPr>
          <p:cNvPicPr preferRelativeResize="0"/>
          <p:nvPr/>
        </p:nvPicPr>
        <p:blipFill>
          <a:blip r:embed="rId2">
            <a:alphaModFix/>
          </a:blip>
          <a:stretch>
            <a:fillRect/>
          </a:stretch>
        </p:blipFill>
        <p:spPr>
          <a:xfrm>
            <a:off x="10344407" y="45"/>
            <a:ext cx="1811124" cy="1245096"/>
          </a:xfrm>
          <a:prstGeom prst="rect">
            <a:avLst/>
          </a:prstGeom>
          <a:noFill/>
          <a:ln>
            <a:noFill/>
          </a:ln>
        </p:spPr>
      </p:pic>
      <p:sp>
        <p:nvSpPr>
          <p:cNvPr id="10" name="TextBox 9">
            <a:extLst>
              <a:ext uri="{FF2B5EF4-FFF2-40B4-BE49-F238E27FC236}">
                <a16:creationId xmlns:a16="http://schemas.microsoft.com/office/drawing/2014/main" id="{70221CCF-F1DE-9299-0CF9-37802752FB50}"/>
              </a:ext>
            </a:extLst>
          </p:cNvPr>
          <p:cNvSpPr txBox="1"/>
          <p:nvPr/>
        </p:nvSpPr>
        <p:spPr>
          <a:xfrm>
            <a:off x="498534" y="3208452"/>
            <a:ext cx="11437299" cy="1711366"/>
          </a:xfrm>
          <a:prstGeom prst="rect">
            <a:avLst/>
          </a:prstGeom>
          <a:noFill/>
        </p:spPr>
        <p:txBody>
          <a:bodyPr wrap="square">
            <a:spAutoFit/>
          </a:bodyPr>
          <a:lstStyle/>
          <a:p>
            <a:pPr marL="0" marR="0">
              <a:lnSpc>
                <a:spcPct val="150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rPr>
              <a:t>Chen et al. (2013) presented a fuzzy system using kNN (FkNN) for Parkinson’s disease (PD)</a:t>
            </a:r>
            <a:r>
              <a:rPr lang="en-US" sz="1600" dirty="0">
                <a:latin typeface="Calibri" panose="020F0502020204030204" pitchFamily="34" charset="0"/>
                <a:ea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rPr>
              <a:t>diagnosis. Besides, they used the principal component analysis to find the most discriminative features on which the optimal FkNN model was built. They compared their system with the </a:t>
            </a:r>
            <a:endParaRPr lang="en-US" sz="1600" dirty="0">
              <a:effectLst/>
              <a:latin typeface="Calibri" panose="020F0502020204030204" pitchFamily="34" charset="0"/>
              <a:ea typeface="Calibri" panose="020F0502020204030204" pitchFamily="34" charset="0"/>
            </a:endParaRPr>
          </a:p>
          <a:p>
            <a:pPr marL="0" marR="0">
              <a:lnSpc>
                <a:spcPct val="150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rPr>
              <a:t> </a:t>
            </a:r>
            <a:endParaRPr lang="en-US" sz="1600" dirty="0">
              <a:effectLst/>
              <a:latin typeface="Calibri" panose="020F0502020204030204" pitchFamily="34" charset="0"/>
              <a:ea typeface="Calibri" panose="020F0502020204030204" pitchFamily="34" charset="0"/>
            </a:endParaRPr>
          </a:p>
        </p:txBody>
      </p:sp>
      <p:sp>
        <p:nvSpPr>
          <p:cNvPr id="12" name="TextBox 11">
            <a:extLst>
              <a:ext uri="{FF2B5EF4-FFF2-40B4-BE49-F238E27FC236}">
                <a16:creationId xmlns:a16="http://schemas.microsoft.com/office/drawing/2014/main" id="{B332425E-D38B-33B7-8A00-96643FFEA9AF}"/>
              </a:ext>
            </a:extLst>
          </p:cNvPr>
          <p:cNvSpPr txBox="1"/>
          <p:nvPr/>
        </p:nvSpPr>
        <p:spPr>
          <a:xfrm>
            <a:off x="508261" y="4406986"/>
            <a:ext cx="9212904" cy="880369"/>
          </a:xfrm>
          <a:prstGeom prst="rect">
            <a:avLst/>
          </a:prstGeom>
          <a:noFill/>
        </p:spPr>
        <p:txBody>
          <a:bodyPr wrap="square">
            <a:spAutoFit/>
          </a:bodyPr>
          <a:lstStyle/>
          <a:p>
            <a:pPr marL="0" marR="0">
              <a:lnSpc>
                <a:spcPct val="150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rPr>
              <a:t>SVM algorithm and found that their proposed method performed better. The best classification accuracy of their FkNN reached to 96.07%.</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3295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F7A9E-AEB6-51FA-57A7-8746BD2B1A2D}"/>
              </a:ext>
            </a:extLst>
          </p:cNvPr>
          <p:cNvSpPr txBox="1"/>
          <p:nvPr/>
        </p:nvSpPr>
        <p:spPr>
          <a:xfrm>
            <a:off x="1" y="1204644"/>
            <a:ext cx="9659566" cy="4619854"/>
          </a:xfrm>
          <a:prstGeom prst="rect">
            <a:avLst/>
          </a:prstGeom>
          <a:noFill/>
        </p:spPr>
        <p:txBody>
          <a:bodyPr wrap="square">
            <a:spAutoFit/>
          </a:bodyPr>
          <a:lstStyle/>
          <a:p>
            <a:pPr marL="0" marR="0">
              <a:lnSpc>
                <a:spcPct val="150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rPr>
              <a:t>Odajima &amp; Pawlovsky (2014) declared that the precision of the kNN method changes with the number of neighbors and with the level of information utilized for classification. Meanwhile, they showed details about the variation of the maximum and the minimum values of the </a:t>
            </a:r>
            <a:endParaRPr lang="en-US" sz="1600" dirty="0">
              <a:effectLst/>
              <a:latin typeface="Calibri" panose="020F0502020204030204" pitchFamily="34" charset="0"/>
              <a:ea typeface="Calibri" panose="020F0502020204030204" pitchFamily="34" charset="0"/>
            </a:endParaRPr>
          </a:p>
          <a:p>
            <a:pPr marL="0" marR="0">
              <a:lnSpc>
                <a:spcPct val="150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rPr>
              <a:t> accuracy with the classification set sizes and the number of neighbors. Lynch et al. (2017) applied some supervised learning classification techniques such as linear regression, decision trees, GBM, SVM, and a custom ensemble to the SEER database to order lung cancer patients regarding survival. The outcomes demonstrated that among the five individual models used, the most precise was GBM with a root mean square error (RMSE) value of 15.32. Septiani et al. (2017) compared the performances of C4.5, NBs, and kNN classification algorithms to detect breast cancer diagnosis on 670 data, each with 9 attributes. They showed that while NBs and kNN have the same accuracy of 98.51%, C4.5 is the worst with the accuracy equal to 91.79%.</a:t>
            </a:r>
            <a:endParaRPr lang="en-US" sz="1600" dirty="0">
              <a:effectLst/>
              <a:latin typeface="Calibri" panose="020F0502020204030204" pitchFamily="34" charset="0"/>
              <a:ea typeface="Calibri" panose="020F0502020204030204" pitchFamily="34" charset="0"/>
            </a:endParaRPr>
          </a:p>
        </p:txBody>
      </p:sp>
      <p:pic>
        <p:nvPicPr>
          <p:cNvPr id="4" name="Google Shape;56;p13">
            <a:extLst>
              <a:ext uri="{FF2B5EF4-FFF2-40B4-BE49-F238E27FC236}">
                <a16:creationId xmlns:a16="http://schemas.microsoft.com/office/drawing/2014/main" id="{0F46608D-D453-D1AE-9D85-2510C3C2F6A5}"/>
              </a:ext>
            </a:extLst>
          </p:cNvPr>
          <p:cNvPicPr preferRelativeResize="0"/>
          <p:nvPr/>
        </p:nvPicPr>
        <p:blipFill>
          <a:blip r:embed="rId2">
            <a:alphaModFix/>
          </a:blip>
          <a:stretch>
            <a:fillRect/>
          </a:stretch>
        </p:blipFill>
        <p:spPr>
          <a:xfrm>
            <a:off x="10344407" y="58406"/>
            <a:ext cx="1811124" cy="1245096"/>
          </a:xfrm>
          <a:prstGeom prst="rect">
            <a:avLst/>
          </a:prstGeom>
          <a:noFill/>
          <a:ln>
            <a:noFill/>
          </a:ln>
        </p:spPr>
      </p:pic>
    </p:spTree>
    <p:extLst>
      <p:ext uri="{BB962C8B-B14F-4D97-AF65-F5344CB8AC3E}">
        <p14:creationId xmlns:p14="http://schemas.microsoft.com/office/powerpoint/2010/main" val="135341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493864-7232-2648-D5A4-37A31448AFCA}"/>
              </a:ext>
            </a:extLst>
          </p:cNvPr>
          <p:cNvPicPr>
            <a:picLocks noChangeAspect="1"/>
          </p:cNvPicPr>
          <p:nvPr/>
        </p:nvPicPr>
        <p:blipFill>
          <a:blip r:embed="rId2"/>
          <a:stretch>
            <a:fillRect/>
          </a:stretch>
        </p:blipFill>
        <p:spPr>
          <a:xfrm>
            <a:off x="10381331" y="0"/>
            <a:ext cx="1810669" cy="1243692"/>
          </a:xfrm>
          <a:prstGeom prst="rect">
            <a:avLst/>
          </a:prstGeom>
        </p:spPr>
      </p:pic>
      <p:sp>
        <p:nvSpPr>
          <p:cNvPr id="4" name="TextBox 3">
            <a:extLst>
              <a:ext uri="{FF2B5EF4-FFF2-40B4-BE49-F238E27FC236}">
                <a16:creationId xmlns:a16="http://schemas.microsoft.com/office/drawing/2014/main" id="{771A6A85-EB50-A3FB-D31F-50623A817615}"/>
              </a:ext>
            </a:extLst>
          </p:cNvPr>
          <p:cNvSpPr txBox="1"/>
          <p:nvPr/>
        </p:nvSpPr>
        <p:spPr>
          <a:xfrm>
            <a:off x="-119176" y="107155"/>
            <a:ext cx="6104106" cy="584775"/>
          </a:xfrm>
          <a:prstGeom prst="rect">
            <a:avLst/>
          </a:prstGeom>
          <a:noFill/>
        </p:spPr>
        <p:txBody>
          <a:bodyPr wrap="square">
            <a:spAutoFit/>
          </a:bodyPr>
          <a:lstStyle/>
          <a:p>
            <a:pPr marL="114300" eaLnBrk="1" hangingPunct="1"/>
            <a:r>
              <a:rPr lang="en-US" altLang="en-US" sz="3200" b="1" dirty="0">
                <a:latin typeface="Times New Roman" panose="02020603050405020304" pitchFamily="18" charset="0"/>
                <a:cs typeface="Times New Roman" panose="02020603050405020304" pitchFamily="18" charset="0"/>
              </a:rPr>
              <a:t>3</a:t>
            </a:r>
            <a:r>
              <a:rPr lang="en-US" altLang="en-US" sz="1800" b="1" dirty="0">
                <a:latin typeface="Times New Roman" panose="02020603050405020304" pitchFamily="18" charset="0"/>
                <a:cs typeface="Times New Roman" panose="02020603050405020304" pitchFamily="18" charset="0"/>
              </a:rPr>
              <a:t>. </a:t>
            </a:r>
            <a:r>
              <a:rPr lang="en-US" altLang="en-US" sz="3200" b="1" dirty="0">
                <a:latin typeface="Times New Roman" panose="02020603050405020304" pitchFamily="18" charset="0"/>
                <a:cs typeface="Times New Roman" panose="02020603050405020304" pitchFamily="18" charset="0"/>
              </a:rPr>
              <a:t>Problem Formulation </a:t>
            </a:r>
          </a:p>
        </p:txBody>
      </p:sp>
      <p:sp>
        <p:nvSpPr>
          <p:cNvPr id="6" name="TextBox 5">
            <a:extLst>
              <a:ext uri="{FF2B5EF4-FFF2-40B4-BE49-F238E27FC236}">
                <a16:creationId xmlns:a16="http://schemas.microsoft.com/office/drawing/2014/main" id="{159B3115-3393-6286-5F64-C176331E7E89}"/>
              </a:ext>
            </a:extLst>
          </p:cNvPr>
          <p:cNvSpPr txBox="1"/>
          <p:nvPr/>
        </p:nvSpPr>
        <p:spPr>
          <a:xfrm>
            <a:off x="184811" y="1246734"/>
            <a:ext cx="6186790" cy="3693319"/>
          </a:xfrm>
          <a:prstGeom prst="rect">
            <a:avLst/>
          </a:prstGeom>
          <a:noFill/>
        </p:spPr>
        <p:txBody>
          <a:bodyPr wrap="square">
            <a:spAutoFit/>
          </a:bodyPr>
          <a:lstStyle/>
          <a:p>
            <a:r>
              <a:rPr lang="en-US" b="0" dirty="0">
                <a:effectLst/>
                <a:latin typeface="Consolas" panose="020B0609020204030204" pitchFamily="49" charset="0"/>
              </a:rPr>
              <a:t>* Lung cancer can cause complications, such as: Shortness of breath. People with lung cancer can experience shortness of breath if cancer grows to block the major airways. Lung cancer can also cause fluid to accumulate around the lungs, making it harder for the affected lung to expand fully when you inhale. The effectiveness of cancer prediction system helps the people to know their cancer risk with low cost and it also helps the people to take the appropriate decision based on their cancer risk status. The data is collected from the website online lung cancer prediction system.</a:t>
            </a:r>
          </a:p>
        </p:txBody>
      </p:sp>
      <p:pic>
        <p:nvPicPr>
          <p:cNvPr id="10" name="Picture 9">
            <a:extLst>
              <a:ext uri="{FF2B5EF4-FFF2-40B4-BE49-F238E27FC236}">
                <a16:creationId xmlns:a16="http://schemas.microsoft.com/office/drawing/2014/main" id="{198AC993-39A2-E41D-6F33-E6EA05349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048" y="1670270"/>
            <a:ext cx="4012698" cy="3517460"/>
          </a:xfrm>
          <a:prstGeom prst="rect">
            <a:avLst/>
          </a:prstGeom>
        </p:spPr>
      </p:pic>
    </p:spTree>
    <p:extLst>
      <p:ext uri="{BB962C8B-B14F-4D97-AF65-F5344CB8AC3E}">
        <p14:creationId xmlns:p14="http://schemas.microsoft.com/office/powerpoint/2010/main" val="329769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ECFFB4-6D1B-41AC-03C7-BBEBC5BA8FC0}"/>
              </a:ext>
            </a:extLst>
          </p:cNvPr>
          <p:cNvSpPr txBox="1"/>
          <p:nvPr/>
        </p:nvSpPr>
        <p:spPr>
          <a:xfrm>
            <a:off x="153204" y="194706"/>
            <a:ext cx="6104106" cy="584775"/>
          </a:xfrm>
          <a:prstGeom prst="rect">
            <a:avLst/>
          </a:prstGeom>
          <a:noFill/>
        </p:spPr>
        <p:txBody>
          <a:bodyPr wrap="square">
            <a:spAutoFit/>
          </a:bodyPr>
          <a:lstStyle/>
          <a:p>
            <a:pPr marL="114300" eaLnBrk="1" hangingPunct="1"/>
            <a:r>
              <a:rPr lang="en-US" altLang="en-US" sz="3200" b="1" dirty="0">
                <a:latin typeface="Times New Roman" panose="02020603050405020304" pitchFamily="18" charset="0"/>
                <a:cs typeface="Times New Roman" panose="02020603050405020304" pitchFamily="18" charset="0"/>
              </a:rPr>
              <a:t>3.1 Objectives</a:t>
            </a:r>
          </a:p>
        </p:txBody>
      </p:sp>
      <p:pic>
        <p:nvPicPr>
          <p:cNvPr id="4" name="Picture 3">
            <a:extLst>
              <a:ext uri="{FF2B5EF4-FFF2-40B4-BE49-F238E27FC236}">
                <a16:creationId xmlns:a16="http://schemas.microsoft.com/office/drawing/2014/main" id="{BD752186-0553-7A70-0418-02676D9B0840}"/>
              </a:ext>
            </a:extLst>
          </p:cNvPr>
          <p:cNvPicPr>
            <a:picLocks noChangeAspect="1"/>
          </p:cNvPicPr>
          <p:nvPr/>
        </p:nvPicPr>
        <p:blipFill>
          <a:blip r:embed="rId2"/>
          <a:stretch>
            <a:fillRect/>
          </a:stretch>
        </p:blipFill>
        <p:spPr>
          <a:xfrm>
            <a:off x="10381331" y="0"/>
            <a:ext cx="1810669" cy="1243692"/>
          </a:xfrm>
          <a:prstGeom prst="rect">
            <a:avLst/>
          </a:prstGeom>
        </p:spPr>
      </p:pic>
      <p:pic>
        <p:nvPicPr>
          <p:cNvPr id="6" name="Picture 5">
            <a:extLst>
              <a:ext uri="{FF2B5EF4-FFF2-40B4-BE49-F238E27FC236}">
                <a16:creationId xmlns:a16="http://schemas.microsoft.com/office/drawing/2014/main" id="{3BC0209C-6B16-FDA2-E4D1-CF2994FA5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791" y="194706"/>
            <a:ext cx="3521408" cy="2869507"/>
          </a:xfrm>
          <a:prstGeom prst="rect">
            <a:avLst/>
          </a:prstGeom>
        </p:spPr>
      </p:pic>
      <p:sp>
        <p:nvSpPr>
          <p:cNvPr id="7" name="TextBox 6">
            <a:extLst>
              <a:ext uri="{FF2B5EF4-FFF2-40B4-BE49-F238E27FC236}">
                <a16:creationId xmlns:a16="http://schemas.microsoft.com/office/drawing/2014/main" id="{49D956B1-C4F9-F616-8651-C2260FF7F58D}"/>
              </a:ext>
            </a:extLst>
          </p:cNvPr>
          <p:cNvSpPr txBox="1"/>
          <p:nvPr/>
        </p:nvSpPr>
        <p:spPr>
          <a:xfrm>
            <a:off x="445030" y="1565275"/>
            <a:ext cx="6104106" cy="3600986"/>
          </a:xfrm>
          <a:prstGeom prst="rect">
            <a:avLst/>
          </a:prstGeom>
          <a:noFill/>
        </p:spPr>
        <p:txBody>
          <a:bodyPr wrap="square">
            <a:spAutoFit/>
          </a:bodyPr>
          <a:lstStyle/>
          <a:p>
            <a:pPr marL="342900" indent="-342900" algn="l">
              <a:buFont typeface="Arial" panose="020B0604020202020204" pitchFamily="34" charset="0"/>
              <a:buChar char="•"/>
            </a:pPr>
            <a:r>
              <a:rPr lang="en-US" sz="2400" b="1" i="0" dirty="0">
                <a:solidFill>
                  <a:srgbClr val="000000"/>
                </a:solidFill>
                <a:effectLst/>
                <a:latin typeface="ff3"/>
              </a:rPr>
              <a:t>Confusion Matrix </a:t>
            </a:r>
          </a:p>
          <a:p>
            <a:pPr algn="l"/>
            <a:endParaRPr lang="en-US" sz="2400" b="1" i="0" dirty="0">
              <a:solidFill>
                <a:srgbClr val="000000"/>
              </a:solidFill>
              <a:effectLst/>
              <a:latin typeface="ff3"/>
            </a:endParaRPr>
          </a:p>
          <a:p>
            <a:pPr algn="l"/>
            <a:r>
              <a:rPr lang="en-US" b="0" i="0" dirty="0">
                <a:solidFill>
                  <a:srgbClr val="000000"/>
                </a:solidFill>
                <a:effectLst/>
                <a:latin typeface="ff1"/>
              </a:rPr>
              <a:t>The Confusion Matrix is a deep learning visual </a:t>
            </a:r>
          </a:p>
          <a:p>
            <a:pPr algn="l"/>
            <a:r>
              <a:rPr lang="en-US" b="0" i="0" dirty="0">
                <a:solidFill>
                  <a:srgbClr val="000000"/>
                </a:solidFill>
                <a:effectLst/>
                <a:latin typeface="ff1"/>
              </a:rPr>
              <a:t>assessment method. The prediction class results are </a:t>
            </a:r>
          </a:p>
          <a:p>
            <a:pPr algn="l"/>
            <a:r>
              <a:rPr lang="en-US" b="0" i="0" dirty="0">
                <a:solidFill>
                  <a:srgbClr val="000000"/>
                </a:solidFill>
                <a:effectLst/>
                <a:latin typeface="ff1"/>
              </a:rPr>
              <a:t>represented in the columns of a Confusion Matrix, whereas </a:t>
            </a:r>
          </a:p>
          <a:p>
            <a:pPr algn="l"/>
            <a:r>
              <a:rPr lang="en-US" b="0" i="0" dirty="0">
                <a:solidFill>
                  <a:srgbClr val="000000"/>
                </a:solidFill>
                <a:effectLst/>
                <a:latin typeface="ff1"/>
              </a:rPr>
              <a:t>the real class results are represented in the rows . This </a:t>
            </a:r>
          </a:p>
          <a:p>
            <a:pPr algn="l"/>
            <a:r>
              <a:rPr lang="en-US" b="0" i="0" dirty="0">
                <a:solidFill>
                  <a:srgbClr val="000000"/>
                </a:solidFill>
                <a:effectLst/>
                <a:latin typeface="ff1"/>
              </a:rPr>
              <a:t>matrix includes all the raw data regarding a classification </a:t>
            </a:r>
          </a:p>
          <a:p>
            <a:pPr algn="l"/>
            <a:r>
              <a:rPr lang="en-US" b="0" i="0" dirty="0">
                <a:solidFill>
                  <a:srgbClr val="000000"/>
                </a:solidFill>
                <a:effectLst/>
                <a:latin typeface="ff1"/>
              </a:rPr>
              <a:t>model's assumptions on a specified data collection. To </a:t>
            </a:r>
          </a:p>
          <a:p>
            <a:pPr algn="l"/>
            <a:r>
              <a:rPr lang="en-US" b="0" i="0" dirty="0">
                <a:solidFill>
                  <a:srgbClr val="000000"/>
                </a:solidFill>
                <a:effectLst/>
                <a:latin typeface="ff1"/>
              </a:rPr>
              <a:t>determine how accurate a model is. The confusion </a:t>
            </a:r>
          </a:p>
          <a:p>
            <a:pPr algn="l"/>
            <a:r>
              <a:rPr lang="en-US" b="0" i="0" dirty="0">
                <a:solidFill>
                  <a:srgbClr val="000000"/>
                </a:solidFill>
                <a:effectLst/>
                <a:latin typeface="ff1"/>
              </a:rPr>
              <a:t>matrix is a 2 x 2 matrix that reports the number of true </a:t>
            </a:r>
          </a:p>
          <a:p>
            <a:pPr algn="l"/>
            <a:r>
              <a:rPr lang="en-US" b="0" i="0" dirty="0">
                <a:solidFill>
                  <a:srgbClr val="000000"/>
                </a:solidFill>
                <a:effectLst/>
                <a:latin typeface="ff1"/>
              </a:rPr>
              <a:t>positives (T P), true negatives (T N), false positives (FP),and false negative(F N). </a:t>
            </a:r>
          </a:p>
        </p:txBody>
      </p:sp>
      <p:pic>
        <p:nvPicPr>
          <p:cNvPr id="8" name="Picture 7">
            <a:extLst>
              <a:ext uri="{FF2B5EF4-FFF2-40B4-BE49-F238E27FC236}">
                <a16:creationId xmlns:a16="http://schemas.microsoft.com/office/drawing/2014/main" id="{713A6A9E-340D-CA07-0BC9-FDDF8C1AF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8053" y="3118873"/>
            <a:ext cx="3601259" cy="2980367"/>
          </a:xfrm>
          <a:prstGeom prst="rect">
            <a:avLst/>
          </a:prstGeom>
        </p:spPr>
      </p:pic>
    </p:spTree>
    <p:extLst>
      <p:ext uri="{BB962C8B-B14F-4D97-AF65-F5344CB8AC3E}">
        <p14:creationId xmlns:p14="http://schemas.microsoft.com/office/powerpoint/2010/main" val="192733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73CE2-EE6F-F033-256E-B26E5BCB44F2}"/>
              </a:ext>
            </a:extLst>
          </p:cNvPr>
          <p:cNvSpPr txBox="1"/>
          <p:nvPr/>
        </p:nvSpPr>
        <p:spPr>
          <a:xfrm>
            <a:off x="-41349" y="165524"/>
            <a:ext cx="6104106" cy="584775"/>
          </a:xfrm>
          <a:prstGeom prst="rect">
            <a:avLst/>
          </a:prstGeom>
          <a:noFill/>
        </p:spPr>
        <p:txBody>
          <a:bodyPr wrap="square">
            <a:spAutoFit/>
          </a:bodyPr>
          <a:lstStyle/>
          <a:p>
            <a:pPr marL="114300" indent="0" eaLnBrk="1" hangingPunct="1">
              <a:buNone/>
            </a:pPr>
            <a:r>
              <a:rPr lang="en-US" altLang="en-US" sz="3200" b="1" dirty="0">
                <a:latin typeface="Times New Roman" panose="02020603050405020304" pitchFamily="18" charset="0"/>
                <a:cs typeface="Times New Roman" panose="02020603050405020304" pitchFamily="18" charset="0"/>
              </a:rPr>
              <a:t>4. Design/Methodology </a:t>
            </a:r>
          </a:p>
        </p:txBody>
      </p:sp>
      <p:pic>
        <p:nvPicPr>
          <p:cNvPr id="4" name="Picture 3">
            <a:extLst>
              <a:ext uri="{FF2B5EF4-FFF2-40B4-BE49-F238E27FC236}">
                <a16:creationId xmlns:a16="http://schemas.microsoft.com/office/drawing/2014/main" id="{A1ECB495-1EDF-03C0-12E7-31157EB5BF34}"/>
              </a:ext>
            </a:extLst>
          </p:cNvPr>
          <p:cNvPicPr>
            <a:picLocks noChangeAspect="1"/>
          </p:cNvPicPr>
          <p:nvPr/>
        </p:nvPicPr>
        <p:blipFill>
          <a:blip r:embed="rId2"/>
          <a:stretch>
            <a:fillRect/>
          </a:stretch>
        </p:blipFill>
        <p:spPr>
          <a:xfrm>
            <a:off x="10381331" y="-38910"/>
            <a:ext cx="1810669" cy="1243692"/>
          </a:xfrm>
          <a:prstGeom prst="rect">
            <a:avLst/>
          </a:prstGeom>
        </p:spPr>
      </p:pic>
      <p:sp>
        <p:nvSpPr>
          <p:cNvPr id="6" name="TextBox 5">
            <a:extLst>
              <a:ext uri="{FF2B5EF4-FFF2-40B4-BE49-F238E27FC236}">
                <a16:creationId xmlns:a16="http://schemas.microsoft.com/office/drawing/2014/main" id="{26347976-86D0-77F2-591B-AA592AF4F57D}"/>
              </a:ext>
            </a:extLst>
          </p:cNvPr>
          <p:cNvSpPr txBox="1"/>
          <p:nvPr/>
        </p:nvSpPr>
        <p:spPr>
          <a:xfrm>
            <a:off x="340460" y="1255986"/>
            <a:ext cx="8638170" cy="1754326"/>
          </a:xfrm>
          <a:prstGeom prst="rect">
            <a:avLst/>
          </a:prstGeom>
          <a:noFill/>
        </p:spPr>
        <p:txBody>
          <a:bodyPr wrap="square">
            <a:spAutoFit/>
          </a:bodyPr>
          <a:lstStyle/>
          <a:p>
            <a:pPr algn="l"/>
            <a:r>
              <a:rPr lang="en-US" b="0" i="0" dirty="0">
                <a:solidFill>
                  <a:srgbClr val="000000"/>
                </a:solidFill>
                <a:effectLst/>
                <a:latin typeface="ff3"/>
              </a:rPr>
              <a:t>A.</a:t>
            </a:r>
            <a:r>
              <a:rPr lang="en-US" b="0" i="0" dirty="0">
                <a:solidFill>
                  <a:srgbClr val="000000"/>
                </a:solidFill>
                <a:effectLst/>
                <a:latin typeface="ff7"/>
              </a:rPr>
              <a:t> </a:t>
            </a:r>
            <a:r>
              <a:rPr lang="en-US" b="0" i="0" dirty="0">
                <a:solidFill>
                  <a:srgbClr val="000000"/>
                </a:solidFill>
                <a:effectLst/>
                <a:latin typeface="ff3"/>
              </a:rPr>
              <a:t>Dataset </a:t>
            </a:r>
          </a:p>
          <a:p>
            <a:pPr algn="l"/>
            <a:r>
              <a:rPr lang="en-US" b="0" i="0" dirty="0">
                <a:solidFill>
                  <a:srgbClr val="000000"/>
                </a:solidFill>
                <a:effectLst/>
                <a:latin typeface="ff1"/>
              </a:rPr>
              <a:t>The data used in this work is a lung cancer dataset that was first released in and later made available in the UCI machine learning repository under the name "Lung Cancer </a:t>
            </a:r>
          </a:p>
          <a:p>
            <a:pPr algn="l"/>
            <a:r>
              <a:rPr lang="en-US" b="0" i="0" dirty="0">
                <a:solidFill>
                  <a:srgbClr val="000000"/>
                </a:solidFill>
                <a:effectLst/>
                <a:latin typeface="ff1"/>
              </a:rPr>
              <a:t>Data set". This dataset was used to show the capability of the optimum discriminant plane in ill-posed situations. This dataset contains data on the pathological forms of lung </a:t>
            </a:r>
          </a:p>
          <a:p>
            <a:pPr algn="l"/>
            <a:r>
              <a:rPr lang="en-US" b="0" i="0" dirty="0">
                <a:solidFill>
                  <a:srgbClr val="000000"/>
                </a:solidFill>
                <a:effectLst/>
                <a:latin typeface="ff1"/>
              </a:rPr>
              <a:t>cancer. It contains 32 observations on three forms of lung cancer using 56 elements</a:t>
            </a:r>
          </a:p>
        </p:txBody>
      </p:sp>
      <p:sp>
        <p:nvSpPr>
          <p:cNvPr id="8" name="TextBox 7">
            <a:extLst>
              <a:ext uri="{FF2B5EF4-FFF2-40B4-BE49-F238E27FC236}">
                <a16:creationId xmlns:a16="http://schemas.microsoft.com/office/drawing/2014/main" id="{71B54D83-F6AB-4C14-D718-600C966A157D}"/>
              </a:ext>
            </a:extLst>
          </p:cNvPr>
          <p:cNvSpPr txBox="1"/>
          <p:nvPr/>
        </p:nvSpPr>
        <p:spPr>
          <a:xfrm>
            <a:off x="369642" y="3395595"/>
            <a:ext cx="9056458" cy="1200329"/>
          </a:xfrm>
          <a:prstGeom prst="rect">
            <a:avLst/>
          </a:prstGeom>
          <a:noFill/>
        </p:spPr>
        <p:txBody>
          <a:bodyPr wrap="square">
            <a:spAutoFit/>
          </a:bodyPr>
          <a:lstStyle/>
          <a:p>
            <a:pPr algn="l"/>
            <a:r>
              <a:rPr lang="en-US" b="0" i="0" dirty="0">
                <a:solidFill>
                  <a:srgbClr val="000000"/>
                </a:solidFill>
                <a:effectLst/>
                <a:latin typeface="ff3"/>
              </a:rPr>
              <a:t>B.</a:t>
            </a:r>
            <a:r>
              <a:rPr lang="en-US" b="0" i="0" dirty="0">
                <a:solidFill>
                  <a:srgbClr val="000000"/>
                </a:solidFill>
                <a:effectLst/>
                <a:latin typeface="ff7"/>
              </a:rPr>
              <a:t> </a:t>
            </a:r>
            <a:r>
              <a:rPr lang="en-US" b="0" i="0" dirty="0">
                <a:solidFill>
                  <a:srgbClr val="000000"/>
                </a:solidFill>
                <a:effectLst/>
                <a:latin typeface="ff3"/>
              </a:rPr>
              <a:t>Classification Models </a:t>
            </a:r>
          </a:p>
          <a:p>
            <a:pPr algn="l"/>
            <a:r>
              <a:rPr lang="en-US" b="0" i="0" dirty="0">
                <a:solidFill>
                  <a:srgbClr val="000000"/>
                </a:solidFill>
                <a:effectLst/>
                <a:latin typeface="ff1"/>
              </a:rPr>
              <a:t>To compare the output of the classifiers, two classification methods are used. The smallest number of features was used to attain higher efficiency. The classifier models are defined </a:t>
            </a:r>
          </a:p>
          <a:p>
            <a:pPr algn="l"/>
            <a:r>
              <a:rPr lang="en-US" b="0" i="0" dirty="0">
                <a:solidFill>
                  <a:srgbClr val="000000"/>
                </a:solidFill>
                <a:effectLst/>
                <a:latin typeface="ff1"/>
              </a:rPr>
              <a:t>briefly.</a:t>
            </a:r>
          </a:p>
        </p:txBody>
      </p:sp>
    </p:spTree>
    <p:extLst>
      <p:ext uri="{BB962C8B-B14F-4D97-AF65-F5344CB8AC3E}">
        <p14:creationId xmlns:p14="http://schemas.microsoft.com/office/powerpoint/2010/main" val="16755296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218</TotalTime>
  <Words>1606</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Calibri</vt:lpstr>
      <vt:lpstr>Consolas</vt:lpstr>
      <vt:lpstr>ff1</vt:lpstr>
      <vt:lpstr>ff3</vt:lpstr>
      <vt:lpstr>ff7</vt:lpstr>
      <vt:lpstr>Gill Sans MT</vt:lpstr>
      <vt:lpstr>Helvetica</vt:lpstr>
      <vt:lpstr>inherit</vt:lpstr>
      <vt:lpstr>Roboto</vt:lpstr>
      <vt:lpstr>Times New Roman</vt:lpstr>
      <vt:lpstr>Gallery</vt:lpstr>
      <vt:lpstr>Department of Computer Science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Engineering</dc:title>
  <dc:creator>sanjoli .</dc:creator>
  <cp:lastModifiedBy>sanjoli .</cp:lastModifiedBy>
  <cp:revision>7</cp:revision>
  <dcterms:created xsi:type="dcterms:W3CDTF">2022-06-05T07:18:07Z</dcterms:created>
  <dcterms:modified xsi:type="dcterms:W3CDTF">2022-06-08T04:28:01Z</dcterms:modified>
</cp:coreProperties>
</file>