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embeddedFontLst>
    <p:embeddedFont>
      <p:font typeface="Century Gothic" panose="020B0502020202020204"/>
      <p:regular r:id="rId26"/>
    </p:embeddedFont>
    <p:embeddedFont>
      <p:font typeface="Calibri" panose="020F0502020204030204"/>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0" name="Google Shape;210;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1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4" name="Google Shape;234;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0" name="Google Shape;240;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3" name="Google Shape;253;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 name="Google Shape;265;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4" name="Google Shape;20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panose="020B0502020202020204"/>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2"/>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78" name="Shape 78"/>
        <p:cNvGrpSpPr/>
        <p:nvPr/>
      </p:nvGrpSpPr>
      <p:grpSpPr>
        <a:xfrm>
          <a:off x="0" y="0"/>
          <a:ext cx="0" cy="0"/>
          <a:chOff x="0" y="0"/>
          <a:chExt cx="0" cy="0"/>
        </a:xfrm>
      </p:grpSpPr>
      <p:sp>
        <p:nvSpPr>
          <p:cNvPr id="79" name="Google Shape;79;p11"/>
          <p:cNvSpPr txBox="1"/>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1" name="Google Shape;81;p11"/>
          <p:cNvSpPr txBox="1"/>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82" name="Google Shape;82;p11"/>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85" name="Shape 85"/>
        <p:cNvGrpSpPr/>
        <p:nvPr/>
      </p:nvGrpSpPr>
      <p:grpSpPr>
        <a:xfrm>
          <a:off x="0" y="0"/>
          <a:ext cx="0" cy="0"/>
          <a:chOff x="0" y="0"/>
          <a:chExt cx="0" cy="0"/>
        </a:xfrm>
      </p:grpSpPr>
      <p:sp>
        <p:nvSpPr>
          <p:cNvPr id="86" name="Google Shape;86;p12"/>
          <p:cNvSpPr txBox="1"/>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88" name="Google Shape;88;p12"/>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91" name="Shape 91"/>
        <p:cNvGrpSpPr/>
        <p:nvPr/>
      </p:nvGrpSpPr>
      <p:grpSpPr>
        <a:xfrm>
          <a:off x="0" y="0"/>
          <a:ext cx="0" cy="0"/>
          <a:chOff x="0" y="0"/>
          <a:chExt cx="0" cy="0"/>
        </a:xfrm>
      </p:grpSpPr>
      <p:sp>
        <p:nvSpPr>
          <p:cNvPr id="92" name="Google Shape;92;p13"/>
          <p:cNvSpPr txBox="1"/>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panose="020B0502020202020204"/>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94" name="Google Shape;94;p13"/>
          <p:cNvSpPr txBox="1"/>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95" name="Google Shape;95;p13"/>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98" name="Google Shape;98;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rgbClr val="86D1D8"/>
                </a:solidFill>
                <a:latin typeface="Arial" panose="020B0604020202020204"/>
                <a:ea typeface="Arial" panose="020B0604020202020204"/>
                <a:cs typeface="Arial" panose="020B0604020202020204"/>
                <a:sym typeface="Arial" panose="020B0604020202020204"/>
              </a:rPr>
              <a:t>“</a:t>
            </a:r>
            <a:endParaRPr lang="en-US" sz="12200" b="0" i="0">
              <a:solidFill>
                <a:srgbClr val="86D1D8"/>
              </a:solidFill>
              <a:latin typeface="Arial" panose="020B0604020202020204"/>
              <a:ea typeface="Arial" panose="020B0604020202020204"/>
              <a:cs typeface="Arial" panose="020B0604020202020204"/>
              <a:sym typeface="Arial" panose="020B0604020202020204"/>
            </a:endParaRPr>
          </a:p>
        </p:txBody>
      </p:sp>
      <p:sp>
        <p:nvSpPr>
          <p:cNvPr id="99" name="Google Shape;99;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rgbClr val="86D1D8"/>
                </a:solidFill>
                <a:latin typeface="Arial" panose="020B0604020202020204"/>
                <a:ea typeface="Arial" panose="020B0604020202020204"/>
                <a:cs typeface="Arial" panose="020B0604020202020204"/>
                <a:sym typeface="Arial" panose="020B0604020202020204"/>
              </a:rPr>
              <a:t>”</a:t>
            </a:r>
            <a:endParaRPr lang="en-US" sz="12200" b="0" i="0">
              <a:solidFill>
                <a:srgbClr val="86D1D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0" name="Shape 100"/>
        <p:cNvGrpSpPr/>
        <p:nvPr/>
      </p:nvGrpSpPr>
      <p:grpSpPr>
        <a:xfrm>
          <a:off x="0" y="0"/>
          <a:ext cx="0" cy="0"/>
          <a:chOff x="0" y="0"/>
          <a:chExt cx="0" cy="0"/>
        </a:xfrm>
      </p:grpSpPr>
      <p:sp>
        <p:nvSpPr>
          <p:cNvPr id="101" name="Google Shape;101;p14"/>
          <p:cNvSpPr txBox="1"/>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p:txBody>
      </p:sp>
      <p:sp>
        <p:nvSpPr>
          <p:cNvPr id="103" name="Google Shape;103;p14"/>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06" name="Shape 106"/>
        <p:cNvGrpSpPr/>
        <p:nvPr/>
      </p:nvGrpSpPr>
      <p:grpSpPr>
        <a:xfrm>
          <a:off x="0" y="0"/>
          <a:ext cx="0" cy="0"/>
          <a:chOff x="0" y="0"/>
          <a:chExt cx="0" cy="0"/>
        </a:xfrm>
      </p:grpSpPr>
      <p:sp>
        <p:nvSpPr>
          <p:cNvPr id="107" name="Google Shape;107;p15"/>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09" name="Google Shape;109;p15"/>
          <p:cNvSpPr txBox="1"/>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10" name="Google Shape;110;p15"/>
          <p:cNvSpPr txBox="1"/>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11" name="Google Shape;111;p15"/>
          <p:cNvSpPr txBox="1"/>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12" name="Google Shape;112;p15"/>
          <p:cNvSpPr txBox="1"/>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13" name="Google Shape;113;p15"/>
          <p:cNvSpPr txBox="1"/>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cxnSp>
        <p:nvCxnSpPr>
          <p:cNvPr id="114" name="Google Shape;114;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15"/>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5"/>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19" name="Shape 119"/>
        <p:cNvGrpSpPr/>
        <p:nvPr/>
      </p:nvGrpSpPr>
      <p:grpSpPr>
        <a:xfrm>
          <a:off x="0" y="0"/>
          <a:ext cx="0" cy="0"/>
          <a:chOff x="0" y="0"/>
          <a:chExt cx="0" cy="0"/>
        </a:xfrm>
      </p:grpSpPr>
      <p:sp>
        <p:nvSpPr>
          <p:cNvPr id="120" name="Google Shape;120;p16"/>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22" name="Google Shape;122;p16"/>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3" name="Google Shape;123;p16"/>
          <p:cNvSpPr txBox="1"/>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24" name="Google Shape;124;p16"/>
          <p:cNvSpPr txBox="1"/>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25" name="Google Shape;125;p16"/>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6" name="Google Shape;126;p16"/>
          <p:cNvSpPr txBox="1"/>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127" name="Google Shape;127;p16"/>
          <p:cNvSpPr txBox="1"/>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128" name="Google Shape;128;p16"/>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29" name="Google Shape;129;p16"/>
          <p:cNvSpPr txBox="1"/>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cxnSp>
        <p:nvCxnSpPr>
          <p:cNvPr id="130" name="Google Shape;130;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16"/>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35" name="Shape 135"/>
        <p:cNvGrpSpPr/>
        <p:nvPr/>
      </p:nvGrpSpPr>
      <p:grpSpPr>
        <a:xfrm>
          <a:off x="0" y="0"/>
          <a:ext cx="0" cy="0"/>
          <a:chOff x="0" y="0"/>
          <a:chExt cx="0" cy="0"/>
        </a:xfrm>
      </p:grpSpPr>
      <p:sp>
        <p:nvSpPr>
          <p:cNvPr id="136" name="Google Shape;136;p17"/>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38" name="Google Shape;138;p17"/>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7"/>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41" name="Shape 141"/>
        <p:cNvGrpSpPr/>
        <p:nvPr/>
      </p:nvGrpSpPr>
      <p:grpSpPr>
        <a:xfrm>
          <a:off x="0" y="0"/>
          <a:ext cx="0" cy="0"/>
          <a:chOff x="0" y="0"/>
          <a:chExt cx="0" cy="0"/>
        </a:xfrm>
      </p:grpSpPr>
      <p:sp>
        <p:nvSpPr>
          <p:cNvPr id="142" name="Google Shape;142;p18"/>
          <p:cNvSpPr txBox="1"/>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144" name="Google Shape;144;p18"/>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40" algn="l">
              <a:spcBef>
                <a:spcPts val="1000"/>
              </a:spcBef>
              <a:spcAft>
                <a:spcPts val="0"/>
              </a:spcAft>
              <a:buSzPts val="1440"/>
              <a:buChar char="►"/>
              <a:defRPr/>
            </a:lvl3pPr>
            <a:lvl4pPr marL="1828800" lvl="3" indent="-320040" algn="l">
              <a:spcBef>
                <a:spcPts val="1000"/>
              </a:spcBef>
              <a:spcAft>
                <a:spcPts val="0"/>
              </a:spcAft>
              <a:buSzPts val="1440"/>
              <a:buChar char="►"/>
              <a:defRPr/>
            </a:lvl4pPr>
            <a:lvl5pPr marL="2286000" lvl="4" indent="-320040" algn="l">
              <a:spcBef>
                <a:spcPts val="1000"/>
              </a:spcBef>
              <a:spcAft>
                <a:spcPts val="0"/>
              </a:spcAft>
              <a:buSzPts val="1440"/>
              <a:buChar char="►"/>
              <a:defRPr/>
            </a:lvl5pPr>
            <a:lvl6pPr marL="2743200" lvl="5" indent="-320040" algn="l">
              <a:spcBef>
                <a:spcPts val="1000"/>
              </a:spcBef>
              <a:spcAft>
                <a:spcPts val="0"/>
              </a:spcAft>
              <a:buSzPts val="1440"/>
              <a:buChar char="►"/>
              <a:defRPr/>
            </a:lvl6pPr>
            <a:lvl7pPr marL="3200400" lvl="6" indent="-320040"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p:txBody>
      </p:sp>
      <p:sp>
        <p:nvSpPr>
          <p:cNvPr id="30" name="Google Shape;30;p3"/>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p:txBody>
      </p:sp>
      <p:sp>
        <p:nvSpPr>
          <p:cNvPr id="36" name="Google Shape;36;p4"/>
          <p:cNvSpPr txBox="1"/>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p:txBody>
      </p:sp>
      <p:sp>
        <p:nvSpPr>
          <p:cNvPr id="37" name="Google Shape;37;p4"/>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5"/>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5" name="Shape 45"/>
        <p:cNvGrpSpPr/>
        <p:nvPr/>
      </p:nvGrpSpPr>
      <p:grpSpPr>
        <a:xfrm>
          <a:off x="0" y="0"/>
          <a:ext cx="0" cy="0"/>
          <a:chOff x="0" y="0"/>
          <a:chExt cx="0" cy="0"/>
        </a:xfrm>
      </p:grpSpPr>
      <p:sp>
        <p:nvSpPr>
          <p:cNvPr id="46" name="Google Shape;46;p6"/>
          <p:cNvSpPr txBox="1"/>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p:txBody>
      </p:sp>
      <p:sp>
        <p:nvSpPr>
          <p:cNvPr id="48" name="Google Shape;48;p6"/>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panose="020B0502020202020204"/>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54" name="Google Shape;54;p7"/>
          <p:cNvSpPr txBox="1"/>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p:txBody>
      </p:sp>
      <p:sp>
        <p:nvSpPr>
          <p:cNvPr id="55" name="Google Shape;55;p7"/>
          <p:cNvSpPr txBox="1"/>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p:txBody>
      </p:sp>
      <p:sp>
        <p:nvSpPr>
          <p:cNvPr id="56" name="Google Shape;56;p7"/>
          <p:cNvSpPr txBox="1"/>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20"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60" algn="l">
              <a:spcBef>
                <a:spcPts val="1000"/>
              </a:spcBef>
              <a:spcAft>
                <a:spcPts val="0"/>
              </a:spcAft>
              <a:buSzPts val="960"/>
              <a:buChar char="►"/>
              <a:defRPr sz="1200"/>
            </a:lvl8pPr>
            <a:lvl9pPr marL="4114800" lvl="8" indent="-289560" algn="l">
              <a:spcBef>
                <a:spcPts val="1000"/>
              </a:spcBef>
              <a:spcAft>
                <a:spcPts val="0"/>
              </a:spcAft>
              <a:buSzPts val="960"/>
              <a:buChar char="►"/>
              <a:defRPr sz="1200"/>
            </a:lvl9pPr>
          </a:lstStyle>
          <a:p/>
        </p:txBody>
      </p:sp>
      <p:sp>
        <p:nvSpPr>
          <p:cNvPr id="57" name="Google Shape;57;p7"/>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8"/>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20"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p:txBody>
      </p:sp>
      <p:sp>
        <p:nvSpPr>
          <p:cNvPr id="67" name="Google Shape;67;p9"/>
          <p:cNvSpPr txBox="1"/>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68" name="Google Shape;68;p9"/>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panose="020B0502020202020204"/>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74" name="Google Shape;74;p10"/>
          <p:cNvSpPr txBox="1"/>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75" name="Google Shape;75;p10"/>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8"/>
          <a:srcRect l="3613"/>
          <a:stretch>
            <a:fillRect/>
          </a:stretch>
        </p:blipFill>
        <p:spPr>
          <a:xfrm>
            <a:off x="0" y="2669685"/>
            <a:ext cx="4037012" cy="4188315"/>
          </a:xfrm>
          <a:prstGeom prst="rect">
            <a:avLst/>
          </a:prstGeom>
          <a:noFill/>
          <a:ln>
            <a:noFill/>
          </a:ln>
        </p:spPr>
      </p:pic>
      <p:pic>
        <p:nvPicPr>
          <p:cNvPr id="11" name="Google Shape;11;p1"/>
          <p:cNvPicPr preferRelativeResize="0"/>
          <p:nvPr/>
        </p:nvPicPr>
        <p:blipFill rotWithShape="1">
          <a:blip r:embed="rId19"/>
          <a:srcRect l="35640"/>
          <a:stretch>
            <a:fillRect/>
          </a:stretch>
        </p:blipFill>
        <p:spPr>
          <a:xfrm>
            <a:off x="0" y="2892347"/>
            <a:ext cx="1522412" cy="2365453"/>
          </a:xfrm>
          <a:prstGeom prst="rect">
            <a:avLst/>
          </a:prstGeom>
          <a:noFill/>
          <a:ln>
            <a:noFill/>
          </a:ln>
        </p:spPr>
      </p:pic>
      <p:sp>
        <p:nvSpPr>
          <p:cNvPr id="12" name="Google Shape;12;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 name="Google Shape;13;p1"/>
          <p:cNvPicPr preferRelativeResize="0"/>
          <p:nvPr/>
        </p:nvPicPr>
        <p:blipFill rotWithShape="1">
          <a:blip r:embed="rId20"/>
          <a:srcRect t="28812"/>
          <a:stretch>
            <a:fillRect/>
          </a:stretch>
        </p:blipFill>
        <p:spPr>
          <a:xfrm>
            <a:off x="7999412" y="0"/>
            <a:ext cx="1603387" cy="1141407"/>
          </a:xfrm>
          <a:prstGeom prst="rect">
            <a:avLst/>
          </a:prstGeom>
          <a:noFill/>
          <a:ln>
            <a:noFill/>
          </a:ln>
        </p:spPr>
      </p:pic>
      <p:pic>
        <p:nvPicPr>
          <p:cNvPr id="14" name="Google Shape;14;p1"/>
          <p:cNvPicPr preferRelativeResize="0"/>
          <p:nvPr/>
        </p:nvPicPr>
        <p:blipFill rotWithShape="1">
          <a:blip r:embed="rId21"/>
          <a:srcRect b="23320"/>
          <a:stretch>
            <a:fillRect/>
          </a:stretch>
        </p:blipFill>
        <p:spPr>
          <a:xfrm>
            <a:off x="8605878" y="6096000"/>
            <a:ext cx="993734" cy="762000"/>
          </a:xfrm>
          <a:prstGeom prst="rect">
            <a:avLst/>
          </a:prstGeom>
          <a:noFill/>
          <a:ln>
            <a:noFill/>
          </a:ln>
        </p:spPr>
      </p:pic>
      <p:sp>
        <p:nvSpPr>
          <p:cNvPr id="15" name="Google Shape;15;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panose="020B0502020202020204"/>
              <a:buNone/>
              <a:defRPr sz="4200" b="0" i="0" u="none" strike="noStrike" cap="none">
                <a:solidFill>
                  <a:schemeClr val="lt2"/>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7" name="Google Shape;17;p1"/>
          <p:cNvSpPr txBox="1"/>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8" name="Google Shape;18;p1"/>
          <p:cNvSpPr txBox="1"/>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9" name="Google Shape;19;p1"/>
          <p:cNvSpPr txBox="1"/>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0" name="Google Shape;20;p1"/>
          <p:cNvSpPr txBox="1"/>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ctr" rtl="0">
              <a:spcBef>
                <a:spcPts val="0"/>
              </a:spcBef>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s://whatis.techtarget.com/definition/algorith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179890" y="402771"/>
            <a:ext cx="10583904" cy="192532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4800"/>
              <a:buFont typeface="Century Gothic" panose="020B0502020202020204"/>
              <a:buNone/>
            </a:pPr>
            <a:endParaRPr sz="4800" b="1">
              <a:solidFill>
                <a:srgbClr val="FFFF00"/>
              </a:solidFill>
            </a:endParaRPr>
          </a:p>
        </p:txBody>
      </p:sp>
      <p:sp>
        <p:nvSpPr>
          <p:cNvPr id="152" name="Google Shape;152;p19"/>
          <p:cNvSpPr txBox="1"/>
          <p:nvPr>
            <p:ph type="subTitle" idx="1"/>
          </p:nvPr>
        </p:nvSpPr>
        <p:spPr>
          <a:xfrm>
            <a:off x="6196613" y="2997197"/>
            <a:ext cx="5548543" cy="30654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BY: </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SANJOT KAUR(07013203117)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SANTA SINGH (07113203117)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SIMRANJEET KAUR (07613203117)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SNEHPREET KAUR (08113203117)</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6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IT-2</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SzPts val="1600"/>
              <a:buNone/>
            </a:pPr>
          </a:p>
        </p:txBody>
      </p:sp>
      <p:sp>
        <p:nvSpPr>
          <p:cNvPr id="153" name="Google Shape;153;p19"/>
          <p:cNvSpPr/>
          <p:nvPr/>
        </p:nvSpPr>
        <p:spPr>
          <a:xfrm>
            <a:off x="569190" y="402771"/>
            <a:ext cx="10493578" cy="1754326"/>
          </a:xfrm>
          <a:prstGeom prst="rect">
            <a:avLst/>
          </a:prstGeom>
          <a:gradFill>
            <a:gsLst>
              <a:gs pos="0">
                <a:srgbClr val="CA3534"/>
              </a:gs>
              <a:gs pos="100000">
                <a:srgbClr val="8C100F"/>
              </a:gs>
            </a:gsLst>
            <a:lin ang="5400000" scaled="0"/>
          </a:gradFill>
          <a:ln>
            <a:noFill/>
          </a:ln>
          <a:effectLst>
            <a:outerShdw blurRad="635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rPr>
              <a:t>Accident Prevention</a:t>
            </a:r>
            <a:r>
              <a:rPr lang="en-US" sz="5400" b="1">
                <a:solidFill>
                  <a:srgbClr val="FEFEFE"/>
                </a:solidFill>
                <a:latin typeface="Century Gothic" panose="020B0502020202020204"/>
                <a:ea typeface="Century Gothic" panose="020B0502020202020204"/>
                <a:cs typeface="Century Gothic" panose="020B0502020202020204"/>
                <a:sym typeface="Century Gothic" panose="020B0502020202020204"/>
              </a:rPr>
              <a:t> Master</a:t>
            </a:r>
            <a:br>
              <a:rPr lang="en-US" sz="5400" b="1"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rPr>
            </a:br>
            <a:r>
              <a:rPr lang="en-US" sz="3000" b="1"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rPr>
              <a:t>(Drowsiness and Yawn Detector)</a:t>
            </a:r>
            <a:endParaRPr sz="3000" b="1" i="0" u="none" strike="noStrike" cap="none">
              <a:solidFill>
                <a:srgbClr val="FEFEFE"/>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241163" y="178397"/>
            <a:ext cx="3984607" cy="55565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8000"/>
              <a:buFont typeface="Times New Roman" panose="02020603050405020304"/>
              <a:buNone/>
            </a:pPr>
            <a:br>
              <a:rPr lang="en-US" sz="80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8000" b="1">
                <a:solidFill>
                  <a:schemeClr val="dk1"/>
                </a:solidFill>
                <a:latin typeface="Times New Roman" panose="02020603050405020304"/>
                <a:ea typeface="Times New Roman" panose="02020603050405020304"/>
                <a:cs typeface="Times New Roman" panose="02020603050405020304"/>
                <a:sym typeface="Times New Roman" panose="02020603050405020304"/>
              </a:rPr>
              <a:t>  Flow </a:t>
            </a:r>
            <a:br>
              <a:rPr lang="en-US" sz="80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8000" b="1">
                <a:solidFill>
                  <a:schemeClr val="dk1"/>
                </a:solidFill>
                <a:latin typeface="Times New Roman" panose="02020603050405020304"/>
                <a:ea typeface="Times New Roman" panose="02020603050405020304"/>
                <a:cs typeface="Times New Roman" panose="02020603050405020304"/>
                <a:sym typeface="Times New Roman" panose="02020603050405020304"/>
              </a:rPr>
              <a:t>  Chart</a:t>
            </a:r>
            <a:endParaRPr lang="en-US" sz="8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3" name="Google Shape;213;p28" descr="General-flowchart-of-driver-face-monitoring-systems"/>
          <p:cNvPicPr preferRelativeResize="0"/>
          <p:nvPr/>
        </p:nvPicPr>
        <p:blipFill rotWithShape="1">
          <a:blip r:embed="rId1"/>
          <a:srcRect/>
          <a:stretch>
            <a:fillRect/>
          </a:stretch>
        </p:blipFill>
        <p:spPr>
          <a:xfrm>
            <a:off x="4867886" y="1"/>
            <a:ext cx="6149339" cy="6858000"/>
          </a:xfrm>
          <a:prstGeom prst="rect">
            <a:avLst/>
          </a:prstGeom>
          <a:noFill/>
          <a:ln>
            <a:noFill/>
          </a:ln>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86360" y="0"/>
            <a:ext cx="4352290" cy="62141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6600"/>
              <a:buFont typeface="Times New Roman" panose="02020603050405020304"/>
              <a:buNone/>
            </a:pPr>
            <a:br>
              <a:rPr lang="en-US" sz="66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66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66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64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 Case            	Diagram</a:t>
            </a:r>
            <a:endParaRPr lang="en-US" sz="6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0" name="Google Shape;220;p29" descr="C:\Users\Gurkirat\Pictures\Screenshots\Screenshot (1868).png"/>
          <p:cNvPicPr preferRelativeResize="0"/>
          <p:nvPr/>
        </p:nvPicPr>
        <p:blipFill rotWithShape="1">
          <a:blip r:embed="rId1"/>
          <a:srcRect l="33629" t="25150" r="28867" b="18571"/>
          <a:stretch>
            <a:fillRect/>
          </a:stretch>
        </p:blipFill>
        <p:spPr>
          <a:xfrm>
            <a:off x="3910387" y="0"/>
            <a:ext cx="8281568" cy="6817584"/>
          </a:xfrm>
          <a:prstGeom prst="rect">
            <a:avLst/>
          </a:prstGeom>
          <a:noFill/>
          <a:ln>
            <a:noFill/>
          </a:ln>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49087" y="452718"/>
            <a:ext cx="9201748" cy="70026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200"/>
              <a:buFont typeface="Times New Roman" panose="02020603050405020304"/>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Welcome Page</a:t>
            </a:r>
            <a:endParaRPr 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6" name="Google Shape;226;p30" descr="C:\Users\Gurkirat\Pictures\Screenshots\Screenshot (1867).png"/>
          <p:cNvPicPr preferRelativeResize="0"/>
          <p:nvPr/>
        </p:nvPicPr>
        <p:blipFill rotWithShape="1">
          <a:blip r:embed="rId1"/>
          <a:srcRect l="2379" t="2843" r="23242" b="26323"/>
          <a:stretch>
            <a:fillRect/>
          </a:stretch>
        </p:blipFill>
        <p:spPr>
          <a:xfrm>
            <a:off x="736975" y="1292193"/>
            <a:ext cx="10319656" cy="543568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230" name="Shape 230"/>
        <p:cNvGrpSpPr/>
        <p:nvPr/>
      </p:nvGrpSpPr>
      <p:grpSpPr>
        <a:xfrm>
          <a:off x="0" y="0"/>
          <a:ext cx="0" cy="0"/>
          <a:chOff x="0" y="0"/>
          <a:chExt cx="0" cy="0"/>
        </a:xfrm>
      </p:grpSpPr>
      <p:pic>
        <p:nvPicPr>
          <p:cNvPr id="231" name="Google Shape;231;p31"/>
          <p:cNvPicPr preferRelativeResize="0"/>
          <p:nvPr/>
        </p:nvPicPr>
        <p:blipFill rotWithShape="1">
          <a:blip r:embed="rId1"/>
          <a:srcRect/>
          <a:stretch>
            <a:fillRect/>
          </a:stretch>
        </p:blipFill>
        <p:spPr>
          <a:xfrm>
            <a:off x="1323975" y="290512"/>
            <a:ext cx="9544050" cy="6276975"/>
          </a:xfrm>
          <a:prstGeom prst="rect">
            <a:avLst/>
          </a:prstGeom>
          <a:noFill/>
          <a:ln>
            <a:noFill/>
          </a:ln>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646111" y="452718"/>
            <a:ext cx="10122503" cy="84050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800"/>
              <a:buFont typeface="Times New Roman" panose="02020603050405020304"/>
              <a:buNone/>
            </a:pPr>
            <a:r>
              <a:rPr 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Facial Landmarks for Yawn Detector </a:t>
            </a:r>
            <a:endParaRPr sz="4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37" name="Google Shape;237;p32"/>
          <p:cNvPicPr preferRelativeResize="0"/>
          <p:nvPr/>
        </p:nvPicPr>
        <p:blipFill rotWithShape="1">
          <a:blip r:embed="rId1"/>
          <a:srcRect/>
          <a:stretch>
            <a:fillRect/>
          </a:stretch>
        </p:blipFill>
        <p:spPr>
          <a:xfrm>
            <a:off x="1722268" y="1490382"/>
            <a:ext cx="7439487" cy="5123482"/>
          </a:xfrm>
          <a:prstGeom prst="rect">
            <a:avLst/>
          </a:prstGeom>
          <a:noFill/>
          <a:ln>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646111" y="452718"/>
            <a:ext cx="9404723" cy="6576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US" b="1"/>
              <a:t> </a:t>
            </a:r>
            <a:endParaRPr>
              <a:solidFill>
                <a:schemeClr val="dk1"/>
              </a:solidFill>
            </a:endParaRPr>
          </a:p>
        </p:txBody>
      </p:sp>
      <p:sp>
        <p:nvSpPr>
          <p:cNvPr id="243" name="Google Shape;243;p33"/>
          <p:cNvSpPr txBox="1"/>
          <p:nvPr/>
        </p:nvSpPr>
        <p:spPr>
          <a:xfrm>
            <a:off x="509451" y="352697"/>
            <a:ext cx="9710400" cy="135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100" b="0" u="none" strike="noStrike" cap="none">
                <a:solidFill>
                  <a:schemeClr val="dk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Yawn Count is 1 after detecting lips wide open</a:t>
            </a:r>
            <a:endParaRPr sz="4100">
              <a:solidFill>
                <a:schemeClr val="dk1"/>
              </a:solidFill>
              <a:highlight>
                <a:schemeClr val="lt1"/>
              </a:highlight>
              <a:latin typeface="Century Gothic" panose="020B0502020202020204"/>
              <a:ea typeface="Century Gothic" panose="020B0502020202020204"/>
              <a:cs typeface="Century Gothic" panose="020B0502020202020204"/>
              <a:sym typeface="Century Gothic" panose="020B0502020202020204"/>
            </a:endParaRPr>
          </a:p>
        </p:txBody>
      </p:sp>
      <p:pic>
        <p:nvPicPr>
          <p:cNvPr id="244" name="Google Shape;244;p33"/>
          <p:cNvPicPr preferRelativeResize="0"/>
          <p:nvPr/>
        </p:nvPicPr>
        <p:blipFill>
          <a:blip r:embed="rId1"/>
          <a:stretch>
            <a:fillRect/>
          </a:stretch>
        </p:blipFill>
        <p:spPr>
          <a:xfrm>
            <a:off x="324688" y="1888457"/>
            <a:ext cx="11635784" cy="4630843"/>
          </a:xfrm>
          <a:prstGeom prst="rect">
            <a:avLst/>
          </a:prstGeom>
          <a:noFill/>
          <a:ln>
            <a:noFill/>
          </a:ln>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417251" y="97689"/>
            <a:ext cx="10679700" cy="1336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800"/>
              <a:buFont typeface="Times New Roman" panose="02020603050405020304"/>
              <a:buNone/>
            </a:pPr>
            <a:r>
              <a:rPr lang="en-US" sz="3900">
                <a:solidFill>
                  <a:schemeClr val="dk1"/>
                </a:solidFill>
                <a:latin typeface="Times New Roman" panose="02020603050405020304"/>
                <a:ea typeface="Times New Roman" panose="02020603050405020304"/>
                <a:cs typeface="Times New Roman" panose="02020603050405020304"/>
                <a:sym typeface="Times New Roman" panose="02020603050405020304"/>
              </a:rPr>
              <a:t>Drowsiness Detector:</a:t>
            </a:r>
            <a:r>
              <a:rPr 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4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Clr>
                <a:schemeClr val="dk1"/>
              </a:buClr>
              <a:buSzPts val="4800"/>
              <a:buFont typeface="Times New Roman" panose="02020603050405020304"/>
              <a:buNone/>
            </a:pPr>
            <a:r>
              <a:rPr lang="en-US" sz="3100">
                <a:solidFill>
                  <a:schemeClr val="dk1"/>
                </a:solidFill>
                <a:latin typeface="Times New Roman" panose="02020603050405020304"/>
                <a:ea typeface="Times New Roman" panose="02020603050405020304"/>
                <a:cs typeface="Times New Roman" panose="02020603050405020304"/>
                <a:sym typeface="Times New Roman" panose="02020603050405020304"/>
              </a:rPr>
              <a:t>When Eyes are Open No Alarm has Raised</a:t>
            </a:r>
            <a:endParaRPr sz="2500"/>
          </a:p>
        </p:txBody>
      </p:sp>
      <p:pic>
        <p:nvPicPr>
          <p:cNvPr id="250" name="Google Shape;250;p34"/>
          <p:cNvPicPr preferRelativeResize="0"/>
          <p:nvPr/>
        </p:nvPicPr>
        <p:blipFill rotWithShape="1">
          <a:blip r:embed="rId1"/>
          <a:srcRect/>
          <a:stretch>
            <a:fillRect/>
          </a:stretch>
        </p:blipFill>
        <p:spPr>
          <a:xfrm>
            <a:off x="2302128" y="1625452"/>
            <a:ext cx="6909927" cy="5034273"/>
          </a:xfrm>
          <a:prstGeom prst="rect">
            <a:avLst/>
          </a:prstGeom>
          <a:noFill/>
          <a:ln>
            <a:noFill/>
          </a:ln>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16850" y="157379"/>
            <a:ext cx="11958300" cy="1416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800"/>
              <a:buFont typeface="Times New Roman" panose="02020603050405020304"/>
              <a:buNone/>
            </a:pPr>
            <a:r>
              <a:rPr lang="en-US" sz="4300">
                <a:solidFill>
                  <a:schemeClr val="dk1"/>
                </a:solidFill>
                <a:latin typeface="Times New Roman" panose="02020603050405020304"/>
                <a:ea typeface="Times New Roman" panose="02020603050405020304"/>
                <a:cs typeface="Times New Roman" panose="02020603050405020304"/>
                <a:sym typeface="Times New Roman" panose="02020603050405020304"/>
              </a:rPr>
              <a:t>When score is greater than 15, a warning sign and alarm will be raised</a:t>
            </a:r>
            <a:endParaRPr sz="3700"/>
          </a:p>
        </p:txBody>
      </p:sp>
      <p:pic>
        <p:nvPicPr>
          <p:cNvPr id="256" name="Google Shape;256;p35"/>
          <p:cNvPicPr preferRelativeResize="0"/>
          <p:nvPr/>
        </p:nvPicPr>
        <p:blipFill rotWithShape="1">
          <a:blip r:embed="rId1"/>
          <a:srcRect/>
          <a:stretch>
            <a:fillRect/>
          </a:stretch>
        </p:blipFill>
        <p:spPr>
          <a:xfrm>
            <a:off x="2555922" y="1718051"/>
            <a:ext cx="6862439" cy="4860524"/>
          </a:xfrm>
          <a:prstGeom prst="rect">
            <a:avLst/>
          </a:prstGeom>
          <a:noFill/>
          <a:ln>
            <a:noFill/>
          </a:ln>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imes New Roman" panose="02020603050405020304"/>
              <a:buNone/>
            </a:pPr>
            <a:r>
              <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 OF THIS PROJECT</a:t>
            </a:r>
            <a:endParaRPr lang="en-US" sz="36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36"/>
          <p:cNvSpPr txBox="1"/>
          <p:nvPr>
            <p:ph type="body" idx="1"/>
          </p:nvPr>
        </p:nvSpPr>
        <p:spPr>
          <a:xfrm>
            <a:off x="718185" y="1806575"/>
            <a:ext cx="9832975" cy="4695190"/>
          </a:xfrm>
          <a:prstGeom prst="rect">
            <a:avLst/>
          </a:prstGeom>
          <a:noFill/>
          <a:ln>
            <a:noFill/>
          </a:ln>
        </p:spPr>
        <p:txBody>
          <a:bodyPr spcFirstLastPara="1" wrap="square" lIns="91425" tIns="45700" rIns="91425" bIns="45700" anchor="t" anchorCtr="0">
            <a:normAutofit/>
          </a:bodyPr>
          <a:lstStyle/>
          <a:p>
            <a:pPr marL="342900" lvl="0" indent="-342900" algn="l" rtl="0">
              <a:lnSpc>
                <a:spcPct val="200000"/>
              </a:lnSpc>
              <a:spcBef>
                <a:spcPts val="1000"/>
              </a:spcBef>
              <a:spcAft>
                <a:spcPts val="0"/>
              </a:spcAft>
              <a:buSzPts val="16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The vehicle type, driver experience, geometric characteristics and state of the road can sometimes produce interference.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200000"/>
              </a:lnSpc>
              <a:spcBef>
                <a:spcPts val="0"/>
              </a:spcBef>
              <a:spcAft>
                <a:spcPts val="0"/>
              </a:spcAft>
              <a:buClr>
                <a:schemeClr val="dk1"/>
              </a:buClr>
              <a:buSzPts val="1440"/>
              <a:buFont typeface="Times New Roman" panose="02020603050405020304"/>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GUI is only in English, which can be a language barrier for few individuals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200000"/>
              </a:lnSpc>
              <a:spcBef>
                <a:spcPts val="1000"/>
              </a:spcBef>
              <a:spcAft>
                <a:spcPts val="0"/>
              </a:spcAft>
              <a:buSzPts val="16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41300" algn="l" rtl="0">
              <a:spcBef>
                <a:spcPts val="1000"/>
              </a:spcBef>
              <a:spcAft>
                <a:spcPts val="0"/>
              </a:spcAft>
              <a:buSzPts val="16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1366916" y="2499232"/>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7200"/>
              <a:buFont typeface="Century Gothic" panose="020B0502020202020204"/>
              <a:buNone/>
            </a:pPr>
            <a:r>
              <a:rPr lang="en-US" sz="7200" b="1">
                <a:solidFill>
                  <a:schemeClr val="dk1"/>
                </a:solidFill>
              </a:rPr>
              <a:t>Thank you</a:t>
            </a:r>
            <a:endParaRPr lang="en-US" sz="7200" b="1">
              <a:solidFill>
                <a:schemeClr val="dk1"/>
              </a:solidFill>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2787331" y="209513"/>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3"/>
              </a:buClr>
              <a:buSzPts val="3600"/>
              <a:buFont typeface="Times New Roman" panose="02020603050405020304"/>
              <a:buNone/>
            </a:pPr>
            <a:r>
              <a:rPr lang="en-US" sz="3600" b="1">
                <a:solidFill>
                  <a:schemeClr val="accent3"/>
                </a:solidFill>
                <a:latin typeface="Times New Roman" panose="02020603050405020304"/>
                <a:ea typeface="Times New Roman" panose="02020603050405020304"/>
                <a:cs typeface="Times New Roman" panose="02020603050405020304"/>
                <a:sym typeface="Times New Roman" panose="02020603050405020304"/>
              </a:rPr>
              <a:t>							</a:t>
            </a:r>
            <a:r>
              <a:rPr lang="en-US" sz="4800" b="1">
                <a:solidFill>
                  <a:schemeClr val="accent3"/>
                </a:solidFill>
                <a:latin typeface="Times New Roman" panose="02020603050405020304"/>
                <a:ea typeface="Times New Roman" panose="02020603050405020304"/>
                <a:cs typeface="Times New Roman" panose="02020603050405020304"/>
                <a:sym typeface="Times New Roman" panose="02020603050405020304"/>
              </a:rPr>
              <a:t>CONTENT</a:t>
            </a:r>
            <a:endParaRPr lang="en-US" sz="4800" b="1">
              <a:solidFill>
                <a:schemeClr val="accent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20"/>
          <p:cNvSpPr txBox="1"/>
          <p:nvPr>
            <p:ph type="body" idx="1"/>
          </p:nvPr>
        </p:nvSpPr>
        <p:spPr>
          <a:xfrm>
            <a:off x="646110" y="1436913"/>
            <a:ext cx="9403743" cy="4976949"/>
          </a:xfrm>
          <a:prstGeom prst="rect">
            <a:avLst/>
          </a:prstGeom>
          <a:noFill/>
          <a:ln>
            <a:noFill/>
          </a:ln>
        </p:spPr>
        <p:txBody>
          <a:bodyPr spcFirstLastPara="1" wrap="square" lIns="91425" tIns="45700" rIns="91425" bIns="45700" anchor="t" anchorCtr="0">
            <a:normAutofit lnSpcReduction="20000"/>
          </a:bodyPr>
          <a:lstStyle/>
          <a:p>
            <a:pPr marL="457200" lvl="0" indent="-355600" algn="l" rtl="0">
              <a:spcBef>
                <a:spcPts val="0"/>
              </a:spcBef>
              <a:spcAft>
                <a:spcPts val="0"/>
              </a:spcAft>
              <a:buSzPts val="1600"/>
              <a:buFont typeface="Century Gothic" panose="020B0502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Why We Need This?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 </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Dataset Used</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Concepts used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47040" algn="l" rtl="0">
              <a:spcBef>
                <a:spcPts val="1000"/>
              </a:spcBef>
              <a:spcAft>
                <a:spcPts val="0"/>
              </a:spcAft>
              <a:buClr>
                <a:schemeClr val="dk1"/>
              </a:buClr>
              <a:buSzPts val="1440"/>
              <a:buFont typeface="Times New Roman" panose="020206030504050203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How our Algorithm works?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Flow Chart</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Use case diagram</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Steps involved and screenshots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Clr>
                <a:schemeClr val="dk1"/>
              </a:buClr>
              <a:buSzPts val="1600"/>
              <a:buFont typeface="Century Gothic" panose="020B0502020202020204"/>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Limitations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1000"/>
              </a:spcBef>
              <a:spcAft>
                <a:spcPts val="0"/>
              </a:spcAft>
              <a:buSzPts val="1600"/>
              <a:buFont typeface="Century Gothic" panose="020B0502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spcBef>
                <a:spcPts val="1000"/>
              </a:spcBef>
              <a:spcAft>
                <a:spcPts val="0"/>
              </a:spcAft>
              <a:buSzPts val="1600"/>
              <a:buFont typeface="Century Gothic" panose="020B0502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871144" y="470791"/>
            <a:ext cx="8853405" cy="101685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70C0"/>
              </a:buClr>
              <a:buSzPts val="3600"/>
              <a:buFont typeface="Times New Roman" panose="02020603050405020304"/>
              <a:buNone/>
            </a:pPr>
            <a:r>
              <a:rPr lang="en-US" sz="3600" b="1">
                <a:solidFill>
                  <a:srgbClr val="0070C0"/>
                </a:solidFill>
                <a:latin typeface="Times New Roman" panose="02020603050405020304"/>
                <a:ea typeface="Times New Roman" panose="02020603050405020304"/>
                <a:cs typeface="Times New Roman" panose="02020603050405020304"/>
                <a:sym typeface="Times New Roman" panose="02020603050405020304"/>
              </a:rPr>
              <a:t>Why We Need This? </a:t>
            </a:r>
            <a:endParaRPr lang="en-US" sz="36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21"/>
          <p:cNvSpPr txBox="1"/>
          <p:nvPr>
            <p:ph type="body" idx="1"/>
          </p:nvPr>
        </p:nvSpPr>
        <p:spPr>
          <a:xfrm>
            <a:off x="705395" y="1207363"/>
            <a:ext cx="5535607" cy="5459767"/>
          </a:xfrm>
          <a:prstGeom prst="rect">
            <a:avLst/>
          </a:prstGeom>
          <a:noFill/>
          <a:ln>
            <a:noFill/>
          </a:ln>
        </p:spPr>
        <p:txBody>
          <a:bodyPr spcFirstLastPara="1" wrap="square" lIns="91425" tIns="45700" rIns="91425" bIns="45700" anchor="t" anchorCtr="0">
            <a:normAutofit/>
          </a:bodyPr>
          <a:lstStyle/>
          <a:p>
            <a:pPr marL="342900" lvl="0" indent="-251460" algn="l" rtl="0">
              <a:spcBef>
                <a:spcPts val="0"/>
              </a:spcBef>
              <a:spcAft>
                <a:spcPts val="0"/>
              </a:spcAft>
              <a:buSzPts val="144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144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Nearly 100,000 car crashes happen each year, 71,000 injuries and 800 fatalities, and a 125 crore cost . Young adults between the ages of 18–29 are  even more likely to drive when drowsy, with a reported 71 percent compared to approximately half of those in the age range 30 to 64.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144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Accidents  occur due to driver’s neglected vigilance which becomes serious than other types of accidents, since sleepy drivers often do not take evasive action prior to a collision. Monitoring the driver’s level of vigilance and alerting the driver when he is not paying adequate attention to the driving is the main matter of concern in order to prevent accidents.</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144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 solution to this problem is to identify when a driver is falling asleep, and alarm the driver and passengers of the situation so that appropriate measures can be taken.</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6" name="Google Shape;166;p21"/>
          <p:cNvPicPr preferRelativeResize="0"/>
          <p:nvPr/>
        </p:nvPicPr>
        <p:blipFill rotWithShape="1">
          <a:blip r:embed="rId1"/>
          <a:srcRect/>
          <a:stretch>
            <a:fillRect/>
          </a:stretch>
        </p:blipFill>
        <p:spPr>
          <a:xfrm>
            <a:off x="6560597" y="1731146"/>
            <a:ext cx="5114695" cy="4323425"/>
          </a:xfrm>
          <a:prstGeom prst="rect">
            <a:avLst/>
          </a:prstGeom>
          <a:noFill/>
          <a:ln>
            <a:noFill/>
          </a:ln>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1672909" y="380963"/>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400"/>
              <a:buFont typeface="Times New Roman" panose="02020603050405020304"/>
              <a:buNone/>
            </a:pPr>
            <a:r>
              <a:rPr lang="en-US" sz="44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800" b="1">
                <a:solidFill>
                  <a:srgbClr val="0070C0"/>
                </a:solidFill>
                <a:latin typeface="Times New Roman" panose="02020603050405020304"/>
                <a:ea typeface="Times New Roman" panose="02020603050405020304"/>
                <a:cs typeface="Times New Roman" panose="02020603050405020304"/>
                <a:sym typeface="Times New Roman" panose="02020603050405020304"/>
              </a:rPr>
              <a:t>Introduction</a:t>
            </a:r>
            <a:endParaRPr sz="4800">
              <a:solidFill>
                <a:srgbClr val="0070C0"/>
              </a:solidFill>
            </a:endParaRPr>
          </a:p>
        </p:txBody>
      </p:sp>
      <p:sp>
        <p:nvSpPr>
          <p:cNvPr id="172" name="Google Shape;172;p22"/>
          <p:cNvSpPr txBox="1"/>
          <p:nvPr>
            <p:ph type="body" idx="1"/>
          </p:nvPr>
        </p:nvSpPr>
        <p:spPr>
          <a:xfrm>
            <a:off x="79898" y="1677880"/>
            <a:ext cx="11860567" cy="2982897"/>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800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Our Project has two main concepts :-</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SzPct val="80000"/>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Drowsiness detector</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spcBef>
                <a:spcPts val="1000"/>
              </a:spcBef>
              <a:spcAft>
                <a:spcPts val="0"/>
              </a:spcAft>
              <a:buSzPct val="80000"/>
              <a:buAutoNum type="arabi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Yawn detector</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marR="64135" lvl="0" indent="-63500" algn="l" rtl="0">
              <a:spcBef>
                <a:spcPts val="1000"/>
              </a:spcBef>
              <a:spcAft>
                <a:spcPts val="0"/>
              </a:spcAft>
              <a:buSzPct val="80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Drowsiness detection is all about detecting drowsiness(</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sleepy and lethargic; half asleep</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The model we used is built with keras using Convolutional Neural Networks (CNN) which </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is proposed to </a:t>
            </a:r>
            <a:r>
              <a:rPr lang="en-US" sz="1600" b="1" i="0">
                <a:solidFill>
                  <a:schemeClr val="dk1"/>
                </a:solidFill>
                <a:latin typeface="Times New Roman" panose="02020603050405020304"/>
                <a:ea typeface="Times New Roman" panose="02020603050405020304"/>
                <a:cs typeface="Times New Roman" panose="02020603050405020304"/>
                <a:sym typeface="Times New Roman" panose="02020603050405020304"/>
              </a:rPr>
              <a:t>detect</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 the states of the eyes and mouth from the ROI images. The percentage of eyelid closure over the pupil over time (PERCLOS) and mouth opening degree (POM) are two parameters </a:t>
            </a:r>
            <a:r>
              <a:rPr lang="en-US" sz="1600" i="0">
                <a:solidFill>
                  <a:schemeClr val="dk1"/>
                </a:solidFill>
                <a:latin typeface="Times New Roman" panose="02020603050405020304"/>
                <a:ea typeface="Times New Roman" panose="02020603050405020304"/>
                <a:cs typeface="Times New Roman" panose="02020603050405020304"/>
                <a:sym typeface="Times New Roman" panose="02020603050405020304"/>
              </a:rPr>
              <a:t>used for fatigue detection</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64135"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marR="64135" lvl="0" indent="-63500" algn="l" rtl="0">
              <a:spcBef>
                <a:spcPts val="1000"/>
              </a:spcBef>
              <a:spcAft>
                <a:spcPts val="0"/>
              </a:spcAft>
              <a:buSzPct val="80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Yawn Detection is all about detecting yawn( open one’s mouth wide and inhale deeply due to tiredness or boredom) using OpenCV , Dlib and Cascade Classifier. It can be used in various major applications like Self Driving Cars, Driver’s Fatigue detection, Driver’s Drowsiness detection, Driver’s consciousness detection etc.</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3" name="Google Shape;173;p22" descr="Screenshot (1851)"/>
          <p:cNvPicPr preferRelativeResize="0"/>
          <p:nvPr/>
        </p:nvPicPr>
        <p:blipFill rotWithShape="1">
          <a:blip r:embed="rId1"/>
          <a:srcRect l="13784" t="33946" r="13755" b="29780"/>
          <a:stretch>
            <a:fillRect/>
          </a:stretch>
        </p:blipFill>
        <p:spPr>
          <a:xfrm>
            <a:off x="1544715" y="4598177"/>
            <a:ext cx="7412853" cy="21577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p14:prism isInverted="1"/>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76740" y="243712"/>
            <a:ext cx="9404723" cy="106130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3600"/>
              <a:buFont typeface="Times New Roman" panose="02020603050405020304"/>
              <a:buNone/>
            </a:pPr>
            <a:r>
              <a:rPr lang="en-US" sz="3600">
                <a:latin typeface="Times New Roman" panose="02020603050405020304"/>
                <a:ea typeface="Times New Roman" panose="02020603050405020304"/>
                <a:cs typeface="Times New Roman" panose="02020603050405020304"/>
                <a:sym typeface="Times New Roman" panose="02020603050405020304"/>
              </a:rPr>
              <a:t>			   </a:t>
            </a:r>
            <a:r>
              <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p23"/>
          <p:cNvSpPr txBox="1"/>
          <p:nvPr>
            <p:ph type="body" idx="1"/>
          </p:nvPr>
        </p:nvSpPr>
        <p:spPr>
          <a:xfrm>
            <a:off x="365211" y="1416560"/>
            <a:ext cx="10918308" cy="561497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1. </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PYTHON:</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main technology used in the project is </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PYTHON.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Python language has diversified application in the software development companies Some important features of python are as follows : Simple, Extensive Support Libraries, Less lines of Code, Large Community, Integration Feature</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2. </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COMMAND PROMPT:</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280"/>
              <a:buNone/>
            </a:pPr>
            <a:r>
              <a:rPr lang="en-US" sz="1600" b="0" i="0">
                <a:solidFill>
                  <a:srgbClr val="242729"/>
                </a:solidFill>
                <a:latin typeface="Times New Roman" panose="02020603050405020304"/>
                <a:ea typeface="Times New Roman" panose="02020603050405020304"/>
                <a:cs typeface="Times New Roman" panose="02020603050405020304"/>
                <a:sym typeface="Times New Roman" panose="02020603050405020304"/>
              </a:rPr>
              <a:t>Command Prompt is a </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command line interpreter </a:t>
            </a:r>
            <a:r>
              <a:rPr lang="en-US" sz="1600" b="0" i="0">
                <a:solidFill>
                  <a:srgbClr val="242729"/>
                </a:solidFill>
                <a:latin typeface="Times New Roman" panose="02020603050405020304"/>
                <a:ea typeface="Times New Roman" panose="02020603050405020304"/>
                <a:cs typeface="Times New Roman" panose="02020603050405020304"/>
                <a:sym typeface="Times New Roman" panose="02020603050405020304"/>
              </a:rPr>
              <a:t>application available in most Windows operating system. It's used to execute entered commands.</a:t>
            </a:r>
            <a:endParaRPr lang="en-US" sz="1600" b="0" i="0">
              <a:solidFill>
                <a:srgbClr val="2427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280"/>
              <a:buNone/>
            </a:pPr>
            <a:r>
              <a:rPr lang="en-US" sz="1600">
                <a:solidFill>
                  <a:srgbClr val="242729"/>
                </a:solidFill>
                <a:latin typeface="Times New Roman" panose="02020603050405020304"/>
                <a:ea typeface="Times New Roman" panose="02020603050405020304"/>
                <a:cs typeface="Times New Roman" panose="02020603050405020304"/>
                <a:sym typeface="Times New Roman" panose="02020603050405020304"/>
              </a:rPr>
              <a:t>3. </a:t>
            </a:r>
            <a:r>
              <a:rPr lang="en-US" sz="1800" b="1">
                <a:solidFill>
                  <a:srgbClr val="242729"/>
                </a:solidFill>
                <a:latin typeface="Times New Roman" panose="02020603050405020304"/>
                <a:ea typeface="Times New Roman" panose="02020603050405020304"/>
                <a:cs typeface="Times New Roman" panose="02020603050405020304"/>
                <a:sym typeface="Times New Roman" panose="02020603050405020304"/>
              </a:rPr>
              <a:t>MACHINE LEARNING</a:t>
            </a:r>
            <a:r>
              <a:rPr lang="en-US" b="1">
                <a:solidFill>
                  <a:srgbClr val="242729"/>
                </a:solidFill>
                <a:latin typeface="Times New Roman" panose="02020603050405020304"/>
                <a:ea typeface="Times New Roman" panose="02020603050405020304"/>
                <a:cs typeface="Times New Roman" panose="02020603050405020304"/>
                <a:sym typeface="Times New Roman" panose="02020603050405020304"/>
              </a:rPr>
              <a:t>:</a:t>
            </a:r>
            <a:endParaRPr lang="en-US" b="1">
              <a:solidFill>
                <a:srgbClr val="2427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280"/>
              <a:buNone/>
            </a:pP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 (ML) is a type of artificial intelligence that allows software applications to become more accurate at predicting outcomes without being explicitly programmed to do so. Machine learning </a:t>
            </a:r>
            <a:r>
              <a:rPr lang="en-US" sz="1600" b="0" i="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algorithms</a:t>
            </a:r>
            <a:r>
              <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 use historical data as input to predict new output values.</a:t>
            </a:r>
            <a:endParaRPr lang="en-US" sz="1600"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4. </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IMAGE PROCESSING:</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280"/>
              <a:buNone/>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computer science, digital image processing is the  use  of  computer algorithms to   perform  image  processing  on digital images.In our program we used Dlib, a pre-trained program trained on the dataset to detect human faces using the pre-defined 68 landmarks.After passing our video feed to the dlib frame by frame, we are able to detect left eye and right eye features of the face.Now, we drew contours around it using OpenCV.</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65760" algn="l" rtl="0">
              <a:lnSpc>
                <a:spcPct val="150000"/>
              </a:lnSpc>
              <a:spcBef>
                <a:spcPts val="1000"/>
              </a:spcBef>
              <a:spcAft>
                <a:spcPts val="0"/>
              </a:spcAft>
              <a:buSzPts val="1440"/>
              <a:buFont typeface="Century Gothic" panose="020B0502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prism/>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541161" y="532674"/>
            <a:ext cx="9404700" cy="1400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2060"/>
              </a:buClr>
              <a:buSzPts val="4800"/>
              <a:buFont typeface="Times New Roman" panose="02020603050405020304"/>
              <a:buNone/>
            </a:pPr>
            <a:r>
              <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rPr>
              <a:t>Dataset Used</a:t>
            </a:r>
            <a:endPar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4"/>
          <p:cNvSpPr txBox="1"/>
          <p:nvPr>
            <p:ph type="body" idx="1"/>
          </p:nvPr>
        </p:nvSpPr>
        <p:spPr>
          <a:xfrm>
            <a:off x="470263" y="1722268"/>
            <a:ext cx="11312400" cy="49659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44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Dataset</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SzPts val="144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For Drowsiness Detector: </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SzPts val="144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The dataset used for this model is created by us. To create the dataset, we wrote a script that captures eyes from a camera and stores in our local disk. We separated them into their respective labels ‘Open’ or ‘Closed’. The data was manually cleaned by removing the unwanted images which were not necessary for building the model. After training the model on our dataset, we have attached the final weights and model architecture file “models/cnnCat2.h5”.</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SzPts val="144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Now, you can use this model to classify if a person’s eye is open or closed.</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00"/>
              </a:spcBef>
              <a:spcAft>
                <a:spcPts val="0"/>
              </a:spcAft>
              <a:buSzPts val="144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SzPts val="1440"/>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For Yawn Detector</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shape_predictor_68_face_landmarks.dat</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lnSpc>
                <a:spcPct val="150000"/>
              </a:lnSpc>
              <a:spcBef>
                <a:spcPts val="1000"/>
              </a:spcBef>
              <a:spcAft>
                <a:spcPts val="0"/>
              </a:spcAft>
              <a:buSzPts val="144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facial databases cover large variations including: different subjects, poses, illumination, occlusions etc. </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2060"/>
              </a:buClr>
              <a:buSzPts val="4800"/>
              <a:buFont typeface="Times New Roman" panose="02020603050405020304"/>
              <a:buNone/>
            </a:pPr>
            <a:r>
              <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rPr>
              <a:t>Concepts used </a:t>
            </a:r>
            <a:endParaRPr lang="en-US" sz="4800" b="1">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25"/>
          <p:cNvSpPr txBox="1"/>
          <p:nvPr>
            <p:ph type="body" idx="1"/>
          </p:nvPr>
        </p:nvSpPr>
        <p:spPr>
          <a:xfrm>
            <a:off x="947058" y="1578430"/>
            <a:ext cx="6448041" cy="5044312"/>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ct val="80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Numpy: Pre-requisite for Dlib</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ct val="80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Scipy: Used for calculating Euclidean distance between the eyelids.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ct val="80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Playsound: Used for sounding the alarm</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ct val="80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Dlib: This program is used to find the frontal human face and estimate its pose using 68 face landmarks.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ct val="80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Imutils: Convenient functions written for Opencv.</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ct val="89000"/>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Opencv: Used to get the video stream from the webcam, etc.</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2" name="Google Shape;192;p25" descr="C:\Users\Gurkirat\AppData\Local\Microsoft\Windows\INetCache\Content.Word\figure_68_markup.jpg"/>
          <p:cNvPicPr preferRelativeResize="0"/>
          <p:nvPr/>
        </p:nvPicPr>
        <p:blipFill rotWithShape="1">
          <a:blip r:embed="rId1"/>
          <a:srcRect/>
          <a:stretch>
            <a:fillRect/>
          </a:stretch>
        </p:blipFill>
        <p:spPr>
          <a:xfrm>
            <a:off x="7621434" y="1659010"/>
            <a:ext cx="4024040" cy="385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p:pull/>
      </p:transition>
    </mc:Choice>
    <mc:Fallback>
      <p:transition>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46111" y="452718"/>
            <a:ext cx="11081291"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4200"/>
              <a:buFont typeface="Century Gothic" panose="020B0502020202020204"/>
              <a:buNone/>
            </a:pPr>
            <a:r>
              <a:rPr lang="en-US">
                <a:solidFill>
                  <a:schemeClr val="dk1"/>
                </a:solidFill>
              </a:rPr>
              <a:t>Convolutional             Euclidean Distance</a:t>
            </a:r>
            <a:br>
              <a:rPr lang="en-US">
                <a:solidFill>
                  <a:schemeClr val="dk1"/>
                </a:solidFill>
              </a:rPr>
            </a:br>
            <a:r>
              <a:rPr lang="en-US">
                <a:solidFill>
                  <a:schemeClr val="dk1"/>
                </a:solidFill>
              </a:rPr>
              <a:t>Neural Network</a:t>
            </a:r>
            <a:endParaRPr lang="en-US">
              <a:solidFill>
                <a:schemeClr val="dk1"/>
              </a:solidFill>
            </a:endParaRPr>
          </a:p>
        </p:txBody>
      </p:sp>
      <p:sp>
        <p:nvSpPr>
          <p:cNvPr id="198" name="Google Shape;198;p26"/>
          <p:cNvSpPr txBox="1"/>
          <p:nvPr>
            <p:ph type="body" idx="1"/>
          </p:nvPr>
        </p:nvSpPr>
        <p:spPr>
          <a:xfrm>
            <a:off x="461639" y="2060575"/>
            <a:ext cx="5308845" cy="4195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b="0" i="0">
                <a:solidFill>
                  <a:srgbClr val="595858"/>
                </a:solidFill>
                <a:latin typeface="Times New Roman" panose="02020603050405020304"/>
                <a:ea typeface="Times New Roman" panose="02020603050405020304"/>
                <a:cs typeface="Times New Roman" panose="02020603050405020304"/>
                <a:sym typeface="Times New Roman" panose="02020603050405020304"/>
              </a:rPr>
              <a:t>In deep learning a </a:t>
            </a:r>
            <a:r>
              <a:rPr lang="en-US" i="0">
                <a:solidFill>
                  <a:srgbClr val="333333"/>
                </a:solidFill>
                <a:latin typeface="Times New Roman" panose="02020603050405020304"/>
                <a:ea typeface="Times New Roman" panose="02020603050405020304"/>
                <a:cs typeface="Times New Roman" panose="02020603050405020304"/>
                <a:sym typeface="Times New Roman" panose="02020603050405020304"/>
              </a:rPr>
              <a:t>convolutional neural network</a:t>
            </a:r>
            <a:r>
              <a:rPr lang="en-US" i="0">
                <a:solidFill>
                  <a:srgbClr val="595858"/>
                </a:solidFill>
                <a:latin typeface="Times New Roman" panose="02020603050405020304"/>
                <a:ea typeface="Times New Roman" panose="02020603050405020304"/>
                <a:cs typeface="Times New Roman" panose="02020603050405020304"/>
                <a:sym typeface="Times New Roman" panose="02020603050405020304"/>
              </a:rPr>
              <a:t> (</a:t>
            </a:r>
            <a:r>
              <a:rPr lang="en-US" i="0">
                <a:solidFill>
                  <a:srgbClr val="333333"/>
                </a:solidFill>
                <a:latin typeface="Times New Roman" panose="02020603050405020304"/>
                <a:ea typeface="Times New Roman" panose="02020603050405020304"/>
                <a:cs typeface="Times New Roman" panose="02020603050405020304"/>
                <a:sym typeface="Times New Roman" panose="02020603050405020304"/>
              </a:rPr>
              <a:t>CNN/ConvNet</a:t>
            </a:r>
            <a:r>
              <a:rPr lang="en-US" i="0">
                <a:solidFill>
                  <a:srgbClr val="595858"/>
                </a:solidFill>
                <a:latin typeface="Times New Roman" panose="02020603050405020304"/>
                <a:ea typeface="Times New Roman" panose="02020603050405020304"/>
                <a:cs typeface="Times New Roman" panose="02020603050405020304"/>
                <a:sym typeface="Times New Roman" panose="02020603050405020304"/>
              </a:rPr>
              <a:t>) </a:t>
            </a:r>
            <a:r>
              <a:rPr lang="en-US" b="0" i="0">
                <a:solidFill>
                  <a:srgbClr val="595858"/>
                </a:solidFill>
                <a:latin typeface="Times New Roman" panose="02020603050405020304"/>
                <a:ea typeface="Times New Roman" panose="02020603050405020304"/>
                <a:cs typeface="Times New Roman" panose="02020603050405020304"/>
                <a:sym typeface="Times New Roman" panose="02020603050405020304"/>
              </a:rPr>
              <a:t>is a class of deep neural network most commonly applied to analyze visual imagery. </a:t>
            </a:r>
            <a:endParaRPr>
              <a:solidFill>
                <a:srgbClr val="59585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6"/>
          <p:cNvSpPr txBox="1"/>
          <p:nvPr>
            <p:ph type="body" idx="2"/>
          </p:nvPr>
        </p:nvSpPr>
        <p:spPr>
          <a:xfrm>
            <a:off x="5770484" y="2056092"/>
            <a:ext cx="5628444" cy="420024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0">
                <a:solidFill>
                  <a:srgbClr val="333333"/>
                </a:solidFill>
                <a:latin typeface="Times New Roman" panose="02020603050405020304"/>
                <a:ea typeface="Times New Roman" panose="02020603050405020304"/>
                <a:cs typeface="Times New Roman" panose="02020603050405020304"/>
                <a:sym typeface="Times New Roman" panose="02020603050405020304"/>
              </a:rPr>
              <a:t>Euclidean Distance represents the shortest distance between two points.</a:t>
            </a:r>
            <a:endParaRPr lang="en-US" b="0">
              <a:solidFill>
                <a:srgbClr val="333333"/>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1000"/>
              </a:spcBef>
              <a:spcAft>
                <a:spcPts val="0"/>
              </a:spcAft>
              <a:buSzPts val="1440"/>
              <a:buChar char="►"/>
            </a:pPr>
            <a:r>
              <a:rPr lang="en-US" b="0" i="0">
                <a:solidFill>
                  <a:srgbClr val="595858"/>
                </a:solidFill>
                <a:latin typeface="Times New Roman" panose="02020603050405020304"/>
                <a:ea typeface="Times New Roman" panose="02020603050405020304"/>
                <a:cs typeface="Times New Roman" panose="02020603050405020304"/>
                <a:sym typeface="Times New Roman" panose="02020603050405020304"/>
              </a:rPr>
              <a:t>Here’s the formula for Euclidean Distance:</a:t>
            </a:r>
            <a:endParaRPr lang="en-US" b="0" i="0">
              <a:solidFill>
                <a:srgbClr val="59585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p>
        </p:txBody>
      </p:sp>
      <p:pic>
        <p:nvPicPr>
          <p:cNvPr id="200" name="Google Shape;200;p26"/>
          <p:cNvPicPr preferRelativeResize="0"/>
          <p:nvPr/>
        </p:nvPicPr>
        <p:blipFill rotWithShape="1">
          <a:blip r:embed="rId1"/>
          <a:srcRect/>
          <a:stretch>
            <a:fillRect/>
          </a:stretch>
        </p:blipFill>
        <p:spPr>
          <a:xfrm>
            <a:off x="6516810" y="3068251"/>
            <a:ext cx="3958840" cy="2826521"/>
          </a:xfrm>
          <a:prstGeom prst="rect">
            <a:avLst/>
          </a:prstGeom>
          <a:noFill/>
          <a:ln>
            <a:noFill/>
          </a:ln>
        </p:spPr>
      </p:pic>
      <p:pic>
        <p:nvPicPr>
          <p:cNvPr id="201" name="Google Shape;201;p26"/>
          <p:cNvPicPr preferRelativeResize="0"/>
          <p:nvPr/>
        </p:nvPicPr>
        <p:blipFill rotWithShape="1">
          <a:blip r:embed="rId2"/>
          <a:srcRect t="8100"/>
          <a:stretch>
            <a:fillRect/>
          </a:stretch>
        </p:blipFill>
        <p:spPr>
          <a:xfrm>
            <a:off x="861135" y="3311371"/>
            <a:ext cx="4255366" cy="3093911"/>
          </a:xfrm>
          <a:prstGeom prst="rect">
            <a:avLst/>
          </a:prstGeom>
          <a:noFill/>
          <a:ln>
            <a:noFill/>
          </a:ln>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646100" y="674324"/>
            <a:ext cx="10104900" cy="111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panose="020B0502020202020204"/>
              <a:buNone/>
            </a:pPr>
            <a:r>
              <a:rPr lang="en-US" b="1">
                <a:solidFill>
                  <a:srgbClr val="002060"/>
                </a:solidFill>
              </a:rPr>
              <a:t>HOW OUR ALGORITHM WORKS?</a:t>
            </a:r>
            <a:endParaRPr b="1">
              <a:solidFill>
                <a:srgbClr val="002060"/>
              </a:solidFill>
            </a:endParaRPr>
          </a:p>
        </p:txBody>
      </p:sp>
      <p:sp>
        <p:nvSpPr>
          <p:cNvPr id="207" name="Google Shape;207;p27"/>
          <p:cNvSpPr txBox="1"/>
          <p:nvPr>
            <p:ph type="body" idx="1"/>
          </p:nvPr>
        </p:nvSpPr>
        <p:spPr>
          <a:xfrm>
            <a:off x="405550" y="2371688"/>
            <a:ext cx="10791000" cy="3942300"/>
          </a:xfrm>
          <a:prstGeom prst="rect">
            <a:avLst/>
          </a:prstGeom>
          <a:noFill/>
          <a:ln>
            <a:noFill/>
          </a:ln>
        </p:spPr>
        <p:txBody>
          <a:bodyPr spcFirstLastPara="1" wrap="square" lIns="91425" tIns="45700" rIns="91425" bIns="45700" anchor="t" anchorCtr="0">
            <a:normAutofit fontScale="92500" lnSpcReduction="20000"/>
          </a:bodyPr>
          <a:lstStyle/>
          <a:p>
            <a:pPr marL="0" lvl="0" indent="457200" algn="l" rtl="0">
              <a:spcBef>
                <a:spcPts val="0"/>
              </a:spcBef>
              <a:spcAft>
                <a:spcPts val="0"/>
              </a:spcAft>
              <a:buNone/>
            </a:pPr>
            <a:r>
              <a:rPr lang="en-US" sz="2610" b="1">
                <a:solidFill>
                  <a:srgbClr val="444444"/>
                </a:solidFill>
                <a:latin typeface="Times New Roman" panose="02020603050405020304"/>
                <a:ea typeface="Times New Roman" panose="02020603050405020304"/>
                <a:cs typeface="Times New Roman" panose="02020603050405020304"/>
                <a:sym typeface="Times New Roman" panose="02020603050405020304"/>
              </a:rPr>
              <a:t>Step 1 – Take Image as Input from a Camera</a:t>
            </a: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US" sz="2610" b="1">
                <a:solidFill>
                  <a:srgbClr val="444444"/>
                </a:solidFill>
                <a:latin typeface="Times New Roman" panose="02020603050405020304"/>
                <a:ea typeface="Times New Roman" panose="02020603050405020304"/>
                <a:cs typeface="Times New Roman" panose="02020603050405020304"/>
                <a:sym typeface="Times New Roman" panose="02020603050405020304"/>
              </a:rPr>
              <a:t>Step 2 – Detect Face in the Image and Create a Region of Interest (ROI)</a:t>
            </a: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US" sz="2610" b="1">
                <a:solidFill>
                  <a:srgbClr val="444444"/>
                </a:solidFill>
                <a:latin typeface="Times New Roman" panose="02020603050405020304"/>
                <a:ea typeface="Times New Roman" panose="02020603050405020304"/>
                <a:cs typeface="Times New Roman" panose="02020603050405020304"/>
                <a:sym typeface="Times New Roman" panose="02020603050405020304"/>
              </a:rPr>
              <a:t>Step 3 – Detect the eyes from ROI and feed it to the classifier</a:t>
            </a: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US" sz="2610" b="1">
                <a:solidFill>
                  <a:srgbClr val="444444"/>
                </a:solidFill>
                <a:latin typeface="Times New Roman" panose="02020603050405020304"/>
                <a:ea typeface="Times New Roman" panose="02020603050405020304"/>
                <a:cs typeface="Times New Roman" panose="02020603050405020304"/>
                <a:sym typeface="Times New Roman" panose="02020603050405020304"/>
              </a:rPr>
              <a:t>Step 4 – Classifier will Categorize whether Eyes are Open or Closed</a:t>
            </a: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r>
              <a:rPr lang="en-US" sz="2610" b="1">
                <a:solidFill>
                  <a:srgbClr val="444444"/>
                </a:solidFill>
                <a:latin typeface="Times New Roman" panose="02020603050405020304"/>
                <a:ea typeface="Times New Roman" panose="02020603050405020304"/>
                <a:cs typeface="Times New Roman" panose="02020603050405020304"/>
                <a:sym typeface="Times New Roman" panose="02020603050405020304"/>
              </a:rPr>
              <a:t>Step 5 – Calculate Score to Check whether Person is Drowsy</a:t>
            </a:r>
            <a:endParaRPr sz="2610">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Clr>
                <a:schemeClr val="dk1"/>
              </a:buClr>
              <a:buSzPct val="42000"/>
              <a:buFont typeface="Arial" panose="020B0604020202020204"/>
              <a:buNone/>
            </a:pPr>
            <a:endParaRPr sz="2610">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0"/>
              </a:spcBef>
              <a:spcAft>
                <a:spcPts val="0"/>
              </a:spcAft>
              <a:buNone/>
            </a:pPr>
            <a:endParaRPr sz="2610" b="1">
              <a:solidFill>
                <a:srgbClr val="444444"/>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wedge/>
  </p:transition>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5489</Words>
  <Application>WPS Presentation</Application>
  <PresentationFormat/>
  <Paragraphs>134</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Arial</vt:lpstr>
      <vt:lpstr>Century Gothic</vt:lpstr>
      <vt:lpstr>Noto Sans Symbols</vt:lpstr>
      <vt:lpstr>Segoe Print</vt:lpstr>
      <vt:lpstr>Calibri</vt:lpstr>
      <vt:lpstr>Times New Roman</vt:lpstr>
      <vt:lpstr>Microsoft YaHei</vt:lpstr>
      <vt:lpstr>Arial Unicode MS</vt:lpstr>
      <vt:lpstr>Ion</vt:lpstr>
      <vt:lpstr>PowerPoint 演示文稿</vt:lpstr>
      <vt:lpstr>							CONTENT</vt:lpstr>
      <vt:lpstr>Why We Need This? </vt:lpstr>
      <vt:lpstr>						Introduction</vt:lpstr>
      <vt:lpstr>			   Technologies Used</vt:lpstr>
      <vt:lpstr>Dataset Used</vt:lpstr>
      <vt:lpstr>Concepts used </vt:lpstr>
      <vt:lpstr>Convolutional             Euclidean Distance Neural Network</vt:lpstr>
      <vt:lpstr>HOW OUR ALGORITHM WORKS?</vt:lpstr>
      <vt:lpstr>   Flow    Chart</vt:lpstr>
      <vt:lpstr>   Use Case            	Diagram</vt:lpstr>
      <vt:lpstr>                   Welcome Page</vt:lpstr>
      <vt:lpstr>PowerPoint 演示文稿</vt:lpstr>
      <vt:lpstr>Facial Landmarks for Yawn Detector </vt:lpstr>
      <vt:lpstr> </vt:lpstr>
      <vt:lpstr>When Eyes are Open No Alarm has Raised</vt:lpstr>
      <vt:lpstr>When score is greater than 15, a warning sign and alarm will be raised</vt:lpstr>
      <vt:lpstr>LIMITATIONS OF THIS PROJECT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pc</cp:lastModifiedBy>
  <cp:revision>2</cp:revision>
  <dcterms:created xsi:type="dcterms:W3CDTF">2021-06-25T20:17:00Z</dcterms:created>
  <dcterms:modified xsi:type="dcterms:W3CDTF">2021-07-16T12:01:17Z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2057-11.2.0.10200</vt:lpwstr>
  </property>
</Properties>
</file>