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175" y="1194816"/>
            <a:ext cx="5988050" cy="728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3925" y="9370961"/>
            <a:ext cx="191134" cy="18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dirty="0" spc="-465"/>
              <a:t>HydroCra</a:t>
            </a:r>
            <a:r>
              <a:rPr dirty="0" spc="-290"/>
              <a:t> </a:t>
            </a:r>
            <a:r>
              <a:rPr dirty="0" spc="-320"/>
              <a:t>er:</a:t>
            </a:r>
            <a:r>
              <a:rPr dirty="0" spc="-204"/>
              <a:t> </a:t>
            </a:r>
            <a:r>
              <a:rPr dirty="0" spc="-315"/>
              <a:t>IoT-Integrated,</a:t>
            </a:r>
            <a:r>
              <a:rPr dirty="0" spc="-204"/>
              <a:t> </a:t>
            </a:r>
            <a:r>
              <a:rPr dirty="0" spc="-375"/>
              <a:t>Sensor-Driven</a:t>
            </a:r>
            <a:r>
              <a:rPr dirty="0" spc="-204"/>
              <a:t> </a:t>
            </a:r>
            <a:r>
              <a:rPr dirty="0" spc="-425"/>
              <a:t>Automated </a:t>
            </a:r>
            <a:r>
              <a:rPr dirty="0" spc="-420"/>
              <a:t> </a:t>
            </a:r>
            <a:r>
              <a:rPr dirty="0" spc="-600"/>
              <a:t>H</a:t>
            </a:r>
            <a:r>
              <a:rPr dirty="0" spc="-470"/>
              <a:t>y</a:t>
            </a:r>
            <a:r>
              <a:rPr dirty="0" spc="-484"/>
              <a:t>d</a:t>
            </a:r>
            <a:r>
              <a:rPr dirty="0" spc="-250"/>
              <a:t>r</a:t>
            </a:r>
            <a:r>
              <a:rPr dirty="0" spc="-495"/>
              <a:t>o</a:t>
            </a:r>
            <a:r>
              <a:rPr dirty="0" spc="-459"/>
              <a:t>p</a:t>
            </a:r>
            <a:r>
              <a:rPr dirty="0" spc="-495"/>
              <a:t>o</a:t>
            </a:r>
            <a:r>
              <a:rPr dirty="0" spc="-459"/>
              <a:t>n</a:t>
            </a:r>
            <a:r>
              <a:rPr dirty="0" spc="-114"/>
              <a:t>i</a:t>
            </a:r>
            <a:r>
              <a:rPr dirty="0" spc="35"/>
              <a:t>n</a:t>
            </a:r>
            <a:r>
              <a:rPr dirty="0" spc="-204"/>
              <a:t> </a:t>
            </a:r>
            <a:r>
              <a:rPr dirty="0" spc="-540"/>
              <a:t>S</a:t>
            </a:r>
            <a:r>
              <a:rPr dirty="0" spc="-470"/>
              <a:t>y</a:t>
            </a:r>
            <a:r>
              <a:rPr dirty="0" spc="-490"/>
              <a:t>s</a:t>
            </a:r>
            <a:r>
              <a:rPr dirty="0" spc="-120"/>
              <a:t>t</a:t>
            </a:r>
            <a:r>
              <a:rPr dirty="0" spc="-415"/>
              <a:t>e</a:t>
            </a:r>
            <a:r>
              <a:rPr dirty="0" spc="-635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6125464"/>
            <a:ext cx="5354320" cy="257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Content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of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the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700" spc="-5">
                <a:latin typeface="Comic Sans MS"/>
                <a:cs typeface="Comic Sans MS"/>
              </a:rPr>
              <a:t>Project</a:t>
            </a:r>
            <a:r>
              <a:rPr dirty="0" sz="1700" spc="-15">
                <a:latin typeface="Comic Sans MS"/>
                <a:cs typeface="Comic Sans MS"/>
              </a:rPr>
              <a:t> </a:t>
            </a:r>
            <a:r>
              <a:rPr dirty="0" sz="1700" spc="-5">
                <a:latin typeface="Comic Sans MS"/>
                <a:cs typeface="Comic Sans MS"/>
              </a:rPr>
              <a:t>Process</a:t>
            </a:r>
            <a:r>
              <a:rPr dirty="0" sz="1700" spc="-15">
                <a:latin typeface="Comic Sans MS"/>
                <a:cs typeface="Comic Sans MS"/>
              </a:rPr>
              <a:t> </a:t>
            </a:r>
            <a:r>
              <a:rPr dirty="0" sz="1700" spc="-5">
                <a:latin typeface="Comic Sans MS"/>
                <a:cs typeface="Comic Sans MS"/>
              </a:rPr>
              <a:t>Description</a:t>
            </a:r>
            <a:r>
              <a:rPr dirty="0" sz="1700" spc="-10">
                <a:latin typeface="Comic Sans MS"/>
                <a:cs typeface="Comic Sans MS"/>
              </a:rPr>
              <a:t> </a:t>
            </a:r>
            <a:r>
              <a:rPr dirty="0" sz="1700" spc="-5">
                <a:latin typeface="Comic Sans MS"/>
                <a:cs typeface="Comic Sans MS"/>
              </a:rPr>
              <a:t>Report</a:t>
            </a:r>
            <a:endParaRPr sz="1700">
              <a:latin typeface="Comic Sans MS"/>
              <a:cs typeface="Comic Sans MS"/>
            </a:endParaRPr>
          </a:p>
          <a:p>
            <a:pPr marL="479425" indent="-228600">
              <a:lnSpc>
                <a:spcPct val="100000"/>
              </a:lnSpc>
              <a:spcBef>
                <a:spcPts val="2030"/>
              </a:spcBef>
              <a:buAutoNum type="arabicPeriod"/>
              <a:tabLst>
                <a:tab pos="478790" algn="l"/>
                <a:tab pos="479425" algn="l"/>
              </a:tabLst>
            </a:pPr>
            <a:r>
              <a:rPr dirty="0" sz="1100" spc="-5">
                <a:latin typeface="Comic Sans MS"/>
                <a:cs typeface="Comic Sans MS"/>
              </a:rPr>
              <a:t>Diagram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of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Project</a:t>
            </a:r>
            <a:endParaRPr sz="1100">
              <a:latin typeface="Comic Sans MS"/>
              <a:cs typeface="Comic Sans MS"/>
            </a:endParaRPr>
          </a:p>
          <a:p>
            <a:pPr marL="479425" indent="-22860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79425" algn="l"/>
              </a:tabLst>
            </a:pPr>
            <a:r>
              <a:rPr dirty="0" sz="1100" spc="-5">
                <a:latin typeface="Comic Sans MS"/>
                <a:cs typeface="Comic Sans MS"/>
              </a:rPr>
              <a:t>Problem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Statement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Proposed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Solution</a:t>
            </a:r>
            <a:endParaRPr sz="1100">
              <a:latin typeface="Comic Sans MS"/>
              <a:cs typeface="Comic Sans MS"/>
            </a:endParaRPr>
          </a:p>
          <a:p>
            <a:pPr marL="479425" indent="-2286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79425" algn="l"/>
              </a:tabLst>
            </a:pPr>
            <a:r>
              <a:rPr dirty="0" sz="1100" spc="-5">
                <a:latin typeface="Comic Sans MS"/>
                <a:cs typeface="Comic Sans MS"/>
              </a:rPr>
              <a:t>Hardware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Components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Functionality</a:t>
            </a:r>
            <a:endParaRPr sz="1100">
              <a:latin typeface="Comic Sans MS"/>
              <a:cs typeface="Comic Sans MS"/>
            </a:endParaRPr>
          </a:p>
          <a:p>
            <a:pPr marL="520700" indent="-27051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0700" algn="l"/>
                <a:tab pos="521334" algn="l"/>
              </a:tabLst>
            </a:pPr>
            <a:r>
              <a:rPr dirty="0" sz="1100" spc="-5">
                <a:latin typeface="Comic Sans MS"/>
                <a:cs typeface="Comic Sans MS"/>
              </a:rPr>
              <a:t>Software</a:t>
            </a:r>
            <a:r>
              <a:rPr dirty="0" sz="1100" spc="-5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Components</a:t>
            </a:r>
            <a:endParaRPr sz="1100">
              <a:latin typeface="Comic Sans MS"/>
              <a:cs typeface="Comic Sans MS"/>
            </a:endParaRPr>
          </a:p>
          <a:p>
            <a:pPr marL="520700" indent="-27051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0700" algn="l"/>
                <a:tab pos="521334" algn="l"/>
              </a:tabLst>
            </a:pPr>
            <a:r>
              <a:rPr dirty="0" sz="1100" spc="-5">
                <a:latin typeface="Comic Sans MS"/>
                <a:cs typeface="Comic Sans MS"/>
              </a:rPr>
              <a:t>How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Each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Component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Works</a:t>
            </a:r>
            <a:endParaRPr sz="1100">
              <a:latin typeface="Comic Sans MS"/>
              <a:cs typeface="Comic Sans MS"/>
            </a:endParaRPr>
          </a:p>
          <a:p>
            <a:pPr marL="520700" indent="-27051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0700" algn="l"/>
                <a:tab pos="521334" algn="l"/>
              </a:tabLst>
            </a:pPr>
            <a:r>
              <a:rPr dirty="0" sz="1100" spc="-5">
                <a:latin typeface="Comic Sans MS"/>
                <a:cs typeface="Comic Sans MS"/>
              </a:rPr>
              <a:t>Building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HydroCrafter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</a:t>
            </a:r>
            <a:endParaRPr sz="1100">
              <a:latin typeface="Comic Sans MS"/>
              <a:cs typeface="Comic Sans MS"/>
            </a:endParaRPr>
          </a:p>
          <a:p>
            <a:pPr marL="479425" indent="-2286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79425" algn="l"/>
              </a:tabLst>
            </a:pPr>
            <a:r>
              <a:rPr dirty="0" sz="1100" spc="-5">
                <a:latin typeface="Comic Sans MS"/>
                <a:cs typeface="Comic Sans MS"/>
              </a:rPr>
              <a:t>Project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Process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from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scratch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mic Sans MS"/>
              <a:cs typeface="Comic Sans MS"/>
            </a:endParaRPr>
          </a:p>
          <a:p>
            <a:pPr marL="22225">
              <a:lnSpc>
                <a:spcPct val="100000"/>
              </a:lnSpc>
            </a:pPr>
            <a:r>
              <a:rPr dirty="0" sz="1100" spc="-5" b="1">
                <a:latin typeface="Comic Sans MS"/>
                <a:cs typeface="Comic Sans MS"/>
              </a:rPr>
              <a:t>Github</a:t>
            </a:r>
            <a:r>
              <a:rPr dirty="0" sz="1100" spc="-3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Link</a:t>
            </a:r>
            <a:r>
              <a:rPr dirty="0" sz="1100" spc="-25" b="1">
                <a:latin typeface="Comic Sans MS"/>
                <a:cs typeface="Comic Sans MS"/>
              </a:rPr>
              <a:t> </a:t>
            </a:r>
            <a:r>
              <a:rPr dirty="0" sz="1100" b="1">
                <a:latin typeface="Comic Sans MS"/>
                <a:cs typeface="Comic Sans MS"/>
              </a:rPr>
              <a:t>:</a:t>
            </a:r>
            <a:r>
              <a:rPr dirty="0" sz="1100" spc="-3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https://github.com/sanjoydasjoy/HydroCrafter-Arduino-Project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2032254"/>
            <a:ext cx="5943599" cy="38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2524125"/>
            <a:ext cx="5086350" cy="3381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9316211"/>
            <a:ext cx="5943599" cy="28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70788"/>
            <a:ext cx="2987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mic Sans MS"/>
                <a:cs typeface="Comic Sans MS"/>
              </a:rPr>
              <a:t>Building</a:t>
            </a:r>
            <a:r>
              <a:rPr dirty="0" sz="1400" spc="-3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the</a:t>
            </a:r>
            <a:r>
              <a:rPr dirty="0" sz="1400" spc="-3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HydroCrafter</a:t>
            </a:r>
            <a:r>
              <a:rPr dirty="0" sz="1400" spc="-3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System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1740026"/>
            <a:ext cx="5571490" cy="7683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Connect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Sensors:</a:t>
            </a:r>
            <a:endParaRPr sz="1100">
              <a:latin typeface="Comic Sans MS"/>
              <a:cs typeface="Comic Sans MS"/>
            </a:endParaRPr>
          </a:p>
          <a:p>
            <a:pPr lvl="1" marL="698500" marR="5080" indent="-228600">
              <a:lnSpc>
                <a:spcPct val="147700"/>
              </a:lnSpc>
              <a:buFont typeface="Tahoma"/>
              <a:buChar char="○"/>
              <a:tabLst>
                <a:tab pos="697865" algn="l"/>
                <a:tab pos="698500" algn="l"/>
              </a:tabLst>
            </a:pPr>
            <a:r>
              <a:rPr dirty="0" sz="1100" spc="-5">
                <a:latin typeface="Comic Sans MS"/>
                <a:cs typeface="Comic Sans MS"/>
              </a:rPr>
              <a:t>Connect the water level sensor, LDR, oxygen sensor, pH sensor, and DHT11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to the Arduino board.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3035426"/>
            <a:ext cx="5597525" cy="7683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AutoNum type="arabicPeriod" startAt="2"/>
              <a:tabLst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Set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Up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Actuators:</a:t>
            </a:r>
            <a:endParaRPr sz="1100">
              <a:latin typeface="Comic Sans MS"/>
              <a:cs typeface="Comic Sans MS"/>
            </a:endParaRPr>
          </a:p>
          <a:p>
            <a:pPr lvl="1" marL="698500" marR="5080" indent="-228600">
              <a:lnSpc>
                <a:spcPct val="147700"/>
              </a:lnSpc>
              <a:buFont typeface="Tahoma"/>
              <a:buChar char="○"/>
              <a:tabLst>
                <a:tab pos="697865" algn="l"/>
                <a:tab pos="698500" algn="l"/>
              </a:tabLst>
            </a:pPr>
            <a:r>
              <a:rPr dirty="0" sz="1100" spc="-5">
                <a:latin typeface="Comic Sans MS"/>
                <a:cs typeface="Comic Sans MS"/>
              </a:rPr>
              <a:t>Connect the water pump, nutrient dosing system, and adjustable LED lights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Arduino through 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motor driver.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4330827"/>
            <a:ext cx="5609590" cy="7683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AutoNum type="arabicPeriod" startAt="3"/>
              <a:tabLst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Program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Arduino:</a:t>
            </a:r>
            <a:endParaRPr sz="1100">
              <a:latin typeface="Comic Sans MS"/>
              <a:cs typeface="Comic Sans MS"/>
            </a:endParaRPr>
          </a:p>
          <a:p>
            <a:pPr lvl="1" marL="698500" marR="5080" indent="-228600">
              <a:lnSpc>
                <a:spcPct val="147700"/>
              </a:lnSpc>
              <a:buFont typeface="Tahoma"/>
              <a:buChar char="○"/>
              <a:tabLst>
                <a:tab pos="697865" algn="l"/>
                <a:tab pos="698500" algn="l"/>
              </a:tabLst>
            </a:pPr>
            <a:r>
              <a:rPr dirty="0" sz="1100" spc="-5">
                <a:latin typeface="Comic Sans MS"/>
                <a:cs typeface="Comic Sans MS"/>
              </a:rPr>
              <a:t>Write and upload code to the Arduino using the Arduino IDE to control the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 actuators.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626227"/>
            <a:ext cx="5139690" cy="7683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0"/>
              </a:spcBef>
              <a:buAutoNum type="arabicPeriod" startAt="4"/>
              <a:tabLst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Test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Calibrate:</a:t>
            </a:r>
            <a:endParaRPr sz="1100">
              <a:latin typeface="Comic Sans MS"/>
              <a:cs typeface="Comic Sans MS"/>
            </a:endParaRPr>
          </a:p>
          <a:p>
            <a:pPr lvl="1" marL="698500" marR="5080" indent="-228600">
              <a:lnSpc>
                <a:spcPct val="147700"/>
              </a:lnSpc>
              <a:buFont typeface="Tahoma"/>
              <a:buChar char="○"/>
              <a:tabLst>
                <a:tab pos="697865" algn="l"/>
                <a:tab pos="698500" algn="l"/>
              </a:tabLst>
            </a:pPr>
            <a:r>
              <a:rPr dirty="0" sz="1100" spc="-5">
                <a:latin typeface="Comic Sans MS"/>
                <a:cs typeface="Comic Sans MS"/>
              </a:rPr>
              <a:t>Test the system components and calibrate the sensors for accurate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readings.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7076313"/>
            <a:ext cx="5786755" cy="144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mic Sans MS"/>
                <a:cs typeface="Comic Sans MS"/>
              </a:rPr>
              <a:t>Project</a:t>
            </a:r>
            <a:r>
              <a:rPr dirty="0" sz="1400" spc="-6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Process</a:t>
            </a:r>
            <a:endParaRPr sz="1400">
              <a:latin typeface="Comic Sans MS"/>
              <a:cs typeface="Comic Sans MS"/>
            </a:endParaRPr>
          </a:p>
          <a:p>
            <a:pPr marL="469900" marR="5080" indent="-228600">
              <a:lnSpc>
                <a:spcPct val="149000"/>
              </a:lnSpc>
              <a:spcBef>
                <a:spcPts val="1610"/>
              </a:spcBef>
              <a:tabLst>
                <a:tab pos="469265" algn="l"/>
              </a:tabLst>
            </a:pPr>
            <a:r>
              <a:rPr dirty="0" sz="1100" spc="-5">
                <a:latin typeface="Comic Sans MS"/>
                <a:cs typeface="Comic Sans MS"/>
              </a:rPr>
              <a:t>1.	The first step in building the HydroCrafter system was selecting the appropriate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hardware components. We needed sensors to monitor water levels, light, oxygen,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 nutrient conditions, as well as actuators to control the water pump, nutrient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dosing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system, and LED lights.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022604"/>
            <a:ext cx="5518785" cy="291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100"/>
              </a:spcBef>
              <a:buSzPct val="83333"/>
              <a:buFont typeface="Yu Gothic"/>
              <a:buAutoNum type="arabicPeriod" startAt="2"/>
              <a:tabLst>
                <a:tab pos="277495" algn="l"/>
                <a:tab pos="278130" algn="l"/>
              </a:tabLst>
            </a:pPr>
            <a:r>
              <a:rPr dirty="0" sz="1200">
                <a:latin typeface="Comic Sans MS"/>
                <a:cs typeface="Comic Sans MS"/>
              </a:rPr>
              <a:t>We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connected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sensors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and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actuators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to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Arduino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board.</a:t>
            </a:r>
            <a:endParaRPr sz="1200">
              <a:latin typeface="Comic Sans MS"/>
              <a:cs typeface="Comic Sans MS"/>
            </a:endParaRPr>
          </a:p>
          <a:p>
            <a:pPr marL="241300" marR="5080" indent="-228600">
              <a:lnSpc>
                <a:spcPct val="153800"/>
              </a:lnSpc>
              <a:spcBef>
                <a:spcPts val="935"/>
              </a:spcBef>
              <a:buSzPct val="109090"/>
              <a:buFont typeface="Comic Sans MS"/>
              <a:buAutoNum type="arabicPeriod" startAt="2"/>
              <a:tabLst>
                <a:tab pos="286385" algn="l"/>
                <a:tab pos="287020" algn="l"/>
              </a:tabLst>
            </a:pPr>
            <a:r>
              <a:rPr dirty="0"/>
              <a:t>	</a:t>
            </a:r>
            <a:r>
              <a:rPr dirty="0" sz="1100" spc="-5">
                <a:latin typeface="Comic Sans MS"/>
                <a:cs typeface="Comic Sans MS"/>
              </a:rPr>
              <a:t>We wrote the Arduino code to read data from the sensors and control the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actuators based on the sensor readings. The code included logic for: Reading and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interpreting sensor data, Controlling the water pump and servo motor. And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Displaying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data on 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serial monitor for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debugging and monitoring.</a:t>
            </a:r>
            <a:endParaRPr sz="1100">
              <a:latin typeface="Comic Sans MS"/>
              <a:cs typeface="Comic Sans MS"/>
            </a:endParaRPr>
          </a:p>
          <a:p>
            <a:pPr marL="241300" marR="128270" indent="-228600">
              <a:lnSpc>
                <a:spcPct val="151500"/>
              </a:lnSpc>
              <a:spcBef>
                <a:spcPts val="950"/>
              </a:spcBef>
              <a:buFont typeface="Comic Sans MS"/>
              <a:buAutoNum type="arabicPeriod" startAt="2"/>
              <a:tabLst>
                <a:tab pos="282575" algn="l"/>
                <a:tab pos="283210" algn="l"/>
              </a:tabLst>
            </a:pPr>
            <a:r>
              <a:rPr dirty="0"/>
              <a:t>	</a:t>
            </a:r>
            <a:r>
              <a:rPr dirty="0" sz="1100" spc="-5">
                <a:latin typeface="Comic Sans MS"/>
                <a:cs typeface="Comic Sans MS"/>
              </a:rPr>
              <a:t>We tested each component individually to ensure they were working correctly.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Calibration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performed to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ensure accurate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readings from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sensors.</a:t>
            </a:r>
            <a:endParaRPr sz="1100">
              <a:latin typeface="Comic Sans MS"/>
              <a:cs typeface="Comic Sans MS"/>
            </a:endParaRPr>
          </a:p>
          <a:p>
            <a:pPr algn="just" marL="241300" marR="226060" indent="-228600">
              <a:lnSpc>
                <a:spcPct val="147700"/>
              </a:lnSpc>
              <a:spcBef>
                <a:spcPts val="1200"/>
              </a:spcBef>
              <a:buAutoNum type="arabicPeriod" startAt="2"/>
              <a:tabLst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Finally, we assembled all components into </a:t>
            </a:r>
            <a:r>
              <a:rPr dirty="0" sz="1100">
                <a:latin typeface="Comic Sans MS"/>
                <a:cs typeface="Comic Sans MS"/>
              </a:rPr>
              <a:t>a </a:t>
            </a:r>
            <a:r>
              <a:rPr dirty="0" sz="1100" spc="-5">
                <a:latin typeface="Comic Sans MS"/>
                <a:cs typeface="Comic Sans MS"/>
              </a:rPr>
              <a:t>cohesive system. We installed the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sensors in the hydroponic setup, connected the actuators, and integrated the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Arduino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board.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850383"/>
            <a:ext cx="581215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This step-by-step process provides a comprehensive and beginner-friendly </a:t>
            </a:r>
            <a:r>
              <a:rPr dirty="0" sz="1200" spc="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explanation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how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we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made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HydroCrafter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from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scratch,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detailing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each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stage </a:t>
            </a:r>
            <a:r>
              <a:rPr dirty="0" sz="1200" spc="-35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 project and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the role of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each component.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245352"/>
            <a:ext cx="2701925" cy="212090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100" spc="-5">
                <a:latin typeface="Comic Sans MS"/>
                <a:cs typeface="Comic Sans MS"/>
              </a:rPr>
              <a:t>Authors:</a:t>
            </a:r>
            <a:endParaRPr sz="1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00" spc="-5">
                <a:latin typeface="Comic Sans MS"/>
                <a:cs typeface="Comic Sans MS"/>
              </a:rPr>
              <a:t>1.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Sanjoy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Das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[2020331023]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omic Sans MS"/>
                <a:cs typeface="Comic Sans MS"/>
              </a:rPr>
              <a:t>2.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Nayem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Ahmed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[2020331048]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mic Sans MS"/>
              <a:cs typeface="Comic Sans MS"/>
            </a:endParaRPr>
          </a:p>
          <a:p>
            <a:pPr marL="173990" indent="-161925">
              <a:lnSpc>
                <a:spcPct val="100000"/>
              </a:lnSpc>
              <a:buAutoNum type="arabicPeriod" startAt="3"/>
              <a:tabLst>
                <a:tab pos="174625" algn="l"/>
              </a:tabLst>
            </a:pPr>
            <a:r>
              <a:rPr dirty="0" sz="1100" spc="-5">
                <a:latin typeface="Comic Sans MS"/>
                <a:cs typeface="Comic Sans MS"/>
              </a:rPr>
              <a:t>Manisa</a:t>
            </a:r>
            <a:r>
              <a:rPr dirty="0" sz="1100" spc="-3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Rahman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[2020331058]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mic Sans MS"/>
              <a:buAutoNum type="arabicPeriod" startAt="3"/>
            </a:pPr>
            <a:endParaRPr sz="1300">
              <a:latin typeface="Comic Sans MS"/>
              <a:cs typeface="Comic Sans MS"/>
            </a:endParaRPr>
          </a:p>
          <a:p>
            <a:pPr marL="173990" indent="-161925">
              <a:lnSpc>
                <a:spcPct val="100000"/>
              </a:lnSpc>
              <a:buAutoNum type="arabicPeriod" startAt="3"/>
              <a:tabLst>
                <a:tab pos="174625" algn="l"/>
              </a:tabLst>
            </a:pPr>
            <a:r>
              <a:rPr dirty="0" sz="1100" spc="-5">
                <a:latin typeface="Comic Sans MS"/>
                <a:cs typeface="Comic Sans MS"/>
              </a:rPr>
              <a:t>Tajul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Islam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Tarek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[2020331067]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mic Sans MS"/>
              <a:buAutoNum type="arabicPeriod" startAt="3"/>
            </a:pPr>
            <a:endParaRPr sz="1300">
              <a:latin typeface="Comic Sans MS"/>
              <a:cs typeface="Comic Sans MS"/>
            </a:endParaRPr>
          </a:p>
          <a:p>
            <a:pPr marL="173990" indent="-161925">
              <a:lnSpc>
                <a:spcPct val="100000"/>
              </a:lnSpc>
              <a:buAutoNum type="arabicPeriod" startAt="3"/>
              <a:tabLst>
                <a:tab pos="174625" algn="l"/>
              </a:tabLst>
            </a:pPr>
            <a:r>
              <a:rPr dirty="0" sz="1100" spc="-5">
                <a:latin typeface="Comic Sans MS"/>
                <a:cs typeface="Comic Sans MS"/>
              </a:rPr>
              <a:t>Mustakim</a:t>
            </a:r>
            <a:r>
              <a:rPr dirty="0" sz="1100" spc="-3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Billah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Nafees</a:t>
            </a:r>
            <a:r>
              <a:rPr dirty="0" sz="1100" spc="-2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[2020331097]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8"/>
            <a:ext cx="5943599" cy="28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46988"/>
            <a:ext cx="564515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mic Sans MS"/>
                <a:cs typeface="Comic Sans MS"/>
              </a:rPr>
              <a:t>Diagram</a:t>
            </a:r>
            <a:r>
              <a:rPr dirty="0" sz="1400" spc="-3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of</a:t>
            </a:r>
            <a:r>
              <a:rPr dirty="0" sz="1400" spc="-25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the</a:t>
            </a:r>
            <a:r>
              <a:rPr dirty="0" sz="1400" spc="-25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Project: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omic Sans MS"/>
                <a:cs typeface="Comic Sans MS"/>
              </a:rPr>
              <a:t>*</a:t>
            </a:r>
            <a:r>
              <a:rPr dirty="0" sz="1200" spc="-10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The</a:t>
            </a:r>
            <a:r>
              <a:rPr dirty="0" sz="1200" spc="-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diagram</a:t>
            </a:r>
            <a:r>
              <a:rPr dirty="0" sz="1200" spc="-10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is</a:t>
            </a:r>
            <a:r>
              <a:rPr dirty="0" sz="1200" spc="-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provided</a:t>
            </a:r>
            <a:r>
              <a:rPr dirty="0" sz="1200" spc="-10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in</a:t>
            </a:r>
            <a:r>
              <a:rPr dirty="0" sz="1200" spc="-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the</a:t>
            </a:r>
            <a:r>
              <a:rPr dirty="0" sz="1200" spc="-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github</a:t>
            </a:r>
            <a:r>
              <a:rPr dirty="0" sz="1200" spc="-10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repository</a:t>
            </a:r>
            <a:r>
              <a:rPr dirty="0" sz="1200" spc="-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as</a:t>
            </a:r>
            <a:r>
              <a:rPr dirty="0" sz="1200" spc="-10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a</a:t>
            </a:r>
            <a:r>
              <a:rPr dirty="0" sz="1200" spc="-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separate</a:t>
            </a:r>
            <a:r>
              <a:rPr dirty="0" sz="1200" spc="-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pdf</a:t>
            </a:r>
            <a:r>
              <a:rPr dirty="0" sz="1200" spc="-10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file</a:t>
            </a:r>
            <a:r>
              <a:rPr dirty="0" sz="1200" spc="-5" b="1">
                <a:latin typeface="Comic Sans MS"/>
                <a:cs typeface="Comic Sans MS"/>
              </a:rPr>
              <a:t> </a:t>
            </a:r>
            <a:r>
              <a:rPr dirty="0" sz="1200" b="1">
                <a:latin typeface="Comic Sans MS"/>
                <a:cs typeface="Comic Sans MS"/>
              </a:rPr>
              <a:t>*</a:t>
            </a:r>
            <a:endParaRPr sz="1200">
              <a:latin typeface="Comic Sans MS"/>
              <a:cs typeface="Comic Sans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1"/>
            <a:ext cx="5943599" cy="28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990725"/>
            <a:ext cx="5943600" cy="3533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5848350"/>
            <a:ext cx="5943600" cy="2743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799463"/>
            <a:ext cx="5808980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omic Sans MS"/>
                <a:cs typeface="Comic Sans MS"/>
              </a:rPr>
              <a:t>1.Problem</a:t>
            </a:r>
            <a:r>
              <a:rPr dirty="0" sz="1400" spc="-6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Statement</a:t>
            </a:r>
            <a:endParaRPr sz="1400">
              <a:latin typeface="Comic Sans MS"/>
              <a:cs typeface="Comic Sans MS"/>
            </a:endParaRPr>
          </a:p>
          <a:p>
            <a:pPr marL="12700" marR="5080">
              <a:lnSpc>
                <a:spcPct val="147700"/>
              </a:lnSpc>
              <a:spcBef>
                <a:spcPts val="1450"/>
              </a:spcBef>
            </a:pPr>
            <a:r>
              <a:rPr dirty="0" sz="1100" spc="-5">
                <a:latin typeface="Comic Sans MS"/>
                <a:cs typeface="Comic Sans MS"/>
              </a:rPr>
              <a:t>Hydroponic systems require regular monitoring of water levels, nutrient solutions, and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environmental conditions. This can be labor-intensive and complex, making it difficult for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urban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residents to maintain their systems.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646804"/>
            <a:ext cx="18402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mic Sans MS"/>
                <a:cs typeface="Comic Sans MS"/>
              </a:rPr>
              <a:t>2.Proposed</a:t>
            </a:r>
            <a:r>
              <a:rPr dirty="0" sz="1500" spc="-90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Solution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435602"/>
            <a:ext cx="557085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700"/>
              </a:lnSpc>
              <a:spcBef>
                <a:spcPts val="100"/>
              </a:spcBef>
            </a:pPr>
            <a:r>
              <a:rPr dirty="0" sz="1100" spc="-5">
                <a:latin typeface="Comic Sans MS"/>
                <a:cs typeface="Comic Sans MS"/>
              </a:rPr>
              <a:t>HydroCrafter automates the monitoring and regulation of hydroponic systems using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sensors for water levels, light, oxygen, and nutrient solutions. This system simplifies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maintenance and encourages urban farming by reducing the need for frequent manual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checks.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031229"/>
            <a:ext cx="389762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mic Sans MS"/>
                <a:cs typeface="Comic Sans MS"/>
              </a:rPr>
              <a:t>3.Hardware</a:t>
            </a:r>
            <a:r>
              <a:rPr dirty="0" sz="1500" spc="-3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Components</a:t>
            </a:r>
            <a:r>
              <a:rPr dirty="0" sz="1500" spc="-30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and</a:t>
            </a:r>
            <a:r>
              <a:rPr dirty="0" sz="1500" spc="-3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Functionality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998461"/>
            <a:ext cx="5476875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Arduino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Microcontroller: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49600"/>
              </a:lnSpc>
              <a:spcBef>
                <a:spcPts val="1175"/>
              </a:spcBef>
            </a:pPr>
            <a:r>
              <a:rPr dirty="0" sz="1100" spc="-5">
                <a:latin typeface="Comic Sans MS"/>
                <a:cs typeface="Comic Sans MS"/>
              </a:rPr>
              <a:t>The Arduino board acts as the central control unit, receiving data from sensors and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sending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signals to actuators.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8424036"/>
            <a:ext cx="52152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Sensors: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omic Sans MS"/>
              <a:cs typeface="Comic Sans MS"/>
            </a:endParaRPr>
          </a:p>
          <a:p>
            <a:pPr marL="469900" indent="-22860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Water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Level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Measures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water level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hydroponic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system.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936751"/>
            <a:ext cx="5333365" cy="167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51500"/>
              </a:lnSpc>
              <a:spcBef>
                <a:spcPts val="100"/>
              </a:spcBef>
              <a:buFont typeface="Tahoma"/>
              <a:buChar char="●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Light Sensor (LDR): Measures light intensity to control the light exposure for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plants.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ahoma"/>
              <a:buChar char="●"/>
            </a:pPr>
            <a:endParaRPr sz="115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Tahoma"/>
              <a:buChar char="●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Oxygen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Monitors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oxygen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levels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water.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Char char="●"/>
            </a:pPr>
            <a:endParaRPr sz="12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Tahoma"/>
              <a:buChar char="●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pH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Measures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acidity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or alkalinity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of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nutrient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solution.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ahoma"/>
              <a:buChar char="●"/>
            </a:pPr>
            <a:endParaRPr sz="12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Tahoma"/>
              <a:buChar char="●"/>
              <a:tabLst>
                <a:tab pos="240665" algn="l"/>
                <a:tab pos="241300" algn="l"/>
              </a:tabLst>
            </a:pPr>
            <a:r>
              <a:rPr dirty="0" sz="1100" spc="-5">
                <a:latin typeface="Comic Sans MS"/>
                <a:cs typeface="Comic Sans MS"/>
              </a:rPr>
              <a:t>DHT11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Sensor: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Measures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temperature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humidity.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271011"/>
            <a:ext cx="5851525" cy="159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Actuators: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omic Sans MS"/>
              <a:cs typeface="Comic Sans MS"/>
            </a:endParaRPr>
          </a:p>
          <a:p>
            <a:pPr marL="469900" indent="-228600">
              <a:lnSpc>
                <a:spcPct val="1000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Water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Pump: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Regulates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water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flow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system.</a:t>
            </a:r>
            <a:endParaRPr sz="1100">
              <a:latin typeface="Comic Sans MS"/>
              <a:cs typeface="Comic Sans MS"/>
            </a:endParaRPr>
          </a:p>
          <a:p>
            <a:pPr marL="469900" indent="-228600">
              <a:lnSpc>
                <a:spcPct val="100000"/>
              </a:lnSpc>
              <a:spcBef>
                <a:spcPts val="65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Nutrient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Dosing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System: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Adds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nutrients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water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needed.</a:t>
            </a:r>
            <a:endParaRPr sz="1100">
              <a:latin typeface="Comic Sans MS"/>
              <a:cs typeface="Comic Sans MS"/>
            </a:endParaRPr>
          </a:p>
          <a:p>
            <a:pPr marL="469900" indent="-228600">
              <a:lnSpc>
                <a:spcPct val="100000"/>
              </a:lnSpc>
              <a:spcBef>
                <a:spcPts val="630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LED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Lights: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Provides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adjustable</a:t>
            </a:r>
            <a:r>
              <a:rPr dirty="0" sz="1100" spc="-2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light</a:t>
            </a:r>
            <a:r>
              <a:rPr dirty="0" sz="1100" spc="-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exposure.</a:t>
            </a:r>
            <a:endParaRPr sz="1100">
              <a:latin typeface="Comic Sans MS"/>
              <a:cs typeface="Comic Sans MS"/>
            </a:endParaRPr>
          </a:p>
          <a:p>
            <a:pPr marL="469900" marR="5080" indent="-228600">
              <a:lnSpc>
                <a:spcPct val="147700"/>
              </a:lnSpc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Comic Sans MS"/>
                <a:cs typeface="Comic Sans MS"/>
              </a:rPr>
              <a:t>Servo Motor: Adjusts the position of light-blocking or light-enhancing mechanisms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based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on light sensor data.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91504"/>
            <a:ext cx="22993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mic Sans MS"/>
                <a:cs typeface="Comic Sans MS"/>
              </a:rPr>
              <a:t>4.</a:t>
            </a:r>
            <a:r>
              <a:rPr dirty="0" sz="1500" spc="-50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Software</a:t>
            </a:r>
            <a:r>
              <a:rPr dirty="0" sz="1500" spc="-4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Components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588886"/>
            <a:ext cx="5791200" cy="1920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Arduino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IDE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49600"/>
              </a:lnSpc>
              <a:spcBef>
                <a:spcPts val="1175"/>
              </a:spcBef>
            </a:pPr>
            <a:r>
              <a:rPr dirty="0" sz="1100" spc="-5">
                <a:latin typeface="Comic Sans MS"/>
                <a:cs typeface="Comic Sans MS"/>
              </a:rPr>
              <a:t>The Arduino Integrated Development Environment (IDE) is used to program the Arduino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board.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Comic Sans MS"/>
                <a:cs typeface="Comic Sans MS"/>
              </a:rPr>
              <a:t>Programming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Languages</a:t>
            </a:r>
            <a:endParaRPr sz="1100">
              <a:latin typeface="Comic Sans MS"/>
              <a:cs typeface="Comic Sans MS"/>
            </a:endParaRPr>
          </a:p>
          <a:p>
            <a:pPr marL="12700" marR="316230">
              <a:lnSpc>
                <a:spcPct val="149600"/>
              </a:lnSpc>
              <a:spcBef>
                <a:spcPts val="1175"/>
              </a:spcBef>
            </a:pPr>
            <a:r>
              <a:rPr dirty="0" sz="1100" spc="-5">
                <a:latin typeface="Comic Sans MS"/>
                <a:cs typeface="Comic Sans MS"/>
              </a:rPr>
              <a:t>The Arduino is programmed using C++. Additional languages such as HTML, CSS, and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JavaScript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are used for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web or mobile application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development.</a:t>
            </a:r>
            <a:endParaRPr sz="11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70280"/>
            <a:ext cx="29133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omic Sans MS"/>
                <a:cs typeface="Comic Sans MS"/>
              </a:rPr>
              <a:t>6.</a:t>
            </a:r>
            <a:r>
              <a:rPr dirty="0" sz="1500" spc="-2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How</a:t>
            </a:r>
            <a:r>
              <a:rPr dirty="0" sz="1500" spc="-2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Each</a:t>
            </a:r>
            <a:r>
              <a:rPr dirty="0" sz="1500" spc="-2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Component</a:t>
            </a:r>
            <a:r>
              <a:rPr dirty="0" sz="1500" spc="-25" b="1">
                <a:latin typeface="Comic Sans MS"/>
                <a:cs typeface="Comic Sans MS"/>
              </a:rPr>
              <a:t> </a:t>
            </a:r>
            <a:r>
              <a:rPr dirty="0" sz="1500" b="1">
                <a:latin typeface="Comic Sans MS"/>
                <a:cs typeface="Comic Sans MS"/>
              </a:rPr>
              <a:t>Works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64486"/>
            <a:ext cx="5900420" cy="1863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Motor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Driver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Comic Sans MS"/>
              <a:cs typeface="Comic Sans MS"/>
            </a:endParaRPr>
          </a:p>
          <a:p>
            <a:pPr marL="12700" marR="5080">
              <a:lnSpc>
                <a:spcPct val="148500"/>
              </a:lnSpc>
            </a:pPr>
            <a:r>
              <a:rPr dirty="0" sz="1100" spc="-5">
                <a:latin typeface="Comic Sans MS"/>
                <a:cs typeface="Comic Sans MS"/>
              </a:rPr>
              <a:t>The motor driver acts as an intermediary between the Arduino and the servo motor. It is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necessary because the Arduino alone cannot provide sufficient power to drive the motor.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motor driver receives signals from the Arduino and draws power from an external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battery to move the motor. The motor driver supplies enough power to the water pump, as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Arduino alone cannot provide the necessary voltage. The battery powers the motor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driver,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which in turn powers the Arduino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and the pump.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340986"/>
            <a:ext cx="5922010" cy="4258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Light</a:t>
            </a:r>
            <a:r>
              <a:rPr dirty="0" sz="1100" spc="-4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Sensor</a:t>
            </a:r>
            <a:r>
              <a:rPr dirty="0" sz="1100" spc="-35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(LDR)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48200"/>
              </a:lnSpc>
              <a:spcBef>
                <a:spcPts val="1190"/>
              </a:spcBef>
            </a:pPr>
            <a:r>
              <a:rPr dirty="0" sz="1100" spc="-5">
                <a:latin typeface="Comic Sans MS"/>
                <a:cs typeface="Comic Sans MS"/>
              </a:rPr>
              <a:t>The Light Dependent Resistor (LDR) measures light intensity.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In this project, the LDR is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connected to the Arduino, which reads its value to determine the light intensity. The LDR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operates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efficiently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at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5V,</a:t>
            </a:r>
            <a:r>
              <a:rPr dirty="0" sz="1100" spc="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making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it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compatible</a:t>
            </a:r>
            <a:r>
              <a:rPr dirty="0" sz="1100" spc="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with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Arduino's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power</a:t>
            </a:r>
            <a:r>
              <a:rPr dirty="0" sz="1100" spc="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supply.</a:t>
            </a:r>
            <a:r>
              <a:rPr dirty="0" sz="1100" spc="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When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light level drops, the resistance increases, and vice versa. Depending on the light level,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servo motor adjusts to either allow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more light in or block excess light.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omic Sans MS"/>
                <a:cs typeface="Comic Sans MS"/>
              </a:rPr>
              <a:t>Code</a:t>
            </a:r>
            <a:r>
              <a:rPr dirty="0" sz="1000" spc="-60" b="1">
                <a:latin typeface="Comic Sans MS"/>
                <a:cs typeface="Comic Sans MS"/>
              </a:rPr>
              <a:t> </a:t>
            </a:r>
            <a:r>
              <a:rPr dirty="0" sz="1000" spc="-5" b="1">
                <a:latin typeface="Comic Sans MS"/>
                <a:cs typeface="Comic Sans MS"/>
              </a:rPr>
              <a:t>integration: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Comic Sans MS"/>
                <a:cs typeface="Comic Sans MS"/>
              </a:rPr>
              <a:t>int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light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analogRead(A0);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(light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&gt;=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40)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myServo.write(0);}</a:t>
            </a:r>
            <a:endParaRPr sz="1000">
              <a:latin typeface="Comic Sans MS"/>
              <a:cs typeface="Comic Sans MS"/>
            </a:endParaRPr>
          </a:p>
          <a:p>
            <a:pPr marL="12700" marR="264033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else if (light &gt;= 30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40)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myServo.write(30);}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(light &gt;= 20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30)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myServo.write(60);}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(light &gt;= 10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20)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myServo.write(70);}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-5">
                <a:latin typeface="Comic Sans MS"/>
                <a:cs typeface="Comic Sans MS"/>
              </a:rPr>
              <a:t> myServo.write(90);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94586"/>
            <a:ext cx="5835650" cy="3766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omic Sans MS"/>
                <a:cs typeface="Comic Sans MS"/>
              </a:rPr>
              <a:t>Sonar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Sensor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48700"/>
              </a:lnSpc>
              <a:spcBef>
                <a:spcPts val="1210"/>
              </a:spcBef>
            </a:pPr>
            <a:r>
              <a:rPr dirty="0" sz="1100" spc="-5">
                <a:latin typeface="Comic Sans MS"/>
                <a:cs typeface="Comic Sans MS"/>
              </a:rPr>
              <a:t>The sonar sensor measures water depth by emitting sound waves and calculating the time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taken for the echo to return. This distance data helps in controlling the water pump to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maintain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optimal water levels.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 b="1">
                <a:latin typeface="Comic Sans MS"/>
                <a:cs typeface="Comic Sans MS"/>
              </a:rPr>
              <a:t>Code</a:t>
            </a:r>
            <a:r>
              <a:rPr dirty="0" sz="1000" spc="-60" b="1">
                <a:latin typeface="Comic Sans MS"/>
                <a:cs typeface="Comic Sans MS"/>
              </a:rPr>
              <a:t> </a:t>
            </a:r>
            <a:r>
              <a:rPr dirty="0" sz="1000" spc="-5" b="1">
                <a:latin typeface="Comic Sans MS"/>
                <a:cs typeface="Comic Sans MS"/>
              </a:rPr>
              <a:t>integration:</a:t>
            </a:r>
            <a:endParaRPr sz="1000">
              <a:latin typeface="Comic Sans MS"/>
              <a:cs typeface="Comic Sans MS"/>
            </a:endParaRPr>
          </a:p>
          <a:p>
            <a:pPr marL="12700" marR="447929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#include &lt;NewPing.h&gt;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TRIG_PIN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10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ECHO_PIN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11</a:t>
            </a:r>
            <a:endParaRPr sz="1000">
              <a:latin typeface="Comic Sans MS"/>
              <a:cs typeface="Comic Sans MS"/>
            </a:endParaRPr>
          </a:p>
          <a:p>
            <a:pPr marL="12700" marR="3449954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NewPing sonar(TRIG_PIN, ECHO_PIN);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unsigned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int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distance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sonar.ping_cm();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Serial.print("Distance: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");</a:t>
            </a:r>
            <a:r>
              <a:rPr dirty="0" sz="1000" spc="27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Serial.print(distance);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Serial.println("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cm");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744845"/>
            <a:ext cx="1633855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(distance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&gt;=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12)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12700" marR="5080" indent="7556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analogWrite(ENA, 255);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digitalWrite(IN1, HIGH);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digitalWrite(IN2, LOW);}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(distance &lt;= 11)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analogWrite(ENA, 0);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digitalWrite(IN1, LOW);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digitalWrite(IN2,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LOW);}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01495"/>
            <a:ext cx="5631180" cy="177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Comic Sans MS"/>
                <a:cs typeface="Comic Sans MS"/>
              </a:rPr>
              <a:t>DHT11</a:t>
            </a:r>
            <a:r>
              <a:rPr dirty="0" sz="1300" spc="-60" b="1">
                <a:latin typeface="Comic Sans MS"/>
                <a:cs typeface="Comic Sans MS"/>
              </a:rPr>
              <a:t> </a:t>
            </a:r>
            <a:r>
              <a:rPr dirty="0" sz="1300" spc="-5" b="1">
                <a:latin typeface="Comic Sans MS"/>
                <a:cs typeface="Comic Sans MS"/>
              </a:rPr>
              <a:t>Sensor</a:t>
            </a:r>
            <a:endParaRPr sz="1300">
              <a:latin typeface="Comic Sans MS"/>
              <a:cs typeface="Comic Sans MS"/>
            </a:endParaRPr>
          </a:p>
          <a:p>
            <a:pPr marL="12700" marR="5080">
              <a:lnSpc>
                <a:spcPct val="148400"/>
              </a:lnSpc>
              <a:spcBef>
                <a:spcPts val="1335"/>
              </a:spcBef>
            </a:pPr>
            <a:r>
              <a:rPr dirty="0" sz="1100" spc="-5">
                <a:latin typeface="Comic Sans MS"/>
                <a:cs typeface="Comic Sans MS"/>
              </a:rPr>
              <a:t>The DHT11 sensor is </a:t>
            </a:r>
            <a:r>
              <a:rPr dirty="0" sz="1100">
                <a:latin typeface="Comic Sans MS"/>
                <a:cs typeface="Comic Sans MS"/>
              </a:rPr>
              <a:t>a </a:t>
            </a:r>
            <a:r>
              <a:rPr dirty="0" sz="1100" spc="-5">
                <a:latin typeface="Comic Sans MS"/>
                <a:cs typeface="Comic Sans MS"/>
              </a:rPr>
              <a:t>digital sensor that provides precise temperature and humidity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readings. It sends the data to the Arduino, which can then use these values to control </a:t>
            </a:r>
            <a:r>
              <a:rPr dirty="0" sz="1100" spc="-31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other components, such as activating </a:t>
            </a:r>
            <a:r>
              <a:rPr dirty="0" sz="1100">
                <a:latin typeface="Comic Sans MS"/>
                <a:cs typeface="Comic Sans MS"/>
              </a:rPr>
              <a:t>a </a:t>
            </a:r>
            <a:r>
              <a:rPr dirty="0" sz="1100" spc="-5">
                <a:latin typeface="Comic Sans MS"/>
                <a:cs typeface="Comic Sans MS"/>
              </a:rPr>
              <a:t>cooling system if the temperature exceeds </a:t>
            </a:r>
            <a:r>
              <a:rPr dirty="0" sz="1100">
                <a:latin typeface="Comic Sans MS"/>
                <a:cs typeface="Comic Sans MS"/>
              </a:rPr>
              <a:t>a </a:t>
            </a:r>
            <a:r>
              <a:rPr dirty="0" sz="1100" spc="5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certain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threshold or adjusting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ventilation based on humidity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levels.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omic Sans MS"/>
                <a:cs typeface="Comic Sans MS"/>
              </a:rPr>
              <a:t>Code</a:t>
            </a:r>
            <a:r>
              <a:rPr dirty="0" sz="1000" spc="-60" b="1">
                <a:latin typeface="Comic Sans MS"/>
                <a:cs typeface="Comic Sans MS"/>
              </a:rPr>
              <a:t> </a:t>
            </a:r>
            <a:r>
              <a:rPr dirty="0" sz="1000" spc="-5" b="1">
                <a:latin typeface="Comic Sans MS"/>
                <a:cs typeface="Comic Sans MS"/>
              </a:rPr>
              <a:t>integration: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525520"/>
            <a:ext cx="1850389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#include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"DHT.h"</a:t>
            </a:r>
            <a:endParaRPr sz="1000">
              <a:latin typeface="Comic Sans MS"/>
              <a:cs typeface="Comic Sans MS"/>
            </a:endParaRPr>
          </a:p>
          <a:p>
            <a:pPr marL="12700" marR="28892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#define DHTPIN 12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DHTTYPE</a:t>
            </a:r>
            <a:r>
              <a:rPr dirty="0" sz="1000" spc="-4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DHT11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DHT</a:t>
            </a:r>
            <a:r>
              <a:rPr dirty="0" sz="1000" spc="-4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dht(DHTPIN,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DHTTYPE);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430520"/>
            <a:ext cx="19697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float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h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dht.readHumidity();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float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dht.readTemperature();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573520"/>
            <a:ext cx="4669155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(isnan(h)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||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isnan(t))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Serial.println(F("Failed to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read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from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DHT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sensor!"));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else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88265" marR="80962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Serial.print("Humidity: ");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Serial.print(h); Serial.println("%");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Serial.print("Temperature: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");Serial.print(t);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Serial.println("C");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0495"/>
            <a:ext cx="5901690" cy="775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Comic Sans MS"/>
                <a:cs typeface="Comic Sans MS"/>
              </a:rPr>
              <a:t>Water</a:t>
            </a:r>
            <a:r>
              <a:rPr dirty="0" sz="1300" spc="-60" b="1">
                <a:latin typeface="Comic Sans MS"/>
                <a:cs typeface="Comic Sans MS"/>
              </a:rPr>
              <a:t> </a:t>
            </a:r>
            <a:r>
              <a:rPr dirty="0" sz="1300" spc="-5" b="1">
                <a:latin typeface="Comic Sans MS"/>
                <a:cs typeface="Comic Sans MS"/>
              </a:rPr>
              <a:t>Pump</a:t>
            </a:r>
            <a:endParaRPr sz="1300">
              <a:latin typeface="Comic Sans MS"/>
              <a:cs typeface="Comic Sans MS"/>
            </a:endParaRPr>
          </a:p>
          <a:p>
            <a:pPr marL="12700" marR="5080">
              <a:lnSpc>
                <a:spcPct val="149600"/>
              </a:lnSpc>
              <a:spcBef>
                <a:spcPts val="1315"/>
              </a:spcBef>
            </a:pPr>
            <a:r>
              <a:rPr dirty="0" sz="1100" spc="-5">
                <a:latin typeface="Comic Sans MS"/>
                <a:cs typeface="Comic Sans MS"/>
              </a:rPr>
              <a:t>Controls water flow in the hydroponic system.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The motor driver receives signals from the </a:t>
            </a:r>
            <a:r>
              <a:rPr dirty="0" sz="110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Arduino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to turn the pump on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or off, ensuring the plants</a:t>
            </a:r>
            <a:r>
              <a:rPr dirty="0" sz="1100" spc="-10">
                <a:latin typeface="Comic Sans MS"/>
                <a:cs typeface="Comic Sans MS"/>
              </a:rPr>
              <a:t> </a:t>
            </a:r>
            <a:r>
              <a:rPr dirty="0" sz="1100" spc="-5">
                <a:latin typeface="Comic Sans MS"/>
                <a:cs typeface="Comic Sans MS"/>
              </a:rPr>
              <a:t>receive adequate water.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latin typeface="Comic Sans MS"/>
                <a:cs typeface="Comic Sans MS"/>
              </a:rPr>
              <a:t>Code</a:t>
            </a:r>
            <a:r>
              <a:rPr dirty="0" sz="1000" spc="-60" b="1">
                <a:latin typeface="Comic Sans MS"/>
                <a:cs typeface="Comic Sans MS"/>
              </a:rPr>
              <a:t> </a:t>
            </a:r>
            <a:r>
              <a:rPr dirty="0" sz="1000" spc="-5" b="1">
                <a:latin typeface="Comic Sans MS"/>
                <a:cs typeface="Comic Sans MS"/>
              </a:rPr>
              <a:t>integration: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ENA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3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IN1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4</a:t>
            </a:r>
            <a:endParaRPr sz="1000">
              <a:latin typeface="Comic Sans MS"/>
              <a:cs typeface="Comic Sans MS"/>
            </a:endParaRPr>
          </a:p>
          <a:p>
            <a:pPr marL="12700" marR="499237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#define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IN2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5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void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setup()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88265" marR="424878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pinMode(ENA, OUTPUT);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pinMode(IN1, OUTPUT);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pinMode(IN2,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OUTPUT);</a:t>
            </a:r>
            <a:r>
              <a:rPr dirty="0" sz="1000" spc="-4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Comic Sans MS"/>
                <a:cs typeface="Comic Sans MS"/>
              </a:rPr>
              <a:t>void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loop()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88265" marR="345694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unsigned int distance </a:t>
            </a:r>
            <a:r>
              <a:rPr dirty="0" sz="1000">
                <a:latin typeface="Comic Sans MS"/>
                <a:cs typeface="Comic Sans MS"/>
              </a:rPr>
              <a:t>= </a:t>
            </a:r>
            <a:r>
              <a:rPr dirty="0" sz="1000" spc="-5">
                <a:latin typeface="Comic Sans MS"/>
                <a:cs typeface="Comic Sans MS"/>
              </a:rPr>
              <a:t>sonar.ping_cm();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(distance &gt;=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12)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 marL="163830" marR="4196715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analogWrite(ENA, 255);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digitalWrite(IN1, HIGH);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digitalWrite(IN2,</a:t>
            </a:r>
            <a:r>
              <a:rPr dirty="0" sz="1000" spc="-7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LOW);}</a:t>
            </a:r>
            <a:endParaRPr sz="1000">
              <a:latin typeface="Comic Sans MS"/>
              <a:cs typeface="Comic Sans MS"/>
            </a:endParaRPr>
          </a:p>
          <a:p>
            <a:pPr marL="163830" marR="4074160" indent="-11430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else if (distance &lt;= 11)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analogWrite(ENA, 0);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digitalWrite(IN1, LOW);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digitalWrite(IN2,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LOW);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93570"/>
            <a:ext cx="5861685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latin typeface="Comic Sans MS"/>
                <a:cs typeface="Comic Sans MS"/>
              </a:rPr>
              <a:t>Servo</a:t>
            </a:r>
            <a:r>
              <a:rPr dirty="0" sz="1300" spc="-60" b="1">
                <a:latin typeface="Comic Sans MS"/>
                <a:cs typeface="Comic Sans MS"/>
              </a:rPr>
              <a:t> </a:t>
            </a:r>
            <a:r>
              <a:rPr dirty="0" sz="1300" spc="-5" b="1">
                <a:latin typeface="Comic Sans MS"/>
                <a:cs typeface="Comic Sans MS"/>
              </a:rPr>
              <a:t>Motor</a:t>
            </a:r>
            <a:endParaRPr sz="1300">
              <a:latin typeface="Comic Sans MS"/>
              <a:cs typeface="Comic Sans MS"/>
            </a:endParaRPr>
          </a:p>
          <a:p>
            <a:pPr marL="12700" marR="5080">
              <a:lnSpc>
                <a:spcPct val="151000"/>
              </a:lnSpc>
              <a:spcBef>
                <a:spcPts val="1390"/>
              </a:spcBef>
            </a:pPr>
            <a:r>
              <a:rPr dirty="0" sz="1000" spc="-5">
                <a:latin typeface="Comic Sans MS"/>
                <a:cs typeface="Comic Sans MS"/>
              </a:rPr>
              <a:t>The servo motor is used to adjust the position of </a:t>
            </a:r>
            <a:r>
              <a:rPr dirty="0" sz="1000">
                <a:latin typeface="Comic Sans MS"/>
                <a:cs typeface="Comic Sans MS"/>
              </a:rPr>
              <a:t>a </a:t>
            </a:r>
            <a:r>
              <a:rPr dirty="0" sz="1000" spc="-5">
                <a:latin typeface="Comic Sans MS"/>
                <a:cs typeface="Comic Sans MS"/>
              </a:rPr>
              <a:t>cover or blinds over </a:t>
            </a:r>
            <a:r>
              <a:rPr dirty="0" sz="1000">
                <a:latin typeface="Comic Sans MS"/>
                <a:cs typeface="Comic Sans MS"/>
              </a:rPr>
              <a:t>a </a:t>
            </a:r>
            <a:r>
              <a:rPr dirty="0" sz="1000" spc="-5">
                <a:latin typeface="Comic Sans MS"/>
                <a:cs typeface="Comic Sans MS"/>
              </a:rPr>
              <a:t>window or light source.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Depending on the light intensity read by the LDR, the Arduino sends </a:t>
            </a:r>
            <a:r>
              <a:rPr dirty="0" sz="1000">
                <a:latin typeface="Comic Sans MS"/>
                <a:cs typeface="Comic Sans MS"/>
              </a:rPr>
              <a:t>a </a:t>
            </a:r>
            <a:r>
              <a:rPr dirty="0" sz="1000" spc="-5">
                <a:latin typeface="Comic Sans MS"/>
                <a:cs typeface="Comic Sans MS"/>
              </a:rPr>
              <a:t>signal to the servo motor to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either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open or close the cover.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This helps in maintaining optimal lighting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conditions in the room.</a:t>
            </a:r>
            <a:endParaRPr sz="1000">
              <a:latin typeface="Comic Sans MS"/>
              <a:cs typeface="Comic Sans MS"/>
            </a:endParaRPr>
          </a:p>
          <a:p>
            <a:pPr marL="12700" marR="243840">
              <a:lnSpc>
                <a:spcPct val="150000"/>
              </a:lnSpc>
            </a:pPr>
            <a:r>
              <a:rPr dirty="0" sz="1000" spc="-5">
                <a:latin typeface="Comic Sans MS"/>
                <a:cs typeface="Comic Sans MS"/>
              </a:rPr>
              <a:t>Adjusts the position of light-blocking or light-enhancing mechanisms.The servo motor receives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signals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from the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Arduino to rotate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to specific angles,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controlling light exposure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for the plants.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Comic Sans MS"/>
                <a:cs typeface="Comic Sans MS"/>
              </a:rPr>
              <a:t>Code</a:t>
            </a:r>
            <a:r>
              <a:rPr dirty="0" sz="1100" spc="-60" b="1">
                <a:latin typeface="Comic Sans MS"/>
                <a:cs typeface="Comic Sans MS"/>
              </a:rPr>
              <a:t> </a:t>
            </a:r>
            <a:r>
              <a:rPr dirty="0" sz="1100" spc="-5" b="1">
                <a:latin typeface="Comic Sans MS"/>
                <a:cs typeface="Comic Sans MS"/>
              </a:rPr>
              <a:t>integration: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925570"/>
            <a:ext cx="11315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#include</a:t>
            </a:r>
            <a:r>
              <a:rPr dirty="0" sz="1000" spc="-6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&lt;Servo.h&gt;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Servo</a:t>
            </a:r>
            <a:r>
              <a:rPr dirty="0" sz="1000" spc="-5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myServo;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068570"/>
            <a:ext cx="132588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void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setup()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88265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myServo.attach(9);</a:t>
            </a:r>
            <a:r>
              <a:rPr dirty="0" sz="1000" spc="-6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211570"/>
            <a:ext cx="332422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omic Sans MS"/>
                <a:cs typeface="Comic Sans MS"/>
              </a:rPr>
              <a:t>void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loop()</a:t>
            </a:r>
            <a:r>
              <a:rPr dirty="0" sz="1000" spc="-3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omic Sans MS"/>
              <a:cs typeface="Comic Sans MS"/>
            </a:endParaRPr>
          </a:p>
          <a:p>
            <a:pPr marL="88265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int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light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=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analogRead(A0);</a:t>
            </a:r>
            <a:endParaRPr sz="1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omic Sans MS"/>
              <a:cs typeface="Comic Sans MS"/>
            </a:endParaRPr>
          </a:p>
          <a:p>
            <a:pPr marL="88265">
              <a:lnSpc>
                <a:spcPct val="100000"/>
              </a:lnSpc>
            </a:pPr>
            <a:r>
              <a:rPr dirty="0" sz="1000" spc="-5">
                <a:latin typeface="Comic Sans MS"/>
                <a:cs typeface="Comic Sans MS"/>
              </a:rPr>
              <a:t>if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(light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&gt;=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40)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27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myServo.write(0);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  <a:p>
            <a:pPr algn="just" marL="88265" marR="5080">
              <a:lnSpc>
                <a:spcPct val="250000"/>
              </a:lnSpc>
            </a:pPr>
            <a:r>
              <a:rPr dirty="0" sz="1000" spc="-5">
                <a:latin typeface="Comic Sans MS"/>
                <a:cs typeface="Comic Sans MS"/>
              </a:rPr>
              <a:t>else if (light &gt;= 30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40)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myServo.write(30);}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(light &gt;= 20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30)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myServo.write(60);}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 if (light &gt;= 10 &amp;&amp; light </a:t>
            </a:r>
            <a:r>
              <a:rPr dirty="0" sz="1000">
                <a:latin typeface="Comic Sans MS"/>
                <a:cs typeface="Comic Sans MS"/>
              </a:rPr>
              <a:t>&lt; </a:t>
            </a:r>
            <a:r>
              <a:rPr dirty="0" sz="1000" spc="-5">
                <a:latin typeface="Comic Sans MS"/>
                <a:cs typeface="Comic Sans MS"/>
              </a:rPr>
              <a:t>20) </a:t>
            </a:r>
            <a:r>
              <a:rPr dirty="0" sz="1000">
                <a:latin typeface="Comic Sans MS"/>
                <a:cs typeface="Comic Sans MS"/>
              </a:rPr>
              <a:t>{ </a:t>
            </a:r>
            <a:r>
              <a:rPr dirty="0" sz="1000" spc="-5">
                <a:latin typeface="Comic Sans MS"/>
                <a:cs typeface="Comic Sans MS"/>
              </a:rPr>
              <a:t>myServo.write(70);} </a:t>
            </a:r>
            <a:r>
              <a:rPr dirty="0" sz="100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else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{</a:t>
            </a:r>
            <a:r>
              <a:rPr dirty="0" sz="1000" spc="-5">
                <a:latin typeface="Comic Sans MS"/>
                <a:cs typeface="Comic Sans MS"/>
              </a:rPr>
              <a:t> myServo.write(90);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r>
              <a:rPr dirty="0" sz="1000" spc="-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}</a:t>
            </a:r>
            <a:endParaRPr sz="10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762762"/>
            <a:ext cx="5943599" cy="28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9316212"/>
            <a:ext cx="5943599" cy="285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16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terms:created xsi:type="dcterms:W3CDTF">2024-07-28T15:30:09Z</dcterms:created>
  <dcterms:modified xsi:type="dcterms:W3CDTF">2024-07-28T15:30:09Z</dcterms:modified>
</cp:coreProperties>
</file>