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34"/>
  </p:handoutMasterIdLst>
  <p:sldIdLst>
    <p:sldId id="363" r:id="rId3"/>
    <p:sldId id="364" r:id="rId4"/>
    <p:sldId id="258" r:id="rId5"/>
    <p:sldId id="410" r:id="rId6"/>
    <p:sldId id="365" r:id="rId7"/>
    <p:sldId id="428" r:id="rId8"/>
    <p:sldId id="427" r:id="rId9"/>
    <p:sldId id="366" r:id="rId10"/>
    <p:sldId id="367" r:id="rId11"/>
    <p:sldId id="369" r:id="rId12"/>
    <p:sldId id="429" r:id="rId13"/>
    <p:sldId id="332" r:id="rId14"/>
    <p:sldId id="371" r:id="rId15"/>
    <p:sldId id="372" r:id="rId16"/>
    <p:sldId id="331" r:id="rId18"/>
    <p:sldId id="430" r:id="rId19"/>
    <p:sldId id="431" r:id="rId20"/>
    <p:sldId id="330" r:id="rId21"/>
    <p:sldId id="334" r:id="rId22"/>
    <p:sldId id="405" r:id="rId23"/>
    <p:sldId id="432" r:id="rId24"/>
    <p:sldId id="433" r:id="rId25"/>
    <p:sldId id="434" r:id="rId26"/>
    <p:sldId id="435" r:id="rId27"/>
    <p:sldId id="436" r:id="rId28"/>
    <p:sldId id="437" r:id="rId29"/>
    <p:sldId id="438" r:id="rId30"/>
    <p:sldId id="452" r:id="rId31"/>
    <p:sldId id="409" r:id="rId32"/>
    <p:sldId id="284" r:id="rId3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474"/>
    <a:srgbClr val="6A3C7C"/>
    <a:srgbClr val="02B3C5"/>
    <a:srgbClr val="FFB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195"/>
        <p:guide pos="2875"/>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2EC502 : Digital Signal Processing</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Sanjaykumar Parmar | 18BEC069</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smtClean="0"/>
              <a:t>2EC502 : Digital Signal Processing</a:t>
            </a:r>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Sanjaykumar Parmar | 18BEC069</a:t>
            </a:r>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2EC502 : Digital Signal Processing</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Sanjaykumar Parmar | 18BEC069</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wmf"/><Relationship Id="rId1"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p:pic>
        <p:nvPicPr>
          <p:cNvPr id="7" name="Picture 6" descr="images (3)"/>
          <p:cNvPicPr>
            <a:picLocks noChangeAspect="1"/>
          </p:cNvPicPr>
          <p:nvPr/>
        </p:nvPicPr>
        <p:blipFill>
          <a:blip r:embed="rId1"/>
          <a:stretch>
            <a:fillRect/>
          </a:stretch>
        </p:blipFill>
        <p:spPr>
          <a:xfrm>
            <a:off x="1524318" y="553720"/>
            <a:ext cx="9143365" cy="4435475"/>
          </a:xfrm>
          <a:prstGeom prst="rect">
            <a:avLst/>
          </a:prstGeom>
        </p:spPr>
      </p:pic>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355" y="163830"/>
            <a:ext cx="11855450" cy="701675"/>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Californian FB" panose="0207040306080B030204" charset="0"/>
                <a:cs typeface="Californian FB" panose="0207040306080B030204" charset="0"/>
              </a:rPr>
              <a:t>Abnormalities</a:t>
            </a:r>
            <a:endParaRPr lang="en-IN" altLang="en-US" sz="3600" b="1">
              <a:solidFill>
                <a:schemeClr val="accent1">
                  <a:lumMod val="50000"/>
                </a:schemeClr>
              </a:solidFill>
              <a:effectLst>
                <a:outerShdw blurRad="38100" dist="38100" dir="2700000" algn="tl">
                  <a:srgbClr val="000000">
                    <a:alpha val="43137"/>
                  </a:srgbClr>
                </a:outerShdw>
              </a:effectLst>
              <a:latin typeface="Californian FB" panose="0207040306080B030204" charset="0"/>
              <a:cs typeface="Californian FB" panose="0207040306080B030204" charset="0"/>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graphicFrame>
        <p:nvGraphicFramePr>
          <p:cNvPr id="7" name="Content Placeholder 6"/>
          <p:cNvGraphicFramePr/>
          <p:nvPr>
            <p:ph idx="1"/>
          </p:nvPr>
        </p:nvGraphicFramePr>
        <p:xfrm>
          <a:off x="1972310" y="1537335"/>
          <a:ext cx="8246745" cy="3783330"/>
        </p:xfrm>
        <a:graphic>
          <a:graphicData uri="http://schemas.openxmlformats.org/drawingml/2006/table">
            <a:tbl>
              <a:tblPr firstRow="1" bandRow="1">
                <a:tableStyleId>{5C22544A-7EE6-4342-B048-85BDC9FD1C3A}</a:tableStyleId>
              </a:tblPr>
              <a:tblGrid>
                <a:gridCol w="4013200"/>
                <a:gridCol w="4233545"/>
              </a:tblGrid>
              <a:tr h="420370">
                <a:tc>
                  <a:txBody>
                    <a:bodyPr/>
                    <a:p>
                      <a:pPr indent="0" algn="ctr">
                        <a:buNone/>
                      </a:pPr>
                      <a:r>
                        <a:rPr lang="en-US" sz="2000" b="1">
                          <a:latin typeface="Times New Roman" panose="02020603050405020304" charset="0"/>
                          <a:cs typeface="Times New Roman" panose="02020603050405020304" charset="0"/>
                        </a:rPr>
                        <a:t>Abnormality</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1">
                          <a:latin typeface="Times New Roman" panose="02020603050405020304" charset="0"/>
                          <a:cs typeface="Times New Roman" panose="02020603050405020304" charset="0"/>
                        </a:rPr>
                        <a:t>Characteristics</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Bradycardia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R-R Interval &gt; 1s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Tachycardia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R - R Interval &lt; 0.6s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Hypercalcaemia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QRS Interval &lt; 0.1s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Dextrocardia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Inverted P-wave</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Hyperkalemia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Tall T-wave and absence of P-wave </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Sudden Cardia Death</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Irregular ECG</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Sinoatrial Block</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Complete drop out of cardiac cycle</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420370">
                <a:tc>
                  <a:txBody>
                    <a:bodyPr/>
                    <a:p>
                      <a:pPr indent="0" algn="ctr">
                        <a:buNone/>
                      </a:pPr>
                      <a:r>
                        <a:rPr lang="en-US" sz="2000" b="0">
                          <a:latin typeface="Times New Roman" panose="02020603050405020304" charset="0"/>
                          <a:cs typeface="Times New Roman" panose="02020603050405020304" charset="0"/>
                        </a:rPr>
                        <a:t>Miocardial Ischemia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000" b="0">
                          <a:latin typeface="Times New Roman" panose="02020603050405020304" charset="0"/>
                          <a:cs typeface="Times New Roman" panose="02020603050405020304" charset="0"/>
                        </a:rPr>
                        <a:t>Inverted T-wave</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bl>
          </a:graphicData>
        </a:graphic>
      </p:graphicFrame>
      <p:sp>
        <p:nvSpPr>
          <p:cNvPr id="9" name="Date Placeholder 8"/>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4">
              <a:lumMod val="20000"/>
              <a:lumOff val="8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51045" y="2715895"/>
            <a:ext cx="3057525" cy="1383665"/>
          </a:xfrm>
          <a:prstGeom prst="rect">
            <a:avLst/>
          </a:prstGeom>
          <a:noFill/>
          <a:ln w="9525">
            <a:noFill/>
          </a:ln>
        </p:spPr>
        <p:txBody>
          <a:bodyPr wrap="square" anchor="t">
            <a:spAutoFit/>
          </a:bodyPr>
          <a:p>
            <a:pPr algn="ctr"/>
            <a:r>
              <a:rPr lang="en-IN" altLang="zh-CN" sz="2800" b="1"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rPr>
              <a:t>ECG</a:t>
            </a:r>
            <a:endParaRPr lang="en-IN" altLang="zh-CN" sz="2800" b="1"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endParaRPr>
          </a:p>
          <a:p>
            <a:pPr algn="ctr"/>
            <a:r>
              <a:rPr lang="en-IN" altLang="zh-CN" sz="2800"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rPr>
              <a:t>Frequency Analysis</a:t>
            </a:r>
            <a:endParaRPr lang="en-IN" altLang="zh-CN" sz="2800"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endParaRPr>
          </a:p>
        </p:txBody>
      </p:sp>
      <p:sp>
        <p:nvSpPr>
          <p:cNvPr id="2" name="Slide Number Placeholder 1"/>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8" name="Date Placeholder 7"/>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4470" y="214630"/>
            <a:ext cx="11773535" cy="69088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Frequency Analysis of ECG Signal</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3" name="Content Placeholder 2"/>
          <p:cNvSpPr>
            <a:spLocks noGrp="1"/>
          </p:cNvSpPr>
          <p:nvPr>
            <p:ph idx="1"/>
          </p:nvPr>
        </p:nvSpPr>
        <p:spPr>
          <a:xfrm>
            <a:off x="203835" y="905510"/>
            <a:ext cx="11773535" cy="5271770"/>
          </a:xfrm>
        </p:spPr>
        <p:txBody>
          <a:bodyPr/>
          <a:p>
            <a:pPr>
              <a:buFont typeface="Wingdings" panose="05000000000000000000" charset="0"/>
              <a:buChar char="§"/>
            </a:pPr>
            <a:r>
              <a:rPr lang="en-IN" altLang="en-US" sz="2400">
                <a:solidFill>
                  <a:schemeClr val="accent1">
                    <a:lumMod val="50000"/>
                  </a:schemeClr>
                </a:solidFill>
                <a:effectLst/>
                <a:latin typeface="Californian FB" panose="0207040306080B030204" charset="0"/>
                <a:cs typeface="Californian FB" panose="0207040306080B030204" charset="0"/>
              </a:rPr>
              <a:t>Digital Signal Processing and Heart Rate calculation of the ECG signal can be acquired by measurement card with sampling frequency fs  = 500 Hz. And this sampled signal was used as input signal for the digital filters and the heart rate detection algorithms designing and testing.</a:t>
            </a:r>
            <a:endParaRPr lang="en-IN" altLang="en-US" sz="2400">
              <a:solidFill>
                <a:schemeClr val="accent1">
                  <a:lumMod val="50000"/>
                </a:schemeClr>
              </a:solidFill>
              <a:effectLst/>
              <a:latin typeface="Californian FB" panose="0207040306080B030204" charset="0"/>
              <a:cs typeface="Californian FB" panose="0207040306080B030204" charset="0"/>
            </a:endParaRPr>
          </a:p>
          <a:p>
            <a:pPr marL="0" indent="0" algn="ctr">
              <a:buFont typeface="Wingdings" panose="05000000000000000000" charset="0"/>
              <a:buNone/>
            </a:pPr>
            <a:endParaRPr lang="en-IN" altLang="en-US" sz="2400">
              <a:solidFill>
                <a:schemeClr val="accent1">
                  <a:lumMod val="50000"/>
                </a:schemeClr>
              </a:solidFill>
              <a:effectLst/>
              <a:latin typeface="Californian FB" panose="0207040306080B030204" charset="0"/>
              <a:cs typeface="Californian FB" panose="0207040306080B030204" charset="0"/>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4" name="Picture -2147482608" descr="Raw-signal-acquired-by-measuring-card-with-simple-ECG-amplifier-circuit"/>
          <p:cNvPicPr>
            <a:picLocks noChangeAspect="1"/>
          </p:cNvPicPr>
          <p:nvPr/>
        </p:nvPicPr>
        <p:blipFill>
          <a:blip r:embed="rId1"/>
          <a:stretch>
            <a:fillRect/>
          </a:stretch>
        </p:blipFill>
        <p:spPr>
          <a:xfrm>
            <a:off x="204470" y="2442210"/>
            <a:ext cx="11772900" cy="2774315"/>
          </a:xfrm>
          <a:prstGeom prst="rect">
            <a:avLst/>
          </a:prstGeom>
          <a:noFill/>
          <a:ln w="9525" cap="flat" cmpd="sng">
            <a:solidFill>
              <a:srgbClr val="002060"/>
            </a:solidFill>
            <a:prstDash val="solid"/>
            <a:miter/>
            <a:headEnd type="none" w="med" len="med"/>
            <a:tailEnd type="none" w="med" len="med"/>
          </a:ln>
        </p:spPr>
      </p:pic>
      <p:sp>
        <p:nvSpPr>
          <p:cNvPr id="9" name="Date Placeholder 8"/>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4470" y="214630"/>
            <a:ext cx="11773535" cy="69088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Fast Fourier Transform</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3" name="Content Placeholder 2"/>
          <p:cNvSpPr>
            <a:spLocks noGrp="1"/>
          </p:cNvSpPr>
          <p:nvPr>
            <p:ph idx="1"/>
          </p:nvPr>
        </p:nvSpPr>
        <p:spPr>
          <a:xfrm>
            <a:off x="203835" y="905510"/>
            <a:ext cx="11773535" cy="5271770"/>
          </a:xfrm>
        </p:spPr>
        <p:txBody>
          <a:bodyPr/>
          <a:p>
            <a:pPr marL="0" indent="0">
              <a:buNone/>
            </a:pPr>
            <a:r>
              <a:rPr lang="en-IN" altLang="en-US" sz="2000">
                <a:solidFill>
                  <a:schemeClr val="accent1">
                    <a:lumMod val="50000"/>
                  </a:schemeClr>
                </a:solidFill>
                <a:effectLst/>
                <a:latin typeface="Californian FB" panose="0207040306080B030204" charset="0"/>
                <a:cs typeface="Californian FB" panose="0207040306080B030204" charset="0"/>
              </a:rPr>
              <a:t>In earlier days Time Domain Method was used for the ECG Signal Analysis. But it was not sufficient to study all the characteristics of ECG Signal. So, the new method named FFT is been introduced. Fourier Transform is well known for transformation of Time Domain Signal to Frequency Domain to obtain the frequency coefficients. It is much faster and more capable algorithm to work out the DFT and obtains the same effect. FFT is defined by the formula :</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0" indent="0">
              <a:buNone/>
            </a:pP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0" indent="0">
              <a:buNone/>
            </a:pPr>
            <a:r>
              <a:rPr lang="en-IN" altLang="en-US" sz="2000">
                <a:solidFill>
                  <a:schemeClr val="accent1">
                    <a:lumMod val="50000"/>
                  </a:schemeClr>
                </a:solidFill>
                <a:effectLst/>
                <a:latin typeface="Californian FB" panose="0207040306080B030204" charset="0"/>
                <a:cs typeface="Californian FB" panose="0207040306080B030204" charset="0"/>
              </a:rPr>
              <a:t>Where k is an integer ranging from 0 to N-1</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0" indent="0">
              <a:buNone/>
            </a:pPr>
            <a:r>
              <a:rPr lang="en-IN" altLang="en-US" sz="2000">
                <a:solidFill>
                  <a:schemeClr val="accent1">
                    <a:lumMod val="50000"/>
                  </a:schemeClr>
                </a:solidFill>
                <a:effectLst/>
                <a:latin typeface="Californian FB" panose="0207040306080B030204" charset="0"/>
                <a:cs typeface="Californian FB" panose="0207040306080B030204" charset="0"/>
              </a:rPr>
              <a:t>ECG signals can be compressed by using variety of techniques. One of the most important techniques is FFT. The process is consisting of : </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971550" lvl="1" indent="-514350">
              <a:buFont typeface="+mj-lt"/>
              <a:buAutoNum type="romanUcPeriod"/>
            </a:pPr>
            <a:r>
              <a:rPr lang="en-IN" altLang="en-US" sz="2000">
                <a:solidFill>
                  <a:schemeClr val="accent1">
                    <a:lumMod val="50000"/>
                  </a:schemeClr>
                </a:solidFill>
                <a:effectLst/>
                <a:latin typeface="Californian FB" panose="0207040306080B030204" charset="0"/>
                <a:cs typeface="Californian FB" panose="0207040306080B030204" charset="0"/>
              </a:rPr>
              <a:t>Obtaining an ECG sample or input signal. </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971550" lvl="1" indent="-514350">
              <a:buFont typeface="+mj-lt"/>
              <a:buAutoNum type="romanUcPeriod"/>
            </a:pPr>
            <a:r>
              <a:rPr lang="en-IN" altLang="en-US" sz="2000">
                <a:solidFill>
                  <a:schemeClr val="accent1">
                    <a:lumMod val="50000"/>
                  </a:schemeClr>
                </a:solidFill>
                <a:effectLst/>
                <a:latin typeface="Californian FB" panose="0207040306080B030204" charset="0"/>
                <a:cs typeface="Californian FB" panose="0207040306080B030204" charset="0"/>
              </a:rPr>
              <a:t>Compressing the input signal by removing the low frequency components. </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971550" lvl="1" indent="-514350">
              <a:buFont typeface="+mj-lt"/>
              <a:buAutoNum type="romanUcPeriod"/>
            </a:pPr>
            <a:r>
              <a:rPr lang="en-IN" altLang="en-US" sz="2000">
                <a:solidFill>
                  <a:schemeClr val="accent1">
                    <a:lumMod val="50000"/>
                  </a:schemeClr>
                </a:solidFill>
                <a:effectLst/>
                <a:latin typeface="Californian FB" panose="0207040306080B030204" charset="0"/>
                <a:cs typeface="Californian FB" panose="0207040306080B030204" charset="0"/>
              </a:rPr>
              <a:t>Recovery of the original signal by using inverse FFT</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0" indent="0">
              <a:buNone/>
            </a:pPr>
            <a:endParaRPr lang="en-IN" altLang="en-US" sz="2000">
              <a:solidFill>
                <a:schemeClr val="accent1">
                  <a:lumMod val="50000"/>
                </a:schemeClr>
              </a:solidFill>
              <a:effectLst/>
              <a:latin typeface="Californian FB" panose="0207040306080B030204" charset="0"/>
              <a:cs typeface="Californian FB" panose="0207040306080B030204" charset="0"/>
            </a:endParaRPr>
          </a:p>
          <a:p>
            <a:pPr marL="0" indent="0">
              <a:buNone/>
            </a:pPr>
            <a:r>
              <a:rPr lang="en-IN" altLang="en-US" sz="2000">
                <a:solidFill>
                  <a:schemeClr val="accent1">
                    <a:lumMod val="50000"/>
                  </a:schemeClr>
                </a:solidFill>
                <a:effectLst/>
                <a:latin typeface="Californian FB" panose="0207040306080B030204" charset="0"/>
                <a:cs typeface="Californian FB" panose="0207040306080B030204" charset="0"/>
              </a:rPr>
              <a:t>But the FFT fails to provide the information regarding the accurate location of frequency components in time. </a:t>
            </a:r>
            <a:endParaRPr lang="en-IN" altLang="en-US" sz="2000">
              <a:solidFill>
                <a:schemeClr val="accent1">
                  <a:lumMod val="50000"/>
                </a:schemeClr>
              </a:solidFill>
              <a:effectLst/>
              <a:latin typeface="Californian FB" panose="0207040306080B030204" charset="0"/>
              <a:cs typeface="Californian FB" panose="0207040306080B030204" charset="0"/>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4" name="Picture -2147482604"/>
          <p:cNvPicPr>
            <a:picLocks noChangeAspect="1"/>
          </p:cNvPicPr>
          <p:nvPr/>
        </p:nvPicPr>
        <p:blipFill>
          <a:blip r:embed="rId1"/>
          <a:stretch>
            <a:fillRect/>
          </a:stretch>
        </p:blipFill>
        <p:spPr>
          <a:xfrm>
            <a:off x="4067810" y="2405380"/>
            <a:ext cx="4056380" cy="538480"/>
          </a:xfrm>
          <a:prstGeom prst="rect">
            <a:avLst/>
          </a:prstGeom>
          <a:noFill/>
          <a:ln w="9525">
            <a:noFill/>
          </a:ln>
        </p:spPr>
      </p:pic>
      <p:sp>
        <p:nvSpPr>
          <p:cNvPr id="6" name="Date Placeholder 5"/>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9" name="Content Placeholder 8"/>
          <p:cNvSpPr/>
          <p:nvPr>
            <p:ph idx="1"/>
          </p:nvPr>
        </p:nvSpPr>
        <p:spPr>
          <a:xfrm>
            <a:off x="168910" y="860425"/>
            <a:ext cx="11885930" cy="5495290"/>
          </a:xfrm>
        </p:spPr>
        <p:txBody>
          <a:bodyPr/>
          <a:p>
            <a:pPr marL="0" indent="0">
              <a:buNone/>
            </a:pPr>
            <a:r>
              <a:rPr lang="en-IN" altLang="en-US" sz="2000">
                <a:solidFill>
                  <a:schemeClr val="accent1">
                    <a:lumMod val="50000"/>
                  </a:schemeClr>
                </a:solidFill>
                <a:latin typeface="Californian FB" panose="0207040306080B030204" charset="0"/>
                <a:cs typeface="Californian FB" panose="0207040306080B030204" charset="0"/>
              </a:rPr>
              <a:t>	STFT is consisting of both Time and Frequency information. The Spectrogram based on STFT is a very simple and fast technique in comparison to other time–frequency analysis. It is an easy approach of slicing the waveform of our interest into a large number of short-segments. Then it analyzes each segment using standard Fourier transform.</a:t>
            </a:r>
            <a:r>
              <a:rPr lang="en-IN" altLang="en-US" sz="1800">
                <a:solidFill>
                  <a:schemeClr val="accent1">
                    <a:lumMod val="50000"/>
                  </a:schemeClr>
                </a:solidFill>
                <a:latin typeface="Californian FB" panose="0207040306080B030204" charset="0"/>
                <a:cs typeface="Californian FB" panose="0207040306080B030204" charset="0"/>
              </a:rPr>
              <a:t>	</a:t>
            </a:r>
            <a:endParaRPr lang="en-IN" altLang="en-US" sz="1800">
              <a:solidFill>
                <a:schemeClr val="accent1">
                  <a:lumMod val="50000"/>
                </a:schemeClr>
              </a:solidFill>
              <a:latin typeface="Californian FB" panose="0207040306080B030204" charset="0"/>
              <a:cs typeface="Californian FB" panose="0207040306080B030204" charset="0"/>
            </a:endParaRPr>
          </a:p>
          <a:p>
            <a:pPr marL="0" indent="0">
              <a:buNone/>
            </a:pPr>
            <a:r>
              <a:rPr lang="en-US" sz="2000">
                <a:solidFill>
                  <a:schemeClr val="accent1">
                    <a:lumMod val="50000"/>
                  </a:schemeClr>
                </a:solidFill>
                <a:latin typeface="Californian FB" panose="0207040306080B030204" charset="0"/>
                <a:cs typeface="Californian FB" panose="0207040306080B030204" charset="0"/>
              </a:rPr>
              <a:t>In this method, A window function is applied to a segment of data, efficiently isolating that segment from the overall waveform, and then Fourier transform is applied to that segment.</a:t>
            </a:r>
            <a:endParaRPr lang="en-US" sz="2000">
              <a:solidFill>
                <a:schemeClr val="accent1">
                  <a:lumMod val="50000"/>
                </a:schemeClr>
              </a:solidFill>
              <a:latin typeface="Californian FB" panose="0207040306080B030204" charset="0"/>
              <a:cs typeface="Californian FB" panose="0207040306080B030204" charset="0"/>
            </a:endParaRPr>
          </a:p>
          <a:p>
            <a:pPr marL="0" indent="0">
              <a:buNone/>
            </a:pPr>
            <a:r>
              <a:rPr lang="en-US" sz="2000">
                <a:solidFill>
                  <a:schemeClr val="accent1">
                    <a:lumMod val="50000"/>
                  </a:schemeClr>
                </a:solidFill>
                <a:latin typeface="Californian FB" panose="0207040306080B030204" charset="0"/>
                <a:cs typeface="Californian FB" panose="0207040306080B030204" charset="0"/>
              </a:rPr>
              <a:t>For a signal x(t), the definition of STFT can be given as :</a:t>
            </a:r>
            <a:endParaRPr lang="en-US" sz="2000">
              <a:solidFill>
                <a:schemeClr val="accent1">
                  <a:lumMod val="50000"/>
                </a:schemeClr>
              </a:solidFill>
              <a:latin typeface="Californian FB" panose="0207040306080B030204" charset="0"/>
              <a:cs typeface="Californian FB" panose="0207040306080B030204" charset="0"/>
            </a:endParaRPr>
          </a:p>
          <a:p>
            <a:pPr marL="0" indent="0">
              <a:buNone/>
            </a:pPr>
            <a:endParaRPr lang="en-US" sz="2000">
              <a:solidFill>
                <a:schemeClr val="accent1">
                  <a:lumMod val="50000"/>
                </a:schemeClr>
              </a:solidFill>
              <a:latin typeface="Californian FB" panose="0207040306080B030204" charset="0"/>
              <a:cs typeface="Californian FB" panose="0207040306080B030204" charset="0"/>
            </a:endParaRPr>
          </a:p>
          <a:p>
            <a:pPr marL="0" indent="0">
              <a:buNone/>
            </a:pPr>
            <a:endParaRPr lang="en-US" sz="2000">
              <a:solidFill>
                <a:schemeClr val="accent1">
                  <a:lumMod val="50000"/>
                </a:schemeClr>
              </a:solidFill>
              <a:latin typeface="Californian FB" panose="0207040306080B030204" charset="0"/>
              <a:cs typeface="Californian FB" panose="0207040306080B030204" charset="0"/>
            </a:endParaRPr>
          </a:p>
          <a:p>
            <a:pPr marL="0" indent="0">
              <a:buNone/>
            </a:pPr>
            <a:r>
              <a:rPr lang="en-US" sz="2000">
                <a:solidFill>
                  <a:schemeClr val="accent1">
                    <a:lumMod val="50000"/>
                  </a:schemeClr>
                </a:solidFill>
                <a:latin typeface="Californian FB" panose="0207040306080B030204" charset="0"/>
                <a:cs typeface="Californian FB" panose="0207040306080B030204" charset="0"/>
              </a:rPr>
              <a:t>Where, w(t) is the window with Duration = T and Centered at time location t.</a:t>
            </a:r>
            <a:endParaRPr lang="en-US" sz="2000">
              <a:solidFill>
                <a:schemeClr val="accent1">
                  <a:lumMod val="50000"/>
                </a:schemeClr>
              </a:solidFill>
              <a:latin typeface="Californian FB" panose="0207040306080B030204" charset="0"/>
              <a:cs typeface="Californian FB" panose="0207040306080B030204" charset="0"/>
            </a:endParaRPr>
          </a:p>
          <a:p>
            <a:pPr marL="0" indent="0">
              <a:buNone/>
            </a:pPr>
            <a:r>
              <a:rPr lang="en-US" sz="2000" b="1">
                <a:solidFill>
                  <a:schemeClr val="accent1">
                    <a:lumMod val="50000"/>
                  </a:schemeClr>
                </a:solidFill>
                <a:latin typeface="Californian FB" panose="0207040306080B030204" charset="0"/>
                <a:cs typeface="Californian FB" panose="0207040306080B030204" charset="0"/>
              </a:rPr>
              <a:t>STFT</a:t>
            </a:r>
            <a:r>
              <a:rPr lang="en-US" sz="2000">
                <a:solidFill>
                  <a:schemeClr val="accent1">
                    <a:lumMod val="50000"/>
                  </a:schemeClr>
                </a:solidFill>
                <a:latin typeface="Californian FB" panose="0207040306080B030204" charset="0"/>
                <a:cs typeface="Californian FB" panose="0207040306080B030204" charset="0"/>
              </a:rPr>
              <a:t> = Fourier Transform of windowed Signal x(t)w(t-ԏ)</a:t>
            </a:r>
            <a:endParaRPr lang="en-US" sz="2000">
              <a:solidFill>
                <a:schemeClr val="accent1">
                  <a:lumMod val="50000"/>
                </a:schemeClr>
              </a:solidFill>
              <a:latin typeface="Californian FB" panose="0207040306080B030204" charset="0"/>
              <a:cs typeface="Californian FB" panose="0207040306080B030204" charset="0"/>
            </a:endParaRPr>
          </a:p>
          <a:p>
            <a:pPr marL="0" indent="0">
              <a:buNone/>
            </a:pPr>
            <a:endParaRPr lang="en-US" sz="2000">
              <a:solidFill>
                <a:schemeClr val="accent1">
                  <a:lumMod val="50000"/>
                </a:schemeClr>
              </a:solidFill>
              <a:latin typeface="Californian FB" panose="0207040306080B030204" charset="0"/>
              <a:cs typeface="Californian FB" panose="0207040306080B030204" charset="0"/>
            </a:endParaRPr>
          </a:p>
          <a:p>
            <a:pPr>
              <a:buFont typeface="Wingdings" panose="05000000000000000000" charset="0"/>
              <a:buChar char="§"/>
            </a:pPr>
            <a:r>
              <a:rPr lang="en-US" sz="2000" b="1">
                <a:solidFill>
                  <a:schemeClr val="accent1">
                    <a:lumMod val="50000"/>
                  </a:schemeClr>
                </a:solidFill>
                <a:latin typeface="Californian FB" panose="0207040306080B030204" charset="0"/>
                <a:cs typeface="Californian FB" panose="0207040306080B030204" charset="0"/>
              </a:rPr>
              <a:t>Limitation :</a:t>
            </a:r>
            <a:r>
              <a:rPr lang="en-US" sz="2000">
                <a:solidFill>
                  <a:schemeClr val="accent1">
                    <a:lumMod val="50000"/>
                  </a:schemeClr>
                </a:solidFill>
                <a:latin typeface="Californian FB" panose="0207040306080B030204" charset="0"/>
                <a:cs typeface="Californian FB" panose="0207040306080B030204" charset="0"/>
              </a:rPr>
              <a:t> Its time frequency precision is not optimal.</a:t>
            </a:r>
            <a:endParaRPr lang="en-US" sz="2000">
              <a:solidFill>
                <a:schemeClr val="accent1">
                  <a:lumMod val="50000"/>
                </a:schemeClr>
              </a:solidFill>
              <a:latin typeface="Californian FB" panose="0207040306080B030204" charset="0"/>
              <a:cs typeface="Californian FB" panose="0207040306080B030204" charset="0"/>
            </a:endParaRPr>
          </a:p>
          <a:p>
            <a:pPr marL="0" indent="0">
              <a:buNone/>
            </a:pPr>
            <a:r>
              <a:rPr lang="en-US" sz="2000">
                <a:solidFill>
                  <a:schemeClr val="accent1">
                    <a:lumMod val="50000"/>
                  </a:schemeClr>
                </a:solidFill>
                <a:latin typeface="Californian FB" panose="0207040306080B030204" charset="0"/>
                <a:cs typeface="Californian FB" panose="0207040306080B030204" charset="0"/>
              </a:rPr>
              <a:t>So, To overcome this drawback we will be looking for more suitable technique. i.e. Wavelet Transform.</a:t>
            </a:r>
            <a:endParaRPr lang="en-US" sz="2000">
              <a:solidFill>
                <a:schemeClr val="accent1">
                  <a:lumMod val="50000"/>
                </a:schemeClr>
              </a:solidFill>
              <a:latin typeface="Californian FB" panose="0207040306080B030204" charset="0"/>
              <a:cs typeface="Californian FB" panose="0207040306080B030204" charset="0"/>
            </a:endParaRPr>
          </a:p>
        </p:txBody>
      </p:sp>
      <p:sp>
        <p:nvSpPr>
          <p:cNvPr id="17" name="Content Placeholder 8"/>
          <p:cNvSpPr/>
          <p:nvPr/>
        </p:nvSpPr>
        <p:spPr>
          <a:xfrm>
            <a:off x="168275" y="112395"/>
            <a:ext cx="11885930" cy="747395"/>
          </a:xfrm>
          <a:prstGeom prst="rect">
            <a:avLst/>
          </a:prstGeom>
          <a:noFill/>
          <a:ln w="9525">
            <a:noFill/>
          </a:ln>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Short Time Fourier Transform </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pic>
        <p:nvPicPr>
          <p:cNvPr id="2" name="Picture -2147482602"/>
          <p:cNvPicPr>
            <a:picLocks noChangeAspect="1"/>
          </p:cNvPicPr>
          <p:nvPr/>
        </p:nvPicPr>
        <p:blipFill>
          <a:blip r:embed="rId1"/>
          <a:stretch>
            <a:fillRect/>
          </a:stretch>
        </p:blipFill>
        <p:spPr>
          <a:xfrm>
            <a:off x="4117340" y="3120390"/>
            <a:ext cx="3957320" cy="617220"/>
          </a:xfrm>
          <a:prstGeom prst="rect">
            <a:avLst/>
          </a:prstGeom>
          <a:noFill/>
          <a:ln w="9525">
            <a:noFill/>
          </a:ln>
        </p:spPr>
      </p:pic>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2560" y="162560"/>
            <a:ext cx="11857355" cy="68072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Wavelet Transform</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3" name="Content Placeholder 2"/>
          <p:cNvSpPr>
            <a:spLocks noGrp="1"/>
          </p:cNvSpPr>
          <p:nvPr>
            <p:ph idx="1"/>
          </p:nvPr>
        </p:nvSpPr>
        <p:spPr>
          <a:xfrm>
            <a:off x="162560" y="843280"/>
            <a:ext cx="11857355" cy="5523230"/>
          </a:xfrm>
        </p:spPr>
        <p:txBody>
          <a:bodyPr/>
          <a:p>
            <a:pPr marL="0" indent="0">
              <a:buNone/>
            </a:pPr>
            <a:r>
              <a:rPr lang="en-IN" altLang="en-US" sz="2000">
                <a:solidFill>
                  <a:srgbClr val="002060"/>
                </a:solidFill>
                <a:effectLst/>
                <a:latin typeface="Californian FB" panose="0207040306080B030204" charset="0"/>
                <a:cs typeface="Californian FB" panose="0207040306080B030204" charset="0"/>
              </a:rPr>
              <a:t>For variety of Applications, there are various Wavelets available which includes :  </a:t>
            </a:r>
            <a:endParaRPr lang="en-IN" altLang="en-US" sz="2000">
              <a:solidFill>
                <a:srgbClr val="002060"/>
              </a:solidFill>
              <a:effectLst/>
              <a:latin typeface="Californian FB" panose="0207040306080B030204" charset="0"/>
              <a:cs typeface="Californian FB" panose="0207040306080B030204" charset="0"/>
            </a:endParaRPr>
          </a:p>
          <a:p>
            <a:pPr marL="0" indent="0">
              <a:buNone/>
            </a:pPr>
            <a:r>
              <a:rPr lang="en-IN" altLang="en-US" sz="2000">
                <a:solidFill>
                  <a:srgbClr val="002060"/>
                </a:solidFill>
                <a:effectLst/>
                <a:latin typeface="Californian FB" panose="0207040306080B030204" charset="0"/>
                <a:cs typeface="Californian FB" panose="0207040306080B030204" charset="0"/>
              </a:rPr>
              <a:t>	</a:t>
            </a:r>
            <a:r>
              <a:rPr lang="en-IN" altLang="en-US" sz="2000" i="1">
                <a:solidFill>
                  <a:srgbClr val="002060"/>
                </a:solidFill>
                <a:effectLst/>
                <a:latin typeface="Californian FB" panose="0207040306080B030204" charset="0"/>
                <a:cs typeface="Californian FB" panose="0207040306080B030204" charset="0"/>
              </a:rPr>
              <a:t>Biorthogonal, Haar, Coiflet, Symlet, Daubechies Wavelets, etc.</a:t>
            </a:r>
            <a:r>
              <a:rPr lang="en-IN" altLang="en-US" sz="2000">
                <a:solidFill>
                  <a:srgbClr val="002060"/>
                </a:solidFill>
                <a:effectLst/>
                <a:latin typeface="Californian FB" panose="0207040306080B030204" charset="0"/>
                <a:cs typeface="Californian FB" panose="0207040306080B030204" charset="0"/>
              </a:rPr>
              <a:t> </a:t>
            </a:r>
            <a:endParaRPr lang="en-IN" altLang="en-US" sz="2000">
              <a:solidFill>
                <a:srgbClr val="002060"/>
              </a:solidFill>
              <a:effectLst/>
              <a:latin typeface="Californian FB" panose="0207040306080B030204" charset="0"/>
              <a:cs typeface="Californian FB" panose="0207040306080B030204" charset="0"/>
            </a:endParaRPr>
          </a:p>
          <a:p>
            <a:pPr marL="0" indent="0">
              <a:buNone/>
            </a:pPr>
            <a:r>
              <a:rPr lang="en-IN" altLang="en-US" sz="2000">
                <a:solidFill>
                  <a:srgbClr val="002060"/>
                </a:solidFill>
                <a:effectLst/>
                <a:latin typeface="Californian FB" panose="0207040306080B030204" charset="0"/>
                <a:cs typeface="Californian FB" panose="0207040306080B030204" charset="0"/>
              </a:rPr>
              <a:t>Some features which make them useful are: </a:t>
            </a:r>
            <a:endParaRPr lang="en-IN" altLang="en-US" sz="2000">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Wavelets are localized in both time and frequency. </a:t>
            </a:r>
            <a:endParaRPr lang="en-IN" altLang="en-US" sz="1710">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For analyzing non-stationary signals such as ECG which have frequent level variations and uneven features. </a:t>
            </a:r>
            <a:endParaRPr lang="en-IN" altLang="en-US" sz="2000">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Wavelet separates a signal into Multi Resolution components.</a:t>
            </a:r>
            <a:endParaRPr lang="en-IN" altLang="en-US" sz="2000">
              <a:solidFill>
                <a:srgbClr val="002060"/>
              </a:solidFill>
              <a:effectLst/>
              <a:latin typeface="Californian FB" panose="0207040306080B030204" charset="0"/>
              <a:cs typeface="Californian FB" panose="0207040306080B030204" charset="0"/>
            </a:endParaRPr>
          </a:p>
          <a:p>
            <a:pPr marL="0" indent="0">
              <a:buNone/>
            </a:pPr>
            <a:r>
              <a:rPr lang="en-IN" altLang="en-US" sz="2000">
                <a:solidFill>
                  <a:srgbClr val="002060"/>
                </a:solidFill>
                <a:effectLst/>
                <a:latin typeface="Californian FB" panose="0207040306080B030204" charset="0"/>
                <a:cs typeface="Californian FB" panose="0207040306080B030204" charset="0"/>
              </a:rPr>
              <a:t>	The Wavelet Transform is a linear process that decomposes the signal into a number of scales associated with frequency components and analyzes each scale with a certain resolution. One of the major advantages of Wavelet technique is that many different Wavelet functions are available and that allows user selecting the best function for analyzing the signal, whereas in the case of Fourier analysis it is restricted to one feature morphology that is the sinusoidal.  </a:t>
            </a:r>
            <a:endParaRPr lang="en-IN" altLang="en-US" sz="2000">
              <a:solidFill>
                <a:srgbClr val="002060"/>
              </a:solidFill>
              <a:effectLst/>
              <a:latin typeface="Californian FB" panose="0207040306080B030204" charset="0"/>
              <a:cs typeface="Californian FB" panose="0207040306080B030204" charset="0"/>
            </a:endParaRPr>
          </a:p>
          <a:p>
            <a:pPr marL="0" indent="0">
              <a:buNone/>
            </a:pPr>
            <a:endParaRPr lang="en-IN" altLang="en-US" sz="2000">
              <a:solidFill>
                <a:srgbClr val="002060"/>
              </a:solidFill>
              <a:effectLst/>
              <a:latin typeface="Californian FB" panose="0207040306080B030204" charset="0"/>
              <a:cs typeface="Californian FB" panose="0207040306080B030204" charset="0"/>
            </a:endParaRPr>
          </a:p>
          <a:p>
            <a:pPr marL="0" indent="0">
              <a:buNone/>
            </a:pPr>
            <a:r>
              <a:rPr lang="en-IN" altLang="en-US" sz="2000">
                <a:solidFill>
                  <a:srgbClr val="002060"/>
                </a:solidFill>
                <a:effectLst/>
                <a:latin typeface="Californian FB" panose="0207040306080B030204" charset="0"/>
                <a:cs typeface="Californian FB" panose="0207040306080B030204" charset="0"/>
              </a:rPr>
              <a:t>Wavelet transforms can be classified into two categories : </a:t>
            </a:r>
            <a:endParaRPr lang="en-IN" altLang="en-US" sz="2000">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Continuous Wavelet Transforms (CWT) </a:t>
            </a:r>
            <a:endParaRPr lang="en-IN" altLang="en-US" sz="2000">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Discrete Wavelet Transforms (DWT)</a:t>
            </a:r>
            <a:endParaRPr lang="en-IN" altLang="en-US" sz="2000">
              <a:solidFill>
                <a:srgbClr val="002060"/>
              </a:solidFill>
              <a:effectLst/>
              <a:latin typeface="Californian FB" panose="0207040306080B030204" charset="0"/>
              <a:cs typeface="Californian FB" panose="0207040306080B030204" charset="0"/>
            </a:endParaRPr>
          </a:p>
        </p:txBody>
      </p:sp>
      <p:sp>
        <p:nvSpPr>
          <p:cNvPr id="11" name="Slide Number Placeholder 10"/>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12" name="Footer Placeholder 11"/>
          <p:cNvSpPr>
            <a:spLocks noGrp="1"/>
          </p:cNvSpPr>
          <p:nvPr>
            <p:ph type="ftr" sz="quarter" idx="11"/>
          </p:nvPr>
        </p:nvSpPr>
        <p:spPr>
          <a:xfrm>
            <a:off x="4038600" y="6366510"/>
            <a:ext cx="4114800" cy="365125"/>
          </a:xfrm>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2560" y="162560"/>
            <a:ext cx="11857355" cy="68072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Wavelet Transform Cont.</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3" name="Content Placeholder 2"/>
          <p:cNvSpPr>
            <a:spLocks noGrp="1"/>
          </p:cNvSpPr>
          <p:nvPr>
            <p:ph idx="1"/>
          </p:nvPr>
        </p:nvSpPr>
        <p:spPr>
          <a:xfrm>
            <a:off x="162560" y="843280"/>
            <a:ext cx="11857355" cy="5523230"/>
          </a:xfrm>
        </p:spPr>
        <p:txBody>
          <a:bodyPr/>
          <a:p>
            <a:pPr>
              <a:buFont typeface="Wingdings" panose="05000000000000000000" charset="0"/>
              <a:buChar char="§"/>
            </a:pPr>
            <a:r>
              <a:rPr lang="en-IN" altLang="en-US" sz="2000" b="1" u="sng">
                <a:solidFill>
                  <a:srgbClr val="002060"/>
                </a:solidFill>
                <a:effectLst>
                  <a:outerShdw blurRad="38100" dist="38100" dir="2700000" algn="tl">
                    <a:srgbClr val="000000">
                      <a:alpha val="43137"/>
                    </a:srgbClr>
                  </a:outerShdw>
                </a:effectLst>
                <a:latin typeface="Californian FB" panose="0207040306080B030204" charset="0"/>
                <a:cs typeface="Californian FB" panose="0207040306080B030204" charset="0"/>
              </a:rPr>
              <a:t>Continuous Wavelet Transform</a:t>
            </a:r>
            <a:r>
              <a:rPr lang="en-IN" altLang="en-US" sz="2000" b="1">
                <a:solidFill>
                  <a:srgbClr val="002060"/>
                </a:solidFill>
                <a:effectLst/>
                <a:latin typeface="Californian FB" panose="0207040306080B030204" charset="0"/>
                <a:cs typeface="Californian FB" panose="0207040306080B030204" charset="0"/>
              </a:rPr>
              <a:t> : </a:t>
            </a:r>
            <a:r>
              <a:rPr lang="en-IN" altLang="en-US" sz="2000">
                <a:solidFill>
                  <a:srgbClr val="002060"/>
                </a:solidFill>
                <a:effectLst/>
                <a:latin typeface="Californian FB" panose="0207040306080B030204" charset="0"/>
                <a:cs typeface="Californian FB" panose="0207040306080B030204" charset="0"/>
              </a:rPr>
              <a:t>It is the method for Time-Frequency Analysis. It differ from the conventional method STFT in the only case that “</a:t>
            </a:r>
            <a:r>
              <a:rPr lang="en-IN" altLang="en-US" sz="2000" b="1" i="1">
                <a:solidFill>
                  <a:srgbClr val="002060"/>
                </a:solidFill>
                <a:effectLst/>
                <a:latin typeface="Californian FB" panose="0207040306080B030204" charset="0"/>
                <a:cs typeface="Californian FB" panose="0207040306080B030204" charset="0"/>
              </a:rPr>
              <a:t>It allows high localization in time of high frequency signal features</a:t>
            </a:r>
            <a:r>
              <a:rPr lang="en-IN" altLang="en-US" sz="2000">
                <a:solidFill>
                  <a:srgbClr val="002060"/>
                </a:solidFill>
                <a:effectLst/>
                <a:latin typeface="Californian FB" panose="0207040306080B030204" charset="0"/>
                <a:cs typeface="Californian FB" panose="0207040306080B030204" charset="0"/>
              </a:rPr>
              <a:t>”.</a:t>
            </a:r>
            <a:endParaRPr lang="en-IN" altLang="en-US" sz="2000">
              <a:solidFill>
                <a:srgbClr val="002060"/>
              </a:solidFill>
              <a:effectLst/>
              <a:latin typeface="Californian FB" panose="0207040306080B030204" charset="0"/>
              <a:cs typeface="Californian FB" panose="0207040306080B030204" charset="0"/>
            </a:endParaRPr>
          </a:p>
          <a:p>
            <a:pPr marL="0" indent="0">
              <a:buNone/>
            </a:pPr>
            <a:r>
              <a:rPr lang="en-IN" altLang="en-US" sz="2000">
                <a:solidFill>
                  <a:srgbClr val="002060"/>
                </a:solidFill>
                <a:effectLst/>
                <a:latin typeface="Californian FB" panose="0207040306080B030204" charset="0"/>
                <a:cs typeface="Californian FB" panose="0207040306080B030204" charset="0"/>
              </a:rPr>
              <a:t>The CWT of a signal x(t) is defined as :</a:t>
            </a:r>
            <a:endParaRPr lang="en-IN" altLang="en-US" sz="2000">
              <a:solidFill>
                <a:srgbClr val="002060"/>
              </a:solidFill>
              <a:effectLst/>
              <a:latin typeface="Californian FB" panose="0207040306080B030204" charset="0"/>
              <a:cs typeface="Californian FB" panose="0207040306080B030204" charset="0"/>
            </a:endParaRPr>
          </a:p>
          <a:p>
            <a:pPr marL="0" indent="0">
              <a:buNone/>
            </a:pPr>
            <a:endParaRPr lang="en-IN" altLang="en-US" sz="2000">
              <a:solidFill>
                <a:srgbClr val="002060"/>
              </a:solidFill>
              <a:effectLst/>
              <a:latin typeface="Californian FB" panose="0207040306080B030204" charset="0"/>
              <a:cs typeface="Californian FB" panose="0207040306080B030204" charset="0"/>
            </a:endParaRPr>
          </a:p>
          <a:p>
            <a:pPr marL="0" indent="0">
              <a:buNone/>
            </a:pPr>
            <a:r>
              <a:rPr lang="en-IN" altLang="en-US" sz="2000">
                <a:solidFill>
                  <a:srgbClr val="002060"/>
                </a:solidFill>
                <a:effectLst/>
                <a:latin typeface="Californian FB" panose="0207040306080B030204" charset="0"/>
                <a:cs typeface="Californian FB" panose="0207040306080B030204" charset="0"/>
              </a:rPr>
              <a:t>Where, </a:t>
            </a:r>
            <a:endParaRPr lang="en-IN" altLang="en-US" sz="2000">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h(t) is mother wavelet</a:t>
            </a:r>
            <a:endParaRPr lang="en-IN" altLang="en-US" sz="1465">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a is scaling parameter in y-axis</a:t>
            </a:r>
            <a:endParaRPr lang="en-IN" altLang="en-US" sz="2000">
              <a:solidFill>
                <a:srgbClr val="002060"/>
              </a:solidFill>
              <a:effectLst/>
              <a:latin typeface="Californian FB" panose="0207040306080B030204" charset="0"/>
              <a:cs typeface="Californian FB" panose="0207040306080B030204" charset="0"/>
            </a:endParaRPr>
          </a:p>
          <a:p>
            <a:pPr lvl="1">
              <a:buFont typeface="Arial" panose="020B0604020202020204" pitchFamily="34" charset="0"/>
              <a:buChar char="•"/>
            </a:pPr>
            <a:r>
              <a:rPr lang="en-IN" altLang="en-US" sz="2000">
                <a:solidFill>
                  <a:srgbClr val="002060"/>
                </a:solidFill>
                <a:effectLst/>
                <a:latin typeface="Californian FB" panose="0207040306080B030204" charset="0"/>
                <a:cs typeface="Californian FB" panose="0207040306080B030204" charset="0"/>
              </a:rPr>
              <a:t>b is the shift parameter in x-axis</a:t>
            </a:r>
            <a:endParaRPr lang="en-IN" altLang="en-US" sz="2000">
              <a:solidFill>
                <a:srgbClr val="002060"/>
              </a:solidFill>
              <a:effectLst/>
              <a:latin typeface="Californian FB" panose="0207040306080B030204" charset="0"/>
              <a:cs typeface="Californian FB" panose="0207040306080B030204" charset="0"/>
            </a:endParaRPr>
          </a:p>
          <a:p>
            <a:pPr marL="0" indent="0">
              <a:buNone/>
            </a:pPr>
            <a:endParaRPr lang="en-IN" altLang="en-US" sz="2000">
              <a:solidFill>
                <a:srgbClr val="002060"/>
              </a:solidFill>
              <a:effectLst/>
              <a:latin typeface="Californian FB" panose="0207040306080B030204" charset="0"/>
              <a:cs typeface="Californian FB" panose="0207040306080B030204" charset="0"/>
            </a:endParaRPr>
          </a:p>
          <a:p>
            <a:pPr>
              <a:buFont typeface="Wingdings" panose="05000000000000000000" charset="0"/>
              <a:buChar char="§"/>
            </a:pPr>
            <a:r>
              <a:rPr lang="en-IN" altLang="en-US" sz="2000" b="1" u="sng">
                <a:solidFill>
                  <a:srgbClr val="002060"/>
                </a:solidFill>
                <a:effectLst>
                  <a:outerShdw blurRad="38100" dist="38100" dir="2700000" algn="tl">
                    <a:srgbClr val="000000">
                      <a:alpha val="43137"/>
                    </a:srgbClr>
                  </a:outerShdw>
                </a:effectLst>
                <a:latin typeface="Californian FB" panose="0207040306080B030204" charset="0"/>
                <a:cs typeface="Californian FB" panose="0207040306080B030204" charset="0"/>
              </a:rPr>
              <a:t>Discrete Wavelet Transform</a:t>
            </a:r>
            <a:endParaRPr lang="en-IN" altLang="en-US" sz="2000" b="1" u="sng">
              <a:solidFill>
                <a:srgbClr val="002060"/>
              </a:solidFill>
              <a:effectLst>
                <a:outerShdw blurRad="38100" dist="38100" dir="2700000" algn="tl">
                  <a:srgbClr val="000000">
                    <a:alpha val="43137"/>
                  </a:srgbClr>
                </a:outerShdw>
              </a:effectLst>
              <a:latin typeface="Californian FB" panose="0207040306080B030204" charset="0"/>
              <a:cs typeface="Californian FB" panose="0207040306080B030204" charset="0"/>
            </a:endParaRPr>
          </a:p>
          <a:p>
            <a:pPr marL="0" indent="0">
              <a:buFont typeface="Wingdings" panose="05000000000000000000" charset="0"/>
              <a:buNone/>
            </a:pPr>
            <a:r>
              <a:rPr lang="en-IN" altLang="en-US" sz="2000">
                <a:solidFill>
                  <a:srgbClr val="002060"/>
                </a:solidFill>
                <a:effectLst/>
                <a:latin typeface="Californian FB" panose="0207040306080B030204" charset="0"/>
                <a:cs typeface="Californian FB" panose="0207040306080B030204" charset="0"/>
              </a:rPr>
              <a:t>	The DWT is defined as :</a:t>
            </a:r>
            <a:endParaRPr lang="en-IN" altLang="en-US" sz="2000">
              <a:solidFill>
                <a:srgbClr val="002060"/>
              </a:solidFill>
              <a:effectLst/>
              <a:latin typeface="Californian FB" panose="0207040306080B030204" charset="0"/>
              <a:cs typeface="Californian FB" panose="0207040306080B030204" charset="0"/>
            </a:endParaRPr>
          </a:p>
          <a:p>
            <a:pPr marL="0" indent="0">
              <a:buFont typeface="Wingdings" panose="05000000000000000000" charset="0"/>
              <a:buNone/>
            </a:pPr>
            <a:endParaRPr lang="en-IN" altLang="en-US" sz="2000">
              <a:solidFill>
                <a:srgbClr val="002060"/>
              </a:solidFill>
              <a:effectLst/>
              <a:latin typeface="Californian FB" panose="0207040306080B030204" charset="0"/>
              <a:cs typeface="Californian FB" panose="0207040306080B030204" charset="0"/>
            </a:endParaRPr>
          </a:p>
          <a:p>
            <a:pPr marL="0" indent="0">
              <a:buFont typeface="Wingdings" panose="05000000000000000000" charset="0"/>
              <a:buNone/>
            </a:pPr>
            <a:endParaRPr lang="en-IN" altLang="en-US" sz="2000">
              <a:solidFill>
                <a:srgbClr val="002060"/>
              </a:solidFill>
              <a:effectLst/>
              <a:latin typeface="Californian FB" panose="0207040306080B030204" charset="0"/>
              <a:cs typeface="Californian FB" panose="0207040306080B030204" charset="0"/>
            </a:endParaRPr>
          </a:p>
          <a:p>
            <a:pPr marL="0" indent="0">
              <a:buFont typeface="Wingdings" panose="05000000000000000000" charset="0"/>
              <a:buNone/>
            </a:pPr>
            <a:r>
              <a:rPr lang="en-IN" altLang="en-US" sz="2000">
                <a:solidFill>
                  <a:srgbClr val="002060"/>
                </a:solidFill>
                <a:effectLst/>
                <a:latin typeface="Californian FB" panose="0207040306080B030204" charset="0"/>
                <a:cs typeface="Californian FB" panose="0207040306080B030204" charset="0"/>
              </a:rPr>
              <a:t>Where Ψ(t) is a time function with finite energy and fast decay called the mother of wavelet.</a:t>
            </a:r>
            <a:endParaRPr lang="en-IN" altLang="en-US" sz="2000">
              <a:effectLst/>
              <a:latin typeface="Californian FB" panose="0207040306080B030204" charset="0"/>
              <a:cs typeface="Californian FB" panose="0207040306080B030204" charset="0"/>
            </a:endParaRPr>
          </a:p>
        </p:txBody>
      </p:sp>
      <p:sp>
        <p:nvSpPr>
          <p:cNvPr id="11" name="Slide Number Placeholder 10"/>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12" name="Footer Placeholder 11"/>
          <p:cNvSpPr>
            <a:spLocks noGrp="1"/>
          </p:cNvSpPr>
          <p:nvPr>
            <p:ph type="ftr" sz="quarter" idx="11"/>
          </p:nvPr>
        </p:nvSpPr>
        <p:spPr>
          <a:xfrm>
            <a:off x="4038600" y="6366510"/>
            <a:ext cx="4114800" cy="365125"/>
          </a:xfrm>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4" name="Picture -2147482599"/>
          <p:cNvPicPr>
            <a:picLocks noChangeAspect="1"/>
          </p:cNvPicPr>
          <p:nvPr/>
        </p:nvPicPr>
        <p:blipFill>
          <a:blip r:embed="rId1"/>
          <a:stretch>
            <a:fillRect/>
          </a:stretch>
        </p:blipFill>
        <p:spPr>
          <a:xfrm>
            <a:off x="4356735" y="2181225"/>
            <a:ext cx="3477895" cy="474980"/>
          </a:xfrm>
          <a:prstGeom prst="rect">
            <a:avLst/>
          </a:prstGeom>
          <a:noFill/>
          <a:ln w="9525">
            <a:noFill/>
          </a:ln>
        </p:spPr>
      </p:pic>
      <p:pic>
        <p:nvPicPr>
          <p:cNvPr id="5" name="Picture -2147482597"/>
          <p:cNvPicPr>
            <a:picLocks noChangeAspect="1"/>
          </p:cNvPicPr>
          <p:nvPr/>
        </p:nvPicPr>
        <p:blipFill>
          <a:blip r:embed="rId2"/>
          <a:stretch>
            <a:fillRect/>
          </a:stretch>
        </p:blipFill>
        <p:spPr>
          <a:xfrm>
            <a:off x="4582160" y="4845050"/>
            <a:ext cx="3018155" cy="486410"/>
          </a:xfrm>
          <a:prstGeom prst="rect">
            <a:avLst/>
          </a:prstGeom>
          <a:noFill/>
          <a:ln w="9525">
            <a:noFill/>
          </a:ln>
        </p:spPr>
      </p:pic>
      <p:sp>
        <p:nvSpPr>
          <p:cNvPr id="6" name="Date Placeholder 5"/>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4">
              <a:lumMod val="20000"/>
              <a:lumOff val="8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66920" y="2715895"/>
            <a:ext cx="3057525" cy="1383665"/>
          </a:xfrm>
          <a:prstGeom prst="rect">
            <a:avLst/>
          </a:prstGeom>
          <a:noFill/>
          <a:ln w="9525">
            <a:noFill/>
          </a:ln>
        </p:spPr>
        <p:txBody>
          <a:bodyPr wrap="square" anchor="t">
            <a:spAutoFit/>
          </a:bodyPr>
          <a:p>
            <a:pPr algn="ctr"/>
            <a:r>
              <a:rPr lang="en-IN" altLang="zh-CN" sz="2800" b="1"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rPr>
              <a:t>ECG</a:t>
            </a:r>
            <a:endParaRPr lang="en-IN" altLang="zh-CN" sz="2800" b="1"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endParaRPr>
          </a:p>
          <a:p>
            <a:pPr algn="ctr"/>
            <a:r>
              <a:rPr lang="en-IN" altLang="zh-CN" sz="2800"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rPr>
              <a:t>Python Implementation</a:t>
            </a:r>
            <a:endParaRPr lang="en-IN" altLang="zh-CN" sz="2800"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endParaRPr>
          </a:p>
        </p:txBody>
      </p:sp>
      <p:sp>
        <p:nvSpPr>
          <p:cNvPr id="2" name="Slide Number Placeholder 1"/>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8" name="Date Placeholder 7"/>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4145" y="123825"/>
            <a:ext cx="11931015" cy="771525"/>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Californian FB" panose="0207040306080B030204" charset="0"/>
                <a:cs typeface="Californian FB" panose="0207040306080B030204" charset="0"/>
              </a:rPr>
              <a:t>Plot ECG Signal</a:t>
            </a:r>
            <a:endParaRPr lang="en-IN" altLang="en-US" sz="3600" b="1">
              <a:solidFill>
                <a:schemeClr val="accent1">
                  <a:lumMod val="50000"/>
                </a:schemeClr>
              </a:solidFill>
              <a:effectLst>
                <a:outerShdw blurRad="38100" dist="38100" dir="2700000" algn="tl">
                  <a:srgbClr val="000000">
                    <a:alpha val="43137"/>
                  </a:srgbClr>
                </a:outerShdw>
              </a:effectLst>
              <a:latin typeface="Californian FB" panose="0207040306080B030204" charset="0"/>
              <a:cs typeface="Californian FB" panose="0207040306080B0302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3" name="Content Placeholder -2147482596" descr="1"/>
          <p:cNvPicPr>
            <a:picLocks noChangeAspect="1"/>
          </p:cNvPicPr>
          <p:nvPr>
            <p:ph idx="1"/>
          </p:nvPr>
        </p:nvPicPr>
        <p:blipFill>
          <a:blip r:embed="rId1"/>
          <a:stretch>
            <a:fillRect/>
          </a:stretch>
        </p:blipFill>
        <p:spPr>
          <a:xfrm>
            <a:off x="3454400" y="895350"/>
            <a:ext cx="5311140" cy="2133600"/>
          </a:xfrm>
          <a:prstGeom prst="rect">
            <a:avLst/>
          </a:prstGeom>
          <a:noFill/>
          <a:ln w="9525" cap="flat" cmpd="sng">
            <a:solidFill>
              <a:srgbClr val="0000FF"/>
            </a:solidFill>
            <a:prstDash val="solid"/>
            <a:miter/>
            <a:headEnd type="none" w="med" len="med"/>
            <a:tailEnd type="none" w="med" len="med"/>
          </a:ln>
        </p:spPr>
      </p:pic>
      <p:pic>
        <p:nvPicPr>
          <p:cNvPr id="4" name="Picture -2147482595" descr="Heart_Rate_Signal"/>
          <p:cNvPicPr>
            <a:picLocks noChangeAspect="1"/>
          </p:cNvPicPr>
          <p:nvPr/>
        </p:nvPicPr>
        <p:blipFill>
          <a:blip r:embed="rId2"/>
          <a:stretch>
            <a:fillRect/>
          </a:stretch>
        </p:blipFill>
        <p:spPr>
          <a:xfrm>
            <a:off x="3123565" y="3253105"/>
            <a:ext cx="5973445" cy="2994025"/>
          </a:xfrm>
          <a:prstGeom prst="rect">
            <a:avLst/>
          </a:prstGeom>
          <a:noFill/>
          <a:ln w="9525" cap="flat" cmpd="sng">
            <a:solidFill>
              <a:srgbClr val="0000FF"/>
            </a:solidFill>
            <a:prstDash val="solid"/>
            <a:miter/>
            <a:headEnd type="none" w="med" len="med"/>
            <a:tailEnd type="none" w="med" len="med"/>
          </a:ln>
        </p:spPr>
      </p:pic>
      <p:sp>
        <p:nvSpPr>
          <p:cNvPr id="8" name="Date Placeholder 7"/>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62103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Peak Detection</a:t>
            </a:r>
            <a:endParaRPr lang="en-IN" altLang="en-US" sz="36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3" name="Content Placeholder -2147482594" descr="2"/>
          <p:cNvPicPr>
            <a:picLocks noChangeAspect="1"/>
          </p:cNvPicPr>
          <p:nvPr>
            <p:ph idx="1"/>
          </p:nvPr>
        </p:nvPicPr>
        <p:blipFill>
          <a:blip r:embed="rId1"/>
          <a:stretch>
            <a:fillRect/>
          </a:stretch>
        </p:blipFill>
        <p:spPr>
          <a:xfrm>
            <a:off x="2922905" y="845185"/>
            <a:ext cx="6115685" cy="2976245"/>
          </a:xfrm>
          <a:prstGeom prst="rect">
            <a:avLst/>
          </a:prstGeom>
          <a:noFill/>
          <a:ln w="9525" cap="flat" cmpd="sng">
            <a:solidFill>
              <a:srgbClr val="0000FF"/>
            </a:solidFill>
            <a:prstDash val="solid"/>
            <a:miter/>
            <a:headEnd type="none" w="med" len="med"/>
            <a:tailEnd type="none" w="med" len="med"/>
          </a:ln>
        </p:spPr>
      </p:pic>
      <p:pic>
        <p:nvPicPr>
          <p:cNvPr id="6" name="Picture -2147482593" descr="3"/>
          <p:cNvPicPr>
            <a:picLocks noChangeAspect="1"/>
          </p:cNvPicPr>
          <p:nvPr/>
        </p:nvPicPr>
        <p:blipFill>
          <a:blip r:embed="rId2"/>
          <a:stretch>
            <a:fillRect/>
          </a:stretch>
        </p:blipFill>
        <p:spPr>
          <a:xfrm>
            <a:off x="2922905" y="3821430"/>
            <a:ext cx="6115685" cy="2534920"/>
          </a:xfrm>
          <a:prstGeom prst="rect">
            <a:avLst/>
          </a:prstGeom>
          <a:noFill/>
          <a:ln w="9525" cap="flat" cmpd="sng">
            <a:solidFill>
              <a:srgbClr val="0000FF"/>
            </a:solidFill>
            <a:prstDash val="solid"/>
            <a:miter/>
            <a:headEnd type="none" w="med" len="med"/>
            <a:tailEnd type="none" w="med" len="med"/>
          </a:ln>
        </p:spPr>
      </p:pic>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900748" y="344170"/>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rgbClr val="002060"/>
                  </a:solidFill>
                  <a:effectLst/>
                  <a:latin typeface="Californian FB" panose="0207040306080B030204" charset="0"/>
                  <a:ea typeface="SimSun" panose="02010600030101010101" pitchFamily="2" charset="-122"/>
                  <a:cs typeface="Californian FB" panose="0207040306080B030204" charset="0"/>
                </a:rPr>
                <a:t>I</a:t>
              </a:r>
              <a:endParaRPr lang="en-IN" altLang="en-US" sz="6600" b="1" dirty="0">
                <a:solidFill>
                  <a:srgbClr val="002060"/>
                </a:solidFill>
                <a:effectLst/>
                <a:latin typeface="Californian FB" panose="0207040306080B030204" charset="0"/>
                <a:ea typeface="SimSun" panose="02010600030101010101" pitchFamily="2" charset="-122"/>
                <a:cs typeface="Californian FB" panose="0207040306080B030204" charset="0"/>
              </a:endParaRPr>
            </a:p>
          </p:txBody>
        </p:sp>
      </p:grpSp>
      <p:grpSp>
        <p:nvGrpSpPr>
          <p:cNvPr id="4112" name="组合 19"/>
          <p:cNvGrpSpPr/>
          <p:nvPr/>
        </p:nvGrpSpPr>
        <p:grpSpPr>
          <a:xfrm>
            <a:off x="2404428" y="344170"/>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chemeClr val="accent1">
                      <a:lumMod val="75000"/>
                    </a:schemeClr>
                  </a:solidFill>
                  <a:effectLst/>
                  <a:latin typeface="Californian FB" panose="0207040306080B030204" charset="0"/>
                  <a:ea typeface="SimSun" panose="02010600030101010101" pitchFamily="2" charset="-122"/>
                  <a:cs typeface="Californian FB" panose="0207040306080B030204" charset="0"/>
                </a:rPr>
                <a:t>T</a:t>
              </a:r>
              <a:endParaRPr lang="en-IN" altLang="en-US" sz="6600" b="1" dirty="0">
                <a:solidFill>
                  <a:schemeClr val="accent1">
                    <a:lumMod val="75000"/>
                  </a:schemeClr>
                </a:solidFill>
                <a:effectLst/>
                <a:latin typeface="Californian FB" panose="0207040306080B030204" charset="0"/>
                <a:ea typeface="SimSun" panose="02010600030101010101" pitchFamily="2" charset="-122"/>
                <a:cs typeface="Californian FB" panose="0207040306080B030204" charset="0"/>
              </a:endParaRPr>
            </a:p>
          </p:txBody>
        </p:sp>
      </p:grpSp>
      <p:grpSp>
        <p:nvGrpSpPr>
          <p:cNvPr id="4116" name="组合 23"/>
          <p:cNvGrpSpPr/>
          <p:nvPr/>
        </p:nvGrpSpPr>
        <p:grpSpPr>
          <a:xfrm>
            <a:off x="3916680" y="344170"/>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chemeClr val="accent2">
                      <a:lumMod val="60000"/>
                      <a:lumOff val="40000"/>
                    </a:schemeClr>
                  </a:solidFill>
                  <a:effectLst/>
                  <a:latin typeface="Californian FB" panose="0207040306080B030204" charset="0"/>
                  <a:ea typeface="SimSun" panose="02010600030101010101" pitchFamily="2" charset="-122"/>
                  <a:cs typeface="Californian FB" panose="0207040306080B030204" charset="0"/>
                </a:rPr>
                <a:t>N</a:t>
              </a:r>
              <a:endParaRPr lang="en-IN" altLang="en-US" sz="6600" b="1" dirty="0">
                <a:solidFill>
                  <a:schemeClr val="accent2">
                    <a:lumMod val="60000"/>
                    <a:lumOff val="40000"/>
                  </a:schemeClr>
                </a:solidFill>
                <a:effectLst/>
                <a:latin typeface="Californian FB" panose="0207040306080B030204" charset="0"/>
                <a:ea typeface="SimSun" panose="02010600030101010101" pitchFamily="2" charset="-122"/>
                <a:cs typeface="Californian FB" panose="0207040306080B030204" charset="0"/>
              </a:endParaRPr>
            </a:p>
          </p:txBody>
        </p:sp>
      </p:grpSp>
      <p:grpSp>
        <p:nvGrpSpPr>
          <p:cNvPr id="4120" name="组合 27"/>
          <p:cNvGrpSpPr/>
          <p:nvPr/>
        </p:nvGrpSpPr>
        <p:grpSpPr>
          <a:xfrm>
            <a:off x="5429885" y="344170"/>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chemeClr val="bg1">
                      <a:lumMod val="85000"/>
                    </a:schemeClr>
                  </a:solidFill>
                  <a:latin typeface="Californian FB" panose="0207040306080B030204" charset="0"/>
                  <a:ea typeface="SimSun" panose="02010600030101010101" pitchFamily="2" charset="-122"/>
                  <a:cs typeface="Californian FB" panose="0207040306080B030204" charset="0"/>
                </a:rPr>
                <a:t>U</a:t>
              </a:r>
              <a:endParaRPr lang="en-IN" altLang="en-US" sz="6600" b="1" dirty="0">
                <a:solidFill>
                  <a:schemeClr val="bg1">
                    <a:lumMod val="85000"/>
                  </a:schemeClr>
                </a:solidFill>
                <a:latin typeface="Californian FB" panose="0207040306080B030204" charset="0"/>
                <a:ea typeface="SimSun" panose="02010600030101010101" pitchFamily="2" charset="-122"/>
                <a:cs typeface="Californian FB" panose="0207040306080B030204" charset="0"/>
              </a:endParaRPr>
            </a:p>
          </p:txBody>
        </p:sp>
      </p:grpSp>
      <p:sp>
        <p:nvSpPr>
          <p:cNvPr id="4124" name="文本框 31"/>
          <p:cNvSpPr txBox="1"/>
          <p:nvPr/>
        </p:nvSpPr>
        <p:spPr>
          <a:xfrm>
            <a:off x="901065" y="1676400"/>
            <a:ext cx="5861685" cy="953135"/>
          </a:xfrm>
          <a:prstGeom prst="rect">
            <a:avLst/>
          </a:prstGeom>
          <a:noFill/>
          <a:ln w="9525">
            <a:noFill/>
          </a:ln>
        </p:spPr>
        <p:txBody>
          <a:bodyPr wrap="square" anchor="t">
            <a:spAutoFit/>
          </a:bodyPr>
          <a:p>
            <a:pPr algn="ctr">
              <a:buFont typeface="Arial" panose="020B0604020202020204" pitchFamily="34" charset="0"/>
            </a:pPr>
            <a:r>
              <a:rPr lang="en-IN" altLang="zh-CN" sz="2800" b="1" dirty="0">
                <a:solidFill>
                  <a:srgbClr val="C00000"/>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rPr>
              <a:t>Department of Electronics and Communication Engineering</a:t>
            </a:r>
            <a:endParaRPr lang="en-IN" altLang="zh-CN" sz="2800" b="1" dirty="0">
              <a:solidFill>
                <a:srgbClr val="C00000"/>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endParaRPr>
          </a:p>
        </p:txBody>
      </p:sp>
      <p:sp>
        <p:nvSpPr>
          <p:cNvPr id="4125" name="文本框 32"/>
          <p:cNvSpPr txBox="1"/>
          <p:nvPr/>
        </p:nvSpPr>
        <p:spPr>
          <a:xfrm>
            <a:off x="901065" y="2799715"/>
            <a:ext cx="5861685" cy="460375"/>
          </a:xfrm>
          <a:prstGeom prst="rect">
            <a:avLst/>
          </a:prstGeom>
          <a:noFill/>
          <a:ln w="9525">
            <a:noFill/>
          </a:ln>
        </p:spPr>
        <p:txBody>
          <a:bodyPr wrap="square" anchor="t">
            <a:spAutoFit/>
          </a:bodyPr>
          <a:p>
            <a:pPr lvl="0" algn="ctr">
              <a:lnSpc>
                <a:spcPct val="100000"/>
              </a:lnSpc>
              <a:buFont typeface="Arial" panose="020B0604020202020204" pitchFamily="34" charset="0"/>
            </a:pPr>
            <a:r>
              <a:rPr lang="en-IN" altLang="zh-CN" sz="2400" b="1">
                <a:ln>
                  <a:noFill/>
                </a:ln>
                <a:gradFill>
                  <a:gsLst>
                    <a:gs pos="0">
                      <a:srgbClr val="7B32B2"/>
                    </a:gs>
                    <a:gs pos="100000">
                      <a:srgbClr val="401A5D"/>
                    </a:gs>
                  </a:gsLst>
                  <a:lin scaled="0"/>
                </a:gradFill>
                <a:effectLst>
                  <a:outerShdw blurRad="38100" dist="38100" dir="2700000" algn="tl">
                    <a:srgbClr val="000000">
                      <a:alpha val="43137"/>
                    </a:srgbClr>
                  </a:outerShdw>
                </a:effectLst>
                <a:latin typeface="Californian FB" panose="0207040306080B030204" charset="0"/>
                <a:cs typeface="Californian FB" panose="0207040306080B030204" charset="0"/>
              </a:rPr>
              <a:t>“Frequency Analysis of ECG Signal”</a:t>
            </a:r>
            <a:endParaRPr lang="en-IN" altLang="zh-CN" sz="2400" b="1">
              <a:ln>
                <a:noFill/>
              </a:ln>
              <a:gradFill>
                <a:gsLst>
                  <a:gs pos="0">
                    <a:srgbClr val="7B32B2"/>
                  </a:gs>
                  <a:gs pos="100000">
                    <a:srgbClr val="401A5D"/>
                  </a:gs>
                </a:gsLst>
                <a:lin scaled="0"/>
              </a:gradFill>
              <a:effectLst>
                <a:outerShdw blurRad="38100" dist="38100" dir="2700000" algn="tl">
                  <a:srgbClr val="000000">
                    <a:alpha val="43137"/>
                  </a:srgbClr>
                </a:outerShdw>
              </a:effectLst>
              <a:latin typeface="Californian FB" panose="0207040306080B030204" charset="0"/>
              <a:cs typeface="Californian FB" panose="0207040306080B030204" charset="0"/>
            </a:endParaRPr>
          </a:p>
        </p:txBody>
      </p:sp>
      <p:sp>
        <p:nvSpPr>
          <p:cNvPr id="4126" name="文本框 33"/>
          <p:cNvSpPr txBox="1"/>
          <p:nvPr/>
        </p:nvSpPr>
        <p:spPr>
          <a:xfrm>
            <a:off x="356870" y="4276725"/>
            <a:ext cx="7000240" cy="1198880"/>
          </a:xfrm>
          <a:prstGeom prst="rect">
            <a:avLst/>
          </a:prstGeom>
          <a:noFill/>
          <a:ln w="9525">
            <a:noFill/>
          </a:ln>
        </p:spPr>
        <p:txBody>
          <a:bodyPr wrap="square" anchor="t">
            <a:spAutoFit/>
          </a:bodyPr>
          <a:p>
            <a:pPr algn="l">
              <a:buFont typeface="Arial" panose="020B0604020202020204" pitchFamily="34" charset="0"/>
            </a:pPr>
            <a:r>
              <a:rPr lang="en-IN" altLang="zh-CN" sz="2400" b="1"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Presented By   :</a:t>
            </a:r>
            <a:r>
              <a:rPr lang="en-IN" altLang="zh-CN" sz="24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 Sanjaykumar Parmar | 18BEC069</a:t>
            </a:r>
            <a:endParaRPr lang="en-IN" altLang="zh-CN" sz="24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a:p>
            <a:pPr algn="l">
              <a:buFont typeface="Arial" panose="020B0604020202020204" pitchFamily="34" charset="0"/>
            </a:pPr>
            <a:r>
              <a:rPr lang="en-IN" altLang="zh-CN" sz="2400" b="1"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Submitted To :</a:t>
            </a:r>
            <a:r>
              <a:rPr lang="en-IN" altLang="zh-CN" sz="24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 Prof. Rutul Patel</a:t>
            </a:r>
            <a:endParaRPr lang="en-IN" altLang="zh-CN" sz="24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a:p>
            <a:pPr algn="ctr">
              <a:buFont typeface="Arial" panose="020B0604020202020204" pitchFamily="34" charset="0"/>
            </a:pPr>
            <a:r>
              <a:rPr lang="en-IN" altLang="zh-CN" sz="24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       Prof. Bhupendra Fataniya</a:t>
            </a:r>
            <a:endParaRPr lang="en-IN" altLang="zh-CN" sz="24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p:txBody>
      </p:sp>
      <p:sp>
        <p:nvSpPr>
          <p:cNvPr id="2" name="文本框 33"/>
          <p:cNvSpPr txBox="1"/>
          <p:nvPr/>
        </p:nvSpPr>
        <p:spPr>
          <a:xfrm>
            <a:off x="899795" y="3359150"/>
            <a:ext cx="5862320" cy="706755"/>
          </a:xfrm>
          <a:prstGeom prst="rect">
            <a:avLst/>
          </a:prstGeom>
          <a:noFill/>
          <a:ln w="9525">
            <a:noFill/>
          </a:ln>
        </p:spPr>
        <p:txBody>
          <a:bodyPr wrap="square" anchor="t">
            <a:spAutoFit/>
          </a:bodyPr>
          <a:p>
            <a:pPr algn="ctr">
              <a:buFont typeface="Arial" panose="020B0604020202020204" pitchFamily="34" charset="0"/>
            </a:pPr>
            <a:r>
              <a:rPr lang="en-IN" altLang="zh-CN" sz="2000" b="1" dirty="0">
                <a:solidFill>
                  <a:schemeClr val="accent2">
                    <a:lumMod val="75000"/>
                  </a:schemeClr>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Sessional Assignment </a:t>
            </a:r>
            <a:endParaRPr lang="en-IN" altLang="zh-CN" sz="2000" b="1" dirty="0">
              <a:solidFill>
                <a:schemeClr val="accent2">
                  <a:lumMod val="75000"/>
                </a:schemeClr>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a:p>
            <a:pPr algn="ctr">
              <a:buFont typeface="Arial" panose="020B0604020202020204" pitchFamily="34" charset="0"/>
            </a:pPr>
            <a:r>
              <a:rPr lang="en-IN" altLang="zh-CN" sz="2000" b="1" dirty="0">
                <a:solidFill>
                  <a:schemeClr val="accent2">
                    <a:lumMod val="75000"/>
                  </a:schemeClr>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2EC502</a:t>
            </a:r>
            <a:r>
              <a:rPr lang="en-IN" altLang="zh-CN" sz="2000" b="1" dirty="0">
                <a:solidFill>
                  <a:schemeClr val="accent2">
                    <a:lumMod val="75000"/>
                  </a:schemeClr>
                </a:solidFill>
                <a:effectLst>
                  <a:outerShdw blurRad="38100" dist="38100" dir="2700000" algn="tl">
                    <a:srgbClr val="000000">
                      <a:alpha val="43137"/>
                    </a:srgbClr>
                  </a:outerShdw>
                </a:effectLst>
                <a:latin typeface="Sitka Subheading" panose="02000505000000020004" charset="0"/>
                <a:ea typeface="Calibri" panose="020F0502020204030204" pitchFamily="34" charset="0"/>
                <a:cs typeface="Sitka Subheading" panose="02000505000000020004" charset="0"/>
              </a:rPr>
              <a:t>-</a:t>
            </a:r>
            <a:r>
              <a:rPr lang="en-IN" altLang="zh-CN" sz="2000" b="1" dirty="0">
                <a:solidFill>
                  <a:schemeClr val="accent2">
                    <a:lumMod val="75000"/>
                  </a:schemeClr>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 Digital Signal Processing</a:t>
            </a:r>
            <a:endParaRPr lang="en-IN" altLang="zh-CN" sz="2000" b="1" dirty="0">
              <a:solidFill>
                <a:schemeClr val="accent2">
                  <a:lumMod val="75000"/>
                </a:schemeClr>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p:txBody>
      </p:sp>
      <p:sp>
        <p:nvSpPr>
          <p:cNvPr id="3" name="文本框 33"/>
          <p:cNvSpPr txBox="1"/>
          <p:nvPr/>
        </p:nvSpPr>
        <p:spPr>
          <a:xfrm>
            <a:off x="3166110" y="6435725"/>
            <a:ext cx="5860415" cy="398780"/>
          </a:xfrm>
          <a:prstGeom prst="rect">
            <a:avLst/>
          </a:prstGeom>
          <a:noFill/>
          <a:ln w="9525">
            <a:noFill/>
          </a:ln>
        </p:spPr>
        <p:txBody>
          <a:bodyPr wrap="square" anchor="t">
            <a:spAutoFit/>
          </a:bodyPr>
          <a:p>
            <a:pPr algn="ctr">
              <a:buFont typeface="Arial" panose="020B0604020202020204" pitchFamily="34" charset="0"/>
            </a:pPr>
            <a:r>
              <a:rPr lang="en-IN" altLang="zh-CN" sz="2000" b="1" dirty="0">
                <a:gradFill>
                  <a:gsLst>
                    <a:gs pos="0">
                      <a:srgbClr val="012D86"/>
                    </a:gs>
                    <a:gs pos="100000">
                      <a:srgbClr val="0E2557"/>
                    </a:gs>
                  </a:gsLst>
                  <a:lin scaled="0"/>
                </a:gradFill>
                <a:effectLst>
                  <a:outerShdw blurRad="38100" dist="38100" dir="2700000" algn="tl">
                    <a:srgbClr val="000000">
                      <a:alpha val="43137"/>
                    </a:srgbClr>
                  </a:outerShdw>
                </a:effectLst>
                <a:latin typeface="Lucida Bright" panose="02040602050505020304" charset="0"/>
                <a:ea typeface="Calibri" panose="020F0502020204030204" pitchFamily="34" charset="0"/>
                <a:cs typeface="Lucida Bright" panose="02040602050505020304" charset="0"/>
              </a:rPr>
              <a:t>E-mail: 18bec069@nirmauni.ac.in</a:t>
            </a:r>
            <a:endParaRPr lang="en-IN" altLang="zh-CN" sz="2000" b="1" dirty="0">
              <a:gradFill>
                <a:gsLst>
                  <a:gs pos="0">
                    <a:srgbClr val="012D86"/>
                  </a:gs>
                  <a:gs pos="100000">
                    <a:srgbClr val="0E2557"/>
                  </a:gs>
                </a:gsLst>
                <a:lin scaled="0"/>
              </a:gradFill>
              <a:effectLst>
                <a:outerShdw blurRad="38100" dist="38100" dir="2700000" algn="tl">
                  <a:srgbClr val="000000">
                    <a:alpha val="43137"/>
                  </a:srgbClr>
                </a:outerShdw>
              </a:effectLst>
              <a:latin typeface="Lucida Bright" panose="02040602050505020304" charset="0"/>
              <a:ea typeface="Calibri" panose="020F0502020204030204" pitchFamily="34" charset="0"/>
              <a:cs typeface="Lucida Bright" panose="020406020505050203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Peak Detection Cont.</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3" name="Content Placeholder -2147482591" descr="Detected_Peaks"/>
          <p:cNvPicPr>
            <a:picLocks noChangeAspect="1"/>
          </p:cNvPicPr>
          <p:nvPr>
            <p:ph idx="1"/>
          </p:nvPr>
        </p:nvPicPr>
        <p:blipFill>
          <a:blip r:embed="rId1"/>
          <a:stretch>
            <a:fillRect/>
          </a:stretch>
        </p:blipFill>
        <p:spPr>
          <a:xfrm>
            <a:off x="944245" y="1979295"/>
            <a:ext cx="10344150" cy="2899410"/>
          </a:xfrm>
          <a:prstGeom prst="rect">
            <a:avLst/>
          </a:prstGeom>
          <a:noFill/>
          <a:ln w="9525" cap="flat" cmpd="sng">
            <a:solidFill>
              <a:srgbClr val="0000FF"/>
            </a:solidFill>
            <a:prstDash val="solid"/>
            <a:miter/>
            <a:headEnd type="none" w="med" len="med"/>
            <a:tailEnd type="none" w="med" len="med"/>
          </a:ln>
        </p:spPr>
      </p:pic>
      <p:sp>
        <p:nvSpPr>
          <p:cNvPr id="6" name="Date Placeholder 5"/>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Average Beat per Minute (BPM)</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7" name="Content Placeholder 6"/>
          <p:cNvSpPr/>
          <p:nvPr>
            <p:ph idx="1"/>
          </p:nvPr>
        </p:nvSpPr>
        <p:spPr>
          <a:xfrm>
            <a:off x="223520" y="996950"/>
            <a:ext cx="11785600" cy="5359400"/>
          </a:xfrm>
        </p:spPr>
        <p:txBody>
          <a:bodyPr/>
          <a:p>
            <a:endParaRPr lang="en-IN" altLang="en-US"/>
          </a:p>
          <a:p>
            <a:endParaRPr lang="en-IN" altLang="en-US"/>
          </a:p>
          <a:p>
            <a:endParaRPr lang="en-IN" altLang="en-US"/>
          </a:p>
          <a:p>
            <a:endParaRPr lang="en-IN" altLang="en-US"/>
          </a:p>
          <a:p>
            <a:endParaRPr lang="en-IN" altLang="en-US"/>
          </a:p>
          <a:p>
            <a:endParaRPr lang="en-IN" altLang="en-US"/>
          </a:p>
          <a:p>
            <a:pPr marL="0" indent="0">
              <a:buNone/>
            </a:pPr>
            <a:endParaRPr lang="en-IN" altLang="en-US"/>
          </a:p>
          <a:p>
            <a:pPr marL="0" indent="0">
              <a:buNone/>
            </a:pPr>
            <a:endParaRPr lang="en-IN" altLang="en-US"/>
          </a:p>
          <a:p>
            <a:pPr>
              <a:buFont typeface="Wingdings" panose="05000000000000000000" charset="0"/>
              <a:buChar char="§"/>
            </a:pPr>
            <a:r>
              <a:rPr lang="en-IN" altLang="en-US" b="1">
                <a:solidFill>
                  <a:srgbClr val="002060"/>
                </a:solidFill>
                <a:latin typeface="Cambria Math" panose="02040503050406030204" charset="0"/>
                <a:cs typeface="Cambria Math" panose="02040503050406030204" charset="0"/>
              </a:rPr>
              <a:t>Result :</a:t>
            </a:r>
            <a:r>
              <a:rPr lang="en-IN" altLang="en-US">
                <a:solidFill>
                  <a:srgbClr val="002060"/>
                </a:solidFill>
                <a:latin typeface="Cambria Math" panose="02040503050406030204" charset="0"/>
                <a:cs typeface="Cambria Math" panose="02040503050406030204" charset="0"/>
              </a:rPr>
              <a:t> Average Heart Beat is: 58.9</a:t>
            </a:r>
            <a:endParaRPr lang="en-IN" altLang="en-US">
              <a:solidFill>
                <a:srgbClr val="002060"/>
              </a:solidFill>
              <a:latin typeface="Cambria Math" panose="02040503050406030204" charset="0"/>
              <a:cs typeface="Cambria Math" panose="02040503050406030204" charset="0"/>
            </a:endParaRPr>
          </a:p>
        </p:txBody>
      </p:sp>
      <p:pic>
        <p:nvPicPr>
          <p:cNvPr id="9" name="Picture 8" descr="4"/>
          <p:cNvPicPr>
            <a:picLocks noChangeAspect="1"/>
          </p:cNvPicPr>
          <p:nvPr/>
        </p:nvPicPr>
        <p:blipFill>
          <a:blip r:embed="rId1"/>
          <a:stretch>
            <a:fillRect/>
          </a:stretch>
        </p:blipFill>
        <p:spPr>
          <a:xfrm>
            <a:off x="685800" y="1120775"/>
            <a:ext cx="10861675" cy="2638425"/>
          </a:xfrm>
          <a:prstGeom prst="rect">
            <a:avLst/>
          </a:prstGeom>
          <a:noFill/>
          <a:ln w="9525" cap="flat" cmpd="sng">
            <a:solidFill>
              <a:srgbClr val="0000FF"/>
            </a:solidFill>
            <a:prstDash val="solid"/>
            <a:miter/>
            <a:headEnd type="none" w="med" len="med"/>
            <a:tailEnd type="none" w="med" len="med"/>
          </a:ln>
        </p:spPr>
      </p:pic>
      <p:sp>
        <p:nvSpPr>
          <p:cNvPr id="10" name="Date Placeholder 9"/>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Fast Fourier Transform</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Content Placeholder 5"/>
          <p:cNvSpPr/>
          <p:nvPr>
            <p:ph idx="1"/>
          </p:nvPr>
        </p:nvSpPr>
        <p:spPr>
          <a:xfrm>
            <a:off x="223520" y="996950"/>
            <a:ext cx="11785600" cy="5180330"/>
          </a:xfrm>
        </p:spPr>
        <p:txBody>
          <a:bodyPr/>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pPr marL="0" indent="0">
              <a:buNone/>
            </a:pPr>
            <a:endParaRPr lang="en-IN" altLang="en-US"/>
          </a:p>
          <a:p>
            <a:pPr marL="0" indent="0">
              <a:buNone/>
            </a:pPr>
            <a:endParaRPr lang="en-IN" altLang="en-US"/>
          </a:p>
        </p:txBody>
      </p:sp>
      <p:pic>
        <p:nvPicPr>
          <p:cNvPr id="3" name="Picture -2147482589" descr="5"/>
          <p:cNvPicPr>
            <a:picLocks noChangeAspect="1"/>
          </p:cNvPicPr>
          <p:nvPr/>
        </p:nvPicPr>
        <p:blipFill>
          <a:blip r:embed="rId1"/>
          <a:stretch>
            <a:fillRect/>
          </a:stretch>
        </p:blipFill>
        <p:spPr>
          <a:xfrm>
            <a:off x="1892935" y="1098550"/>
            <a:ext cx="8406130" cy="4977130"/>
          </a:xfrm>
          <a:prstGeom prst="rect">
            <a:avLst/>
          </a:prstGeom>
          <a:noFill/>
          <a:ln w="9525" cap="flat" cmpd="sng">
            <a:solidFill>
              <a:srgbClr val="0000FF"/>
            </a:solidFill>
            <a:prstDash val="solid"/>
            <a:miter/>
            <a:headEnd type="none" w="med" len="med"/>
            <a:tailEnd type="none" w="med" len="med"/>
          </a:ln>
        </p:spPr>
      </p:pic>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Fast Fourier Transform Cont.</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3" name="Content Placeholder -2147482588" descr="FFT_Output"/>
          <p:cNvPicPr>
            <a:picLocks noChangeAspect="1"/>
          </p:cNvPicPr>
          <p:nvPr>
            <p:ph idx="1"/>
          </p:nvPr>
        </p:nvPicPr>
        <p:blipFill>
          <a:blip r:embed="rId1"/>
          <a:stretch>
            <a:fillRect/>
          </a:stretch>
        </p:blipFill>
        <p:spPr>
          <a:xfrm>
            <a:off x="1861185" y="922655"/>
            <a:ext cx="8510905" cy="5013325"/>
          </a:xfrm>
          <a:prstGeom prst="rect">
            <a:avLst/>
          </a:prstGeom>
          <a:noFill/>
          <a:ln w="9525" cap="flat" cmpd="sng">
            <a:solidFill>
              <a:srgbClr val="0000FF"/>
            </a:solidFill>
            <a:prstDash val="solid"/>
            <a:miter/>
            <a:headEnd type="none" w="med" len="med"/>
            <a:tailEnd type="none" w="med" len="med"/>
          </a:ln>
        </p:spPr>
      </p:pic>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Short Time Fourier Transform</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Content Placeholder 5"/>
          <p:cNvSpPr/>
          <p:nvPr>
            <p:ph idx="1"/>
          </p:nvPr>
        </p:nvSpPr>
        <p:spPr>
          <a:xfrm>
            <a:off x="223520" y="996950"/>
            <a:ext cx="11785600" cy="5180330"/>
          </a:xfrm>
        </p:spPr>
        <p:txBody>
          <a:bodyPr/>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pPr marL="0" indent="0">
              <a:buNone/>
            </a:pPr>
            <a:endParaRPr lang="en-IN" altLang="en-US"/>
          </a:p>
          <a:p>
            <a:pPr marL="0" indent="0">
              <a:buNone/>
            </a:pPr>
            <a:endParaRPr lang="en-IN" altLang="en-US"/>
          </a:p>
        </p:txBody>
      </p:sp>
      <p:pic>
        <p:nvPicPr>
          <p:cNvPr id="3" name="Picture -2147482587" descr="6"/>
          <p:cNvPicPr>
            <a:picLocks noChangeAspect="1"/>
          </p:cNvPicPr>
          <p:nvPr/>
        </p:nvPicPr>
        <p:blipFill>
          <a:blip r:embed="rId1"/>
          <a:stretch>
            <a:fillRect/>
          </a:stretch>
        </p:blipFill>
        <p:spPr>
          <a:xfrm>
            <a:off x="1275080" y="1313815"/>
            <a:ext cx="9641840" cy="4230370"/>
          </a:xfrm>
          <a:prstGeom prst="rect">
            <a:avLst/>
          </a:prstGeom>
          <a:noFill/>
          <a:ln w="9525" cap="flat" cmpd="sng">
            <a:solidFill>
              <a:srgbClr val="0000FF"/>
            </a:solidFill>
            <a:prstDash val="solid"/>
            <a:miter/>
            <a:headEnd type="none" w="med" len="med"/>
            <a:tailEnd type="none" w="med" len="med"/>
          </a:ln>
        </p:spPr>
      </p:pic>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Fast Fourier Transform</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Content Placeholder 5"/>
          <p:cNvSpPr/>
          <p:nvPr>
            <p:ph idx="1"/>
          </p:nvPr>
        </p:nvSpPr>
        <p:spPr>
          <a:xfrm>
            <a:off x="223520" y="996950"/>
            <a:ext cx="11785600" cy="5180330"/>
          </a:xfrm>
        </p:spPr>
        <p:txBody>
          <a:bodyPr/>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pPr marL="0" indent="0">
              <a:buNone/>
            </a:pPr>
            <a:endParaRPr lang="en-IN" altLang="en-US"/>
          </a:p>
          <a:p>
            <a:pPr marL="0" indent="0">
              <a:buNone/>
            </a:pPr>
            <a:endParaRPr lang="en-IN" altLang="en-US"/>
          </a:p>
        </p:txBody>
      </p:sp>
      <p:pic>
        <p:nvPicPr>
          <p:cNvPr id="3" name="Picture -2147482586" descr="STFT_Output"/>
          <p:cNvPicPr>
            <a:picLocks noChangeAspect="1"/>
          </p:cNvPicPr>
          <p:nvPr/>
        </p:nvPicPr>
        <p:blipFill>
          <a:blip r:embed="rId1"/>
          <a:stretch>
            <a:fillRect/>
          </a:stretch>
        </p:blipFill>
        <p:spPr>
          <a:xfrm>
            <a:off x="2002155" y="1023620"/>
            <a:ext cx="8187690" cy="4810760"/>
          </a:xfrm>
          <a:prstGeom prst="rect">
            <a:avLst/>
          </a:prstGeom>
          <a:noFill/>
          <a:ln w="9525" cap="flat" cmpd="sng">
            <a:solidFill>
              <a:srgbClr val="0000FF"/>
            </a:solidFill>
            <a:prstDash val="solid"/>
            <a:miter/>
            <a:headEnd type="none" w="med" len="med"/>
            <a:tailEnd type="none" w="med" len="med"/>
          </a:ln>
        </p:spPr>
      </p:pic>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Continuous Wavelet Transform</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Content Placeholder 5"/>
          <p:cNvSpPr/>
          <p:nvPr>
            <p:ph idx="1"/>
          </p:nvPr>
        </p:nvSpPr>
        <p:spPr>
          <a:xfrm>
            <a:off x="223520" y="996950"/>
            <a:ext cx="11785600" cy="5180330"/>
          </a:xfrm>
        </p:spPr>
        <p:txBody>
          <a:bodyPr/>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pPr marL="0" indent="0">
              <a:buNone/>
            </a:pPr>
            <a:endParaRPr lang="en-IN" altLang="en-US"/>
          </a:p>
          <a:p>
            <a:pPr marL="0" indent="0">
              <a:buNone/>
            </a:pPr>
            <a:endParaRPr lang="en-IN" altLang="en-US"/>
          </a:p>
        </p:txBody>
      </p:sp>
      <p:pic>
        <p:nvPicPr>
          <p:cNvPr id="3" name="Picture -2147482585" descr="7"/>
          <p:cNvPicPr>
            <a:picLocks noChangeAspect="1"/>
          </p:cNvPicPr>
          <p:nvPr/>
        </p:nvPicPr>
        <p:blipFill>
          <a:blip r:embed="rId1"/>
          <a:stretch>
            <a:fillRect/>
          </a:stretch>
        </p:blipFill>
        <p:spPr>
          <a:xfrm>
            <a:off x="788035" y="1569085"/>
            <a:ext cx="10656570" cy="3719195"/>
          </a:xfrm>
          <a:prstGeom prst="rect">
            <a:avLst/>
          </a:prstGeom>
          <a:noFill/>
          <a:ln w="9525" cap="flat" cmpd="sng">
            <a:solidFill>
              <a:srgbClr val="0000FF"/>
            </a:solidFill>
            <a:prstDash val="solid"/>
            <a:miter/>
            <a:headEnd type="none" w="med" len="med"/>
            <a:tailEnd type="none" w="med" len="med"/>
          </a:ln>
        </p:spPr>
      </p:pic>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224155"/>
            <a:ext cx="11785600" cy="772160"/>
          </a:xfrm>
        </p:spPr>
        <p:txBody>
          <a:bodyPr/>
          <a:p>
            <a:pPr marL="571500" indent="-571500">
              <a:buFont typeface="Wingdings" panose="05000000000000000000" charset="0"/>
              <a:buChar char="v"/>
            </a:pPr>
            <a:r>
              <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rPr>
              <a:t>Continuous Wavelet Transform Cont.</a:t>
            </a:r>
            <a:endParaRPr lang="en-IN" altLang="en-US" sz="3200" b="1">
              <a:solidFill>
                <a:schemeClr val="accent1">
                  <a:lumMod val="50000"/>
                </a:schemeClr>
              </a:solidFill>
              <a:effectLst>
                <a:outerShdw blurRad="38100" dist="38100" dir="2700000" algn="tl">
                  <a:srgbClr val="000000">
                    <a:alpha val="43137"/>
                  </a:srgbClr>
                </a:outerShdw>
              </a:effectLst>
              <a:latin typeface="Lucida Bright" panose="02040602050505020304" charset="0"/>
              <a:cs typeface="Lucida Bright" panose="02040602050505020304" charset="0"/>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Content Placeholder 5"/>
          <p:cNvSpPr/>
          <p:nvPr>
            <p:ph idx="1"/>
          </p:nvPr>
        </p:nvSpPr>
        <p:spPr>
          <a:xfrm>
            <a:off x="223520" y="996950"/>
            <a:ext cx="11785600" cy="5180330"/>
          </a:xfrm>
        </p:spPr>
        <p:txBody>
          <a:bodyPr/>
          <a:p>
            <a:pPr marL="0" indent="0">
              <a:buNone/>
            </a:pPr>
            <a:endParaRPr lang="en-IN" altLang="en-US"/>
          </a:p>
          <a:p>
            <a:endParaRPr lang="en-IN" altLang="en-US"/>
          </a:p>
          <a:p>
            <a:endParaRPr lang="en-IN" altLang="en-US"/>
          </a:p>
          <a:p>
            <a:endParaRPr lang="en-IN" altLang="en-US"/>
          </a:p>
          <a:p>
            <a:endParaRPr lang="en-IN" altLang="en-US"/>
          </a:p>
          <a:p>
            <a:endParaRPr lang="en-IN" altLang="en-US"/>
          </a:p>
          <a:p>
            <a:endParaRPr lang="en-IN" altLang="en-US"/>
          </a:p>
          <a:p>
            <a:pPr marL="0" indent="0">
              <a:buNone/>
            </a:pPr>
            <a:endParaRPr lang="en-IN" altLang="en-US"/>
          </a:p>
          <a:p>
            <a:pPr marL="0" indent="0">
              <a:buNone/>
            </a:pPr>
            <a:endParaRPr lang="en-IN" altLang="en-US"/>
          </a:p>
        </p:txBody>
      </p:sp>
      <p:pic>
        <p:nvPicPr>
          <p:cNvPr id="3" name="Picture -2147482584" descr="CWT_Output"/>
          <p:cNvPicPr>
            <a:picLocks noChangeAspect="1"/>
          </p:cNvPicPr>
          <p:nvPr/>
        </p:nvPicPr>
        <p:blipFill>
          <a:blip r:embed="rId1"/>
          <a:stretch>
            <a:fillRect/>
          </a:stretch>
        </p:blipFill>
        <p:spPr>
          <a:xfrm>
            <a:off x="1993900" y="1075690"/>
            <a:ext cx="8244840" cy="4706620"/>
          </a:xfrm>
          <a:prstGeom prst="rect">
            <a:avLst/>
          </a:prstGeom>
          <a:noFill/>
          <a:ln w="9525" cap="flat" cmpd="sng">
            <a:solidFill>
              <a:srgbClr val="0000FF"/>
            </a:solidFill>
            <a:prstDash val="solid"/>
            <a:miter/>
            <a:headEnd type="none" w="med" len="med"/>
            <a:tailEnd type="none" w="med" len="med"/>
          </a:ln>
        </p:spPr>
      </p:pic>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Content Placeholder 5"/>
          <p:cNvSpPr/>
          <p:nvPr>
            <p:ph idx="1"/>
          </p:nvPr>
        </p:nvSpPr>
        <p:spPr>
          <a:xfrm>
            <a:off x="223520" y="195580"/>
            <a:ext cx="11785600" cy="5981700"/>
          </a:xfrm>
        </p:spPr>
        <p:txBody>
          <a:bodyPr/>
          <a:p>
            <a:pPr>
              <a:buFont typeface="Wingdings" panose="05000000000000000000" charset="0"/>
              <a:buChar char="v"/>
            </a:pPr>
            <a:r>
              <a:rPr lang="en-IN" altLang="en-US" sz="4400" b="1">
                <a:solidFill>
                  <a:srgbClr val="002060"/>
                </a:solidFill>
                <a:latin typeface="Californian FB" panose="0207040306080B030204" charset="0"/>
                <a:cs typeface="Californian FB" panose="0207040306080B030204" charset="0"/>
              </a:rPr>
              <a:t>Conclusion</a:t>
            </a:r>
            <a:endParaRPr lang="en-IN" altLang="en-US" sz="3200">
              <a:solidFill>
                <a:srgbClr val="002060"/>
              </a:solidFill>
              <a:latin typeface="Californian FB" panose="0207040306080B030204" charset="0"/>
              <a:cs typeface="Californian FB" panose="0207040306080B030204" charset="0"/>
            </a:endParaRPr>
          </a:p>
          <a:p>
            <a:endParaRPr lang="en-IN" altLang="en-US" sz="3200">
              <a:solidFill>
                <a:srgbClr val="002060"/>
              </a:solidFill>
              <a:latin typeface="Californian FB" panose="0207040306080B030204" charset="0"/>
              <a:cs typeface="Californian FB" panose="0207040306080B030204" charset="0"/>
            </a:endParaRPr>
          </a:p>
          <a:p>
            <a:pPr>
              <a:buFont typeface="Wingdings" panose="05000000000000000000" charset="0"/>
              <a:buChar char="§"/>
            </a:pPr>
            <a:r>
              <a:rPr lang="en-IN" altLang="en-US" sz="3200">
                <a:solidFill>
                  <a:srgbClr val="002060"/>
                </a:solidFill>
                <a:latin typeface="Californian FB" panose="0207040306080B030204" charset="0"/>
                <a:cs typeface="Californian FB" panose="0207040306080B030204" charset="0"/>
              </a:rPr>
              <a:t>This presentation gives a review on various techniques used to detect abnormalities in ECG signal. Wavelet Transform is the flexible tool which can be used for ECG signal analysis.</a:t>
            </a:r>
            <a:endParaRPr lang="en-IN" altLang="en-US" sz="3200">
              <a:solidFill>
                <a:srgbClr val="002060"/>
              </a:solidFill>
              <a:latin typeface="Californian FB" panose="0207040306080B030204" charset="0"/>
              <a:cs typeface="Californian FB" panose="0207040306080B030204" charset="0"/>
            </a:endParaRPr>
          </a:p>
          <a:p>
            <a:pPr marL="0" indent="0">
              <a:buNone/>
            </a:pPr>
            <a:endParaRPr lang="en-IN" altLang="en-US" sz="3200">
              <a:solidFill>
                <a:srgbClr val="002060"/>
              </a:solidFill>
              <a:latin typeface="Californian FB" panose="0207040306080B030204" charset="0"/>
              <a:cs typeface="Californian FB" panose="0207040306080B030204" charset="0"/>
            </a:endParaRPr>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5"/>
          <p:cNvSpPr txBox="1"/>
          <p:nvPr/>
        </p:nvSpPr>
        <p:spPr>
          <a:xfrm>
            <a:off x="2806700" y="295275"/>
            <a:ext cx="6750685" cy="521970"/>
          </a:xfrm>
          <a:prstGeom prst="rect">
            <a:avLst/>
          </a:prstGeom>
          <a:noFill/>
          <a:ln w="9525">
            <a:noFill/>
          </a:ln>
        </p:spPr>
        <p:txBody>
          <a:bodyPr wrap="square" anchor="t">
            <a:spAutoFit/>
          </a:bodyPr>
          <a:p>
            <a:pPr algn="ctr">
              <a:buFont typeface="Wingdings" panose="05000000000000000000" charset="0"/>
            </a:pPr>
            <a:r>
              <a:rPr lang="en-IN" altLang="zh-CN" sz="2800" b="1" u="sng" noProof="1" dirty="0">
                <a:gradFill>
                  <a:gsLst>
                    <a:gs pos="0">
                      <a:srgbClr val="012D86"/>
                    </a:gs>
                    <a:gs pos="100000">
                      <a:srgbClr val="0E2557"/>
                    </a:gs>
                  </a:gsLst>
                  <a:lin scaled="0"/>
                </a:gradFill>
                <a:effectLst>
                  <a:outerShdw blurRad="38100" dist="38100" dir="2700000" algn="tl">
                    <a:srgbClr val="000000">
                      <a:alpha val="43137"/>
                    </a:srgbClr>
                  </a:outerShdw>
                </a:effectLst>
                <a:latin typeface="Lucida Bright" panose="02040602050505020304" charset="0"/>
                <a:ea typeface="Calibri" panose="020F0502020204030204" pitchFamily="34" charset="0"/>
                <a:cs typeface="Lucida Bright" panose="02040602050505020304" charset="0"/>
              </a:rPr>
              <a:t>Bibliography</a:t>
            </a:r>
            <a:endParaRPr lang="en-IN" altLang="zh-CN" sz="2800" b="1" u="sng" noProof="1" dirty="0">
              <a:gradFill>
                <a:gsLst>
                  <a:gs pos="0">
                    <a:srgbClr val="012D86"/>
                  </a:gs>
                  <a:gs pos="100000">
                    <a:srgbClr val="0E2557"/>
                  </a:gs>
                </a:gsLst>
                <a:lin scaled="0"/>
              </a:gradFill>
              <a:effectLst>
                <a:outerShdw blurRad="38100" dist="38100" dir="2700000" algn="tl">
                  <a:srgbClr val="000000">
                    <a:alpha val="43137"/>
                  </a:srgbClr>
                </a:outerShdw>
              </a:effectLst>
              <a:latin typeface="Lucida Bright" panose="02040602050505020304" charset="0"/>
              <a:ea typeface="Calibri" panose="020F0502020204030204" pitchFamily="34" charset="0"/>
              <a:cs typeface="Lucida Bright" panose="02040602050505020304" charset="0"/>
            </a:endParaRPr>
          </a:p>
        </p:txBody>
      </p:sp>
      <p:sp>
        <p:nvSpPr>
          <p:cNvPr id="3" name="Round Same Side Corner Rectangle 3"/>
          <p:cNvSpPr/>
          <p:nvPr/>
        </p:nvSpPr>
        <p:spPr>
          <a:xfrm rot="5400000">
            <a:off x="9420225" y="1023938"/>
            <a:ext cx="371475" cy="2720975"/>
          </a:xfrm>
          <a:prstGeom prst="round2SameRect">
            <a:avLst>
              <a:gd name="adj1" fmla="val 50000"/>
              <a:gd name="adj2" fmla="val 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stStyle>
          <a:p>
            <a:endParaRPr>
              <a:latin typeface="Calibri" panose="020F0502020204030204" pitchFamily="34" charset="0"/>
              <a:ea typeface="SimSun" panose="02010600030101010101" pitchFamily="2" charset="-122"/>
            </a:endParaRPr>
          </a:p>
        </p:txBody>
      </p:sp>
      <p:sp>
        <p:nvSpPr>
          <p:cNvPr id="4" name="Round Same Side Corner Rectangle 36"/>
          <p:cNvSpPr/>
          <p:nvPr/>
        </p:nvSpPr>
        <p:spPr>
          <a:xfrm rot="5400000">
            <a:off x="9415463" y="2293938"/>
            <a:ext cx="373063" cy="2728913"/>
          </a:xfrm>
          <a:prstGeom prst="round2SameRect">
            <a:avLst>
              <a:gd name="adj1" fmla="val 50000"/>
              <a:gd name="adj2" fmla="val 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stStyle>
          <a:p>
            <a:endParaRPr>
              <a:latin typeface="Calibri" panose="020F0502020204030204" pitchFamily="34" charset="0"/>
              <a:ea typeface="SimSun" panose="02010600030101010101" pitchFamily="2" charset="-122"/>
            </a:endParaRPr>
          </a:p>
        </p:txBody>
      </p:sp>
      <p:sp>
        <p:nvSpPr>
          <p:cNvPr id="5" name="Round Same Side Corner Rectangle 37"/>
          <p:cNvSpPr/>
          <p:nvPr/>
        </p:nvSpPr>
        <p:spPr>
          <a:xfrm rot="5400000">
            <a:off x="9419431" y="3510756"/>
            <a:ext cx="373063" cy="2720975"/>
          </a:xfrm>
          <a:prstGeom prst="round2SameRect">
            <a:avLst>
              <a:gd name="adj1" fmla="val 50000"/>
              <a:gd name="adj2" fmla="val 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stStyle>
          <a:p>
            <a:endParaRPr>
              <a:latin typeface="Calibri" panose="020F0502020204030204" pitchFamily="34" charset="0"/>
              <a:ea typeface="SimSun" panose="02010600030101010101" pitchFamily="2" charset="-122"/>
            </a:endParaRPr>
          </a:p>
        </p:txBody>
      </p:sp>
      <p:sp>
        <p:nvSpPr>
          <p:cNvPr id="7" name="Oval 40"/>
          <p:cNvSpPr/>
          <p:nvPr/>
        </p:nvSpPr>
        <p:spPr bwMode="auto">
          <a:xfrm rot="10800000">
            <a:off x="5727700" y="3192463"/>
            <a:ext cx="908050" cy="9064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Oval 41"/>
          <p:cNvSpPr/>
          <p:nvPr/>
        </p:nvSpPr>
        <p:spPr bwMode="auto">
          <a:xfrm rot="10800000">
            <a:off x="5832475" y="3298825"/>
            <a:ext cx="696913" cy="693738"/>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altLang="zh-CN"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 name="Round Same Side Corner Rectangle 79"/>
          <p:cNvSpPr/>
          <p:nvPr/>
        </p:nvSpPr>
        <p:spPr>
          <a:xfrm rot="16200000">
            <a:off x="7743031" y="2070894"/>
            <a:ext cx="371475" cy="627063"/>
          </a:xfrm>
          <a:prstGeom prst="round2SameRect">
            <a:avLst>
              <a:gd name="adj1" fmla="val 50000"/>
              <a:gd name="adj2" fmla="val 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stStyle>
          <a:p>
            <a:endParaRPr>
              <a:latin typeface="Calibri" panose="020F0502020204030204" pitchFamily="34" charset="0"/>
              <a:ea typeface="SimSun" panose="02010600030101010101" pitchFamily="2" charset="-122"/>
            </a:endParaRPr>
          </a:p>
        </p:txBody>
      </p:sp>
      <p:sp>
        <p:nvSpPr>
          <p:cNvPr id="11" name="Round Same Side Corner Rectangle 80"/>
          <p:cNvSpPr/>
          <p:nvPr/>
        </p:nvSpPr>
        <p:spPr>
          <a:xfrm rot="16200000">
            <a:off x="7733506" y="3352006"/>
            <a:ext cx="373063" cy="625475"/>
          </a:xfrm>
          <a:prstGeom prst="round2SameRect">
            <a:avLst>
              <a:gd name="adj1" fmla="val 50000"/>
              <a:gd name="adj2" fmla="val 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stStyle>
          <a:p>
            <a:endParaRPr>
              <a:latin typeface="Calibri" panose="020F0502020204030204" pitchFamily="34" charset="0"/>
              <a:ea typeface="SimSun" panose="02010600030101010101" pitchFamily="2" charset="-122"/>
            </a:endParaRPr>
          </a:p>
        </p:txBody>
      </p:sp>
      <p:sp>
        <p:nvSpPr>
          <p:cNvPr id="12" name="Round Same Side Corner Rectangle 81"/>
          <p:cNvSpPr/>
          <p:nvPr/>
        </p:nvSpPr>
        <p:spPr>
          <a:xfrm rot="16200000">
            <a:off x="7737475" y="4556125"/>
            <a:ext cx="373063" cy="627063"/>
          </a:xfrm>
          <a:prstGeom prst="round2SameRect">
            <a:avLst>
              <a:gd name="adj1" fmla="val 50000"/>
              <a:gd name="adj2" fmla="val 0"/>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stStyle>
          <a:p>
            <a:endParaRPr>
              <a:latin typeface="Calibri" panose="020F0502020204030204" pitchFamily="34" charset="0"/>
              <a:ea typeface="SimSun" panose="02010600030101010101" pitchFamily="2" charset="-122"/>
            </a:endParaRPr>
          </a:p>
        </p:txBody>
      </p:sp>
      <p:cxnSp>
        <p:nvCxnSpPr>
          <p:cNvPr id="16" name="Straight Connector 42"/>
          <p:cNvCxnSpPr/>
          <p:nvPr/>
        </p:nvCxnSpPr>
        <p:spPr>
          <a:xfrm flipH="1">
            <a:off x="6686550" y="2555875"/>
            <a:ext cx="790575" cy="776288"/>
          </a:xfrm>
          <a:prstGeom prst="line">
            <a:avLst/>
          </a:prstGeom>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43"/>
          <p:cNvCxnSpPr/>
          <p:nvPr/>
        </p:nvCxnSpPr>
        <p:spPr>
          <a:xfrm flipH="1" flipV="1">
            <a:off x="6716713" y="3659188"/>
            <a:ext cx="742950" cy="6350"/>
          </a:xfrm>
          <a:prstGeom prst="line">
            <a:avLst/>
          </a:prstGeom>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44"/>
          <p:cNvCxnSpPr/>
          <p:nvPr/>
        </p:nvCxnSpPr>
        <p:spPr>
          <a:xfrm>
            <a:off x="6673850" y="3971925"/>
            <a:ext cx="792163" cy="776288"/>
          </a:xfrm>
          <a:prstGeom prst="line">
            <a:avLst/>
          </a:prstGeom>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330" name="TextBox 13"/>
          <p:cNvSpPr txBox="1"/>
          <p:nvPr/>
        </p:nvSpPr>
        <p:spPr>
          <a:xfrm>
            <a:off x="8406130" y="2284730"/>
            <a:ext cx="2433956" cy="245745"/>
          </a:xfrm>
          <a:prstGeom prst="rect">
            <a:avLst/>
          </a:prstGeom>
          <a:noFill/>
          <a:ln w="9525">
            <a:noFill/>
          </a:ln>
        </p:spPr>
        <p:txBody>
          <a:bodyPr wrap="square" lIns="0" tIns="0" rIns="0" bIns="0" anchor="t">
            <a:spAutoFit/>
          </a:bodyPr>
          <a:p>
            <a:pPr defTabSz="1216025">
              <a:lnSpc>
                <a:spcPct val="80000"/>
              </a:lnSpc>
              <a:spcBef>
                <a:spcPct val="20000"/>
              </a:spcBef>
            </a:pPr>
            <a:r>
              <a:rPr lang="en-IN" altLang="en-US" sz="2000" b="1" noProof="1" dirty="0">
                <a:solidFill>
                  <a:srgbClr val="C00000"/>
                </a:solidFill>
                <a:effectLst>
                  <a:outerShdw blurRad="38100" dist="38100" dir="2700000" algn="tl">
                    <a:srgbClr val="000000">
                      <a:alpha val="43137"/>
                    </a:srgbClr>
                  </a:outerShdw>
                </a:effectLst>
                <a:latin typeface="Cambria Math" panose="02040503050406030204" charset="0"/>
                <a:ea typeface="Microsoft YaHei" panose="020B0503020204020204" pitchFamily="34" charset="-122"/>
                <a:cs typeface="Cambria Math" panose="02040503050406030204" charset="0"/>
                <a:sym typeface="Arial" panose="020B0604020202020204" pitchFamily="34" charset="0"/>
              </a:rPr>
              <a:t>Concept</a:t>
            </a:r>
            <a:endParaRPr lang="en-IN" altLang="en-US" sz="2000" b="1" noProof="1" dirty="0">
              <a:solidFill>
                <a:srgbClr val="C00000"/>
              </a:solidFill>
              <a:effectLst>
                <a:outerShdw blurRad="38100" dist="38100" dir="2700000" algn="tl">
                  <a:srgbClr val="000000">
                    <a:alpha val="43137"/>
                  </a:srgbClr>
                </a:outerShdw>
              </a:effectLst>
              <a:latin typeface="Cambria Math" panose="02040503050406030204" charset="0"/>
              <a:ea typeface="Microsoft YaHei" panose="020B0503020204020204" pitchFamily="34" charset="-122"/>
              <a:cs typeface="Cambria Math" panose="02040503050406030204" charset="0"/>
              <a:sym typeface="Arial" panose="020B0604020202020204" pitchFamily="34" charset="0"/>
            </a:endParaRPr>
          </a:p>
        </p:txBody>
      </p:sp>
      <p:sp>
        <p:nvSpPr>
          <p:cNvPr id="26638" name="TextBox 13"/>
          <p:cNvSpPr txBox="1"/>
          <p:nvPr/>
        </p:nvSpPr>
        <p:spPr>
          <a:xfrm>
            <a:off x="8244840" y="2701925"/>
            <a:ext cx="2721610" cy="645795"/>
          </a:xfrm>
          <a:prstGeom prst="rect">
            <a:avLst/>
          </a:prstGeom>
          <a:noFill/>
          <a:ln w="9525">
            <a:noFill/>
          </a:ln>
        </p:spPr>
        <p:txBody>
          <a:bodyPr wrap="square" lIns="0" tIns="0" rIns="0" bIns="0" anchor="t">
            <a:spAutoFit/>
          </a:bodyPr>
          <a:p>
            <a:pPr defTabSz="1216025">
              <a:spcBef>
                <a:spcPct val="20000"/>
              </a:spcBef>
            </a:pPr>
            <a:r>
              <a:rPr lang="en-IN" altLang="en-US" sz="1400" b="1" dirty="0">
                <a:solidFill>
                  <a:srgbClr val="445469"/>
                </a:solidFill>
                <a:latin typeface="Lucida Bright" panose="02040602050505020304" charset="0"/>
                <a:ea typeface="Microsoft YaHei" panose="020B0503020204020204" pitchFamily="34" charset="-122"/>
                <a:sym typeface="Arial" panose="020B0604020202020204" pitchFamily="34" charset="0"/>
              </a:rPr>
              <a:t>Electrocardiogram Signal Analysis - An Overview</a:t>
            </a:r>
            <a:r>
              <a:rPr lang="en-IN" altLang="en-US" sz="1400" dirty="0">
                <a:solidFill>
                  <a:srgbClr val="445469"/>
                </a:solidFill>
                <a:latin typeface="Lucida Bright" panose="02040602050505020304" charset="0"/>
                <a:ea typeface="Microsoft YaHei" panose="020B0503020204020204" pitchFamily="34" charset="-122"/>
                <a:sym typeface="Arial" panose="020B0604020202020204" pitchFamily="34" charset="0"/>
              </a:rPr>
              <a:t> by Rajni and Indebir Kaur</a:t>
            </a:r>
            <a:endParaRPr lang="en-IN" altLang="en-US" sz="1400" dirty="0">
              <a:solidFill>
                <a:srgbClr val="445469"/>
              </a:solidFill>
              <a:latin typeface="Lucida Bright" panose="02040602050505020304" charset="0"/>
              <a:ea typeface="Microsoft YaHei" panose="020B0503020204020204" pitchFamily="34" charset="-122"/>
              <a:sym typeface="Arial" panose="020B0604020202020204" pitchFamily="34" charset="0"/>
            </a:endParaRPr>
          </a:p>
        </p:txBody>
      </p:sp>
      <p:sp>
        <p:nvSpPr>
          <p:cNvPr id="13332" name="TextBox 13"/>
          <p:cNvSpPr txBox="1"/>
          <p:nvPr/>
        </p:nvSpPr>
        <p:spPr>
          <a:xfrm>
            <a:off x="8406130" y="3548380"/>
            <a:ext cx="2334260" cy="276860"/>
          </a:xfrm>
          <a:prstGeom prst="rect">
            <a:avLst/>
          </a:prstGeom>
          <a:noFill/>
          <a:ln w="9525">
            <a:noFill/>
          </a:ln>
        </p:spPr>
        <p:txBody>
          <a:bodyPr wrap="square" lIns="0" tIns="0" rIns="0" bIns="0" anchor="t">
            <a:spAutoFit/>
          </a:bodyPr>
          <a:p>
            <a:pPr defTabSz="1216025">
              <a:lnSpc>
                <a:spcPct val="90000"/>
              </a:lnSpc>
              <a:spcBef>
                <a:spcPct val="20000"/>
              </a:spcBef>
            </a:pPr>
            <a:r>
              <a:rPr lang="en-IN" altLang="en-US" sz="2000" b="1" noProof="1" dirty="0">
                <a:gradFill>
                  <a:gsLst>
                    <a:gs pos="0">
                      <a:srgbClr val="E30000"/>
                    </a:gs>
                    <a:gs pos="100000">
                      <a:srgbClr val="760303"/>
                    </a:gs>
                  </a:gsLst>
                  <a:lin scaled="0"/>
                </a:gradFill>
                <a:effectLst>
                  <a:outerShdw blurRad="38100" dist="38100" dir="2700000" algn="tl">
                    <a:srgbClr val="000000">
                      <a:alpha val="43137"/>
                    </a:srgbClr>
                  </a:outerShdw>
                </a:effectLst>
                <a:latin typeface="Cambria Math" panose="02040503050406030204" charset="0"/>
                <a:ea typeface="Microsoft YaHei" panose="020B0503020204020204" pitchFamily="34" charset="-122"/>
                <a:cs typeface="Cambria Math" panose="02040503050406030204" charset="0"/>
                <a:sym typeface="Arial" panose="020B0604020202020204" pitchFamily="34" charset="0"/>
              </a:rPr>
              <a:t>Tutorials &amp; Examples</a:t>
            </a:r>
            <a:endParaRPr lang="en-IN" altLang="en-US" sz="2000" b="1" noProof="1" dirty="0">
              <a:gradFill>
                <a:gsLst>
                  <a:gs pos="0">
                    <a:srgbClr val="E30000"/>
                  </a:gs>
                  <a:gs pos="100000">
                    <a:srgbClr val="760303"/>
                  </a:gs>
                </a:gsLst>
                <a:lin scaled="0"/>
              </a:gradFill>
              <a:effectLst>
                <a:outerShdw blurRad="38100" dist="38100" dir="2700000" algn="tl">
                  <a:srgbClr val="000000">
                    <a:alpha val="43137"/>
                  </a:srgbClr>
                </a:outerShdw>
              </a:effectLst>
              <a:latin typeface="Cambria Math" panose="02040503050406030204" charset="0"/>
              <a:ea typeface="Microsoft YaHei" panose="020B0503020204020204" pitchFamily="34" charset="-122"/>
              <a:cs typeface="Cambria Math" panose="02040503050406030204" charset="0"/>
              <a:sym typeface="Arial" panose="020B0604020202020204" pitchFamily="34" charset="0"/>
            </a:endParaRPr>
          </a:p>
        </p:txBody>
      </p:sp>
      <p:sp>
        <p:nvSpPr>
          <p:cNvPr id="13333" name="TextBox 13"/>
          <p:cNvSpPr txBox="1"/>
          <p:nvPr/>
        </p:nvSpPr>
        <p:spPr>
          <a:xfrm>
            <a:off x="8406130" y="4761230"/>
            <a:ext cx="2433320" cy="245745"/>
          </a:xfrm>
          <a:prstGeom prst="rect">
            <a:avLst/>
          </a:prstGeom>
          <a:noFill/>
          <a:ln w="9525">
            <a:noFill/>
          </a:ln>
        </p:spPr>
        <p:txBody>
          <a:bodyPr wrap="square" lIns="0" tIns="0" rIns="0" bIns="0" anchor="t">
            <a:spAutoFit/>
          </a:bodyPr>
          <a:p>
            <a:pPr defTabSz="1216025">
              <a:lnSpc>
                <a:spcPct val="80000"/>
              </a:lnSpc>
              <a:spcBef>
                <a:spcPct val="20000"/>
              </a:spcBef>
            </a:pPr>
            <a:r>
              <a:rPr lang="en-IN" altLang="en-US" sz="2000" b="1" noProof="1" dirty="0">
                <a:gradFill>
                  <a:gsLst>
                    <a:gs pos="0">
                      <a:srgbClr val="E30000"/>
                    </a:gs>
                    <a:gs pos="100000">
                      <a:srgbClr val="760303"/>
                    </a:gs>
                  </a:gsLst>
                  <a:lin scaled="0"/>
                </a:gradFill>
                <a:effectLst>
                  <a:outerShdw blurRad="38100" dist="38100" dir="2700000" algn="tl">
                    <a:srgbClr val="000000">
                      <a:alpha val="43137"/>
                    </a:srgbClr>
                  </a:outerShdw>
                </a:effectLst>
                <a:latin typeface="Cambria Math" panose="02040503050406030204" charset="0"/>
                <a:ea typeface="Microsoft YaHei" panose="020B0503020204020204" pitchFamily="34" charset="-122"/>
                <a:cs typeface="Cambria Math" panose="02040503050406030204" charset="0"/>
                <a:sym typeface="Arial" panose="020B0604020202020204" pitchFamily="34" charset="0"/>
              </a:rPr>
              <a:t>Facts and Statements</a:t>
            </a:r>
            <a:endParaRPr lang="en-IN" altLang="en-US" sz="2000" b="1" noProof="1" dirty="0">
              <a:gradFill>
                <a:gsLst>
                  <a:gs pos="0">
                    <a:srgbClr val="E30000"/>
                  </a:gs>
                  <a:gs pos="100000">
                    <a:srgbClr val="760303"/>
                  </a:gs>
                </a:gsLst>
                <a:lin scaled="0"/>
              </a:gradFill>
              <a:effectLst>
                <a:outerShdw blurRad="38100" dist="38100" dir="2700000" algn="tl">
                  <a:srgbClr val="000000">
                    <a:alpha val="43137"/>
                  </a:srgbClr>
                </a:outerShdw>
              </a:effectLst>
              <a:latin typeface="Cambria Math" panose="02040503050406030204" charset="0"/>
              <a:ea typeface="Microsoft YaHei" panose="020B0503020204020204" pitchFamily="34" charset="-122"/>
              <a:cs typeface="Cambria Math" panose="02040503050406030204" charset="0"/>
              <a:sym typeface="Arial" panose="020B0604020202020204" pitchFamily="34" charset="0"/>
            </a:endParaRPr>
          </a:p>
        </p:txBody>
      </p:sp>
      <p:sp>
        <p:nvSpPr>
          <p:cNvPr id="26641" name="TextBox 13"/>
          <p:cNvSpPr txBox="1"/>
          <p:nvPr/>
        </p:nvSpPr>
        <p:spPr>
          <a:xfrm>
            <a:off x="8232775" y="5262245"/>
            <a:ext cx="2734310" cy="645795"/>
          </a:xfrm>
          <a:prstGeom prst="rect">
            <a:avLst/>
          </a:prstGeom>
          <a:noFill/>
          <a:ln w="9525">
            <a:noFill/>
          </a:ln>
        </p:spPr>
        <p:txBody>
          <a:bodyPr wrap="square" lIns="0" tIns="0" rIns="0" bIns="0" anchor="t">
            <a:spAutoFit/>
          </a:bodyPr>
          <a:p>
            <a:pPr defTabSz="1216025">
              <a:spcBef>
                <a:spcPct val="20000"/>
              </a:spcBef>
            </a:pPr>
            <a:r>
              <a:rPr lang="en-IN" altLang="en-US" sz="1400" b="1" dirty="0">
                <a:solidFill>
                  <a:srgbClr val="445469"/>
                </a:solidFill>
                <a:latin typeface="Lucida Bright" panose="02040602050505020304" charset="0"/>
                <a:ea typeface="Microsoft YaHei" panose="020B0503020204020204" pitchFamily="34" charset="-122"/>
                <a:sym typeface="Arial" panose="020B0604020202020204" pitchFamily="34" charset="0"/>
              </a:rPr>
              <a:t>PPT - Electrocardiography </a:t>
            </a:r>
            <a:r>
              <a:rPr lang="en-IN" altLang="en-US" sz="1400" dirty="0">
                <a:solidFill>
                  <a:srgbClr val="445469"/>
                </a:solidFill>
                <a:latin typeface="Lucida Bright" panose="02040602050505020304" charset="0"/>
                <a:ea typeface="Microsoft YaHei" panose="020B0503020204020204" pitchFamily="34" charset="-122"/>
                <a:sym typeface="Arial" panose="020B0604020202020204" pitchFamily="34" charset="0"/>
              </a:rPr>
              <a:t>by Dr. Anwar Hasan Siddiqui, Dept. Of Physiology at JNMC</a:t>
            </a:r>
            <a:endParaRPr lang="en-IN" altLang="en-US" sz="1400" dirty="0">
              <a:solidFill>
                <a:srgbClr val="445469"/>
              </a:solidFill>
              <a:latin typeface="Lucida Bright" panose="02040602050505020304" charset="0"/>
              <a:ea typeface="Microsoft YaHei" panose="020B0503020204020204" pitchFamily="34" charset="-122"/>
              <a:sym typeface="Arial" panose="020B0604020202020204" pitchFamily="34" charset="0"/>
            </a:endParaRPr>
          </a:p>
        </p:txBody>
      </p:sp>
      <p:sp>
        <p:nvSpPr>
          <p:cNvPr id="26642" name="TextBox 13"/>
          <p:cNvSpPr txBox="1"/>
          <p:nvPr/>
        </p:nvSpPr>
        <p:spPr>
          <a:xfrm>
            <a:off x="8232775" y="3932555"/>
            <a:ext cx="2733675" cy="473710"/>
          </a:xfrm>
          <a:prstGeom prst="rect">
            <a:avLst/>
          </a:prstGeom>
          <a:noFill/>
          <a:ln w="9525">
            <a:noFill/>
          </a:ln>
        </p:spPr>
        <p:txBody>
          <a:bodyPr wrap="square" lIns="0" tIns="0" rIns="0" bIns="0" anchor="t">
            <a:spAutoFit/>
          </a:bodyPr>
          <a:p>
            <a:pPr defTabSz="1216025">
              <a:spcBef>
                <a:spcPct val="20000"/>
              </a:spcBef>
            </a:pPr>
            <a:r>
              <a:rPr lang="en-IN" altLang="en-US" sz="1400" b="1" dirty="0">
                <a:solidFill>
                  <a:srgbClr val="445469"/>
                </a:solidFill>
                <a:latin typeface="Lucida Bright" panose="02040602050505020304" charset="0"/>
                <a:ea typeface="Microsoft YaHei" panose="020B0503020204020204" pitchFamily="34" charset="-122"/>
                <a:sym typeface="Arial" panose="020B0604020202020204" pitchFamily="34" charset="0"/>
              </a:rPr>
              <a:t>Github : </a:t>
            </a:r>
            <a:r>
              <a:rPr lang="en-IN" altLang="en-US" sz="1400" dirty="0">
                <a:solidFill>
                  <a:srgbClr val="445469"/>
                </a:solidFill>
                <a:latin typeface="Lucida Bright" panose="02040602050505020304" charset="0"/>
                <a:ea typeface="Microsoft YaHei" panose="020B0503020204020204" pitchFamily="34" charset="-122"/>
                <a:sym typeface="Arial" panose="020B0604020202020204" pitchFamily="34" charset="0"/>
              </a:rPr>
              <a:t>Neurophysiology</a:t>
            </a:r>
            <a:endParaRPr lang="en-IN" altLang="en-US" sz="1400" b="1" dirty="0">
              <a:solidFill>
                <a:srgbClr val="445469"/>
              </a:solidFill>
              <a:latin typeface="Lucida Bright" panose="02040602050505020304" charset="0"/>
              <a:ea typeface="Microsoft YaHei" panose="020B0503020204020204" pitchFamily="34" charset="-122"/>
              <a:sym typeface="Arial" panose="020B0604020202020204" pitchFamily="34" charset="0"/>
            </a:endParaRPr>
          </a:p>
          <a:p>
            <a:pPr defTabSz="1216025">
              <a:spcBef>
                <a:spcPct val="20000"/>
              </a:spcBef>
            </a:pPr>
            <a:r>
              <a:rPr lang="en-IN" altLang="en-US" sz="1400" b="1" dirty="0">
                <a:solidFill>
                  <a:srgbClr val="445469"/>
                </a:solidFill>
                <a:latin typeface="Lucida Bright" panose="02040602050505020304" charset="0"/>
                <a:ea typeface="Microsoft YaHei" panose="020B0503020204020204" pitchFamily="34" charset="-122"/>
                <a:sym typeface="Arial" panose="020B0604020202020204" pitchFamily="34" charset="0"/>
              </a:rPr>
              <a:t> </a:t>
            </a:r>
            <a:endParaRPr lang="en-IN" altLang="en-US" sz="1400" b="1" dirty="0">
              <a:solidFill>
                <a:srgbClr val="445469"/>
              </a:solidFill>
              <a:latin typeface="Lucida Bright" panose="02040602050505020304" charset="0"/>
              <a:ea typeface="Microsoft YaHei" panose="020B0503020204020204" pitchFamily="34" charset="-122"/>
              <a:sym typeface="Arial" panose="020B0604020202020204" pitchFamily="34" charset="0"/>
            </a:endParaRPr>
          </a:p>
        </p:txBody>
      </p:sp>
      <p:sp>
        <p:nvSpPr>
          <p:cNvPr id="2" name="Slide Number Placeholder 1"/>
          <p:cNvSpPr>
            <a:spLocks noGrp="1"/>
          </p:cNvSpPr>
          <p:nvPr>
            <p:ph type="sldNum" sz="quarter" idx="12"/>
          </p:nvPr>
        </p:nvSpPr>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6" name="Footer Placeholder 5"/>
          <p:cNvSpPr>
            <a:spLocks noGrp="1"/>
          </p:cNvSpPr>
          <p:nvPr>
            <p:ph type="ftr" sz="quarter" idx="11"/>
          </p:nvPr>
        </p:nvSpPr>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pic>
        <p:nvPicPr>
          <p:cNvPr id="26645" name="Content Placeholder 13" descr="images (2)_1589805167531"/>
          <p:cNvPicPr>
            <a:picLocks noGrp="1" noChangeAspect="1"/>
          </p:cNvPicPr>
          <p:nvPr>
            <p:ph idx="1" hasCustomPrompt="1"/>
          </p:nvPr>
        </p:nvPicPr>
        <p:blipFill>
          <a:blip r:embed="rId1"/>
          <a:stretch>
            <a:fillRect/>
          </a:stretch>
        </p:blipFill>
        <p:spPr>
          <a:xfrm>
            <a:off x="992188" y="2265363"/>
            <a:ext cx="4146550" cy="2760662"/>
          </a:xfrm>
          <a:ln w="12700">
            <a:solidFill>
              <a:schemeClr val="accent1">
                <a:lumMod val="50000"/>
              </a:schemeClr>
            </a:solidFill>
            <a:miter/>
          </a:ln>
        </p:spPr>
      </p:pic>
      <p:sp>
        <p:nvSpPr>
          <p:cNvPr id="9" name="Date Placeholder 8"/>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ransition spd="slow" advClick="0" advTm="3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203" name="文本框 42"/>
          <p:cNvSpPr txBox="1"/>
          <p:nvPr/>
        </p:nvSpPr>
        <p:spPr>
          <a:xfrm>
            <a:off x="6045200" y="0"/>
            <a:ext cx="4203700" cy="583565"/>
          </a:xfrm>
          <a:prstGeom prst="rect">
            <a:avLst/>
          </a:prstGeom>
          <a:noFill/>
          <a:ln w="9525">
            <a:noFill/>
          </a:ln>
        </p:spPr>
        <p:txBody>
          <a:bodyPr wrap="square" anchor="t">
            <a:spAutoFit/>
          </a:bodyPr>
          <a:p>
            <a:pPr algn="ctr">
              <a:buFont typeface="Wingdings" panose="05000000000000000000" charset="0"/>
            </a:pPr>
            <a:r>
              <a:rPr lang="en-IN" altLang="en-US" sz="3200" b="1" u="sng" dirty="0">
                <a:solidFill>
                  <a:srgbClr val="02B3C5"/>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rPr>
              <a:t>Presentation Outline</a:t>
            </a:r>
            <a:endParaRPr lang="en-IN" altLang="en-US" sz="3200" b="1" u="sng" dirty="0">
              <a:solidFill>
                <a:srgbClr val="02B3C5"/>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36" name="TextBox 13"/>
          <p:cNvSpPr txBox="1"/>
          <p:nvPr/>
        </p:nvSpPr>
        <p:spPr>
          <a:xfrm>
            <a:off x="6442075" y="1351915"/>
            <a:ext cx="2983865" cy="368935"/>
          </a:xfrm>
          <a:prstGeom prst="rect">
            <a:avLst/>
          </a:prstGeom>
          <a:noFill/>
          <a:ln w="9525">
            <a:noFill/>
          </a:ln>
        </p:spPr>
        <p:txBody>
          <a:bodyPr wrap="square" lIns="0" tIns="0" rIns="0" bIns="0" anchor="t">
            <a:spAutoFit/>
          </a:bodyPr>
          <a:p>
            <a:pPr defTabSz="1216025">
              <a:spcBef>
                <a:spcPct val="20000"/>
              </a:spcBef>
            </a:pPr>
            <a:r>
              <a:rPr lang="en-IN" altLang="en-US" sz="24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ECG : Biological View</a:t>
            </a:r>
            <a:endParaRPr lang="en-IN" altLang="en-US" sz="24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43" name="Chevron 42"/>
          <p:cNvSpPr/>
          <p:nvPr/>
        </p:nvSpPr>
        <p:spPr>
          <a:xfrm>
            <a:off x="5948363" y="1417955"/>
            <a:ext cx="295275" cy="236538"/>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5" name="Chevron 44"/>
          <p:cNvSpPr/>
          <p:nvPr/>
        </p:nvSpPr>
        <p:spPr>
          <a:xfrm>
            <a:off x="6928485" y="2144395"/>
            <a:ext cx="225425" cy="156845"/>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6" name="Chevron 45"/>
          <p:cNvSpPr/>
          <p:nvPr/>
        </p:nvSpPr>
        <p:spPr>
          <a:xfrm>
            <a:off x="6928485" y="2463165"/>
            <a:ext cx="225425" cy="156845"/>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7" name="Chevron 46"/>
          <p:cNvSpPr/>
          <p:nvPr/>
        </p:nvSpPr>
        <p:spPr>
          <a:xfrm>
            <a:off x="6928485" y="2770505"/>
            <a:ext cx="225425" cy="156845"/>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8" name="TextBox 13"/>
          <p:cNvSpPr txBox="1"/>
          <p:nvPr/>
        </p:nvSpPr>
        <p:spPr>
          <a:xfrm>
            <a:off x="7345680" y="2068830"/>
            <a:ext cx="2762885" cy="307340"/>
          </a:xfrm>
          <a:prstGeom prst="rect">
            <a:avLst/>
          </a:prstGeom>
          <a:noFill/>
          <a:ln w="9525">
            <a:noFill/>
          </a:ln>
        </p:spPr>
        <p:txBody>
          <a:bodyPr wrap="square" lIns="0" tIns="0" rIns="0" bIns="0" anchor="t">
            <a:spAutoFit/>
          </a:bodyPr>
          <a:p>
            <a:r>
              <a:rPr lang="en-IN" altLang="en-US" sz="2000" b="1">
                <a:gradFill>
                  <a:gsLst>
                    <a:gs pos="0">
                      <a:srgbClr val="E30000"/>
                    </a:gs>
                    <a:gs pos="100000">
                      <a:srgbClr val="760303"/>
                    </a:gs>
                  </a:gsLst>
                  <a:lin scaled="0"/>
                </a:gradFill>
                <a:effectLst>
                  <a:outerShdw blurRad="38100" dist="38100" dir="2700000" algn="tl">
                    <a:srgbClr val="000000">
                      <a:alpha val="43137"/>
                    </a:srgbClr>
                  </a:outerShdw>
                </a:effectLst>
                <a:latin typeface="Californian FB" panose="0207040306080B030204" charset="0"/>
                <a:cs typeface="Californian FB" panose="0207040306080B030204" charset="0"/>
                <a:sym typeface="+mn-ea"/>
              </a:rPr>
              <a:t>Normal Sinus Rythem</a:t>
            </a:r>
            <a:endParaRPr lang="en-IN" altLang="en-US" sz="2000" b="1" dirty="0">
              <a:gradFill>
                <a:gsLst>
                  <a:gs pos="0">
                    <a:srgbClr val="E30000"/>
                  </a:gs>
                  <a:gs pos="100000">
                    <a:srgbClr val="760303"/>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mn-ea"/>
            </a:endParaRPr>
          </a:p>
        </p:txBody>
      </p:sp>
      <p:sp>
        <p:nvSpPr>
          <p:cNvPr id="49" name="TextBox 13"/>
          <p:cNvSpPr txBox="1"/>
          <p:nvPr/>
        </p:nvSpPr>
        <p:spPr>
          <a:xfrm>
            <a:off x="7345680" y="2388235"/>
            <a:ext cx="2903220"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ECG Graph Paper</a:t>
            </a:r>
            <a:endPar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50" name="TextBox 13"/>
          <p:cNvSpPr txBox="1"/>
          <p:nvPr/>
        </p:nvSpPr>
        <p:spPr>
          <a:xfrm>
            <a:off x="7345680" y="2695575"/>
            <a:ext cx="2672080"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Abnormalities</a:t>
            </a:r>
            <a:endParaRPr lang="en-IN" altLang="en-US" sz="20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53" name="Chevron 52"/>
          <p:cNvSpPr/>
          <p:nvPr/>
        </p:nvSpPr>
        <p:spPr>
          <a:xfrm>
            <a:off x="5948045" y="1000760"/>
            <a:ext cx="295275" cy="235585"/>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4" name="TextBox 13"/>
          <p:cNvSpPr txBox="1"/>
          <p:nvPr/>
        </p:nvSpPr>
        <p:spPr>
          <a:xfrm>
            <a:off x="6442075" y="934085"/>
            <a:ext cx="2983865" cy="368935"/>
          </a:xfrm>
          <a:prstGeom prst="rect">
            <a:avLst/>
          </a:prstGeom>
          <a:noFill/>
          <a:ln w="9525">
            <a:noFill/>
          </a:ln>
        </p:spPr>
        <p:txBody>
          <a:bodyPr wrap="square" lIns="0" tIns="0" rIns="0" bIns="0" anchor="t">
            <a:spAutoFit/>
          </a:bodyPr>
          <a:p>
            <a:pPr defTabSz="1216025">
              <a:spcBef>
                <a:spcPct val="20000"/>
              </a:spcBef>
            </a:pPr>
            <a:r>
              <a:rPr lang="en-IN" altLang="en-US" sz="2400" b="1" dirty="0">
                <a:gradFill>
                  <a:gsLst>
                    <a:gs pos="0">
                      <a:srgbClr val="14CD68"/>
                    </a:gs>
                    <a:gs pos="100000">
                      <a:srgbClr val="0B6E38"/>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Introduction</a:t>
            </a:r>
            <a:endParaRPr lang="en-IN" altLang="en-US" sz="2400" b="1" dirty="0">
              <a:gradFill>
                <a:gsLst>
                  <a:gs pos="0">
                    <a:srgbClr val="14CD68"/>
                  </a:gs>
                  <a:gs pos="100000">
                    <a:srgbClr val="0B6E38"/>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55" name="Chevron 54"/>
          <p:cNvSpPr/>
          <p:nvPr/>
        </p:nvSpPr>
        <p:spPr>
          <a:xfrm>
            <a:off x="5948363" y="3002915"/>
            <a:ext cx="295275" cy="236538"/>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6" name="TextBox 13"/>
          <p:cNvSpPr txBox="1"/>
          <p:nvPr/>
        </p:nvSpPr>
        <p:spPr>
          <a:xfrm>
            <a:off x="6442075" y="4250690"/>
            <a:ext cx="5389245" cy="368935"/>
          </a:xfrm>
          <a:prstGeom prst="rect">
            <a:avLst/>
          </a:prstGeom>
          <a:noFill/>
          <a:ln w="9525">
            <a:noFill/>
          </a:ln>
        </p:spPr>
        <p:txBody>
          <a:bodyPr wrap="square" lIns="0" tIns="0" rIns="0" bIns="0" anchor="t">
            <a:spAutoFit/>
          </a:bodyPr>
          <a:p>
            <a:pPr defTabSz="1216025">
              <a:spcBef>
                <a:spcPct val="20000"/>
              </a:spcBef>
            </a:pPr>
            <a:r>
              <a:rPr lang="en-IN" altLang="en-US" sz="24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ECG : Python Implementation</a:t>
            </a:r>
            <a:endParaRPr lang="en-IN" altLang="en-US" sz="24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57" name="Chevron 56"/>
          <p:cNvSpPr/>
          <p:nvPr/>
        </p:nvSpPr>
        <p:spPr>
          <a:xfrm>
            <a:off x="5947728" y="4316730"/>
            <a:ext cx="295275" cy="236538"/>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8" name="TextBox 13"/>
          <p:cNvSpPr txBox="1"/>
          <p:nvPr/>
        </p:nvSpPr>
        <p:spPr>
          <a:xfrm>
            <a:off x="6442075" y="2936875"/>
            <a:ext cx="3807460" cy="368935"/>
          </a:xfrm>
          <a:prstGeom prst="rect">
            <a:avLst/>
          </a:prstGeom>
          <a:noFill/>
          <a:ln w="9525">
            <a:noFill/>
          </a:ln>
        </p:spPr>
        <p:txBody>
          <a:bodyPr wrap="square" lIns="0" tIns="0" rIns="0" bIns="0" anchor="t">
            <a:spAutoFit/>
          </a:bodyPr>
          <a:p>
            <a:pPr defTabSz="1216025">
              <a:spcBef>
                <a:spcPct val="20000"/>
              </a:spcBef>
            </a:pPr>
            <a:r>
              <a:rPr lang="en-IN" altLang="en-US" sz="24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ECG : Frequency Analysis</a:t>
            </a:r>
            <a:endParaRPr lang="en-IN" altLang="en-US" sz="24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59" name="Chevron 58"/>
          <p:cNvSpPr/>
          <p:nvPr/>
        </p:nvSpPr>
        <p:spPr>
          <a:xfrm>
            <a:off x="6928485" y="3406775"/>
            <a:ext cx="225425" cy="156845"/>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0" name="Chevron 59"/>
          <p:cNvSpPr/>
          <p:nvPr/>
        </p:nvSpPr>
        <p:spPr>
          <a:xfrm>
            <a:off x="6928485" y="3714750"/>
            <a:ext cx="225425" cy="156845"/>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1" name="Chevron 60"/>
          <p:cNvSpPr/>
          <p:nvPr/>
        </p:nvSpPr>
        <p:spPr>
          <a:xfrm>
            <a:off x="6928485" y="4009390"/>
            <a:ext cx="225425" cy="156845"/>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2" name="TextBox 13"/>
          <p:cNvSpPr txBox="1"/>
          <p:nvPr/>
        </p:nvSpPr>
        <p:spPr>
          <a:xfrm>
            <a:off x="7345680" y="3331845"/>
            <a:ext cx="276288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FE4444"/>
                    </a:gs>
                    <a:gs pos="100000">
                      <a:srgbClr val="832B2B"/>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Fast Fourier Transform</a:t>
            </a:r>
            <a:endParaRPr lang="en-IN" altLang="en-US" sz="2000" b="1" dirty="0">
              <a:gradFill>
                <a:gsLst>
                  <a:gs pos="0">
                    <a:srgbClr val="FE4444"/>
                  </a:gs>
                  <a:gs pos="100000">
                    <a:srgbClr val="832B2B"/>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63" name="TextBox 13"/>
          <p:cNvSpPr txBox="1"/>
          <p:nvPr/>
        </p:nvSpPr>
        <p:spPr>
          <a:xfrm>
            <a:off x="7346315" y="3639820"/>
            <a:ext cx="448500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Short Time Fourier Transform</a:t>
            </a:r>
            <a:endPar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64" name="TextBox 13"/>
          <p:cNvSpPr txBox="1"/>
          <p:nvPr/>
        </p:nvSpPr>
        <p:spPr>
          <a:xfrm>
            <a:off x="7345680" y="3933825"/>
            <a:ext cx="276288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Wavelet Transform</a:t>
            </a:r>
            <a:endParaRPr lang="en-IN" altLang="en-US" sz="20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65" name="Chevron 64"/>
          <p:cNvSpPr/>
          <p:nvPr/>
        </p:nvSpPr>
        <p:spPr>
          <a:xfrm>
            <a:off x="6928485" y="4686935"/>
            <a:ext cx="225425" cy="156845"/>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6" name="TextBox 13"/>
          <p:cNvSpPr txBox="1"/>
          <p:nvPr/>
        </p:nvSpPr>
        <p:spPr>
          <a:xfrm>
            <a:off x="7345680" y="4611370"/>
            <a:ext cx="276288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Peak Detection</a:t>
            </a:r>
            <a:endPar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67" name="Chevron 66"/>
          <p:cNvSpPr/>
          <p:nvPr/>
        </p:nvSpPr>
        <p:spPr>
          <a:xfrm>
            <a:off x="5947728" y="6119495"/>
            <a:ext cx="295275" cy="236538"/>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8" name="TextBox 13"/>
          <p:cNvSpPr txBox="1"/>
          <p:nvPr/>
        </p:nvSpPr>
        <p:spPr>
          <a:xfrm>
            <a:off x="6442075" y="6053455"/>
            <a:ext cx="3807460" cy="368935"/>
          </a:xfrm>
          <a:prstGeom prst="rect">
            <a:avLst/>
          </a:prstGeom>
          <a:noFill/>
          <a:ln w="9525">
            <a:noFill/>
          </a:ln>
        </p:spPr>
        <p:txBody>
          <a:bodyPr wrap="square" lIns="0" tIns="0" rIns="0" bIns="0" anchor="t">
            <a:spAutoFit/>
          </a:bodyPr>
          <a:p>
            <a:pPr defTabSz="1216025">
              <a:spcBef>
                <a:spcPct val="20000"/>
              </a:spcBef>
            </a:pPr>
            <a:r>
              <a:rPr lang="en-IN" altLang="en-US" sz="2400" b="1" dirty="0">
                <a:gradFill>
                  <a:gsLst>
                    <a:gs pos="0">
                      <a:srgbClr val="FE4444"/>
                    </a:gs>
                    <a:gs pos="100000">
                      <a:srgbClr val="832B2B"/>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Conclusion</a:t>
            </a:r>
            <a:endParaRPr lang="en-IN" altLang="en-US" sz="2400" b="1" dirty="0">
              <a:gradFill>
                <a:gsLst>
                  <a:gs pos="0">
                    <a:srgbClr val="FE4444"/>
                  </a:gs>
                  <a:gs pos="100000">
                    <a:srgbClr val="832B2B"/>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3" name="Chevron 2"/>
          <p:cNvSpPr/>
          <p:nvPr/>
        </p:nvSpPr>
        <p:spPr>
          <a:xfrm>
            <a:off x="5948363" y="583565"/>
            <a:ext cx="295275" cy="236538"/>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7" name="TextBox 13"/>
          <p:cNvSpPr txBox="1"/>
          <p:nvPr/>
        </p:nvSpPr>
        <p:spPr>
          <a:xfrm>
            <a:off x="6441440" y="517525"/>
            <a:ext cx="2983865" cy="368935"/>
          </a:xfrm>
          <a:prstGeom prst="rect">
            <a:avLst/>
          </a:prstGeom>
          <a:noFill/>
          <a:ln w="9525">
            <a:noFill/>
          </a:ln>
        </p:spPr>
        <p:txBody>
          <a:bodyPr wrap="square" lIns="0" tIns="0" rIns="0" bIns="0" anchor="t">
            <a:spAutoFit/>
          </a:bodyPr>
          <a:p>
            <a:pPr defTabSz="1216025">
              <a:spcBef>
                <a:spcPct val="20000"/>
              </a:spcBef>
            </a:pPr>
            <a:r>
              <a:rPr lang="en-IN" altLang="en-US" sz="24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Abstract</a:t>
            </a:r>
            <a:endParaRPr lang="en-IN" altLang="en-US" sz="24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10" name="Chevron 9"/>
          <p:cNvSpPr/>
          <p:nvPr/>
        </p:nvSpPr>
        <p:spPr>
          <a:xfrm>
            <a:off x="6928485" y="1842135"/>
            <a:ext cx="225425" cy="156845"/>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4" name="TextBox 13"/>
          <p:cNvSpPr txBox="1"/>
          <p:nvPr/>
        </p:nvSpPr>
        <p:spPr>
          <a:xfrm>
            <a:off x="7345680" y="1767205"/>
            <a:ext cx="4485640" cy="307340"/>
          </a:xfrm>
          <a:prstGeom prst="rect">
            <a:avLst/>
          </a:prstGeom>
          <a:noFill/>
          <a:ln w="9525">
            <a:noFill/>
          </a:ln>
        </p:spPr>
        <p:txBody>
          <a:bodyPr wrap="square" lIns="0" tIns="0" rIns="0" bIns="0" anchor="t">
            <a:spAutoFit/>
          </a:bodyPr>
          <a:p>
            <a:pPr>
              <a:buFont typeface="Wingdings" panose="05000000000000000000" charset="0"/>
            </a:pPr>
            <a:r>
              <a:rPr lang="en-IN" altLang="en-US" sz="2000" b="1">
                <a:gradFill>
                  <a:gsLst>
                    <a:gs pos="0">
                      <a:srgbClr val="14CD68"/>
                    </a:gs>
                    <a:gs pos="100000">
                      <a:srgbClr val="0B6E38"/>
                    </a:gs>
                  </a:gsLst>
                  <a:lin scaled="0"/>
                </a:gradFill>
                <a:effectLst>
                  <a:outerShdw blurRad="38100" dist="38100" dir="2700000" algn="tl">
                    <a:srgbClr val="000000">
                      <a:alpha val="43137"/>
                    </a:srgbClr>
                  </a:outerShdw>
                </a:effectLst>
                <a:latin typeface="Californian FB" panose="0207040306080B030204" charset="0"/>
                <a:cs typeface="Californian FB" panose="0207040306080B030204" charset="0"/>
                <a:sym typeface="+mn-ea"/>
              </a:rPr>
              <a:t>Electrical Conduction System of Heart</a:t>
            </a:r>
            <a:endParaRPr lang="en-IN" altLang="en-US" sz="2000" b="1" dirty="0">
              <a:gradFill>
                <a:gsLst>
                  <a:gs pos="0">
                    <a:srgbClr val="14CD68"/>
                  </a:gs>
                  <a:gs pos="100000">
                    <a:srgbClr val="0B6E38"/>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mn-ea"/>
            </a:endParaRPr>
          </a:p>
        </p:txBody>
      </p:sp>
      <p:sp>
        <p:nvSpPr>
          <p:cNvPr id="15" name="Chevron 14"/>
          <p:cNvSpPr/>
          <p:nvPr/>
        </p:nvSpPr>
        <p:spPr>
          <a:xfrm>
            <a:off x="6928485" y="4984750"/>
            <a:ext cx="225425" cy="156845"/>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gradFill>
                <a:gsLst>
                  <a:gs pos="0">
                    <a:srgbClr val="9EE256"/>
                  </a:gs>
                  <a:gs pos="100000">
                    <a:srgbClr val="52762D"/>
                  </a:gs>
                </a:gsLst>
                <a:lin scaled="0"/>
              </a:gradFill>
            </a:endParaRPr>
          </a:p>
        </p:txBody>
      </p:sp>
      <p:sp>
        <p:nvSpPr>
          <p:cNvPr id="16" name="TextBox 13"/>
          <p:cNvSpPr txBox="1"/>
          <p:nvPr/>
        </p:nvSpPr>
        <p:spPr>
          <a:xfrm>
            <a:off x="7346315" y="4909185"/>
            <a:ext cx="276288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E30000"/>
                    </a:gs>
                    <a:gs pos="100000">
                      <a:srgbClr val="760303"/>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Bit per Minutes</a:t>
            </a:r>
            <a:endParaRPr lang="en-IN" altLang="en-US" sz="2000" b="1" dirty="0">
              <a:gradFill>
                <a:gsLst>
                  <a:gs pos="0">
                    <a:srgbClr val="E30000"/>
                  </a:gs>
                  <a:gs pos="100000">
                    <a:srgbClr val="760303"/>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17" name="Chevron 16"/>
          <p:cNvSpPr/>
          <p:nvPr/>
        </p:nvSpPr>
        <p:spPr>
          <a:xfrm>
            <a:off x="6928485" y="5603875"/>
            <a:ext cx="225425" cy="156845"/>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gradFill>
                <a:gsLst>
                  <a:gs pos="0">
                    <a:srgbClr val="9EE256"/>
                  </a:gs>
                  <a:gs pos="100000">
                    <a:srgbClr val="52762D"/>
                  </a:gs>
                </a:gsLst>
                <a:lin scaled="0"/>
              </a:gradFill>
            </a:endParaRPr>
          </a:p>
        </p:txBody>
      </p:sp>
      <p:sp>
        <p:nvSpPr>
          <p:cNvPr id="18" name="Chevron 17"/>
          <p:cNvSpPr/>
          <p:nvPr/>
        </p:nvSpPr>
        <p:spPr>
          <a:xfrm>
            <a:off x="6928485" y="5291455"/>
            <a:ext cx="225425" cy="156845"/>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9" name="TextBox 13"/>
          <p:cNvSpPr txBox="1"/>
          <p:nvPr/>
        </p:nvSpPr>
        <p:spPr>
          <a:xfrm>
            <a:off x="7346315" y="5216525"/>
            <a:ext cx="276288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Fast Fourier Transform</a:t>
            </a:r>
            <a:endPar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20" name="TextBox 13"/>
          <p:cNvSpPr txBox="1"/>
          <p:nvPr/>
        </p:nvSpPr>
        <p:spPr>
          <a:xfrm>
            <a:off x="7346315" y="5528310"/>
            <a:ext cx="448500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E30000"/>
                    </a:gs>
                    <a:gs pos="100000">
                      <a:srgbClr val="760303"/>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Short Time Fast Fourier Transform</a:t>
            </a:r>
            <a:endParaRPr lang="en-IN" altLang="en-US" sz="2000" b="1" dirty="0">
              <a:gradFill>
                <a:gsLst>
                  <a:gs pos="0">
                    <a:srgbClr val="E30000"/>
                  </a:gs>
                  <a:gs pos="100000">
                    <a:srgbClr val="760303"/>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21" name="TextBox 13"/>
          <p:cNvSpPr txBox="1"/>
          <p:nvPr/>
        </p:nvSpPr>
        <p:spPr>
          <a:xfrm>
            <a:off x="7346315" y="5835650"/>
            <a:ext cx="4485005" cy="307340"/>
          </a:xfrm>
          <a:prstGeom prst="rect">
            <a:avLst/>
          </a:prstGeom>
          <a:noFill/>
          <a:ln w="9525">
            <a:noFill/>
          </a:ln>
        </p:spPr>
        <p:txBody>
          <a:bodyPr wrap="square" lIns="0" tIns="0" rIns="0" bIns="0" anchor="t">
            <a:spAutoFit/>
          </a:bodyPr>
          <a:p>
            <a:pPr defTabSz="1216025">
              <a:spcBef>
                <a:spcPct val="20000"/>
              </a:spcBef>
            </a:pPr>
            <a:r>
              <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Continuous Wavelet Transform</a:t>
            </a:r>
            <a:endParaRPr lang="en-IN" altLang="en-US" sz="20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22" name="Chevron 21"/>
          <p:cNvSpPr/>
          <p:nvPr/>
        </p:nvSpPr>
        <p:spPr>
          <a:xfrm>
            <a:off x="6928485" y="5911215"/>
            <a:ext cx="225425" cy="156845"/>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 name="Chevron 4"/>
          <p:cNvSpPr/>
          <p:nvPr/>
        </p:nvSpPr>
        <p:spPr>
          <a:xfrm>
            <a:off x="5947728" y="6484620"/>
            <a:ext cx="295275" cy="236538"/>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23" name="TextBox 13"/>
          <p:cNvSpPr txBox="1"/>
          <p:nvPr/>
        </p:nvSpPr>
        <p:spPr>
          <a:xfrm>
            <a:off x="6442075" y="6418580"/>
            <a:ext cx="3807460" cy="368935"/>
          </a:xfrm>
          <a:prstGeom prst="rect">
            <a:avLst/>
          </a:prstGeom>
          <a:noFill/>
          <a:ln w="9525">
            <a:noFill/>
          </a:ln>
        </p:spPr>
        <p:txBody>
          <a:bodyPr wrap="square" lIns="0" tIns="0" rIns="0" bIns="0" anchor="t">
            <a:spAutoFit/>
          </a:bodyPr>
          <a:p>
            <a:pPr defTabSz="1216025">
              <a:spcBef>
                <a:spcPct val="20000"/>
              </a:spcBef>
            </a:pPr>
            <a:r>
              <a:rPr lang="en-IN" altLang="en-US" sz="2400" b="1" dirty="0">
                <a:gradFill>
                  <a:gsLst>
                    <a:gs pos="0">
                      <a:srgbClr val="14CD68"/>
                    </a:gs>
                    <a:gs pos="100000">
                      <a:srgbClr val="035C7D"/>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Bibliography</a:t>
            </a:r>
            <a:endParaRPr lang="en-IN" altLang="en-US" sz="2400" b="1" dirty="0">
              <a:gradFill>
                <a:gsLst>
                  <a:gs pos="0">
                    <a:srgbClr val="14CD68"/>
                  </a:gs>
                  <a:gs pos="100000">
                    <a:srgbClr val="035C7D"/>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3758883" y="2955608"/>
            <a:ext cx="4673600" cy="922020"/>
          </a:xfrm>
          <a:prstGeom prst="rect">
            <a:avLst/>
          </a:prstGeom>
          <a:noFill/>
          <a:ln w="9525">
            <a:noFill/>
          </a:ln>
        </p:spPr>
        <p:txBody>
          <a:bodyPr anchor="t">
            <a:spAutoFit/>
          </a:bodyPr>
          <a:p>
            <a:pPr algn="ctr">
              <a:buFont typeface="Arial" panose="020B0604020202020204" pitchFamily="34" charset="0"/>
            </a:pPr>
            <a:r>
              <a:rPr lang="en-US" altLang="zh-CN"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T</a:t>
            </a:r>
            <a:r>
              <a:rPr lang="en-IN" altLang="en-US"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hank</a:t>
            </a:r>
            <a:r>
              <a:rPr lang="en-US" altLang="zh-CN"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 Y</a:t>
            </a:r>
            <a:r>
              <a:rPr lang="en-IN" altLang="en-US"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ou</a:t>
            </a:r>
            <a:endParaRPr lang="en-IN" altLang="en-US"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endParaRPr>
          </a:p>
        </p:txBody>
      </p:sp>
      <p:sp>
        <p:nvSpPr>
          <p:cNvPr id="2" name="Slide Number Placeholder 1"/>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78435" y="162560"/>
            <a:ext cx="11856085" cy="68580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Abstract :</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5" name="Content Placeholder 4"/>
          <p:cNvSpPr>
            <a:spLocks noGrp="1"/>
          </p:cNvSpPr>
          <p:nvPr>
            <p:ph idx="1"/>
          </p:nvPr>
        </p:nvSpPr>
        <p:spPr>
          <a:xfrm>
            <a:off x="178435" y="847725"/>
            <a:ext cx="11856085" cy="5643880"/>
          </a:xfrm>
        </p:spPr>
        <p:txBody>
          <a:bodyPr/>
          <a:p>
            <a:pPr>
              <a:buFont typeface="Arial" panose="020B0604020202020204" pitchFamily="34" charset="0"/>
              <a:buChar char="•"/>
            </a:pP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The Combination of P-wave, T-wave and QRS-Complex is known as one complete cardiac cycle of Electrocardiogram(ECG) Signal. </a:t>
            </a: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Electrocardiograph indicates the Electrical activities of Heart during the Polarization and Depolarization activity. </a:t>
            </a: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ECG is plotted on chart(graph) paper and also stored in computer(.dat or .ecg or .hea) for the analyzing purpose in the future. </a:t>
            </a: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The cost of ECG test is very much high. And the reason is, It requires automated ECG signal analysis techniques with the help of computerized classification which gives pretty accurate, fast and reliable detection of the disease.</a:t>
            </a: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Wingdings" panose="05000000000000000000" charset="0"/>
              <a:buChar char="§"/>
            </a:pPr>
            <a:r>
              <a:rPr lang="en-IN" altLang="en-US" sz="2000">
                <a:solidFill>
                  <a:schemeClr val="accent1">
                    <a:lumMod val="50000"/>
                  </a:schemeClr>
                </a:solidFill>
                <a:latin typeface="Californian FB" panose="0207040306080B030204" charset="0"/>
                <a:cs typeface="Californian FB" panose="0207040306080B030204" charset="0"/>
              </a:rPr>
              <a:t>Frequency Analysis &amp; Data analysis are very much useful methods for a Biomedical Engineering research. In this presentation I will be describing the frequency analysis of electrocardiogram(ECG).</a:t>
            </a:r>
            <a:endParaRPr lang="en-IN" altLang="en-US" sz="2000">
              <a:solidFill>
                <a:schemeClr val="accent1">
                  <a:lumMod val="50000"/>
                </a:schemeClr>
              </a:solidFill>
              <a:latin typeface="Californian FB" panose="0207040306080B030204" charset="0"/>
              <a:cs typeface="Californian FB" panose="0207040306080B030204" charset="0"/>
            </a:endParaRPr>
          </a:p>
          <a:p>
            <a:pPr marL="0" indent="0">
              <a:buFont typeface="Wingdings" panose="05000000000000000000" charset="0"/>
              <a:buNone/>
            </a:pPr>
            <a:endParaRPr lang="en-IN" altLang="en-US" sz="2000">
              <a:solidFill>
                <a:schemeClr val="accent1">
                  <a:lumMod val="50000"/>
                </a:schemeClr>
              </a:solidFill>
              <a:latin typeface="Californian FB" panose="0207040306080B030204" charset="0"/>
              <a:cs typeface="Californian FB" panose="0207040306080B030204" charset="0"/>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7" name="Footer Placeholder 6"/>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78435" y="162560"/>
            <a:ext cx="11856085" cy="68580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Introduction </a:t>
            </a:r>
            <a:r>
              <a:rPr lang="en-IN" altLang="en-US"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a:t>
            </a:r>
            <a:endParaRPr lang="en-IN" altLang="en-US"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5" name="Content Placeholder 4"/>
          <p:cNvSpPr>
            <a:spLocks noGrp="1"/>
          </p:cNvSpPr>
          <p:nvPr>
            <p:ph idx="1"/>
          </p:nvPr>
        </p:nvSpPr>
        <p:spPr>
          <a:xfrm>
            <a:off x="178435" y="847725"/>
            <a:ext cx="11856085" cy="5643880"/>
          </a:xfrm>
        </p:spPr>
        <p:txBody>
          <a:bodyPr/>
          <a:p>
            <a:pPr marL="0" indent="0">
              <a:buNone/>
            </a:pP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ECG is a three letter acronym for Electrocardiography. It has been derived from greek words (electro + cardio + graph) means (electricity + heart + write). </a:t>
            </a:r>
            <a:endParaRPr lang="en-IN" altLang="en-US" sz="2000">
              <a:solidFill>
                <a:schemeClr val="accent1">
                  <a:lumMod val="50000"/>
                </a:schemeClr>
              </a:solidFill>
              <a:latin typeface="Californian FB" panose="0207040306080B030204" charset="0"/>
              <a:cs typeface="Californian FB" panose="0207040306080B030204" charset="0"/>
            </a:endParaRPr>
          </a:p>
          <a:p>
            <a:pPr marL="0" indent="0">
              <a:buFont typeface="Arial" panose="020B0604020202020204" pitchFamily="34" charset="0"/>
              <a:buNone/>
            </a:pP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In simple words “Electrocardiography is the graphical representation of Electrical currents of the Heart”. </a:t>
            </a:r>
            <a:endParaRPr lang="en-IN" altLang="en-US" sz="2000">
              <a:solidFill>
                <a:schemeClr val="accent1">
                  <a:lumMod val="50000"/>
                </a:schemeClr>
              </a:solidFill>
              <a:latin typeface="Californian FB" panose="0207040306080B030204" charset="0"/>
              <a:cs typeface="Californian FB" panose="0207040306080B030204" charset="0"/>
            </a:endParaRPr>
          </a:p>
          <a:p>
            <a:pPr marL="0" indent="0">
              <a:buFont typeface="Arial" panose="020B0604020202020204" pitchFamily="34" charset="0"/>
              <a:buNone/>
            </a:pP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ECG is composite from 5 waves - </a:t>
            </a:r>
            <a:r>
              <a:rPr lang="en-IN" altLang="en-US" sz="2000" b="1">
                <a:solidFill>
                  <a:schemeClr val="accent1">
                    <a:lumMod val="50000"/>
                  </a:schemeClr>
                </a:solidFill>
                <a:latin typeface="Californian FB" panose="0207040306080B030204" charset="0"/>
                <a:cs typeface="Californian FB" panose="0207040306080B030204" charset="0"/>
              </a:rPr>
              <a:t>P, Q, R, S and T</a:t>
            </a:r>
            <a:r>
              <a:rPr lang="en-IN" altLang="en-US" sz="2000">
                <a:solidFill>
                  <a:schemeClr val="accent1">
                    <a:lumMod val="50000"/>
                  </a:schemeClr>
                </a:solidFill>
                <a:latin typeface="Californian FB" panose="0207040306080B030204" charset="0"/>
                <a:cs typeface="Californian FB" panose="0207040306080B030204" charset="0"/>
              </a:rPr>
              <a:t>. This signal can be measured by electrodes from the human body in typical engagement. Signals from these electrodes are brought to simple electrical circuits with amplifiers and ADC(Analog to Digital Converter).</a:t>
            </a: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endParaRPr lang="en-IN" altLang="en-US" sz="2000">
              <a:solidFill>
                <a:schemeClr val="accent1">
                  <a:lumMod val="50000"/>
                </a:schemeClr>
              </a:solidFill>
              <a:latin typeface="Californian FB" panose="0207040306080B030204" charset="0"/>
              <a:cs typeface="Californian FB" panose="0207040306080B030204" charset="0"/>
            </a:endParaRPr>
          </a:p>
          <a:p>
            <a:pPr>
              <a:buFont typeface="Arial" panose="020B0604020202020204" pitchFamily="34" charset="0"/>
              <a:buChar char="•"/>
            </a:pPr>
            <a:r>
              <a:rPr lang="en-IN" altLang="en-US" sz="2000">
                <a:solidFill>
                  <a:schemeClr val="accent1">
                    <a:lumMod val="50000"/>
                  </a:schemeClr>
                </a:solidFill>
                <a:latin typeface="Californian FB" panose="0207040306080B030204" charset="0"/>
                <a:cs typeface="Californian FB" panose="0207040306080B030204" charset="0"/>
              </a:rPr>
              <a:t>The Heart Rate is very much important to check the health status. The frequency measurement is a very useful in medical and sports application. One of possible ways to get the heart rate frequency is to compute it using ECG Signal. And it can be done by many different ways and algorithms.</a:t>
            </a:r>
            <a:endParaRPr lang="en-IN" altLang="en-US" sz="2000">
              <a:solidFill>
                <a:schemeClr val="accent1">
                  <a:lumMod val="50000"/>
                </a:schemeClr>
              </a:solidFill>
              <a:latin typeface="Californian FB" panose="0207040306080B030204" charset="0"/>
              <a:cs typeface="Californian FB" panose="0207040306080B030204" charset="0"/>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7" name="Footer Placeholder 6"/>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4">
              <a:lumMod val="20000"/>
              <a:lumOff val="8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51045" y="2931160"/>
            <a:ext cx="3057525" cy="953135"/>
          </a:xfrm>
          <a:prstGeom prst="rect">
            <a:avLst/>
          </a:prstGeom>
          <a:noFill/>
          <a:ln w="9525">
            <a:noFill/>
          </a:ln>
        </p:spPr>
        <p:txBody>
          <a:bodyPr wrap="square" anchor="t">
            <a:spAutoFit/>
          </a:bodyPr>
          <a:p>
            <a:pPr algn="ctr"/>
            <a:r>
              <a:rPr lang="en-IN" altLang="zh-CN" sz="2800" b="1"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rPr>
              <a:t>ECG</a:t>
            </a:r>
            <a:endParaRPr lang="en-IN" altLang="zh-CN" sz="2800" b="1"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endParaRPr>
          </a:p>
          <a:p>
            <a:pPr algn="ctr"/>
            <a:r>
              <a:rPr lang="en-IN" altLang="zh-CN" sz="2800"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rPr>
              <a:t>Biological View</a:t>
            </a:r>
            <a:endParaRPr lang="en-IN" altLang="zh-CN" sz="2800" dirty="0">
              <a:gradFill>
                <a:gsLst>
                  <a:gs pos="0">
                    <a:srgbClr val="FE4444"/>
                  </a:gs>
                  <a:gs pos="100000">
                    <a:srgbClr val="832B2B"/>
                  </a:gs>
                </a:gsLst>
                <a:lin scaled="0"/>
              </a:gradFill>
              <a:effectLst>
                <a:outerShdw blurRad="38100" dist="38100" dir="2700000" algn="tl">
                  <a:srgbClr val="000000">
                    <a:alpha val="43137"/>
                  </a:srgbClr>
                </a:outerShdw>
              </a:effectLst>
              <a:latin typeface="Lucida Bright" panose="02040602050505020304" charset="0"/>
              <a:ea typeface="SimSun" panose="02010600030101010101" pitchFamily="2" charset="-122"/>
              <a:cs typeface="Lucida Bright" panose="02040602050505020304" charset="0"/>
            </a:endParaRPr>
          </a:p>
        </p:txBody>
      </p:sp>
      <p:sp>
        <p:nvSpPr>
          <p:cNvPr id="2" name="Slide Number Placeholder 1"/>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9" name="Date Placeholder 8"/>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1285" y="713105"/>
            <a:ext cx="11964035" cy="5717540"/>
          </a:xfrm>
        </p:spPr>
        <p:txBody>
          <a:bodyPr anchor="t" anchorCtr="0"/>
          <a:p>
            <a:pPr marL="0" indent="0">
              <a:buNone/>
            </a:pPr>
            <a:endParaRPr lang="en-IN" altLang="en-US" sz="2000" b="1">
              <a:solidFill>
                <a:schemeClr val="accent1">
                  <a:lumMod val="50000"/>
                </a:schemeClr>
              </a:solidFill>
              <a:effectLst/>
              <a:latin typeface="Californian FB" panose="0207040306080B030204" charset="0"/>
              <a:cs typeface="Californian FB" panose="0207040306080B030204" charset="0"/>
            </a:endParaRPr>
          </a:p>
          <a:p>
            <a:pPr marL="0" indent="0">
              <a:buNone/>
            </a:pPr>
            <a:endParaRPr lang="en-IN" altLang="en-US" sz="2000" b="1">
              <a:solidFill>
                <a:schemeClr val="accent1">
                  <a:lumMod val="50000"/>
                </a:schemeClr>
              </a:solidFill>
              <a:effectLst/>
              <a:latin typeface="Californian FB" panose="0207040306080B030204" charset="0"/>
              <a:cs typeface="Californian FB" panose="0207040306080B030204" charset="0"/>
            </a:endParaRPr>
          </a:p>
          <a:p>
            <a:pPr marL="0" indent="0">
              <a:buNone/>
            </a:pPr>
            <a:endParaRPr lang="en-IN" altLang="en-US" sz="2000" b="1">
              <a:solidFill>
                <a:schemeClr val="accent1">
                  <a:lumMod val="50000"/>
                </a:schemeClr>
              </a:solidFill>
              <a:effectLst/>
              <a:latin typeface="Californian FB" panose="0207040306080B030204" charset="0"/>
              <a:cs typeface="Californian FB" panose="0207040306080B030204" charset="0"/>
            </a:endParaRPr>
          </a:p>
          <a:p>
            <a:pPr marL="0" indent="0">
              <a:buNone/>
            </a:pPr>
            <a:endParaRPr lang="en-IN" altLang="en-US" sz="2000" b="1">
              <a:solidFill>
                <a:schemeClr val="accent1">
                  <a:lumMod val="50000"/>
                </a:schemeClr>
              </a:solidFill>
              <a:effectLst/>
              <a:latin typeface="Californian FB" panose="0207040306080B030204" charset="0"/>
              <a:cs typeface="Californian FB" panose="0207040306080B030204" charset="0"/>
            </a:endParaRPr>
          </a:p>
          <a:p>
            <a:pPr marL="0" indent="0">
              <a:buNone/>
            </a:pPr>
            <a:endParaRPr lang="en-IN" altLang="en-US" sz="2000" b="1">
              <a:solidFill>
                <a:schemeClr val="accent1">
                  <a:lumMod val="50000"/>
                </a:schemeClr>
              </a:solidFill>
              <a:effectLst/>
              <a:latin typeface="Californian FB" panose="0207040306080B030204" charset="0"/>
              <a:cs typeface="Californian FB" panose="0207040306080B030204" charset="0"/>
            </a:endParaRPr>
          </a:p>
          <a:p>
            <a:pPr marL="0" indent="0">
              <a:buNone/>
            </a:pPr>
            <a:endParaRPr lang="en-IN" altLang="en-US" sz="2000" b="1">
              <a:solidFill>
                <a:schemeClr val="accent1">
                  <a:lumMod val="50000"/>
                </a:schemeClr>
              </a:solidFill>
              <a:effectLst/>
              <a:latin typeface="Californian FB" panose="0207040306080B030204" charset="0"/>
              <a:cs typeface="Californian FB" panose="0207040306080B030204" charset="0"/>
            </a:endParaRPr>
          </a:p>
          <a:p>
            <a:pPr>
              <a:buFont typeface="Wingdings" panose="05000000000000000000" charset="0"/>
              <a:buChar char="§"/>
            </a:pPr>
            <a:r>
              <a:rPr lang="en-IN" altLang="en-US" sz="2000">
                <a:solidFill>
                  <a:schemeClr val="accent1">
                    <a:lumMod val="50000"/>
                  </a:schemeClr>
                </a:solidFill>
                <a:effectLst/>
                <a:latin typeface="Californian FB" panose="0207040306080B030204" charset="0"/>
                <a:cs typeface="Californian FB" panose="0207040306080B030204" charset="0"/>
              </a:rPr>
              <a:t>Each Cardiac Cycle starts electrically discharging from Right Atrium i.e. Sinotrial (SA) Node.</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a:buFont typeface="Wingdings" panose="05000000000000000000" charset="0"/>
              <a:buChar char="§"/>
            </a:pPr>
            <a:r>
              <a:rPr lang="en-IN" altLang="en-US" sz="2000">
                <a:solidFill>
                  <a:schemeClr val="accent1">
                    <a:lumMod val="50000"/>
                  </a:schemeClr>
                </a:solidFill>
                <a:effectLst/>
                <a:latin typeface="Californian FB" panose="0207040306080B030204" charset="0"/>
                <a:cs typeface="Californian FB" panose="0207040306080B030204" charset="0"/>
              </a:rPr>
              <a:t>Depolarization spreads through the atrial muscle fibers.</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a:buFont typeface="Wingdings" panose="05000000000000000000" charset="0"/>
              <a:buChar char="§"/>
            </a:pPr>
            <a:r>
              <a:rPr lang="en-IN" altLang="en-US" sz="2000">
                <a:solidFill>
                  <a:schemeClr val="accent1">
                    <a:lumMod val="50000"/>
                  </a:schemeClr>
                </a:solidFill>
                <a:effectLst/>
                <a:latin typeface="Californian FB" panose="0207040306080B030204" charset="0"/>
                <a:cs typeface="Californian FB" panose="0207040306080B030204" charset="0"/>
              </a:rPr>
              <a:t>There is a delay while polarization spreads through another special area in the atrium, the atrioventricular (AV) mode.</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a:buFont typeface="Wingdings" panose="05000000000000000000" charset="0"/>
              <a:buChar char="§"/>
            </a:pPr>
            <a:r>
              <a:rPr lang="en-IN" altLang="en-US" sz="2000">
                <a:solidFill>
                  <a:schemeClr val="accent1">
                    <a:lumMod val="50000"/>
                  </a:schemeClr>
                </a:solidFill>
                <a:effectLst/>
                <a:latin typeface="Californian FB" panose="0207040306080B030204" charset="0"/>
                <a:cs typeface="Californian FB" panose="0207040306080B030204" charset="0"/>
              </a:rPr>
              <a:t>Thereafter the electrical discharge travels very rapidly, down specialized conduction tissue : First a single pathway, the ‘bundle of his’ which then divides in the septum between the septum between the vetricles into the right and left bundle branches.     </a:t>
            </a:r>
            <a:endParaRPr lang="en-IN" altLang="en-US" sz="2000">
              <a:solidFill>
                <a:schemeClr val="accent1">
                  <a:lumMod val="50000"/>
                </a:schemeClr>
              </a:solidFill>
              <a:effectLst/>
              <a:latin typeface="Californian FB" panose="0207040306080B030204" charset="0"/>
              <a:cs typeface="Californian FB" panose="0207040306080B030204" charset="0"/>
            </a:endParaRPr>
          </a:p>
          <a:p>
            <a:pPr>
              <a:buFont typeface="Wingdings" panose="05000000000000000000" charset="0"/>
              <a:buChar char="§"/>
            </a:pPr>
            <a:r>
              <a:rPr lang="en-IN" altLang="en-US" sz="2000">
                <a:solidFill>
                  <a:schemeClr val="accent1">
                    <a:lumMod val="50000"/>
                  </a:schemeClr>
                </a:solidFill>
                <a:effectLst/>
                <a:latin typeface="Californian FB" panose="0207040306080B030204" charset="0"/>
                <a:cs typeface="Californian FB" panose="0207040306080B030204" charset="0"/>
              </a:rPr>
              <a:t>Within the ventricular mass, conduction spreads somewhat moreslowly, through the specialized tissue called ‘Purkinje Fibres’.</a:t>
            </a:r>
            <a:endParaRPr lang="en-IN" altLang="en-US" sz="2000">
              <a:solidFill>
                <a:schemeClr val="accent1">
                  <a:lumMod val="50000"/>
                </a:schemeClr>
              </a:solidFill>
              <a:effectLst/>
              <a:latin typeface="Californian FB" panose="0207040306080B030204" charset="0"/>
              <a:cs typeface="Californian FB" panose="0207040306080B030204" charset="0"/>
            </a:endParaRPr>
          </a:p>
        </p:txBody>
      </p:sp>
      <p:sp>
        <p:nvSpPr>
          <p:cNvPr id="8" name="Slide Number Placeholder 7"/>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9" name="Footer Placeholder 8"/>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Sanjaykumar Parmar | 18BEC069</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
        <p:nvSpPr>
          <p:cNvPr id="22" name="Content Placeholder 2"/>
          <p:cNvSpPr>
            <a:spLocks noGrp="1"/>
          </p:cNvSpPr>
          <p:nvPr/>
        </p:nvSpPr>
        <p:spPr>
          <a:xfrm>
            <a:off x="22860" y="75565"/>
            <a:ext cx="11964035" cy="637540"/>
          </a:xfrm>
          <a:prstGeom prst="rect">
            <a:avLst/>
          </a:prstGeom>
          <a:noFill/>
          <a:ln w="9525">
            <a:noFill/>
          </a:ln>
        </p:spPr>
        <p:txBody>
          <a:bodyPr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Californian FB" panose="0207040306080B030204" charset="0"/>
                <a:cs typeface="Californian FB" panose="0207040306080B030204" charset="0"/>
              </a:rPr>
              <a:t>Electrical Conduction System of Heart</a:t>
            </a:r>
            <a:endParaRPr lang="en-IN" altLang="en-US" sz="3600" b="1">
              <a:solidFill>
                <a:schemeClr val="accent1">
                  <a:lumMod val="50000"/>
                </a:schemeClr>
              </a:solidFill>
              <a:effectLst>
                <a:outerShdw blurRad="38100" dist="38100" dir="2700000" algn="tl">
                  <a:srgbClr val="000000">
                    <a:alpha val="43137"/>
                  </a:srgbClr>
                </a:outerShdw>
              </a:effectLst>
              <a:latin typeface="Californian FB" panose="0207040306080B030204" charset="0"/>
              <a:cs typeface="Californian FB" panose="0207040306080B030204" charset="0"/>
            </a:endParaRPr>
          </a:p>
        </p:txBody>
      </p:sp>
      <p:pic>
        <p:nvPicPr>
          <p:cNvPr id="2" name="Picture -2147482613" descr="heart-electrical-system"/>
          <p:cNvPicPr>
            <a:picLocks noChangeAspect="1"/>
          </p:cNvPicPr>
          <p:nvPr/>
        </p:nvPicPr>
        <p:blipFill>
          <a:blip r:embed="rId1"/>
          <a:stretch>
            <a:fillRect/>
          </a:stretch>
        </p:blipFill>
        <p:spPr>
          <a:xfrm>
            <a:off x="4254183" y="713105"/>
            <a:ext cx="3339465" cy="2291080"/>
          </a:xfrm>
          <a:prstGeom prst="rect">
            <a:avLst/>
          </a:prstGeom>
          <a:noFill/>
          <a:ln w="9525" cap="flat" cmpd="sng">
            <a:solidFill>
              <a:srgbClr val="0000FF"/>
            </a:solidFill>
            <a:prstDash val="solid"/>
            <a:miter/>
            <a:headEnd type="none" w="med" len="med"/>
            <a:tailEnd type="none" w="med" len="med"/>
          </a:ln>
        </p:spPr>
      </p:pic>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67640" y="172720"/>
            <a:ext cx="11897360" cy="664845"/>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Normal Sinus Rythem</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4" name="Footer Placeholder 3"/>
          <p:cNvSpPr>
            <a:spLocks noGrp="1"/>
          </p:cNvSpPr>
          <p:nvPr>
            <p:ph type="ftr" sz="quarter" idx="11"/>
          </p:nvPr>
        </p:nvSpPr>
        <p:spPr/>
        <p:txBody>
          <a:bodyPr/>
          <a:p>
            <a:r>
              <a:rPr lang="en-US" sz="1400" b="1">
                <a:solidFill>
                  <a:schemeClr val="accent1">
                    <a:lumMod val="50000"/>
                  </a:schemeClr>
                </a:solidFill>
                <a:latin typeface="Footlight MT Light" panose="0204060206030A020304" charset="0"/>
                <a:cs typeface="Footlight MT Light" panose="0204060206030A020304" charset="0"/>
              </a:rPr>
              <a:t>Sanjaykumar Parmar | 18BEC069</a:t>
            </a:r>
            <a:endParaRPr lang="en-US" sz="1400" b="1">
              <a:solidFill>
                <a:schemeClr val="accent1">
                  <a:lumMod val="50000"/>
                </a:schemeClr>
              </a:solidFill>
              <a:latin typeface="Footlight MT Light" panose="0204060206030A020304" charset="0"/>
              <a:cs typeface="Footlight MT Light" panose="0204060206030A020304" charset="0"/>
            </a:endParaRPr>
          </a:p>
        </p:txBody>
      </p:sp>
      <p:sp>
        <p:nvSpPr>
          <p:cNvPr id="5" name="Slide Number Placeholder 4"/>
          <p:cNvSpPr>
            <a:spLocks noGrp="1"/>
          </p:cNvSpPr>
          <p:nvPr>
            <p:ph type="sldNum" sz="quarter" idx="12"/>
          </p:nvPr>
        </p:nvSpPr>
        <p:spPr/>
        <p:txBody>
          <a:bodyPr/>
          <a:p>
            <a:fld id="{B3561BA9-CDCF-4958-B8AB-66F3BF063E13}" type="slidenum">
              <a:rPr lang="en-US" sz="1400" b="1" smtClean="0">
                <a:latin typeface="Footlight MT Light" panose="0204060206030A020304" charset="0"/>
                <a:cs typeface="Footlight MT Light" panose="0204060206030A020304" charset="0"/>
              </a:rPr>
            </a:fld>
            <a:endParaRPr lang="en-US" sz="1400" b="1" smtClean="0">
              <a:latin typeface="Footlight MT Light" panose="0204060206030A020304" charset="0"/>
              <a:cs typeface="Footlight MT Light" panose="0204060206030A020304" charset="0"/>
            </a:endParaRPr>
          </a:p>
        </p:txBody>
      </p:sp>
      <p:pic>
        <p:nvPicPr>
          <p:cNvPr id="2" name="Picture -2147482612" descr="normal_sinus_rhythm"/>
          <p:cNvPicPr>
            <a:picLocks noChangeAspect="1"/>
          </p:cNvPicPr>
          <p:nvPr/>
        </p:nvPicPr>
        <p:blipFill>
          <a:blip r:embed="rId1"/>
          <a:stretch>
            <a:fillRect/>
          </a:stretch>
        </p:blipFill>
        <p:spPr>
          <a:xfrm>
            <a:off x="3698875" y="1196975"/>
            <a:ext cx="4835525" cy="4464685"/>
          </a:xfrm>
          <a:prstGeom prst="rect">
            <a:avLst/>
          </a:prstGeom>
          <a:noFill/>
          <a:ln w="9525" cap="flat" cmpd="sng">
            <a:solidFill>
              <a:srgbClr val="0000FF"/>
            </a:solidFill>
            <a:prstDash val="solid"/>
            <a:miter/>
            <a:headEnd type="none" w="med" len="med"/>
            <a:tailEnd type="none" w="med" len="med"/>
          </a:ln>
        </p:spPr>
      </p:pic>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57480" y="192405"/>
            <a:ext cx="11846560" cy="685800"/>
          </a:xfrm>
        </p:spPr>
        <p:txBody>
          <a:bodyPr/>
          <a:p>
            <a:pPr marL="571500" indent="-571500">
              <a:buFont typeface="Wingdings" panose="05000000000000000000" charset="0"/>
              <a:buChar char="v"/>
            </a:pPr>
            <a:r>
              <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ECG Graph Paper</a:t>
            </a:r>
            <a:endParaRPr lang="en-IN" altLang="en-US" sz="36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endParaRPr>
          </a:p>
        </p:txBody>
      </p:sp>
      <p:sp>
        <p:nvSpPr>
          <p:cNvPr id="4" name="Footer Placeholder 3"/>
          <p:cNvSpPr>
            <a:spLocks noGrp="1"/>
          </p:cNvSpPr>
          <p:nvPr>
            <p:ph type="ftr" sz="quarter" idx="11"/>
          </p:nvPr>
        </p:nvSpPr>
        <p:spPr/>
        <p:txBody>
          <a:bodyPr/>
          <a:p>
            <a:r>
              <a:rPr lang="en-US" sz="1400" b="1">
                <a:latin typeface="Footlight MT Light" panose="0204060206030A020304" charset="0"/>
                <a:cs typeface="Footlight MT Light" panose="0204060206030A020304" charset="0"/>
              </a:rPr>
              <a:t>Sanjaykumar Parmar | 18BEC069</a:t>
            </a:r>
            <a:endParaRPr lang="en-US" sz="1400" b="1">
              <a:latin typeface="Footlight MT Light" panose="0204060206030A020304" charset="0"/>
              <a:cs typeface="Footlight MT Light" panose="0204060206030A020304" charset="0"/>
            </a:endParaRPr>
          </a:p>
        </p:txBody>
      </p:sp>
      <p:sp>
        <p:nvSpPr>
          <p:cNvPr id="5" name="Slide Number Placeholder 4"/>
          <p:cNvSpPr>
            <a:spLocks noGrp="1"/>
          </p:cNvSpPr>
          <p:nvPr>
            <p:ph type="sldNum" sz="quarter" idx="12"/>
          </p:nvPr>
        </p:nvSpPr>
        <p:spPr/>
        <p:txBody>
          <a:bodyPr/>
          <a:p>
            <a:fld id="{B3561BA9-CDCF-4958-B8AB-66F3BF063E13}" type="slidenum">
              <a:rPr lang="en-US" sz="1400" b="1" smtClean="0">
                <a:latin typeface="Footlight MT Light" panose="0204060206030A020304" charset="0"/>
                <a:cs typeface="Footlight MT Light" panose="0204060206030A020304" charset="0"/>
              </a:rPr>
            </a:fld>
            <a:endParaRPr lang="en-US" sz="1400" b="1" smtClean="0">
              <a:latin typeface="Footlight MT Light" panose="0204060206030A020304" charset="0"/>
              <a:cs typeface="Footlight MT Light" panose="0204060206030A020304" charset="0"/>
            </a:endParaRPr>
          </a:p>
        </p:txBody>
      </p:sp>
      <p:pic>
        <p:nvPicPr>
          <p:cNvPr id="2" name="Content Placeholder -2147482609" descr="ECG_graph_paper"/>
          <p:cNvPicPr>
            <a:picLocks noChangeAspect="1"/>
          </p:cNvPicPr>
          <p:nvPr>
            <p:ph idx="1"/>
          </p:nvPr>
        </p:nvPicPr>
        <p:blipFill>
          <a:blip r:embed="rId1"/>
          <a:stretch>
            <a:fillRect/>
          </a:stretch>
        </p:blipFill>
        <p:spPr>
          <a:xfrm>
            <a:off x="2684780" y="941705"/>
            <a:ext cx="6823075" cy="4975225"/>
          </a:xfrm>
          <a:prstGeom prst="rect">
            <a:avLst/>
          </a:prstGeom>
          <a:noFill/>
          <a:ln w="9525" cap="flat" cmpd="sng">
            <a:solidFill>
              <a:srgbClr val="002060"/>
            </a:solidFill>
            <a:prstDash val="solid"/>
            <a:miter/>
            <a:headEnd type="none" w="med" len="med"/>
            <a:tailEnd type="none" w="med" len="med"/>
          </a:ln>
        </p:spPr>
      </p:pic>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rPr>
              <a:t>2EC502 : Digital Signal Processing</a:t>
            </a:r>
            <a:endParaRPr kumimoji="0" lang="zh-CN" altLang="en-US" sz="1400" b="1" i="0" u="none" strike="noStrike" kern="1200" cap="none" spc="0" normalizeH="0" baseline="0" noProof="0">
              <a:ln>
                <a:noFill/>
              </a:ln>
              <a:solidFill>
                <a:schemeClr val="tx1">
                  <a:tint val="75000"/>
                </a:schemeClr>
              </a:solidFill>
              <a:effectLst/>
              <a:uLnTx/>
              <a:uFillTx/>
              <a:latin typeface="Footlight MT Light" panose="0204060206030A020304" charset="0"/>
              <a:ea typeface="+mn-ea"/>
              <a:cs typeface="Footlight MT Light" panose="0204060206030A0203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9485</Words>
  <Application>WPS Presentation</Application>
  <PresentationFormat/>
  <Paragraphs>468</Paragraphs>
  <Slides>30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SimSun</vt:lpstr>
      <vt:lpstr>Wingdings</vt:lpstr>
      <vt:lpstr>Calibri</vt:lpstr>
      <vt:lpstr>Californian FB</vt:lpstr>
      <vt:lpstr>Sitka Subheading</vt:lpstr>
      <vt:lpstr>Lucida Bright</vt:lpstr>
      <vt:lpstr>Wingdings</vt:lpstr>
      <vt:lpstr>Footlight MT Light</vt:lpstr>
      <vt:lpstr>Microsoft YaHei</vt:lpstr>
      <vt:lpstr>Palatino Linotype</vt:lpstr>
      <vt:lpstr>Times New Roman</vt:lpstr>
      <vt:lpstr>Arial Unicode MS</vt:lpstr>
      <vt:lpstr>Calibri Light</vt:lpstr>
      <vt:lpstr>Cambria Math</vt:lpstr>
      <vt:lpstr>Office 主题</vt:lpstr>
      <vt:lpstr>PowerPoint 演示文稿</vt:lpstr>
      <vt:lpstr>PowerPoint 演示文稿</vt:lpstr>
      <vt:lpstr>PowerPoint 演示文稿</vt:lpstr>
      <vt:lpstr>Abstract :</vt:lpstr>
      <vt:lpstr>Introduction :</vt:lpstr>
      <vt:lpstr>PowerPoint 演示文稿</vt:lpstr>
      <vt:lpstr>PowerPoint 演示文稿</vt:lpstr>
      <vt:lpstr>Normal Sinus Rythem</vt:lpstr>
      <vt:lpstr>ECG Graph Paper</vt:lpstr>
      <vt:lpstr>Abnormalities</vt:lpstr>
      <vt:lpstr>PowerPoint 演示文稿</vt:lpstr>
      <vt:lpstr>Frequency Analysis of ECG Signal</vt:lpstr>
      <vt:lpstr>Fast Fourier Transform</vt:lpstr>
      <vt:lpstr>PowerPoint 演示文稿</vt:lpstr>
      <vt:lpstr>Wavelet Transform</vt:lpstr>
      <vt:lpstr>Wavelet Transform Cont.</vt:lpstr>
      <vt:lpstr>PowerPoint 演示文稿</vt:lpstr>
      <vt:lpstr>Plot ECG Signal</vt:lpstr>
      <vt:lpstr>Peak Detection</vt:lpstr>
      <vt:lpstr>Peak Detection Cont.</vt:lpstr>
      <vt:lpstr>Average Beat per Minute (BPM)</vt:lpstr>
      <vt:lpstr>Fast Fourier Transform</vt:lpstr>
      <vt:lpstr>Fast Fourier Transform Cont.</vt:lpstr>
      <vt:lpstr>Short Time Fourier Transform</vt:lpstr>
      <vt:lpstr>Fast Fourier Transform</vt:lpstr>
      <vt:lpstr>Continuous Wavelet Transform</vt:lpstr>
      <vt:lpstr>Continuous Wavelet Transform Cont.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maulik parmar</cp:lastModifiedBy>
  <cp:revision>53</cp:revision>
  <dcterms:created xsi:type="dcterms:W3CDTF">2015-07-04T02:09:00Z</dcterms:created>
  <dcterms:modified xsi:type="dcterms:W3CDTF">2020-12-12T04:26:17Z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