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63" r:id="rId7"/>
    <p:sldId id="264" r:id="rId8"/>
    <p:sldId id="266" r:id="rId9"/>
    <p:sldId id="265"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p:scale>
          <a:sx n="68" d="100"/>
          <a:sy n="68" d="100"/>
        </p:scale>
        <p:origin x="32"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smtClean="0"/>
              <a:t>Python</a:t>
            </a:r>
            <a:endParaRPr lang="en-IN" sz="8000" dirty="0"/>
          </a:p>
        </p:txBody>
      </p:sp>
      <p:sp>
        <p:nvSpPr>
          <p:cNvPr id="3" name="Subtitle 2"/>
          <p:cNvSpPr>
            <a:spLocks noGrp="1"/>
          </p:cNvSpPr>
          <p:nvPr>
            <p:ph type="subTitle" idx="1"/>
          </p:nvPr>
        </p:nvSpPr>
        <p:spPr/>
        <p:txBody>
          <a:bodyPr/>
          <a:lstStyle/>
          <a:p>
            <a:r>
              <a:rPr lang="en-IN" sz="4000" dirty="0" smtClean="0"/>
              <a:t>Function and modules</a:t>
            </a:r>
            <a:endParaRPr lang="en-IN" sz="4000" dirty="0"/>
          </a:p>
        </p:txBody>
      </p:sp>
      <p:sp>
        <p:nvSpPr>
          <p:cNvPr id="4" name="TextBox 3"/>
          <p:cNvSpPr txBox="1"/>
          <p:nvPr/>
        </p:nvSpPr>
        <p:spPr>
          <a:xfrm>
            <a:off x="7878932" y="1690374"/>
            <a:ext cx="1828800" cy="369332"/>
          </a:xfrm>
          <a:prstGeom prst="rect">
            <a:avLst/>
          </a:prstGeom>
          <a:noFill/>
        </p:spPr>
        <p:txBody>
          <a:bodyPr wrap="square" rtlCol="0">
            <a:spAutoFit/>
          </a:bodyPr>
          <a:lstStyle/>
          <a:p>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73962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000" dirty="0" smtClean="0"/>
              <a:t>example</a:t>
            </a:r>
            <a:endParaRPr lang="en-IN" sz="5000" dirty="0"/>
          </a:p>
        </p:txBody>
      </p:sp>
      <p:sp>
        <p:nvSpPr>
          <p:cNvPr id="3" name="TextBox 2"/>
          <p:cNvSpPr txBox="1"/>
          <p:nvPr/>
        </p:nvSpPr>
        <p:spPr>
          <a:xfrm>
            <a:off x="1013730" y="2037724"/>
            <a:ext cx="10164536" cy="3170099"/>
          </a:xfrm>
          <a:prstGeom prst="rect">
            <a:avLst/>
          </a:prstGeom>
          <a:noFill/>
        </p:spPr>
        <p:txBody>
          <a:bodyPr wrap="square" rtlCol="0">
            <a:spAutoFit/>
          </a:bodyPr>
          <a:lstStyle/>
          <a:p>
            <a:r>
              <a:rPr lang="en-US" sz="2000" dirty="0">
                <a:solidFill>
                  <a:srgbClr val="202124"/>
                </a:solidFill>
              </a:rPr>
              <a:t>Modules are imported into the Python interpreter using the import statement</a:t>
            </a:r>
            <a:r>
              <a:rPr lang="en-US" sz="2000" dirty="0" smtClean="0">
                <a:solidFill>
                  <a:srgbClr val="202124"/>
                </a:solidFill>
              </a:rPr>
              <a:t>.</a:t>
            </a:r>
          </a:p>
          <a:p>
            <a:endParaRPr lang="en-US" sz="2000" dirty="0">
              <a:solidFill>
                <a:srgbClr val="202124"/>
              </a:solidFill>
            </a:endParaRPr>
          </a:p>
          <a:p>
            <a:endParaRPr lang="en-US" sz="2000" dirty="0" smtClean="0">
              <a:solidFill>
                <a:srgbClr val="202124"/>
              </a:solidFill>
            </a:endParaRPr>
          </a:p>
          <a:p>
            <a:endParaRPr lang="en-US" sz="2000" dirty="0">
              <a:solidFill>
                <a:srgbClr val="202124"/>
              </a:solidFill>
            </a:endParaRPr>
          </a:p>
          <a:p>
            <a:endParaRPr lang="en-US" sz="2000" dirty="0" smtClean="0">
              <a:solidFill>
                <a:srgbClr val="202124"/>
              </a:solidFill>
            </a:endParaRPr>
          </a:p>
          <a:p>
            <a:r>
              <a:rPr lang="en-US" sz="2000" dirty="0" smtClean="0">
                <a:solidFill>
                  <a:srgbClr val="202124"/>
                </a:solidFill>
              </a:rPr>
              <a:t>For </a:t>
            </a:r>
            <a:r>
              <a:rPr lang="en-US" sz="2000" dirty="0">
                <a:solidFill>
                  <a:srgbClr val="202124"/>
                </a:solidFill>
              </a:rPr>
              <a:t>example, to use the </a:t>
            </a:r>
            <a:r>
              <a:rPr lang="en-US" sz="2000" dirty="0" err="1">
                <a:solidFill>
                  <a:srgbClr val="202124"/>
                </a:solidFill>
              </a:rPr>
              <a:t>sqrt</a:t>
            </a:r>
            <a:r>
              <a:rPr lang="en-US" sz="2000" dirty="0">
                <a:solidFill>
                  <a:srgbClr val="202124"/>
                </a:solidFill>
              </a:rPr>
              <a:t>() function from the math module, you would use the following statement:</a:t>
            </a:r>
          </a:p>
          <a:p>
            <a:endParaRPr lang="en-US" sz="2000" dirty="0" smtClean="0">
              <a:solidFill>
                <a:srgbClr val="202124"/>
              </a:solidFill>
            </a:endParaRPr>
          </a:p>
          <a:p>
            <a:endParaRPr lang="en-US" sz="2000" dirty="0">
              <a:solidFill>
                <a:srgbClr val="202124"/>
              </a:solidFill>
            </a:endParaRPr>
          </a:p>
          <a:p>
            <a:endParaRPr lang="en-US" sz="2000" kern="1200" dirty="0">
              <a:solidFill>
                <a:schemeClr val="tx1"/>
              </a:solidFill>
            </a:endParaRPr>
          </a:p>
        </p:txBody>
      </p:sp>
      <p:pic>
        <p:nvPicPr>
          <p:cNvPr id="4" name="Google Shape;137;p23"/>
          <p:cNvPicPr preferRelativeResize="0"/>
          <p:nvPr/>
        </p:nvPicPr>
        <p:blipFill>
          <a:blip r:embed="rId2">
            <a:alphaModFix/>
          </a:blip>
          <a:stretch>
            <a:fillRect/>
          </a:stretch>
        </p:blipFill>
        <p:spPr>
          <a:xfrm>
            <a:off x="3844883" y="2607808"/>
            <a:ext cx="3783775" cy="695325"/>
          </a:xfrm>
          <a:prstGeom prst="rect">
            <a:avLst/>
          </a:prstGeom>
          <a:noFill/>
          <a:ln>
            <a:noFill/>
          </a:ln>
        </p:spPr>
      </p:pic>
      <p:pic>
        <p:nvPicPr>
          <p:cNvPr id="6" name="Google Shape;139;p23"/>
          <p:cNvPicPr preferRelativeResize="0"/>
          <p:nvPr/>
        </p:nvPicPr>
        <p:blipFill rotWithShape="1">
          <a:blip r:embed="rId3">
            <a:alphaModFix/>
          </a:blip>
          <a:srcRect r="4049"/>
          <a:stretch/>
        </p:blipFill>
        <p:spPr>
          <a:xfrm>
            <a:off x="3844882" y="4313555"/>
            <a:ext cx="3783775" cy="894268"/>
          </a:xfrm>
          <a:prstGeom prst="rect">
            <a:avLst/>
          </a:prstGeom>
          <a:noFill/>
          <a:ln>
            <a:noFill/>
          </a:ln>
        </p:spPr>
      </p:pic>
    </p:spTree>
    <p:extLst>
      <p:ext uri="{BB962C8B-B14F-4D97-AF65-F5344CB8AC3E}">
        <p14:creationId xmlns:p14="http://schemas.microsoft.com/office/powerpoint/2010/main" val="168459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manipulation</a:t>
            </a:r>
            <a:endParaRPr lang="en-IN" dirty="0"/>
          </a:p>
        </p:txBody>
      </p:sp>
    </p:spTree>
    <p:extLst>
      <p:ext uri="{BB962C8B-B14F-4D97-AF65-F5344CB8AC3E}">
        <p14:creationId xmlns:p14="http://schemas.microsoft.com/office/powerpoint/2010/main" val="372941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t>Data manipulation</a:t>
            </a:r>
            <a:endParaRPr lang="en-IN" sz="5000" dirty="0"/>
          </a:p>
        </p:txBody>
      </p:sp>
      <p:sp>
        <p:nvSpPr>
          <p:cNvPr id="3" name="TextBox 2"/>
          <p:cNvSpPr txBox="1"/>
          <p:nvPr/>
        </p:nvSpPr>
        <p:spPr>
          <a:xfrm>
            <a:off x="1451579" y="2175782"/>
            <a:ext cx="9152164" cy="3170099"/>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Data manipulation with python is defined as a process in the python programming language that enables users in data organization in order to make reading or interpreting the insights from the data more structured and comprises of having better </a:t>
            </a:r>
            <a:r>
              <a:rPr lang="en-US" sz="2500" dirty="0" smtClean="0"/>
              <a:t>design</a:t>
            </a:r>
          </a:p>
          <a:p>
            <a:pPr marL="342900" indent="-342900">
              <a:buFont typeface="Wingdings" panose="05000000000000000000" pitchFamily="2" charset="2"/>
              <a:buChar char="q"/>
            </a:pPr>
            <a:r>
              <a:rPr lang="en-US" sz="2500" dirty="0"/>
              <a:t>Data manipulation in Python is the process of cleaning, organizing, and transforming data to make it easier to analyze and understand.</a:t>
            </a:r>
            <a:endParaRPr lang="en-US" sz="2500" dirty="0" smtClean="0"/>
          </a:p>
          <a:p>
            <a:pPr marL="342900" indent="-342900">
              <a:buFont typeface="Wingdings" panose="05000000000000000000" pitchFamily="2" charset="2"/>
              <a:buChar char="q"/>
            </a:pPr>
            <a:endParaRPr lang="en-US" sz="2500" kern="1200" dirty="0">
              <a:solidFill>
                <a:schemeClr val="tx1"/>
              </a:solidFill>
            </a:endParaRPr>
          </a:p>
        </p:txBody>
      </p:sp>
    </p:spTree>
    <p:extLst>
      <p:ext uri="{BB962C8B-B14F-4D97-AF65-F5344CB8AC3E}">
        <p14:creationId xmlns:p14="http://schemas.microsoft.com/office/powerpoint/2010/main" val="190193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Common data manipulation</a:t>
            </a:r>
            <a:endParaRPr lang="en-IN" sz="4000" dirty="0"/>
          </a:p>
        </p:txBody>
      </p:sp>
      <p:sp>
        <p:nvSpPr>
          <p:cNvPr id="3" name="TextBox 2"/>
          <p:cNvSpPr txBox="1"/>
          <p:nvPr/>
        </p:nvSpPr>
        <p:spPr>
          <a:xfrm>
            <a:off x="1117484" y="1950511"/>
            <a:ext cx="10857389" cy="3939540"/>
          </a:xfrm>
          <a:prstGeom prst="rect">
            <a:avLst/>
          </a:prstGeom>
          <a:noFill/>
        </p:spPr>
        <p:txBody>
          <a:bodyPr wrap="square" rtlCol="0">
            <a:spAutoFit/>
          </a:bodyPr>
          <a:lstStyle/>
          <a:p>
            <a:pPr marL="457200" lvl="0" indent="-342900">
              <a:lnSpc>
                <a:spcPct val="150000"/>
              </a:lnSpc>
              <a:buClr>
                <a:srgbClr val="000000"/>
              </a:buClr>
              <a:buSzPts val="1800"/>
              <a:buChar char="●"/>
            </a:pPr>
            <a:r>
              <a:rPr lang="en-US" sz="2000" dirty="0">
                <a:solidFill>
                  <a:srgbClr val="000000"/>
                </a:solidFill>
              </a:rPr>
              <a:t>Filtering: Selecting specific rows or columns from a dataset.</a:t>
            </a:r>
          </a:p>
          <a:p>
            <a:pPr marL="457200" lvl="0" indent="-342900">
              <a:lnSpc>
                <a:spcPct val="150000"/>
              </a:lnSpc>
              <a:spcBef>
                <a:spcPts val="1000"/>
              </a:spcBef>
              <a:buClr>
                <a:srgbClr val="000000"/>
              </a:buClr>
              <a:buSzPts val="1800"/>
              <a:buChar char="●"/>
            </a:pPr>
            <a:r>
              <a:rPr lang="en-US" sz="2000" dirty="0">
                <a:solidFill>
                  <a:srgbClr val="000000"/>
                </a:solidFill>
              </a:rPr>
              <a:t>Sorting: Arranging data by a specific column or columns.</a:t>
            </a:r>
          </a:p>
          <a:p>
            <a:pPr marL="457200" lvl="0" indent="-342900">
              <a:lnSpc>
                <a:spcPct val="150000"/>
              </a:lnSpc>
              <a:spcBef>
                <a:spcPts val="1000"/>
              </a:spcBef>
              <a:buClr>
                <a:srgbClr val="000000"/>
              </a:buClr>
              <a:buSzPts val="1800"/>
              <a:buChar char="●"/>
            </a:pPr>
            <a:r>
              <a:rPr lang="en-US" sz="2000" dirty="0">
                <a:solidFill>
                  <a:srgbClr val="000000"/>
                </a:solidFill>
              </a:rPr>
              <a:t>Aggregating: Combining multiple rows into a single row.</a:t>
            </a:r>
          </a:p>
          <a:p>
            <a:pPr marL="457200" lvl="0" indent="-342900">
              <a:lnSpc>
                <a:spcPct val="150000"/>
              </a:lnSpc>
              <a:spcBef>
                <a:spcPts val="1000"/>
              </a:spcBef>
              <a:buClr>
                <a:srgbClr val="000000"/>
              </a:buClr>
              <a:buSzPts val="1800"/>
              <a:buChar char="●"/>
            </a:pPr>
            <a:r>
              <a:rPr lang="en-US" sz="2000" dirty="0">
                <a:solidFill>
                  <a:srgbClr val="000000"/>
                </a:solidFill>
              </a:rPr>
              <a:t>Joining: Combining two or more datasets together on a common column.</a:t>
            </a:r>
          </a:p>
          <a:p>
            <a:pPr marL="457200" lvl="0" indent="-342900">
              <a:lnSpc>
                <a:spcPct val="150000"/>
              </a:lnSpc>
              <a:spcBef>
                <a:spcPts val="1000"/>
              </a:spcBef>
              <a:buClr>
                <a:srgbClr val="000000"/>
              </a:buClr>
              <a:buSzPts val="1800"/>
              <a:buChar char="●"/>
            </a:pPr>
            <a:r>
              <a:rPr lang="en-US" sz="2000" dirty="0">
                <a:solidFill>
                  <a:srgbClr val="000000"/>
                </a:solidFill>
              </a:rPr>
              <a:t>Cleaning: Removing errors or inconsistencies from data.</a:t>
            </a:r>
          </a:p>
          <a:p>
            <a:pPr marL="457200" lvl="0" indent="-342900">
              <a:lnSpc>
                <a:spcPct val="150000"/>
              </a:lnSpc>
              <a:spcBef>
                <a:spcPts val="1000"/>
              </a:spcBef>
              <a:spcAft>
                <a:spcPts val="1000"/>
              </a:spcAft>
              <a:buClr>
                <a:srgbClr val="000000"/>
              </a:buClr>
              <a:buSzPts val="1800"/>
              <a:buChar char="●"/>
            </a:pPr>
            <a:r>
              <a:rPr lang="en-US" sz="2000" dirty="0">
                <a:solidFill>
                  <a:srgbClr val="000000"/>
                </a:solidFill>
              </a:rPr>
              <a:t>Converting: Changing the data type of a column or columns.</a:t>
            </a:r>
          </a:p>
          <a:p>
            <a:endParaRPr lang="en-US" sz="2000" kern="1200" dirty="0">
              <a:solidFill>
                <a:schemeClr val="tx1"/>
              </a:solidFill>
            </a:endParaRPr>
          </a:p>
        </p:txBody>
      </p:sp>
    </p:spTree>
    <p:extLst>
      <p:ext uri="{BB962C8B-B14F-4D97-AF65-F5344CB8AC3E}">
        <p14:creationId xmlns:p14="http://schemas.microsoft.com/office/powerpoint/2010/main" val="59375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t>library</a:t>
            </a:r>
            <a:endParaRPr lang="en-IN" sz="5000" dirty="0"/>
          </a:p>
        </p:txBody>
      </p:sp>
      <p:sp>
        <p:nvSpPr>
          <p:cNvPr id="3" name="TextBox 2"/>
          <p:cNvSpPr txBox="1"/>
          <p:nvPr/>
        </p:nvSpPr>
        <p:spPr>
          <a:xfrm>
            <a:off x="470518" y="2024109"/>
            <a:ext cx="11239130" cy="3595456"/>
          </a:xfrm>
          <a:prstGeom prst="rect">
            <a:avLst/>
          </a:prstGeom>
          <a:noFill/>
        </p:spPr>
        <p:txBody>
          <a:bodyPr wrap="square" rtlCol="0">
            <a:spAutoFit/>
          </a:bodyPr>
          <a:lstStyle/>
          <a:p>
            <a:r>
              <a:rPr lang="en-US" sz="2000" dirty="0"/>
              <a:t>Python provides a number of libraries that can be used for data manipulation, including</a:t>
            </a:r>
            <a:r>
              <a:rPr lang="en-US" sz="2000" dirty="0" smtClean="0"/>
              <a:t>:</a:t>
            </a:r>
          </a:p>
          <a:p>
            <a:endParaRPr lang="en-US" sz="2000" dirty="0"/>
          </a:p>
          <a:p>
            <a:pPr marL="342900" indent="-342900">
              <a:buFont typeface="Arial" panose="020B0604020202020204" pitchFamily="34" charset="0"/>
              <a:buChar char="•"/>
            </a:pPr>
            <a:r>
              <a:rPr lang="en-US" sz="2000" dirty="0"/>
              <a:t>Pandas: Pandas is a popular library for working with structured data in Python. It provides a number of data structures and functions for cleaning, organizing, and transforming data</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NumPy</a:t>
            </a:r>
            <a:r>
              <a:rPr lang="en-US" sz="2000" dirty="0"/>
              <a:t>: </a:t>
            </a:r>
            <a:r>
              <a:rPr lang="en-US" sz="2000" dirty="0" err="1"/>
              <a:t>NumPy</a:t>
            </a:r>
            <a:r>
              <a:rPr lang="en-US" sz="2000" dirty="0"/>
              <a:t> is a library for working with scientific computing in Python. It provides a number of functions for working with numerical data, such as arrays and matrices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SciPy</a:t>
            </a:r>
            <a:r>
              <a:rPr lang="en-US" sz="2000" dirty="0"/>
              <a:t>: </a:t>
            </a:r>
            <a:r>
              <a:rPr lang="en-US" sz="2000" dirty="0" err="1"/>
              <a:t>SciPy</a:t>
            </a:r>
            <a:r>
              <a:rPr lang="en-US" sz="2000" dirty="0"/>
              <a:t> is a library for scientific computing in Python. It provides a number of functions for statistical analysis, signal processing, and other scientific tasks.</a:t>
            </a:r>
          </a:p>
          <a:p>
            <a:endParaRPr lang="en-US" sz="2000" kern="1200" dirty="0">
              <a:solidFill>
                <a:schemeClr val="tx1"/>
              </a:solidFill>
            </a:endParaRPr>
          </a:p>
        </p:txBody>
      </p:sp>
    </p:spTree>
    <p:extLst>
      <p:ext uri="{BB962C8B-B14F-4D97-AF65-F5344CB8AC3E}">
        <p14:creationId xmlns:p14="http://schemas.microsoft.com/office/powerpoint/2010/main" val="416606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8521" y="2219417"/>
            <a:ext cx="4678532" cy="1169551"/>
          </a:xfrm>
          <a:prstGeom prst="rect">
            <a:avLst/>
          </a:prstGeom>
          <a:noFill/>
        </p:spPr>
        <p:txBody>
          <a:bodyPr wrap="square" rtlCol="0">
            <a:spAutoFit/>
          </a:bodyPr>
          <a:lstStyle/>
          <a:p>
            <a:r>
              <a:rPr lang="en-US" sz="7000" kern="1200" dirty="0" smtClean="0">
                <a:solidFill>
                  <a:schemeClr val="tx1"/>
                </a:solidFill>
                <a:latin typeface="+mn-lt"/>
                <a:ea typeface="+mn-ea"/>
                <a:cs typeface="+mn-cs"/>
              </a:rPr>
              <a:t>Thank you</a:t>
            </a:r>
            <a:endParaRPr lang="en-US" sz="7000" kern="1200" dirty="0">
              <a:solidFill>
                <a:schemeClr val="tx1"/>
              </a:solidFill>
              <a:latin typeface="+mn-lt"/>
              <a:ea typeface="+mn-ea"/>
              <a:cs typeface="+mn-cs"/>
            </a:endParaRPr>
          </a:p>
        </p:txBody>
      </p:sp>
    </p:spTree>
    <p:extLst>
      <p:ext uri="{BB962C8B-B14F-4D97-AF65-F5344CB8AC3E}">
        <p14:creationId xmlns:p14="http://schemas.microsoft.com/office/powerpoint/2010/main" val="34588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err="1" smtClean="0"/>
              <a:t>FUnction</a:t>
            </a:r>
            <a:endParaRPr lang="en-IN" sz="6000" dirty="0"/>
          </a:p>
        </p:txBody>
      </p:sp>
      <p:sp>
        <p:nvSpPr>
          <p:cNvPr id="3" name="TextBox 2"/>
          <p:cNvSpPr txBox="1"/>
          <p:nvPr/>
        </p:nvSpPr>
        <p:spPr>
          <a:xfrm>
            <a:off x="857249" y="1853753"/>
            <a:ext cx="11176907"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smtClean="0"/>
              <a:t> </a:t>
            </a:r>
            <a:r>
              <a:rPr lang="en-US" dirty="0"/>
              <a:t>A function is a block of organized, reusable code that is used to perform a single, related action</a:t>
            </a:r>
            <a:r>
              <a:rPr lang="en-US" dirty="0" smtClean="0"/>
              <a:t>.</a:t>
            </a:r>
          </a:p>
          <a:p>
            <a:pPr marL="285750" indent="-285750">
              <a:lnSpc>
                <a:spcPct val="200000"/>
              </a:lnSpc>
              <a:buFont typeface="Wingdings" panose="05000000000000000000" pitchFamily="2" charset="2"/>
              <a:buChar char="Ø"/>
            </a:pPr>
            <a:r>
              <a:rPr lang="en-US" dirty="0" smtClean="0"/>
              <a:t> Functions </a:t>
            </a:r>
            <a:r>
              <a:rPr lang="en-US" dirty="0"/>
              <a:t>improve the modularity of your program and allow for more code reuse</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Building </a:t>
            </a:r>
            <a:r>
              <a:rPr lang="en-US" dirty="0"/>
              <a:t>processing logic from the top down involves creating blocks of independent reusable functions. </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A </a:t>
            </a:r>
            <a:r>
              <a:rPr lang="en-US" dirty="0"/>
              <a:t>function can be called from another function by giving the necessary data (known as parameters or arguments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 </a:t>
            </a:r>
            <a:r>
              <a:rPr lang="en-US" dirty="0"/>
              <a:t>The result of the called function is returned to the calling environment.</a:t>
            </a:r>
            <a:endParaRPr lang="en-IN" dirty="0"/>
          </a:p>
        </p:txBody>
      </p:sp>
    </p:spTree>
    <p:extLst>
      <p:ext uri="{BB962C8B-B14F-4D97-AF65-F5344CB8AC3E}">
        <p14:creationId xmlns:p14="http://schemas.microsoft.com/office/powerpoint/2010/main" val="44054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               Types of functions</a:t>
            </a:r>
            <a:endParaRPr lang="en-IN" sz="4000" dirty="0"/>
          </a:p>
        </p:txBody>
      </p:sp>
      <p:sp>
        <p:nvSpPr>
          <p:cNvPr id="3" name="Text Placeholder 2"/>
          <p:cNvSpPr>
            <a:spLocks noGrp="1"/>
          </p:cNvSpPr>
          <p:nvPr>
            <p:ph type="body" idx="1"/>
          </p:nvPr>
        </p:nvSpPr>
        <p:spPr>
          <a:xfrm>
            <a:off x="1447191" y="2019550"/>
            <a:ext cx="4645152" cy="478722"/>
          </a:xfrm>
        </p:spPr>
        <p:txBody>
          <a:bodyPr/>
          <a:lstStyle/>
          <a:p>
            <a:r>
              <a:rPr lang="en-IN" b="1" dirty="0"/>
              <a:t>Built-in Functions:</a:t>
            </a:r>
            <a:endParaRPr lang="en-IN" dirty="0"/>
          </a:p>
        </p:txBody>
      </p:sp>
      <p:sp>
        <p:nvSpPr>
          <p:cNvPr id="5" name="Text Placeholder 4"/>
          <p:cNvSpPr>
            <a:spLocks noGrp="1"/>
          </p:cNvSpPr>
          <p:nvPr>
            <p:ph type="body" sz="quarter" idx="3"/>
          </p:nvPr>
        </p:nvSpPr>
        <p:spPr>
          <a:xfrm>
            <a:off x="6412362" y="2023003"/>
            <a:ext cx="4645152" cy="475269"/>
          </a:xfrm>
        </p:spPr>
        <p:txBody>
          <a:bodyPr/>
          <a:lstStyle/>
          <a:p>
            <a:r>
              <a:rPr lang="en-IN" b="1" dirty="0"/>
              <a:t>User-Defined Functions:</a:t>
            </a:r>
            <a:endParaRPr lang="en-IN" dirty="0"/>
          </a:p>
        </p:txBody>
      </p:sp>
      <p:sp>
        <p:nvSpPr>
          <p:cNvPr id="6" name="Content Placeholder 5"/>
          <p:cNvSpPr>
            <a:spLocks noGrp="1"/>
          </p:cNvSpPr>
          <p:nvPr>
            <p:ph sz="quarter" idx="4"/>
          </p:nvPr>
        </p:nvSpPr>
        <p:spPr>
          <a:xfrm>
            <a:off x="6412362" y="2657341"/>
            <a:ext cx="4645152" cy="2801521"/>
          </a:xfrm>
        </p:spPr>
        <p:txBody>
          <a:bodyPr>
            <a:normAutofit fontScale="77500" lnSpcReduction="20000"/>
          </a:bodyPr>
          <a:lstStyle/>
          <a:p>
            <a:r>
              <a:rPr lang="en-US" dirty="0"/>
              <a:t>Origin: These functions are created by the programmer as needed for a specific task or set of tasks</a:t>
            </a:r>
            <a:r>
              <a:rPr lang="en-US" dirty="0" smtClean="0"/>
              <a:t>.</a:t>
            </a:r>
          </a:p>
          <a:p>
            <a:r>
              <a:rPr lang="en-US" dirty="0" smtClean="0"/>
              <a:t>Purpose</a:t>
            </a:r>
            <a:r>
              <a:rPr lang="en-US" dirty="0"/>
              <a:t>: User-defined functions are tailored to the specific requirements of the program or task at hand. Programmers define them using the </a:t>
            </a:r>
            <a:r>
              <a:rPr lang="en-US" dirty="0" err="1"/>
              <a:t>def</a:t>
            </a:r>
            <a:r>
              <a:rPr lang="en-US" dirty="0"/>
              <a:t> keyword</a:t>
            </a:r>
            <a:r>
              <a:rPr lang="en-US" dirty="0" smtClean="0"/>
              <a:t>.</a:t>
            </a:r>
          </a:p>
          <a:p>
            <a:r>
              <a:rPr lang="en-US" dirty="0" smtClean="0"/>
              <a:t>Availability</a:t>
            </a:r>
            <a:r>
              <a:rPr lang="en-US" dirty="0"/>
              <a:t>: They are only accessible after being defined in the program. You need to create them to use them.</a:t>
            </a:r>
            <a:endParaRPr lang="en-IN" dirty="0"/>
          </a:p>
        </p:txBody>
      </p:sp>
      <p:sp>
        <p:nvSpPr>
          <p:cNvPr id="8" name="Content Placeholder 7"/>
          <p:cNvSpPr>
            <a:spLocks noGrp="1"/>
          </p:cNvSpPr>
          <p:nvPr>
            <p:ph sz="half" idx="2"/>
          </p:nvPr>
        </p:nvSpPr>
        <p:spPr>
          <a:xfrm>
            <a:off x="1447191" y="2657341"/>
            <a:ext cx="4645152" cy="2811386"/>
          </a:xfrm>
        </p:spPr>
        <p:txBody>
          <a:bodyPr>
            <a:normAutofit fontScale="85000" lnSpcReduction="20000"/>
          </a:bodyPr>
          <a:lstStyle/>
          <a:p>
            <a:r>
              <a:rPr lang="en-US" dirty="0"/>
              <a:t>Origin: These functions are pre-defined in the programming language (like Python) and are part of its standard library</a:t>
            </a:r>
            <a:r>
              <a:rPr lang="en-US" dirty="0" smtClean="0"/>
              <a:t>.</a:t>
            </a:r>
          </a:p>
          <a:p>
            <a:r>
              <a:rPr lang="en-US" dirty="0" smtClean="0"/>
              <a:t>Purpose</a:t>
            </a:r>
            <a:r>
              <a:rPr lang="en-US" dirty="0"/>
              <a:t>: </a:t>
            </a:r>
            <a:r>
              <a:rPr lang="en-US" dirty="0" smtClean="0"/>
              <a:t>Built-in </a:t>
            </a:r>
            <a:r>
              <a:rPr lang="en-US" dirty="0"/>
              <a:t>functions cover a wide range of general-purpose </a:t>
            </a:r>
            <a:r>
              <a:rPr lang="en-US" dirty="0" err="1" smtClean="0"/>
              <a:t>operations.Examples</a:t>
            </a:r>
            <a:r>
              <a:rPr lang="en-US" dirty="0" smtClean="0"/>
              <a:t> </a:t>
            </a:r>
            <a:r>
              <a:rPr lang="en-US" dirty="0"/>
              <a:t>include print(), </a:t>
            </a:r>
            <a:r>
              <a:rPr lang="en-US" dirty="0" err="1"/>
              <a:t>len</a:t>
            </a:r>
            <a:r>
              <a:rPr lang="en-US" dirty="0"/>
              <a:t>(), type(), sum(), and many more</a:t>
            </a:r>
            <a:r>
              <a:rPr lang="en-US" dirty="0" smtClean="0"/>
              <a:t>.</a:t>
            </a:r>
          </a:p>
          <a:p>
            <a:r>
              <a:rPr lang="en-US" dirty="0" smtClean="0"/>
              <a:t>Availability</a:t>
            </a:r>
            <a:r>
              <a:rPr lang="en-US" dirty="0"/>
              <a:t>: You can use built-in functions without having to define them; they are readily available for use.</a:t>
            </a:r>
            <a:endParaRPr lang="en-IN" dirty="0"/>
          </a:p>
        </p:txBody>
      </p:sp>
    </p:spTree>
    <p:extLst>
      <p:ext uri="{BB962C8B-B14F-4D97-AF65-F5344CB8AC3E}">
        <p14:creationId xmlns:p14="http://schemas.microsoft.com/office/powerpoint/2010/main" val="27590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Process of a function</a:t>
            </a:r>
            <a:endParaRPr lang="en-IN" sz="4000" dirty="0"/>
          </a:p>
        </p:txBody>
      </p:sp>
      <p:sp>
        <p:nvSpPr>
          <p:cNvPr id="3" name="Content Placeholder 2"/>
          <p:cNvSpPr>
            <a:spLocks noGrp="1"/>
          </p:cNvSpPr>
          <p:nvPr>
            <p:ph idx="1"/>
          </p:nvPr>
        </p:nvSpPr>
        <p:spPr/>
        <p:txBody>
          <a:bodyPr>
            <a:normAutofit/>
          </a:bodyPr>
          <a:lstStyle/>
          <a:p>
            <a:r>
              <a:rPr lang="en-IN" sz="2400" b="1" dirty="0"/>
              <a:t>Function </a:t>
            </a:r>
            <a:r>
              <a:rPr lang="en-IN" sz="2400" b="1" dirty="0" smtClean="0"/>
              <a:t>Definition</a:t>
            </a:r>
          </a:p>
          <a:p>
            <a:r>
              <a:rPr lang="en-IN" sz="2400" b="1" dirty="0"/>
              <a:t>Function </a:t>
            </a:r>
            <a:r>
              <a:rPr lang="en-IN" sz="2400" b="1" dirty="0" smtClean="0"/>
              <a:t>Call</a:t>
            </a:r>
          </a:p>
          <a:p>
            <a:r>
              <a:rPr lang="en-IN" sz="2400" b="1" dirty="0"/>
              <a:t>Parameter </a:t>
            </a:r>
            <a:r>
              <a:rPr lang="en-IN" sz="2400" b="1" dirty="0" smtClean="0"/>
              <a:t>Binding</a:t>
            </a:r>
          </a:p>
          <a:p>
            <a:r>
              <a:rPr lang="en-IN" sz="2400" b="1" dirty="0"/>
              <a:t>Function Body </a:t>
            </a:r>
            <a:r>
              <a:rPr lang="en-IN" sz="2400" b="1" dirty="0" smtClean="0"/>
              <a:t>Execution</a:t>
            </a:r>
          </a:p>
          <a:p>
            <a:r>
              <a:rPr lang="en-IN" sz="2400" b="1" dirty="0"/>
              <a:t>Return </a:t>
            </a:r>
            <a:r>
              <a:rPr lang="en-IN" sz="2400" b="1" dirty="0" smtClean="0"/>
              <a:t>Statement</a:t>
            </a:r>
          </a:p>
          <a:p>
            <a:r>
              <a:rPr lang="en-IN" sz="2400" b="1" dirty="0"/>
              <a:t>Function Output/Result</a:t>
            </a:r>
            <a:endParaRPr lang="en-IN" sz="2400" b="1" dirty="0" smtClean="0"/>
          </a:p>
          <a:p>
            <a:pPr marL="0" indent="0">
              <a:buNone/>
            </a:pPr>
            <a:endParaRPr lang="en-IN" sz="2400" dirty="0"/>
          </a:p>
        </p:txBody>
      </p:sp>
    </p:spTree>
    <p:extLst>
      <p:ext uri="{BB962C8B-B14F-4D97-AF65-F5344CB8AC3E}">
        <p14:creationId xmlns:p14="http://schemas.microsoft.com/office/powerpoint/2010/main" val="91278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50" y="873578"/>
            <a:ext cx="11103429" cy="4862870"/>
          </a:xfrm>
          <a:prstGeom prst="rect">
            <a:avLst/>
          </a:prstGeom>
          <a:noFill/>
        </p:spPr>
        <p:txBody>
          <a:bodyPr wrap="square" rtlCol="0">
            <a:spAutoFit/>
          </a:bodyPr>
          <a:lstStyle/>
          <a:p>
            <a:r>
              <a:rPr lang="en-US" sz="3800" b="1" dirty="0" smtClean="0">
                <a:latin typeface="Roboto"/>
                <a:ea typeface="Roboto"/>
                <a:cs typeface="Roboto"/>
                <a:sym typeface="Roboto"/>
              </a:rPr>
              <a:t>EXAMPLE</a:t>
            </a:r>
          </a:p>
          <a:p>
            <a:endParaRPr lang="en-US" sz="3800" b="1" dirty="0" smtClean="0">
              <a:latin typeface="Roboto"/>
              <a:ea typeface="Roboto"/>
              <a:cs typeface="Roboto"/>
              <a:sym typeface="Roboto"/>
            </a:endParaRPr>
          </a:p>
          <a:p>
            <a:r>
              <a:rPr lang="en-US" dirty="0" smtClean="0">
                <a:latin typeface="Roboto"/>
                <a:ea typeface="Roboto"/>
                <a:cs typeface="Roboto"/>
                <a:sym typeface="Roboto"/>
              </a:rPr>
              <a:t>Here </a:t>
            </a:r>
            <a:r>
              <a:rPr lang="en-US" dirty="0">
                <a:latin typeface="Roboto"/>
                <a:ea typeface="Roboto"/>
                <a:cs typeface="Roboto"/>
                <a:sym typeface="Roboto"/>
              </a:rPr>
              <a:t>is an example of a function in Python</a:t>
            </a:r>
            <a:r>
              <a:rPr lang="en-US" dirty="0" smtClean="0">
                <a:latin typeface="Roboto"/>
                <a:ea typeface="Roboto"/>
                <a:cs typeface="Roboto"/>
                <a:sym typeface="Roboto"/>
              </a:rPr>
              <a:t>:</a:t>
            </a:r>
          </a:p>
          <a:p>
            <a:endParaRPr lang="en-US" dirty="0">
              <a:latin typeface="Roboto"/>
              <a:ea typeface="Roboto"/>
              <a:cs typeface="Roboto"/>
              <a:sym typeface="Roboto"/>
            </a:endParaRPr>
          </a:p>
          <a:p>
            <a:endParaRPr lang="en-US" dirty="0" smtClean="0">
              <a:latin typeface="Roboto"/>
              <a:ea typeface="Roboto"/>
              <a:cs typeface="Roboto"/>
              <a:sym typeface="Roboto"/>
            </a:endParaRPr>
          </a:p>
          <a:p>
            <a:endParaRPr lang="en-US" dirty="0">
              <a:latin typeface="Roboto"/>
              <a:ea typeface="Roboto"/>
              <a:cs typeface="Roboto"/>
              <a:sym typeface="Roboto"/>
            </a:endParaRPr>
          </a:p>
          <a:p>
            <a:endParaRPr lang="en-US" dirty="0" smtClean="0">
              <a:latin typeface="Roboto"/>
              <a:ea typeface="Roboto"/>
              <a:cs typeface="Roboto"/>
              <a:sym typeface="Roboto"/>
            </a:endParaRPr>
          </a:p>
          <a:p>
            <a:endParaRPr lang="en-US" dirty="0">
              <a:latin typeface="Roboto"/>
              <a:ea typeface="Roboto"/>
              <a:cs typeface="Roboto"/>
              <a:sym typeface="Roboto"/>
            </a:endParaRPr>
          </a:p>
          <a:p>
            <a:pPr lvl="0"/>
            <a:r>
              <a:rPr lang="en-US" dirty="0" smtClean="0">
                <a:latin typeface="Roboto"/>
                <a:ea typeface="Roboto"/>
                <a:cs typeface="Roboto"/>
                <a:sym typeface="Roboto"/>
              </a:rPr>
              <a:t>You </a:t>
            </a:r>
            <a:r>
              <a:rPr lang="en-US" dirty="0">
                <a:latin typeface="Roboto"/>
                <a:ea typeface="Roboto"/>
                <a:cs typeface="Roboto"/>
                <a:sym typeface="Roboto"/>
              </a:rPr>
              <a:t>can call this function as follows</a:t>
            </a:r>
            <a:r>
              <a:rPr lang="en-US" dirty="0" smtClean="0">
                <a:latin typeface="Roboto"/>
                <a:ea typeface="Roboto"/>
                <a:cs typeface="Roboto"/>
                <a:sym typeface="Roboto"/>
              </a:rPr>
              <a:t>:</a:t>
            </a:r>
          </a:p>
          <a:p>
            <a:pPr lvl="0"/>
            <a:endParaRPr lang="en-US" dirty="0">
              <a:latin typeface="Roboto"/>
              <a:ea typeface="Roboto"/>
              <a:cs typeface="Roboto"/>
              <a:sym typeface="Roboto"/>
            </a:endParaRPr>
          </a:p>
          <a:p>
            <a:pPr lvl="0"/>
            <a:endParaRPr lang="en-US" dirty="0" smtClean="0">
              <a:latin typeface="Roboto"/>
              <a:ea typeface="Roboto"/>
              <a:cs typeface="Roboto"/>
              <a:sym typeface="Roboto"/>
            </a:endParaRPr>
          </a:p>
          <a:p>
            <a:pPr lvl="0"/>
            <a:endParaRPr lang="en-US" dirty="0">
              <a:latin typeface="Roboto"/>
              <a:ea typeface="Roboto"/>
              <a:cs typeface="Roboto"/>
              <a:sym typeface="Roboto"/>
            </a:endParaRPr>
          </a:p>
          <a:p>
            <a:pPr lvl="0"/>
            <a:endParaRPr lang="en-US" dirty="0">
              <a:latin typeface="Roboto"/>
              <a:ea typeface="Roboto"/>
              <a:cs typeface="Roboto"/>
              <a:sym typeface="Roboto"/>
            </a:endParaRPr>
          </a:p>
          <a:p>
            <a:endParaRPr lang="en-US" dirty="0">
              <a:latin typeface="Roboto"/>
              <a:ea typeface="Roboto"/>
              <a:cs typeface="Roboto"/>
              <a:sym typeface="Roboto"/>
            </a:endParaRPr>
          </a:p>
          <a:p>
            <a:endParaRPr lang="en-US" sz="1800" kern="1200" dirty="0">
              <a:solidFill>
                <a:schemeClr val="tx1"/>
              </a:solidFill>
              <a:latin typeface="+mn-lt"/>
              <a:ea typeface="+mn-ea"/>
              <a:cs typeface="+mn-cs"/>
            </a:endParaRPr>
          </a:p>
        </p:txBody>
      </p:sp>
      <p:pic>
        <p:nvPicPr>
          <p:cNvPr id="3" name="Google Shape;104;p18"/>
          <p:cNvPicPr preferRelativeResize="0"/>
          <p:nvPr/>
        </p:nvPicPr>
        <p:blipFill rotWithShape="1">
          <a:blip r:embed="rId2">
            <a:alphaModFix/>
          </a:blip>
          <a:srcRect r="46734"/>
          <a:stretch/>
        </p:blipFill>
        <p:spPr>
          <a:xfrm>
            <a:off x="2738624" y="2572371"/>
            <a:ext cx="3987875" cy="994800"/>
          </a:xfrm>
          <a:prstGeom prst="rect">
            <a:avLst/>
          </a:prstGeom>
          <a:noFill/>
          <a:ln>
            <a:noFill/>
          </a:ln>
        </p:spPr>
      </p:pic>
      <p:pic>
        <p:nvPicPr>
          <p:cNvPr id="4" name="Google Shape;106;p18"/>
          <p:cNvPicPr preferRelativeResize="0"/>
          <p:nvPr/>
        </p:nvPicPr>
        <p:blipFill rotWithShape="1">
          <a:blip r:embed="rId3">
            <a:alphaModFix/>
          </a:blip>
          <a:srcRect r="11300"/>
          <a:stretch/>
        </p:blipFill>
        <p:spPr>
          <a:xfrm>
            <a:off x="2738623" y="4166034"/>
            <a:ext cx="3987875" cy="971550"/>
          </a:xfrm>
          <a:prstGeom prst="rect">
            <a:avLst/>
          </a:prstGeom>
          <a:noFill/>
          <a:ln>
            <a:noFill/>
          </a:ln>
        </p:spPr>
      </p:pic>
    </p:spTree>
    <p:extLst>
      <p:ext uri="{BB962C8B-B14F-4D97-AF65-F5344CB8AC3E}">
        <p14:creationId xmlns:p14="http://schemas.microsoft.com/office/powerpoint/2010/main" val="20651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When to use </a:t>
            </a:r>
            <a:endParaRPr lang="en-IN" dirty="0"/>
          </a:p>
        </p:txBody>
      </p:sp>
      <p:sp>
        <p:nvSpPr>
          <p:cNvPr id="3" name="TextBox 2"/>
          <p:cNvSpPr txBox="1"/>
          <p:nvPr/>
        </p:nvSpPr>
        <p:spPr>
          <a:xfrm>
            <a:off x="857250" y="2518681"/>
            <a:ext cx="10687049"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Built-in functions are helpful for executing fundamental tasks that are necessary in most applications, such as printing output or computing the length of a string. </a:t>
            </a:r>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User-defined </a:t>
            </a:r>
            <a:r>
              <a:rPr lang="en-US" sz="2400" dirty="0"/>
              <a:t>functions are useful for more complex tasks that require specialized functionality, such as advanced mathematical calculations or file management.</a:t>
            </a:r>
            <a:endParaRPr lang="en-US" sz="2400" kern="1200" dirty="0">
              <a:solidFill>
                <a:schemeClr val="tx1"/>
              </a:solidFill>
            </a:endParaRPr>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endParaRPr lang="en-US" sz="2400" kern="1200" dirty="0">
              <a:solidFill>
                <a:schemeClr val="tx1"/>
              </a:solidFill>
            </a:endParaRPr>
          </a:p>
        </p:txBody>
      </p:sp>
    </p:spTree>
    <p:extLst>
      <p:ext uri="{BB962C8B-B14F-4D97-AF65-F5344CB8AC3E}">
        <p14:creationId xmlns:p14="http://schemas.microsoft.com/office/powerpoint/2010/main" val="190963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16579"/>
            <a:ext cx="5093364" cy="1327150"/>
          </a:xfrm>
        </p:spPr>
        <p:txBody>
          <a:bodyPr/>
          <a:lstStyle/>
          <a:p>
            <a:r>
              <a:rPr lang="en-IN" dirty="0" smtClean="0"/>
              <a:t>modules</a:t>
            </a:r>
            <a:endParaRPr lang="en-IN" dirty="0"/>
          </a:p>
        </p:txBody>
      </p:sp>
    </p:spTree>
    <p:extLst>
      <p:ext uri="{BB962C8B-B14F-4D97-AF65-F5344CB8AC3E}">
        <p14:creationId xmlns:p14="http://schemas.microsoft.com/office/powerpoint/2010/main" val="396358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1048774"/>
          </a:xfrm>
        </p:spPr>
        <p:txBody>
          <a:bodyPr/>
          <a:lstStyle/>
          <a:p>
            <a:r>
              <a:rPr lang="en-IN" sz="5000" dirty="0" err="1" smtClean="0"/>
              <a:t>MOdule</a:t>
            </a:r>
            <a:endParaRPr lang="en-IN" sz="5000" dirty="0"/>
          </a:p>
        </p:txBody>
      </p:sp>
      <p:sp>
        <p:nvSpPr>
          <p:cNvPr id="3" name="TextBox 2"/>
          <p:cNvSpPr txBox="1"/>
          <p:nvPr/>
        </p:nvSpPr>
        <p:spPr>
          <a:xfrm>
            <a:off x="1338943" y="2281918"/>
            <a:ext cx="10042071" cy="2921826"/>
          </a:xfrm>
          <a:prstGeom prst="rect">
            <a:avLst/>
          </a:prstGeom>
          <a:noFill/>
        </p:spPr>
        <p:txBody>
          <a:bodyPr wrap="square" rtlCol="0">
            <a:spAutoFit/>
          </a:bodyPr>
          <a:lstStyle/>
          <a:p>
            <a:pPr lvl="0">
              <a:lnSpc>
                <a:spcPct val="115000"/>
              </a:lnSpc>
              <a:spcBef>
                <a:spcPts val="1000"/>
              </a:spcBef>
            </a:pPr>
            <a:r>
              <a:rPr lang="en-US" b="1">
                <a:latin typeface="Roboto"/>
                <a:ea typeface="Roboto"/>
                <a:cs typeface="Roboto"/>
                <a:sym typeface="Roboto"/>
              </a:rPr>
              <a:t>Here are some tips for creating and using modules in Python:</a:t>
            </a:r>
          </a:p>
          <a:p>
            <a:pPr marL="457200" lvl="0" indent="-330200">
              <a:lnSpc>
                <a:spcPct val="115000"/>
              </a:lnSpc>
              <a:spcBef>
                <a:spcPts val="1000"/>
              </a:spcBef>
              <a:buSzPts val="1600"/>
              <a:buFont typeface="Roboto"/>
              <a:buChar char="●"/>
            </a:pPr>
            <a:r>
              <a:rPr lang="en-US" dirty="0">
                <a:latin typeface="Roboto"/>
                <a:ea typeface="Roboto"/>
                <a:cs typeface="Roboto"/>
                <a:sym typeface="Roboto"/>
              </a:rPr>
              <a:t>Use descriptive names for your modules.</a:t>
            </a:r>
          </a:p>
          <a:p>
            <a:pPr marL="457200" lvl="0" indent="-330200">
              <a:lnSpc>
                <a:spcPct val="115000"/>
              </a:lnSpc>
              <a:spcBef>
                <a:spcPts val="1000"/>
              </a:spcBef>
              <a:buSzPts val="1600"/>
              <a:buFont typeface="Roboto"/>
              <a:buChar char="●"/>
            </a:pPr>
            <a:r>
              <a:rPr lang="en-US" dirty="0">
                <a:latin typeface="Roboto"/>
                <a:ea typeface="Roboto"/>
                <a:cs typeface="Roboto"/>
                <a:sym typeface="Roboto"/>
              </a:rPr>
              <a:t>Group related code into the same module.</a:t>
            </a:r>
          </a:p>
          <a:p>
            <a:pPr marL="457200" lvl="0" indent="-330200">
              <a:lnSpc>
                <a:spcPct val="115000"/>
              </a:lnSpc>
              <a:spcBef>
                <a:spcPts val="1000"/>
              </a:spcBef>
              <a:buSzPts val="1600"/>
              <a:buFont typeface="Roboto"/>
              <a:buChar char="●"/>
            </a:pPr>
            <a:r>
              <a:rPr lang="en-US" dirty="0">
                <a:latin typeface="Roboto"/>
                <a:ea typeface="Roboto"/>
                <a:cs typeface="Roboto"/>
                <a:sym typeface="Roboto"/>
              </a:rPr>
              <a:t>Import modules only when you need them.</a:t>
            </a:r>
          </a:p>
          <a:p>
            <a:pPr marL="457200" lvl="0" indent="-330200">
              <a:lnSpc>
                <a:spcPct val="115000"/>
              </a:lnSpc>
              <a:spcBef>
                <a:spcPts val="1000"/>
              </a:spcBef>
              <a:buSzPts val="1600"/>
              <a:buFont typeface="Roboto"/>
              <a:buChar char="●"/>
            </a:pPr>
            <a:r>
              <a:rPr lang="en-US" dirty="0">
                <a:latin typeface="Roboto"/>
                <a:ea typeface="Roboto"/>
                <a:cs typeface="Roboto"/>
                <a:sym typeface="Roboto"/>
              </a:rPr>
              <a:t>Use the from statement to import specific symbols from a module.</a:t>
            </a:r>
          </a:p>
          <a:p>
            <a:pPr marL="457200" lvl="0" indent="-330200">
              <a:lnSpc>
                <a:spcPct val="115000"/>
              </a:lnSpc>
              <a:spcBef>
                <a:spcPts val="1000"/>
              </a:spcBef>
              <a:buSzPts val="1600"/>
              <a:buFont typeface="Roboto"/>
              <a:buChar char="●"/>
            </a:pPr>
            <a:r>
              <a:rPr lang="en-US" dirty="0">
                <a:latin typeface="Roboto"/>
                <a:ea typeface="Roboto"/>
                <a:cs typeface="Roboto"/>
                <a:sym typeface="Roboto"/>
              </a:rPr>
              <a:t>Use </a:t>
            </a:r>
            <a:r>
              <a:rPr lang="en-US" dirty="0" err="1">
                <a:latin typeface="Roboto"/>
                <a:ea typeface="Roboto"/>
                <a:cs typeface="Roboto"/>
                <a:sym typeface="Roboto"/>
              </a:rPr>
              <a:t>docstrings</a:t>
            </a:r>
            <a:r>
              <a:rPr lang="en-US" dirty="0">
                <a:latin typeface="Roboto"/>
                <a:ea typeface="Roboto"/>
                <a:cs typeface="Roboto"/>
                <a:sym typeface="Roboto"/>
              </a:rPr>
              <a:t> to document your modules and their symbols.</a:t>
            </a:r>
          </a:p>
          <a:p>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51980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Definition</a:t>
            </a:r>
            <a:endParaRPr lang="en-IN" sz="4400" dirty="0"/>
          </a:p>
        </p:txBody>
      </p:sp>
      <p:sp>
        <p:nvSpPr>
          <p:cNvPr id="10" name="TextBox 9"/>
          <p:cNvSpPr txBox="1"/>
          <p:nvPr/>
        </p:nvSpPr>
        <p:spPr>
          <a:xfrm>
            <a:off x="1260756" y="1979840"/>
            <a:ext cx="9984920" cy="417037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 In </a:t>
            </a:r>
            <a:r>
              <a:rPr lang="en-US" sz="2400" dirty="0" err="1" smtClean="0"/>
              <a:t>Python,a</a:t>
            </a:r>
            <a:r>
              <a:rPr lang="en-US" sz="2400" dirty="0" smtClean="0"/>
              <a:t> </a:t>
            </a:r>
            <a:r>
              <a:rPr lang="en-US" sz="2400" dirty="0"/>
              <a:t>module is a file containing Python definitions and statements. </a:t>
            </a:r>
            <a:r>
              <a:rPr lang="en-US" sz="2400" dirty="0" smtClean="0"/>
              <a:t>   The </a:t>
            </a:r>
            <a:r>
              <a:rPr lang="en-US" sz="2400" dirty="0"/>
              <a:t>file name is the module name with the suffix .</a:t>
            </a:r>
            <a:r>
              <a:rPr lang="en-US" sz="2400" dirty="0" err="1"/>
              <a:t>py</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smtClean="0"/>
              <a:t> </a:t>
            </a:r>
            <a:r>
              <a:rPr lang="en-US" sz="2400" dirty="0"/>
              <a:t>Modules allow you to </a:t>
            </a:r>
            <a:r>
              <a:rPr lang="en-US" sz="2400" dirty="0" smtClean="0"/>
              <a:t> organize </a:t>
            </a:r>
            <a:r>
              <a:rPr lang="en-US" sz="2400" dirty="0"/>
              <a:t>your Python code logically, making it more readable, reusable, and </a:t>
            </a:r>
            <a:r>
              <a:rPr lang="en-US" sz="2400" dirty="0" smtClean="0"/>
              <a:t> maintainable.</a:t>
            </a:r>
          </a:p>
          <a:p>
            <a:pPr marL="342900" indent="-342900">
              <a:buFont typeface="Wingdings" panose="05000000000000000000" pitchFamily="2" charset="2"/>
              <a:buChar char="Ø"/>
            </a:pPr>
            <a:endParaRPr lang="en-US" sz="2400" kern="1200" dirty="0">
              <a:solidFill>
                <a:schemeClr val="tx1"/>
              </a:solidFill>
            </a:endParaRPr>
          </a:p>
          <a:p>
            <a:pPr marL="457200" lvl="0" indent="-342900" algn="just">
              <a:spcBef>
                <a:spcPts val="1000"/>
              </a:spcBef>
              <a:buSzPts val="1800"/>
              <a:buFont typeface="Wingdings" panose="05000000000000000000" pitchFamily="2" charset="2"/>
              <a:buChar char="Ø"/>
            </a:pPr>
            <a:r>
              <a:rPr lang="en-US" sz="2400" dirty="0"/>
              <a:t>Modules are imported into the Python interpreter using the import statement. </a:t>
            </a:r>
          </a:p>
          <a:p>
            <a:pPr marL="457200" lvl="0" indent="-342900" algn="just">
              <a:spcBef>
                <a:spcPts val="1000"/>
              </a:spcBef>
              <a:spcAft>
                <a:spcPts val="1000"/>
              </a:spcAft>
              <a:buSzPts val="1800"/>
              <a:buFont typeface="Wingdings" panose="05000000000000000000" pitchFamily="2" charset="2"/>
              <a:buChar char="Ø"/>
            </a:pPr>
            <a:r>
              <a:rPr lang="en-US" sz="2400" dirty="0"/>
              <a:t>The import statement takes the name of the module as its argument.  </a:t>
            </a:r>
          </a:p>
          <a:p>
            <a:pPr marL="342900" indent="-342900">
              <a:buFont typeface="Wingdings" panose="05000000000000000000" pitchFamily="2" charset="2"/>
              <a:buChar char="Ø"/>
            </a:pPr>
            <a:endParaRPr lang="en-US" sz="2400" kern="1200" dirty="0">
              <a:solidFill>
                <a:schemeClr val="tx1"/>
              </a:solidFill>
            </a:endParaRPr>
          </a:p>
        </p:txBody>
      </p:sp>
    </p:spTree>
    <p:extLst>
      <p:ext uri="{BB962C8B-B14F-4D97-AF65-F5344CB8AC3E}">
        <p14:creationId xmlns:p14="http://schemas.microsoft.com/office/powerpoint/2010/main" val="3541174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150</TotalTime>
  <Words>746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Roboto</vt:lpstr>
      <vt:lpstr>Wingdings</vt:lpstr>
      <vt:lpstr>Gallery</vt:lpstr>
      <vt:lpstr>Python</vt:lpstr>
      <vt:lpstr>FUnction</vt:lpstr>
      <vt:lpstr>               Types of functions</vt:lpstr>
      <vt:lpstr>Process of a function</vt:lpstr>
      <vt:lpstr>PowerPoint Presentation</vt:lpstr>
      <vt:lpstr>   When to use </vt:lpstr>
      <vt:lpstr>modules</vt:lpstr>
      <vt:lpstr>MOdule</vt:lpstr>
      <vt:lpstr>Definition</vt:lpstr>
      <vt:lpstr>example</vt:lpstr>
      <vt:lpstr>Data manipulation</vt:lpstr>
      <vt:lpstr>Data manipulation</vt:lpstr>
      <vt:lpstr>Common data manipulation</vt:lpstr>
      <vt:lpstr>library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Balakrishnan</dc:creator>
  <cp:lastModifiedBy>Sanjana Balakrishnan</cp:lastModifiedBy>
  <cp:revision>9</cp:revision>
  <dcterms:created xsi:type="dcterms:W3CDTF">2023-10-10T12:23:54Z</dcterms:created>
  <dcterms:modified xsi:type="dcterms:W3CDTF">2023-10-10T14:54:03Z</dcterms:modified>
</cp:coreProperties>
</file>