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0"/>
  </p:notesMasterIdLst>
  <p:handoutMasterIdLst>
    <p:handoutMasterId r:id="rId21"/>
  </p:handoutMasterIdLst>
  <p:sldIdLst>
    <p:sldId id="312" r:id="rId5"/>
    <p:sldId id="304" r:id="rId6"/>
    <p:sldId id="323" r:id="rId7"/>
    <p:sldId id="282" r:id="rId8"/>
    <p:sldId id="324" r:id="rId9"/>
    <p:sldId id="325" r:id="rId10"/>
    <p:sldId id="314" r:id="rId11"/>
    <p:sldId id="326" r:id="rId12"/>
    <p:sldId id="315" r:id="rId13"/>
    <p:sldId id="327" r:id="rId14"/>
    <p:sldId id="328" r:id="rId15"/>
    <p:sldId id="329" r:id="rId16"/>
    <p:sldId id="330" r:id="rId17"/>
    <p:sldId id="331" r:id="rId18"/>
    <p:sldId id="297" r:id="rId19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CFA9A-ECB7-ED81-FB39-AD8D4EC09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D53B96-39BE-DC90-474F-F9FAE0EEE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9DF16B-722D-CCB5-95DC-BF97D7377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30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DCBE-33F5-3D71-7DF2-C54D8853A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36468B-CD1A-DE10-35E0-90E72577F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F6019D-EC9B-EEF6-6101-82C6BC6C5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852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IN" dirty="0" err="1"/>
              <a:t>Namma</a:t>
            </a:r>
            <a:r>
              <a:rPr lang="en-IN" dirty="0"/>
              <a:t> Yatri – Technical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826B-1540-7498-6047-9029B3A0A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8A0304-72A7-B43F-7F6C-AFC3080BD4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C993E29-B095-5E3E-AAA8-12DE7F39B25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14399" y="2303028"/>
            <a:ext cx="7315201" cy="3814743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55063F-9451-3128-3947-83E90BDFA6B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8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B8BE6-0428-2105-CDF3-40397F421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Cancellation Rate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CC4899-1A0D-AA93-0075-E2CFB9B0E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68BD4-F4CB-85E6-9AAF-ECA939EDE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239000" cy="3720337"/>
          </a:xfrm>
        </p:spPr>
        <p:txBody>
          <a:bodyPr/>
          <a:lstStyle/>
          <a:p>
            <a:r>
              <a:rPr lang="en-IN" b="1" dirty="0"/>
              <a:t>Insight:</a:t>
            </a:r>
            <a:endParaRPr lang="en-IN" dirty="0"/>
          </a:p>
          <a:p>
            <a:r>
              <a:rPr lang="en-IN" dirty="0"/>
              <a:t>Customer cancellations: ~11%</a:t>
            </a:r>
          </a:p>
          <a:p>
            <a:r>
              <a:rPr lang="en-IN" dirty="0"/>
              <a:t>Driver cancellations: ~7%</a:t>
            </a:r>
          </a:p>
          <a:p>
            <a:r>
              <a:rPr lang="en-IN" b="1" dirty="0"/>
              <a:t>Root Cause Hypotheses:</a:t>
            </a:r>
            <a:endParaRPr lang="en-IN" dirty="0"/>
          </a:p>
          <a:p>
            <a:r>
              <a:rPr lang="en-IN" dirty="0"/>
              <a:t>Poor ETA estimates</a:t>
            </a:r>
          </a:p>
          <a:p>
            <a:r>
              <a:rPr lang="en-IN" dirty="0"/>
              <a:t>Driver delays or user impatience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724BF1-CAA2-6A8F-917E-0D2932F992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41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EB88B-30E3-E2D4-2ED2-4A9C3532E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Pickup Zones (by Volume)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FA80A-DFAE-CF47-24E2-0C284CCA40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5F0DB-F523-1AED-6F98-B53BFB648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2427514"/>
            <a:ext cx="7358743" cy="3720337"/>
          </a:xfrm>
        </p:spPr>
        <p:txBody>
          <a:bodyPr/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5 zones account for ~30% of total ride volume</a:t>
            </a:r>
          </a:p>
          <a:p>
            <a:r>
              <a:rPr lang="en-US" b="1" dirty="0"/>
              <a:t>Recommendation:</a:t>
            </a:r>
            <a:endParaRPr lang="en-US" dirty="0"/>
          </a:p>
          <a:p>
            <a:r>
              <a:rPr lang="en-US" dirty="0"/>
              <a:t>Deploy higher driver density in these areas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FDCC9-FD24-3459-F6B2-850A885E8E6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39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69A2-695D-87D0-46C3-392BABB59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Booking Funnel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3290F-5EB5-AB7B-FD84-D0DE53D46F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17F28F-26C7-47CD-35C0-1AC3FDB34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558143"/>
            <a:ext cx="7152710" cy="3465222"/>
          </a:xfrm>
        </p:spPr>
        <p:txBody>
          <a:bodyPr/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Large drop-off between “quote search” and “OTP entry”</a:t>
            </a:r>
          </a:p>
          <a:p>
            <a:r>
              <a:rPr lang="en-US" dirty="0"/>
              <a:t>Suggests user hesitation after viewing prices</a:t>
            </a:r>
          </a:p>
          <a:p>
            <a:r>
              <a:rPr lang="en-US" b="1" dirty="0"/>
              <a:t>Action:</a:t>
            </a:r>
            <a:endParaRPr lang="en-US" dirty="0"/>
          </a:p>
          <a:p>
            <a:r>
              <a:rPr lang="en-US" dirty="0"/>
              <a:t>Improve quote UX, show estimated time &amp; driver reliability upfront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DF5B2C-6146-125C-A5EF-E395D3482E0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4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6AB0-4BB3-5608-7504-22F9A558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Quote-to-Completion by Hour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EF9BCB-974C-6E0B-4582-884283E652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DE524-8DA8-8447-71F6-DEED29CBA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304314" cy="3720337"/>
          </a:xfrm>
        </p:spPr>
        <p:txBody>
          <a:bodyPr/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Lower conversion rate during late-night hours</a:t>
            </a:r>
          </a:p>
          <a:p>
            <a:r>
              <a:rPr lang="en-US" b="1" dirty="0"/>
              <a:t>Recommendation:</a:t>
            </a:r>
            <a:endParaRPr lang="en-US" dirty="0"/>
          </a:p>
          <a:p>
            <a:r>
              <a:rPr lang="en-US" dirty="0"/>
              <a:t>Introduce driver incentives or discounts for late-night completions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265BE4-29E4-233D-138C-2B6746A0F7E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154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Sanjana </a:t>
            </a:r>
            <a:r>
              <a:rPr lang="en-US" dirty="0" err="1"/>
              <a:t>Tadem</a:t>
            </a:r>
            <a:br>
              <a:rPr lang="en-US" dirty="0"/>
            </a:br>
            <a:r>
              <a:rPr lang="en-US" dirty="0"/>
              <a:t>tademsanjana57@gmail.com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 fontScale="70000" lnSpcReduction="20000"/>
          </a:bodyPr>
          <a:lstStyle/>
          <a:p>
            <a:r>
              <a:rPr lang="en-IN" b="1" dirty="0"/>
              <a:t>Objective:</a:t>
            </a:r>
            <a:br>
              <a:rPr lang="en-IN" dirty="0"/>
            </a:br>
            <a:r>
              <a:rPr lang="en-IN" dirty="0"/>
              <a:t>To uncover ride trends, booking </a:t>
            </a:r>
            <a:r>
              <a:rPr lang="en-IN" dirty="0" err="1"/>
              <a:t>behaviors</a:t>
            </a:r>
            <a:r>
              <a:rPr lang="en-IN" dirty="0"/>
              <a:t>, revenue drivers, and cancellations from </a:t>
            </a:r>
            <a:r>
              <a:rPr lang="en-IN" dirty="0" err="1"/>
              <a:t>Namma</a:t>
            </a:r>
            <a:r>
              <a:rPr lang="en-IN" dirty="0"/>
              <a:t> Yatri’s trip data.</a:t>
            </a:r>
          </a:p>
          <a:p>
            <a:r>
              <a:rPr lang="en-IN" b="1" dirty="0"/>
              <a:t>Approach:</a:t>
            </a:r>
            <a:endParaRPr lang="en-IN" dirty="0"/>
          </a:p>
          <a:p>
            <a:r>
              <a:rPr lang="en-IN" dirty="0"/>
              <a:t>Merged 5 datasets using foreign keys (</a:t>
            </a:r>
            <a:r>
              <a:rPr lang="en-IN" dirty="0" err="1"/>
              <a:t>tripid</a:t>
            </a:r>
            <a:r>
              <a:rPr lang="en-IN" dirty="0"/>
              <a:t>, </a:t>
            </a:r>
            <a:r>
              <a:rPr lang="en-IN" dirty="0" err="1"/>
              <a:t>faremethod</a:t>
            </a:r>
            <a:r>
              <a:rPr lang="en-IN" dirty="0"/>
              <a:t>, </a:t>
            </a:r>
            <a:r>
              <a:rPr lang="en-IN" dirty="0" err="1"/>
              <a:t>loc_to</a:t>
            </a:r>
            <a:r>
              <a:rPr lang="en-IN" dirty="0"/>
              <a:t>)</a:t>
            </a:r>
          </a:p>
          <a:p>
            <a:r>
              <a:rPr lang="en-IN" dirty="0"/>
              <a:t>Cleaned &amp; enriched categorical data (duration labels, payment methods)</a:t>
            </a:r>
          </a:p>
          <a:p>
            <a:r>
              <a:rPr lang="en-IN" dirty="0"/>
              <a:t>Performed Exploratory Data Analysis (EDA)</a:t>
            </a:r>
          </a:p>
          <a:p>
            <a:r>
              <a:rPr lang="en-IN" dirty="0"/>
              <a:t>Visualized key insights using Python (Seaborn/Matplotlib)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BA753-AF58-4820-58F1-A35A919B7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3573F-8723-E6E7-F1AE-EB211EABE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IN" dirty="0"/>
              <a:t>Data Joins &amp; Model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E4FE9-1412-974E-5DEA-F3DD3423E5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920B9A2-5DAB-F7A8-482F-40E156A771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646308"/>
            <a:ext cx="12823371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 Structure: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Trip_Details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↔ Trips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tripid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Trips ↔ Duration via duration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Trips ↔ Payment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faremethod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Trips ↔ Assembly via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loc_to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consolidated dataset with 983 records, capturing trip metadata, behavioral signals, payments, and location tags.</a:t>
            </a:r>
          </a:p>
        </p:txBody>
      </p:sp>
    </p:spTree>
    <p:extLst>
      <p:ext uri="{BB962C8B-B14F-4D97-AF65-F5344CB8AC3E}">
        <p14:creationId xmlns:p14="http://schemas.microsoft.com/office/powerpoint/2010/main" val="49222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Variable Classification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26F626-F055-ECDA-A69F-E5C857C615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30287" y="3107120"/>
            <a:ext cx="91331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duration_label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payment_method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drop_zone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fare,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Flags: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customer_not_cancelled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driver_not_cancelled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otp_entered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end_ride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Booking funnel stages, time-based demand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13CC1-5D48-01F9-16B1-E61B28B9C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E0CD3-F3B0-F8EE-21EC-3063669C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IN" dirty="0"/>
              <a:t>Ride Demand by Hour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26C9EEDA-C3F1-2D83-A114-A7E575947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74E8EF-325C-BB54-37E0-AE73C9F8379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30287" y="2542863"/>
            <a:ext cx="9133113" cy="2451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Insight:</a:t>
            </a:r>
            <a:endParaRPr lang="en-US" sz="2000" dirty="0"/>
          </a:p>
          <a:p>
            <a:r>
              <a:rPr lang="en-US" sz="2000" dirty="0"/>
              <a:t>Clear peaks during 9–11 AM and 6–8 PM</a:t>
            </a:r>
          </a:p>
          <a:p>
            <a:r>
              <a:rPr lang="en-US" sz="2000" dirty="0"/>
              <a:t>Reflects commuter-based usage</a:t>
            </a:r>
          </a:p>
          <a:p>
            <a:r>
              <a:rPr lang="en-US" sz="2000" b="1" dirty="0"/>
              <a:t>Recommendation:</a:t>
            </a:r>
            <a:endParaRPr lang="en-US" sz="2000" dirty="0"/>
          </a:p>
          <a:p>
            <a:r>
              <a:rPr lang="en-US" sz="2000" dirty="0"/>
              <a:t>Align driver availability with demand zones during these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719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AA6-9889-471E-597B-0A7E0562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Ride Demand by hour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63C724-2D22-AAAB-278B-E04952A64A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5732" y="2303463"/>
            <a:ext cx="6994524" cy="349726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EA9EE-AE64-BDF5-643C-E8CC90C40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58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IN" dirty="0"/>
              <a:t>Revenue by Hour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Revenue curve mirrors demand patterns</a:t>
            </a:r>
          </a:p>
          <a:p>
            <a:r>
              <a:rPr lang="en-US" dirty="0"/>
              <a:t>Midday dips in fare generation</a:t>
            </a:r>
          </a:p>
          <a:p>
            <a:r>
              <a:rPr lang="en-US" b="1" dirty="0"/>
              <a:t>Recommendation:</a:t>
            </a:r>
            <a:endParaRPr lang="en-US" dirty="0"/>
          </a:p>
          <a:p>
            <a:r>
              <a:rPr lang="en-US" dirty="0"/>
              <a:t>Consider time-based pricing or promos to flatten the revenue curve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9F6B-1517-2F4D-7998-D8933A366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7F645-793E-8850-3D9F-9D52A0755E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A545EA-D5B7-B8BE-96F0-8F6AC3B15CC0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2"/>
          <a:stretch>
            <a:fillRect/>
          </a:stretch>
        </p:blipFill>
        <p:spPr>
          <a:xfrm>
            <a:off x="4169229" y="1057274"/>
            <a:ext cx="7456714" cy="4984751"/>
          </a:xfrm>
        </p:spPr>
      </p:pic>
    </p:spTree>
    <p:extLst>
      <p:ext uri="{BB962C8B-B14F-4D97-AF65-F5344CB8AC3E}">
        <p14:creationId xmlns:p14="http://schemas.microsoft.com/office/powerpoint/2010/main" val="360294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IN" dirty="0"/>
              <a:t>Payment Method Usage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6074229" cy="3720337"/>
          </a:xfrm>
        </p:spPr>
        <p:txBody>
          <a:bodyPr>
            <a:normAutofit/>
          </a:bodyPr>
          <a:lstStyle/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Equal distribution: Credit Card, UPI, Debit Card, and Cash</a:t>
            </a:r>
          </a:p>
          <a:p>
            <a:r>
              <a:rPr lang="en-US" b="1" dirty="0"/>
              <a:t>Note:</a:t>
            </a:r>
            <a:endParaRPr lang="en-US" dirty="0"/>
          </a:p>
          <a:p>
            <a:r>
              <a:rPr lang="en-US" dirty="0"/>
              <a:t>This is likely </a:t>
            </a:r>
            <a:r>
              <a:rPr lang="en-US" b="1" dirty="0"/>
              <a:t>synthetic or balanced data</a:t>
            </a:r>
            <a:endParaRPr lang="en-US" dirty="0"/>
          </a:p>
          <a:p>
            <a:r>
              <a:rPr lang="en-US" dirty="0"/>
              <a:t>In real-world Indian mobility platforms, </a:t>
            </a:r>
            <a:r>
              <a:rPr lang="en-US" b="1" dirty="0"/>
              <a:t>UPI and Cash</a:t>
            </a:r>
            <a:r>
              <a:rPr lang="en-US" dirty="0"/>
              <a:t> dominate</a:t>
            </a:r>
          </a:p>
          <a:p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{332AFCA5-DD38-4A57-A461-B275ADA50481}tf78438558_win32</Template>
  <TotalTime>25</TotalTime>
  <Words>412</Words>
  <Application>Microsoft Office PowerPoint</Application>
  <PresentationFormat>Widescreen</PresentationFormat>
  <Paragraphs>77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Custom</vt:lpstr>
      <vt:lpstr>Namma Yatri – Technical Data Analysis</vt:lpstr>
      <vt:lpstr>Objective</vt:lpstr>
      <vt:lpstr>Data Joins &amp; Model</vt:lpstr>
      <vt:lpstr>Variable Classification</vt:lpstr>
      <vt:lpstr>Ride Demand by Hour</vt:lpstr>
      <vt:lpstr>Ride Demand by hour</vt:lpstr>
      <vt:lpstr>Revenue by Hour</vt:lpstr>
      <vt:lpstr>PowerPoint Presentation</vt:lpstr>
      <vt:lpstr>Payment Method Usage</vt:lpstr>
      <vt:lpstr>PowerPoint Presentation</vt:lpstr>
      <vt:lpstr>Cancellation Rate </vt:lpstr>
      <vt:lpstr>Top Pickup Zones (by Volume)</vt:lpstr>
      <vt:lpstr>Booking Funnel</vt:lpstr>
      <vt:lpstr>Quote-to-Completion by Hour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karthik poojari</dc:creator>
  <cp:lastModifiedBy>karthik poojari</cp:lastModifiedBy>
  <cp:revision>1</cp:revision>
  <dcterms:created xsi:type="dcterms:W3CDTF">2025-07-19T17:50:23Z</dcterms:created>
  <dcterms:modified xsi:type="dcterms:W3CDTF">2025-07-19T18:15:46Z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