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61"/>
  </p:notesMasterIdLst>
  <p:handoutMasterIdLst>
    <p:handoutMasterId r:id="rId62"/>
  </p:handoutMasterIdLst>
  <p:sldIdLst>
    <p:sldId id="256" r:id="rId2"/>
    <p:sldId id="293" r:id="rId3"/>
    <p:sldId id="313" r:id="rId4"/>
    <p:sldId id="295" r:id="rId5"/>
    <p:sldId id="296" r:id="rId6"/>
    <p:sldId id="302" r:id="rId7"/>
    <p:sldId id="316" r:id="rId8"/>
    <p:sldId id="317" r:id="rId9"/>
    <p:sldId id="297" r:id="rId10"/>
    <p:sldId id="292" r:id="rId11"/>
    <p:sldId id="300" r:id="rId12"/>
    <p:sldId id="318" r:id="rId13"/>
    <p:sldId id="319" r:id="rId14"/>
    <p:sldId id="320" r:id="rId15"/>
    <p:sldId id="299" r:id="rId16"/>
    <p:sldId id="321" r:id="rId17"/>
    <p:sldId id="306" r:id="rId18"/>
    <p:sldId id="298" r:id="rId19"/>
    <p:sldId id="322" r:id="rId20"/>
    <p:sldId id="323" r:id="rId21"/>
    <p:sldId id="324" r:id="rId22"/>
    <p:sldId id="325" r:id="rId23"/>
    <p:sldId id="326" r:id="rId24"/>
    <p:sldId id="327" r:id="rId25"/>
    <p:sldId id="303" r:id="rId26"/>
    <p:sldId id="304" r:id="rId27"/>
    <p:sldId id="330" r:id="rId28"/>
    <p:sldId id="294" r:id="rId29"/>
    <p:sldId id="301" r:id="rId30"/>
    <p:sldId id="347" r:id="rId31"/>
    <p:sldId id="346" r:id="rId32"/>
    <p:sldId id="309" r:id="rId33"/>
    <p:sldId id="333" r:id="rId34"/>
    <p:sldId id="334" r:id="rId35"/>
    <p:sldId id="335" r:id="rId36"/>
    <p:sldId id="337" r:id="rId37"/>
    <p:sldId id="336" r:id="rId38"/>
    <p:sldId id="338" r:id="rId39"/>
    <p:sldId id="339" r:id="rId40"/>
    <p:sldId id="340" r:id="rId41"/>
    <p:sldId id="312" r:id="rId42"/>
    <p:sldId id="341" r:id="rId43"/>
    <p:sldId id="342" r:id="rId44"/>
    <p:sldId id="345" r:id="rId45"/>
    <p:sldId id="343" r:id="rId46"/>
    <p:sldId id="344" r:id="rId47"/>
    <p:sldId id="310" r:id="rId48"/>
    <p:sldId id="308" r:id="rId49"/>
    <p:sldId id="328" r:id="rId50"/>
    <p:sldId id="329" r:id="rId51"/>
    <p:sldId id="311" r:id="rId52"/>
    <p:sldId id="331" r:id="rId53"/>
    <p:sldId id="348" r:id="rId54"/>
    <p:sldId id="314" r:id="rId55"/>
    <p:sldId id="315" r:id="rId56"/>
    <p:sldId id="349" r:id="rId57"/>
    <p:sldId id="350" r:id="rId58"/>
    <p:sldId id="351" r:id="rId59"/>
    <p:sldId id="259" r:id="rId6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3919"/>
    <a:srgbClr val="F29B4C"/>
    <a:srgbClr val="2384AF"/>
    <a:srgbClr val="49BCBF"/>
    <a:srgbClr val="A6A6A6"/>
    <a:srgbClr val="9DB4E7"/>
    <a:srgbClr val="0772F3"/>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65" d="100"/>
          <a:sy n="65" d="100"/>
        </p:scale>
        <p:origin x="738" y="69"/>
      </p:cViewPr>
      <p:guideLst/>
    </p:cSldViewPr>
  </p:slideViewPr>
  <p:notesTextViewPr>
    <p:cViewPr>
      <p:scale>
        <a:sx n="1" d="1"/>
        <a:sy n="1" d="1"/>
      </p:scale>
      <p:origin x="0" y="0"/>
    </p:cViewPr>
  </p:notesTextViewPr>
  <p:notesViewPr>
    <p:cSldViewPr snapToGrid="0">
      <p:cViewPr varScale="1">
        <p:scale>
          <a:sx n="67" d="100"/>
          <a:sy n="67" d="100"/>
        </p:scale>
        <p:origin x="33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EA5147-3725-42F7-A685-75BC380556E7}" type="datetimeFigureOut">
              <a:rPr lang="en-IN" smtClean="0"/>
              <a:t>11-08-2020</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7B62E6-2E64-4FEC-9A00-F12C7EF39B69}" type="slidenum">
              <a:rPr lang="en-IN" smtClean="0"/>
              <a:t>‹#›</a:t>
            </a:fld>
            <a:endParaRPr lang="en-IN" dirty="0"/>
          </a:p>
        </p:txBody>
      </p:sp>
    </p:spTree>
    <p:extLst>
      <p:ext uri="{BB962C8B-B14F-4D97-AF65-F5344CB8AC3E}">
        <p14:creationId xmlns:p14="http://schemas.microsoft.com/office/powerpoint/2010/main" val="602402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11-08-2020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anose="02000000000000000000" pitchFamily="2" charset="0"/>
                <a:ea typeface="Roboto Condensed" panose="02000000000000000000"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anose="02000000000000000000" pitchFamily="2" charset="0"/>
                <a:ea typeface="Roboto Condensed" panose="02000000000000000000"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anose="02000000000000000000" pitchFamily="2" charset="0"/>
                  <a:ea typeface="Roboto Condensed" panose="02000000000000000000"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bg1"/>
                </a:solidFill>
                <a:latin typeface="Roboto Condensed" panose="02000000000000000000" pitchFamily="2" charset="0"/>
                <a:ea typeface="Roboto Condensed" panose="02000000000000000000" pitchFamily="2" charset="0"/>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bg1"/>
                </a:solidFill>
                <a:latin typeface="Roboto Condensed" panose="02000000000000000000" pitchFamily="2" charset="0"/>
                <a:ea typeface="Roboto Condensed" panose="02000000000000000000"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4360" y="6155455"/>
            <a:ext cx="2807260" cy="691205"/>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latin typeface="Roboto Condensed" panose="02000000000000000000" pitchFamily="2" charset="0"/>
                <a:ea typeface="Roboto Condensed" panose="02000000000000000000" pitchFamily="2" charset="0"/>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anose="02000000000000000000" pitchFamily="2" charset="0"/>
                <a:ea typeface="Roboto Condensed" panose="02000000000000000000"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pPr/>
              <a:t>‹#›</a:t>
            </a:fld>
            <a:endParaRPr lang="en-IN"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81309" y="5105772"/>
            <a:ext cx="4410691" cy="1086002"/>
          </a:xfrm>
          <a:prstGeom prst="rect">
            <a:avLst/>
          </a:prstGeom>
        </p:spPr>
      </p:pic>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bg1"/>
                </a:solidFill>
                <a:latin typeface="Roboto Condensed" panose="02000000000000000000" pitchFamily="2" charset="0"/>
                <a:ea typeface="Roboto Condensed" panose="02000000000000000000" pitchFamily="2"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anose="02000000000000000000" pitchFamily="2" charset="0"/>
                <a:ea typeface="Roboto Condensed" panose="02000000000000000000"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pPr/>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atin typeface="Roboto Condensed" panose="02000000000000000000" pitchFamily="2" charset="0"/>
                <a:ea typeface="Roboto Condensed" panose="02000000000000000000" pitchFamily="2" charset="0"/>
              </a:defRPr>
            </a:lvl1pPr>
          </a:lstStyle>
          <a:p>
            <a:pPr lvl="0"/>
            <a:r>
              <a:rPr lang="en-US" dirty="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7434" y="90879"/>
            <a:ext cx="2422016" cy="609939"/>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72484" y="103381"/>
            <a:ext cx="2375663" cy="584936"/>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anose="02000000000000000000" pitchFamily="2" charset="0"/>
                <a:ea typeface="Roboto Condensed" panose="02000000000000000000"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pPr/>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Cross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Basappa Layout, Gavipuram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Extension,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655549" y="2415355"/>
            <a:ext cx="2880918" cy="2027295"/>
            <a:chOff x="3491656" y="1811515"/>
            <a:chExt cx="2160688" cy="1520471"/>
          </a:xfrm>
        </p:grpSpPr>
        <p:sp>
          <p:nvSpPr>
            <p:cNvPr id="21" name="TextBox 20"/>
            <p:cNvSpPr txBox="1"/>
            <p:nvPr/>
          </p:nvSpPr>
          <p:spPr>
            <a:xfrm>
              <a:off x="3491656" y="1811515"/>
              <a:ext cx="2160688" cy="530914"/>
            </a:xfrm>
            <a:prstGeom prst="rect">
              <a:avLst/>
            </a:prstGeom>
            <a:noFill/>
          </p:spPr>
          <p:txBody>
            <a:bodyPr wrap="none" rtlCol="0">
              <a:spAutoFit/>
            </a:bodyPr>
            <a:lstStyle/>
            <a:p>
              <a:pPr algn="ctr"/>
              <a:r>
                <a:rPr lang="en-GB" sz="4000" b="1" dirty="0" smtClean="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Thank</a:t>
              </a:r>
              <a:r>
                <a:rPr lang="en-GB" sz="4000" b="1" baseline="0" dirty="0" smtClean="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 You !!!</a:t>
              </a:r>
              <a:endPar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anose="02000000000000000000" pitchFamily="2" charset="0"/>
                  <a:ea typeface="Roboto Condensed" panose="02000000000000000000"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07891" y="5846073"/>
            <a:ext cx="2710095" cy="318100"/>
          </a:xfrm>
          <a:prstGeom prst="rect">
            <a:avLst/>
          </a:prstGeom>
        </p:spPr>
        <p:txBody>
          <a:bodyPr wrap="square">
            <a:spAutoFit/>
          </a:bodyPr>
          <a:lstStyle/>
          <a:p>
            <a:r>
              <a:rPr lang="en-US" sz="1467" b="1" u="none" kern="1200"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pic>
        <p:nvPicPr>
          <p:cNvPr id="30" name="Picture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37" name="Picture 3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40876" y="5500471"/>
            <a:ext cx="2807260" cy="691205"/>
          </a:xfrm>
          <a:prstGeom prst="rect">
            <a:avLst/>
          </a:prstGeom>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5" name="Google Shape;163;p10"/>
          <p:cNvSpPr txBox="1">
            <a:spLocks noGrp="1"/>
          </p:cNvSpPr>
          <p:nvPr>
            <p:ph type="sldNum" idx="4"/>
          </p:nvPr>
        </p:nvSpPr>
        <p:spPr>
          <a:xfrm>
            <a:off x="11306057" y="6364761"/>
            <a:ext cx="484324"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a:t/>
            </a:r>
            <a:br>
              <a:rPr lang="en-IN" sz="8000" dirty="0"/>
            </a:br>
            <a:r>
              <a:rPr lang="en-IN" sz="8000" dirty="0" smtClean="0"/>
              <a:t>Angular</a:t>
            </a:r>
            <a:endParaRPr lang="en-IN" dirty="0">
              <a:solidFill>
                <a:schemeClr val="bg1"/>
              </a:solidFill>
            </a:endParaRPr>
          </a:p>
        </p:txBody>
      </p:sp>
      <p:sp>
        <p:nvSpPr>
          <p:cNvPr id="4" name="Slide Number Placeholder 3"/>
          <p:cNvSpPr>
            <a:spLocks noGrp="1"/>
          </p:cNvSpPr>
          <p:nvPr>
            <p:ph type="sldNum" idx="4294967295"/>
          </p:nvPr>
        </p:nvSpPr>
        <p:spPr>
          <a:xfrm>
            <a:off x="11241511" y="6461580"/>
            <a:ext cx="806636" cy="415777"/>
          </a:xfrm>
        </p:spPr>
        <p:txBody>
          <a:bodyPr/>
          <a:lstStyle/>
          <a:p>
            <a:fld id="{A5FE59A5-F4B4-47F3-8C4B-BD6C0C97D865}" type="slidenum">
              <a:rPr lang="en-IN" smtClean="0"/>
              <a:t>0</a:t>
            </a:fld>
            <a:endParaRPr lang="en-IN" dirty="0"/>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Architecture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pic>
        <p:nvPicPr>
          <p:cNvPr id="5" name="Picture 4"/>
          <p:cNvPicPr>
            <a:picLocks noChangeAspect="1"/>
          </p:cNvPicPr>
          <p:nvPr/>
        </p:nvPicPr>
        <p:blipFill>
          <a:blip r:embed="rId2"/>
          <a:stretch>
            <a:fillRect/>
          </a:stretch>
        </p:blipFill>
        <p:spPr>
          <a:xfrm>
            <a:off x="1133340" y="1197735"/>
            <a:ext cx="9156879" cy="4984124"/>
          </a:xfrm>
          <a:prstGeom prst="rect">
            <a:avLst/>
          </a:prstGeom>
        </p:spPr>
      </p:pic>
    </p:spTree>
    <p:extLst>
      <p:ext uri="{BB962C8B-B14F-4D97-AF65-F5344CB8AC3E}">
        <p14:creationId xmlns:p14="http://schemas.microsoft.com/office/powerpoint/2010/main" val="3064214382"/>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Meta Data</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10</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Metadata </a:t>
            </a:r>
            <a:r>
              <a:rPr lang="en-US" dirty="0"/>
              <a:t>is used to decorate a class so that it can configure the expected behavior of the class. </a:t>
            </a:r>
            <a:endParaRPr lang="en-US" dirty="0" smtClean="0"/>
          </a:p>
          <a:p>
            <a:pPr>
              <a:lnSpc>
                <a:spcPct val="150000"/>
              </a:lnSpc>
              <a:buFont typeface="Wingdings" panose="05000000000000000000" pitchFamily="2" charset="2"/>
              <a:buChar char="q"/>
            </a:pPr>
            <a:r>
              <a:rPr lang="en-US" dirty="0" smtClean="0"/>
              <a:t>The </a:t>
            </a:r>
            <a:r>
              <a:rPr lang="en-US" dirty="0"/>
              <a:t>metadata is represented by </a:t>
            </a:r>
            <a:r>
              <a:rPr lang="en-US" dirty="0" smtClean="0"/>
              <a:t>decorators.</a:t>
            </a:r>
          </a:p>
          <a:p>
            <a:pPr marL="101596" indent="0">
              <a:lnSpc>
                <a:spcPct val="150000"/>
              </a:lnSpc>
              <a:buNone/>
            </a:pPr>
            <a:r>
              <a:rPr lang="en-US" dirty="0"/>
              <a:t>	</a:t>
            </a:r>
            <a:r>
              <a:rPr lang="en-US" dirty="0" smtClean="0"/>
              <a:t>1</a:t>
            </a:r>
            <a:r>
              <a:rPr lang="en-US" dirty="0"/>
              <a:t>. </a:t>
            </a:r>
            <a:r>
              <a:rPr lang="en-US" dirty="0" smtClean="0"/>
              <a:t>Class decorators.</a:t>
            </a:r>
          </a:p>
          <a:p>
            <a:pPr marL="101596" indent="0">
              <a:lnSpc>
                <a:spcPct val="150000"/>
              </a:lnSpc>
              <a:buNone/>
            </a:pPr>
            <a:r>
              <a:rPr lang="en-US" dirty="0"/>
              <a:t>	</a:t>
            </a:r>
            <a:r>
              <a:rPr lang="en-US" dirty="0" smtClean="0"/>
              <a:t>	e.g</a:t>
            </a:r>
            <a:r>
              <a:rPr lang="en-US" dirty="0"/>
              <a:t>. @Component and @NgModule </a:t>
            </a:r>
            <a:endParaRPr lang="en-US" dirty="0" smtClean="0"/>
          </a:p>
          <a:p>
            <a:pPr marL="101596" indent="0">
              <a:lnSpc>
                <a:spcPct val="150000"/>
              </a:lnSpc>
              <a:buNone/>
            </a:pPr>
            <a:r>
              <a:rPr lang="en-US" dirty="0" smtClean="0"/>
              <a:t>	2</a:t>
            </a:r>
            <a:r>
              <a:rPr lang="en-US" dirty="0"/>
              <a:t>. </a:t>
            </a:r>
            <a:r>
              <a:rPr lang="en-US" dirty="0" smtClean="0"/>
              <a:t>Property decorators:  </a:t>
            </a:r>
            <a:r>
              <a:rPr lang="en-US" dirty="0"/>
              <a:t>Used for properties inside </a:t>
            </a:r>
            <a:r>
              <a:rPr lang="en-US" dirty="0" smtClean="0"/>
              <a:t>classes.</a:t>
            </a:r>
          </a:p>
          <a:p>
            <a:pPr marL="101596" indent="0">
              <a:lnSpc>
                <a:spcPct val="150000"/>
              </a:lnSpc>
              <a:buNone/>
            </a:pPr>
            <a:r>
              <a:rPr lang="en-US" dirty="0"/>
              <a:t>	</a:t>
            </a:r>
            <a:r>
              <a:rPr lang="en-US" dirty="0" smtClean="0"/>
              <a:t>	e.g</a:t>
            </a:r>
            <a:r>
              <a:rPr lang="en-US" dirty="0"/>
              <a:t>. @Input and @Output </a:t>
            </a:r>
            <a:endParaRPr lang="en-US" dirty="0" smtClean="0"/>
          </a:p>
          <a:p>
            <a:pPr marL="101596" indent="0">
              <a:lnSpc>
                <a:spcPct val="150000"/>
              </a:lnSpc>
              <a:buNone/>
            </a:pPr>
            <a:r>
              <a:rPr lang="en-US" dirty="0" smtClean="0"/>
              <a:t>	3</a:t>
            </a:r>
            <a:r>
              <a:rPr lang="en-US" dirty="0"/>
              <a:t>. </a:t>
            </a:r>
            <a:r>
              <a:rPr lang="en-US" dirty="0" smtClean="0"/>
              <a:t>Method decorators:  </a:t>
            </a:r>
            <a:r>
              <a:rPr lang="en-US" dirty="0"/>
              <a:t>Used for methods inside </a:t>
            </a:r>
            <a:r>
              <a:rPr lang="en-US" dirty="0" smtClean="0"/>
              <a:t>classes.</a:t>
            </a:r>
          </a:p>
          <a:p>
            <a:pPr marL="101596" indent="0">
              <a:lnSpc>
                <a:spcPct val="150000"/>
              </a:lnSpc>
              <a:buNone/>
            </a:pPr>
            <a:r>
              <a:rPr lang="en-US" dirty="0"/>
              <a:t>	</a:t>
            </a:r>
            <a:r>
              <a:rPr lang="en-US" dirty="0" smtClean="0"/>
              <a:t>	e.g</a:t>
            </a:r>
            <a:r>
              <a:rPr lang="en-US" dirty="0"/>
              <a:t>. @HostListener </a:t>
            </a:r>
            <a:endParaRPr lang="en-US" dirty="0" smtClean="0"/>
          </a:p>
          <a:p>
            <a:pPr marL="101596" indent="0">
              <a:lnSpc>
                <a:spcPct val="150000"/>
              </a:lnSpc>
              <a:buNone/>
            </a:pPr>
            <a:r>
              <a:rPr lang="en-US" dirty="0" smtClean="0"/>
              <a:t>	4</a:t>
            </a:r>
            <a:r>
              <a:rPr lang="en-US" dirty="0"/>
              <a:t>. </a:t>
            </a:r>
            <a:r>
              <a:rPr lang="en-US" dirty="0" smtClean="0"/>
              <a:t>Parameter decorators:  Used </a:t>
            </a:r>
            <a:r>
              <a:rPr lang="en-US" dirty="0"/>
              <a:t>for parameters inside class </a:t>
            </a:r>
            <a:r>
              <a:rPr lang="en-US" dirty="0" smtClean="0"/>
              <a:t>constructors</a:t>
            </a:r>
            <a:r>
              <a:rPr lang="en-US" dirty="0"/>
              <a:t>.</a:t>
            </a:r>
            <a:endParaRPr lang="en-US" dirty="0" smtClean="0"/>
          </a:p>
          <a:p>
            <a:pPr marL="101596" indent="0">
              <a:lnSpc>
                <a:spcPct val="150000"/>
              </a:lnSpc>
              <a:buNone/>
            </a:pPr>
            <a:r>
              <a:rPr lang="en-US" dirty="0"/>
              <a:t>	</a:t>
            </a:r>
            <a:r>
              <a:rPr lang="en-US" dirty="0" smtClean="0"/>
              <a:t>	e.g</a:t>
            </a:r>
            <a:r>
              <a:rPr lang="en-US" dirty="0"/>
              <a:t>. @Inject </a:t>
            </a:r>
            <a:endParaRPr lang="en-IN" dirty="0"/>
          </a:p>
        </p:txBody>
      </p:sp>
    </p:spTree>
    <p:extLst>
      <p:ext uri="{BB962C8B-B14F-4D97-AF65-F5344CB8AC3E}">
        <p14:creationId xmlns:p14="http://schemas.microsoft.com/office/powerpoint/2010/main" val="579006353"/>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smtClean="0"/>
              <a:t>Component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11</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Most </a:t>
            </a:r>
            <a:r>
              <a:rPr lang="en-US" dirty="0"/>
              <a:t>basic building block of a UI in an Angular </a:t>
            </a:r>
            <a:r>
              <a:rPr lang="en-US" dirty="0" smtClean="0"/>
              <a:t>App.</a:t>
            </a:r>
          </a:p>
          <a:p>
            <a:pPr>
              <a:lnSpc>
                <a:spcPct val="150000"/>
              </a:lnSpc>
              <a:buFont typeface="Wingdings" panose="05000000000000000000" pitchFamily="2" charset="2"/>
              <a:buChar char="q"/>
            </a:pPr>
            <a:r>
              <a:rPr lang="en-US" dirty="0" smtClean="0"/>
              <a:t>Angular </a:t>
            </a:r>
            <a:r>
              <a:rPr lang="en-US" dirty="0"/>
              <a:t>components are a subset of </a:t>
            </a:r>
            <a:r>
              <a:rPr lang="en-US" dirty="0" smtClean="0"/>
              <a:t>directives.</a:t>
            </a:r>
          </a:p>
          <a:p>
            <a:pPr>
              <a:lnSpc>
                <a:spcPct val="150000"/>
              </a:lnSpc>
              <a:buFont typeface="Wingdings" panose="05000000000000000000" pitchFamily="2" charset="2"/>
              <a:buChar char="q"/>
            </a:pPr>
            <a:r>
              <a:rPr lang="en-US" dirty="0" smtClean="0"/>
              <a:t>Only </a:t>
            </a:r>
            <a:r>
              <a:rPr lang="en-US" dirty="0"/>
              <a:t>one component can be instantiated per element in a template</a:t>
            </a:r>
            <a:r>
              <a:rPr lang="en-US" dirty="0" smtClean="0"/>
              <a:t>.</a:t>
            </a:r>
          </a:p>
          <a:p>
            <a:pPr>
              <a:lnSpc>
                <a:spcPct val="150000"/>
              </a:lnSpc>
              <a:buFont typeface="Wingdings" panose="05000000000000000000" pitchFamily="2" charset="2"/>
              <a:buChar char="q"/>
            </a:pPr>
            <a:r>
              <a:rPr lang="en-US" dirty="0" smtClean="0">
                <a:solidFill>
                  <a:srgbClr val="FF0000"/>
                </a:solidFill>
              </a:rPr>
              <a:t>@</a:t>
            </a:r>
            <a:r>
              <a:rPr lang="en-US" dirty="0">
                <a:solidFill>
                  <a:srgbClr val="FF0000"/>
                </a:solidFill>
              </a:rPr>
              <a:t>Component </a:t>
            </a:r>
            <a:r>
              <a:rPr lang="en-US" dirty="0"/>
              <a:t>marks a class as an Angular component and provides additional </a:t>
            </a:r>
            <a:r>
              <a:rPr lang="en-US" dirty="0">
                <a:solidFill>
                  <a:srgbClr val="FF0000"/>
                </a:solidFill>
              </a:rPr>
              <a:t>metadata</a:t>
            </a:r>
            <a:r>
              <a:rPr lang="en-US" dirty="0"/>
              <a:t> to determine how the component should be processed, instantiated and used at </a:t>
            </a:r>
            <a:r>
              <a:rPr lang="en-US" dirty="0" smtClean="0"/>
              <a:t>runtime.</a:t>
            </a:r>
          </a:p>
          <a:p>
            <a:pPr>
              <a:lnSpc>
                <a:spcPct val="150000"/>
              </a:lnSpc>
              <a:buFont typeface="Wingdings" panose="05000000000000000000" pitchFamily="2" charset="2"/>
              <a:buChar char="q"/>
            </a:pPr>
            <a:r>
              <a:rPr lang="en-US" dirty="0" smtClean="0"/>
              <a:t>Must </a:t>
            </a:r>
            <a:r>
              <a:rPr lang="en-US" dirty="0"/>
              <a:t>belong to an NgModule in order for it to be usable by another component or </a:t>
            </a:r>
            <a:r>
              <a:rPr lang="en-US" dirty="0" smtClean="0"/>
              <a:t>application i.e., </a:t>
            </a:r>
            <a:r>
              <a:rPr lang="en-US" dirty="0"/>
              <a:t>should be listed in the </a:t>
            </a:r>
            <a:r>
              <a:rPr lang="en-US" dirty="0">
                <a:solidFill>
                  <a:srgbClr val="FF0000"/>
                </a:solidFill>
              </a:rPr>
              <a:t>declarations</a:t>
            </a:r>
            <a:r>
              <a:rPr lang="en-US" dirty="0"/>
              <a:t> ﬁeld of that </a:t>
            </a:r>
            <a:r>
              <a:rPr lang="en-US" dirty="0" smtClean="0"/>
              <a:t>NgModule.</a:t>
            </a:r>
          </a:p>
          <a:p>
            <a:pPr>
              <a:lnSpc>
                <a:spcPct val="150000"/>
              </a:lnSpc>
              <a:buFont typeface="Wingdings" panose="05000000000000000000" pitchFamily="2" charset="2"/>
              <a:buChar char="q"/>
            </a:pPr>
            <a:r>
              <a:rPr lang="en-US" dirty="0" smtClean="0"/>
              <a:t>Control </a:t>
            </a:r>
            <a:r>
              <a:rPr lang="en-US" dirty="0"/>
              <a:t>their runtime behavior by implementing various </a:t>
            </a:r>
            <a:r>
              <a:rPr lang="en-US" dirty="0">
                <a:solidFill>
                  <a:srgbClr val="FF0000"/>
                </a:solidFill>
              </a:rPr>
              <a:t>Life-Cycle hooks</a:t>
            </a:r>
            <a:r>
              <a:rPr lang="en-US" dirty="0" smtClean="0"/>
              <a:t>.</a:t>
            </a:r>
          </a:p>
          <a:p>
            <a:pPr>
              <a:lnSpc>
                <a:spcPct val="150000"/>
              </a:lnSpc>
              <a:buFont typeface="Wingdings" panose="05000000000000000000" pitchFamily="2" charset="2"/>
              <a:buChar char="q"/>
            </a:pPr>
            <a:r>
              <a:rPr lang="en-US" dirty="0" smtClean="0"/>
              <a:t>Component encapsulates the data, </a:t>
            </a:r>
            <a:r>
              <a:rPr lang="en-US" smtClean="0"/>
              <a:t>HTML markup, logic.</a:t>
            </a:r>
            <a:endParaRPr lang="en-IN" dirty="0"/>
          </a:p>
        </p:txBody>
      </p:sp>
    </p:spTree>
    <p:extLst>
      <p:ext uri="{BB962C8B-B14F-4D97-AF65-F5344CB8AC3E}">
        <p14:creationId xmlns:p14="http://schemas.microsoft.com/office/powerpoint/2010/main" val="58090521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9564326" cy="574453"/>
          </a:xfrm>
        </p:spPr>
        <p:txBody>
          <a:bodyPr/>
          <a:lstStyle/>
          <a:p>
            <a:r>
              <a:rPr lang="en-IN" dirty="0" smtClean="0"/>
              <a:t>Why Components?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12</a:t>
            </a:fld>
            <a:endParaRPr lang="en-IN" dirty="0"/>
          </a:p>
        </p:txBody>
      </p:sp>
      <p:sp>
        <p:nvSpPr>
          <p:cNvPr id="4" name="Text Placeholder 3"/>
          <p:cNvSpPr>
            <a:spLocks noGrp="1"/>
          </p:cNvSpPr>
          <p:nvPr>
            <p:ph type="body" sz="quarter" idx="10"/>
          </p:nvPr>
        </p:nvSpPr>
        <p:spPr/>
        <p:txBody>
          <a:bodyPr/>
          <a:lstStyle/>
          <a:p>
            <a:pPr marL="101596" indent="0">
              <a:lnSpc>
                <a:spcPct val="150000"/>
              </a:lnSpc>
              <a:buNone/>
            </a:pPr>
            <a:r>
              <a:rPr lang="en-US" dirty="0" smtClean="0"/>
              <a:t>	As </a:t>
            </a:r>
            <a:r>
              <a:rPr lang="en-US" dirty="0"/>
              <a:t>per the current trend in web application development, the component-based architecture will be act as the most usable architecture in future web development. Because, with the help of this technique, we can reduce both development time and cost in a large volume in any large-scale web development projects. That’s why technical experts currently recommend implementing this architecture in web-based application </a:t>
            </a:r>
            <a:r>
              <a:rPr lang="en-US" dirty="0" smtClean="0"/>
              <a:t>development.</a:t>
            </a:r>
          </a:p>
          <a:p>
            <a:pPr marL="101596" indent="0">
              <a:lnSpc>
                <a:spcPct val="150000"/>
              </a:lnSpc>
              <a:buNone/>
            </a:pPr>
            <a:endParaRPr lang="en-US" dirty="0"/>
          </a:p>
          <a:p>
            <a:pPr>
              <a:lnSpc>
                <a:spcPct val="150000"/>
              </a:lnSpc>
              <a:buFont typeface="Wingdings" panose="05000000000000000000" pitchFamily="2" charset="2"/>
              <a:buChar char="q"/>
            </a:pPr>
            <a:r>
              <a:rPr lang="en-IN" b="1" dirty="0" smtClean="0"/>
              <a:t>Reusability</a:t>
            </a:r>
          </a:p>
          <a:p>
            <a:pPr>
              <a:lnSpc>
                <a:spcPct val="150000"/>
              </a:lnSpc>
              <a:buFont typeface="Wingdings" panose="05000000000000000000" pitchFamily="2" charset="2"/>
              <a:buChar char="q"/>
            </a:pPr>
            <a:r>
              <a:rPr lang="en-IN" b="1" dirty="0"/>
              <a:t>Increase Development </a:t>
            </a:r>
            <a:r>
              <a:rPr lang="en-IN" b="1" dirty="0" smtClean="0"/>
              <a:t>Speed</a:t>
            </a:r>
          </a:p>
          <a:p>
            <a:pPr>
              <a:lnSpc>
                <a:spcPct val="150000"/>
              </a:lnSpc>
              <a:buFont typeface="Wingdings" panose="05000000000000000000" pitchFamily="2" charset="2"/>
              <a:buChar char="q"/>
            </a:pPr>
            <a:r>
              <a:rPr lang="en-IN" b="1" dirty="0"/>
              <a:t>Easy </a:t>
            </a:r>
            <a:r>
              <a:rPr lang="en-IN" b="1" dirty="0" smtClean="0"/>
              <a:t>Integration</a:t>
            </a:r>
          </a:p>
          <a:p>
            <a:pPr>
              <a:lnSpc>
                <a:spcPct val="150000"/>
              </a:lnSpc>
              <a:buFont typeface="Wingdings" panose="05000000000000000000" pitchFamily="2" charset="2"/>
              <a:buChar char="q"/>
            </a:pPr>
            <a:r>
              <a:rPr lang="en-IN" b="1" dirty="0"/>
              <a:t>Optimize Requirement and </a:t>
            </a:r>
            <a:r>
              <a:rPr lang="en-IN" b="1" dirty="0" smtClean="0"/>
              <a:t>Design</a:t>
            </a:r>
          </a:p>
          <a:p>
            <a:pPr>
              <a:lnSpc>
                <a:spcPct val="150000"/>
              </a:lnSpc>
              <a:buFont typeface="Wingdings" panose="05000000000000000000" pitchFamily="2" charset="2"/>
              <a:buChar char="q"/>
            </a:pPr>
            <a:r>
              <a:rPr lang="en-IN" b="1" dirty="0"/>
              <a:t>Lower Maintenance Costs</a:t>
            </a:r>
            <a:endParaRPr lang="en-US" dirty="0"/>
          </a:p>
        </p:txBody>
      </p:sp>
    </p:spTree>
    <p:extLst>
      <p:ext uri="{BB962C8B-B14F-4D97-AF65-F5344CB8AC3E}">
        <p14:creationId xmlns:p14="http://schemas.microsoft.com/office/powerpoint/2010/main" val="180179773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 Metadata</a:t>
            </a:r>
          </a:p>
        </p:txBody>
      </p:sp>
      <p:sp>
        <p:nvSpPr>
          <p:cNvPr id="3" name="Slide Number Placeholder 2"/>
          <p:cNvSpPr>
            <a:spLocks noGrp="1"/>
          </p:cNvSpPr>
          <p:nvPr>
            <p:ph type="sldNum" idx="4"/>
          </p:nvPr>
        </p:nvSpPr>
        <p:spPr/>
        <p:txBody>
          <a:bodyPr/>
          <a:lstStyle/>
          <a:p>
            <a:fld id="{A5FE59A5-F4B4-47F3-8C4B-BD6C0C97D865}" type="slidenum">
              <a:rPr lang="en-IN" smtClean="0"/>
              <a:pPr/>
              <a:t>13</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b="1" dirty="0" smtClean="0"/>
              <a:t>selector</a:t>
            </a:r>
            <a:r>
              <a:rPr lang="en-US" b="1" dirty="0"/>
              <a:t>: </a:t>
            </a:r>
            <a:r>
              <a:rPr lang="en-US" dirty="0"/>
              <a:t>css selector that identiﬁes this component in a template </a:t>
            </a:r>
            <a:endParaRPr lang="en-US" dirty="0" smtClean="0"/>
          </a:p>
          <a:p>
            <a:pPr>
              <a:lnSpc>
                <a:spcPct val="150000"/>
              </a:lnSpc>
              <a:buFont typeface="Wingdings" panose="05000000000000000000" pitchFamily="2" charset="2"/>
              <a:buChar char="q"/>
            </a:pPr>
            <a:r>
              <a:rPr lang="en-US" b="1" dirty="0" smtClean="0"/>
              <a:t>template</a:t>
            </a:r>
            <a:r>
              <a:rPr lang="en-US" b="1" dirty="0"/>
              <a:t>: </a:t>
            </a:r>
            <a:r>
              <a:rPr lang="en-US" dirty="0"/>
              <a:t>inline-deﬁned template for the view </a:t>
            </a:r>
            <a:endParaRPr lang="en-US" dirty="0" smtClean="0"/>
          </a:p>
          <a:p>
            <a:pPr>
              <a:lnSpc>
                <a:spcPct val="150000"/>
              </a:lnSpc>
              <a:buFont typeface="Wingdings" panose="05000000000000000000" pitchFamily="2" charset="2"/>
              <a:buChar char="q"/>
            </a:pPr>
            <a:r>
              <a:rPr lang="en-US" b="1" dirty="0" smtClean="0"/>
              <a:t>templateUrl</a:t>
            </a:r>
            <a:r>
              <a:rPr lang="en-US" b="1" dirty="0"/>
              <a:t>: </a:t>
            </a:r>
            <a:r>
              <a:rPr lang="en-US" dirty="0"/>
              <a:t>url to an external ﬁle containing a template for the view </a:t>
            </a:r>
            <a:endParaRPr lang="en-US" dirty="0" smtClean="0"/>
          </a:p>
          <a:p>
            <a:pPr>
              <a:lnSpc>
                <a:spcPct val="150000"/>
              </a:lnSpc>
              <a:buFont typeface="Wingdings" panose="05000000000000000000" pitchFamily="2" charset="2"/>
              <a:buChar char="q"/>
            </a:pPr>
            <a:r>
              <a:rPr lang="en-US" b="1" dirty="0" smtClean="0"/>
              <a:t>styles</a:t>
            </a:r>
            <a:r>
              <a:rPr lang="en-US" b="1" dirty="0"/>
              <a:t>: </a:t>
            </a:r>
            <a:r>
              <a:rPr lang="en-US" dirty="0"/>
              <a:t>inline-deﬁned styles to be applied to this component's view </a:t>
            </a:r>
            <a:endParaRPr lang="en-US" dirty="0" smtClean="0"/>
          </a:p>
          <a:p>
            <a:pPr>
              <a:lnSpc>
                <a:spcPct val="150000"/>
              </a:lnSpc>
              <a:buFont typeface="Wingdings" panose="05000000000000000000" pitchFamily="2" charset="2"/>
              <a:buChar char="q"/>
            </a:pPr>
            <a:r>
              <a:rPr lang="en-US" b="1" dirty="0" smtClean="0"/>
              <a:t>styleUrls</a:t>
            </a:r>
            <a:r>
              <a:rPr lang="en-US" b="1" dirty="0"/>
              <a:t>: </a:t>
            </a:r>
            <a:r>
              <a:rPr lang="en-US" dirty="0"/>
              <a:t>list of urls to stylesheets to be applied to this component's view </a:t>
            </a:r>
            <a:endParaRPr lang="en-US" dirty="0" smtClean="0"/>
          </a:p>
          <a:p>
            <a:pPr>
              <a:lnSpc>
                <a:spcPct val="150000"/>
              </a:lnSpc>
              <a:buFont typeface="Wingdings" panose="05000000000000000000" pitchFamily="2" charset="2"/>
              <a:buChar char="q"/>
            </a:pPr>
            <a:r>
              <a:rPr lang="en-US" b="1" dirty="0" smtClean="0"/>
              <a:t>providers</a:t>
            </a:r>
            <a:r>
              <a:rPr lang="en-US" b="1" dirty="0"/>
              <a:t>: </a:t>
            </a:r>
            <a:r>
              <a:rPr lang="en-US" b="1" dirty="0" smtClean="0"/>
              <a:t> </a:t>
            </a:r>
            <a:r>
              <a:rPr lang="en-US" dirty="0"/>
              <a:t>list of providers available to this component and its children </a:t>
            </a:r>
            <a:endParaRPr lang="en-US" dirty="0" smtClean="0"/>
          </a:p>
          <a:p>
            <a:pPr>
              <a:lnSpc>
                <a:spcPct val="150000"/>
              </a:lnSpc>
              <a:buFont typeface="Wingdings" panose="05000000000000000000" pitchFamily="2" charset="2"/>
              <a:buChar char="q"/>
            </a:pPr>
            <a:r>
              <a:rPr lang="en-US" b="1" dirty="0" smtClean="0"/>
              <a:t>animations</a:t>
            </a:r>
            <a:r>
              <a:rPr lang="en-US" b="1" dirty="0"/>
              <a:t>: </a:t>
            </a:r>
            <a:r>
              <a:rPr lang="en-US" dirty="0"/>
              <a:t>list of animations of this component </a:t>
            </a:r>
            <a:endParaRPr lang="en-US" dirty="0" smtClean="0"/>
          </a:p>
          <a:p>
            <a:pPr>
              <a:lnSpc>
                <a:spcPct val="150000"/>
              </a:lnSpc>
              <a:buFont typeface="Wingdings" panose="05000000000000000000" pitchFamily="2" charset="2"/>
              <a:buChar char="q"/>
            </a:pPr>
            <a:r>
              <a:rPr lang="en-US" b="1" dirty="0" smtClean="0"/>
              <a:t>encapsulation</a:t>
            </a:r>
            <a:r>
              <a:rPr lang="en-US" b="1" dirty="0"/>
              <a:t>: </a:t>
            </a:r>
            <a:r>
              <a:rPr lang="en-US" dirty="0"/>
              <a:t>style encapsulation to be used by this component </a:t>
            </a:r>
            <a:endParaRPr lang="en-US" dirty="0" smtClean="0"/>
          </a:p>
          <a:p>
            <a:pPr>
              <a:lnSpc>
                <a:spcPct val="150000"/>
              </a:lnSpc>
              <a:buFont typeface="Wingdings" panose="05000000000000000000" pitchFamily="2" charset="2"/>
              <a:buChar char="q"/>
            </a:pPr>
            <a:r>
              <a:rPr lang="en-US" b="1" dirty="0" smtClean="0"/>
              <a:t>changeDetection</a:t>
            </a:r>
            <a:r>
              <a:rPr lang="en-US" b="1" dirty="0"/>
              <a:t>: </a:t>
            </a:r>
            <a:r>
              <a:rPr lang="en-US" dirty="0"/>
              <a:t>change detection strategy used by this component</a:t>
            </a:r>
            <a:endParaRPr lang="en-IN" dirty="0"/>
          </a:p>
        </p:txBody>
      </p:sp>
    </p:spTree>
    <p:extLst>
      <p:ext uri="{BB962C8B-B14F-4D97-AF65-F5344CB8AC3E}">
        <p14:creationId xmlns:p14="http://schemas.microsoft.com/office/powerpoint/2010/main" val="1410512590"/>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Encapsulation</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14</a:t>
            </a:fld>
            <a:endParaRPr lang="en-IN" dirty="0"/>
          </a:p>
        </p:txBody>
      </p:sp>
      <p:sp>
        <p:nvSpPr>
          <p:cNvPr id="6" name="TextBox 5"/>
          <p:cNvSpPr txBox="1"/>
          <p:nvPr/>
        </p:nvSpPr>
        <p:spPr>
          <a:xfrm>
            <a:off x="250439" y="967223"/>
            <a:ext cx="11394390" cy="3534044"/>
          </a:xfrm>
          <a:prstGeom prst="rect">
            <a:avLst/>
          </a:prstGeom>
          <a:noFill/>
        </p:spPr>
        <p:txBody>
          <a:bodyPr wrap="square" rtlCol="0">
            <a:spAutoFit/>
          </a:bodyPr>
          <a:lstStyle/>
          <a:p>
            <a:pPr lvl="0" algn="just" defTabSz="914400" eaLnBrk="0" fontAlgn="base" hangingPunct="0">
              <a:lnSpc>
                <a:spcPct val="150000"/>
              </a:lnSpc>
              <a:spcBef>
                <a:spcPct val="0"/>
              </a:spcBef>
              <a:spcAft>
                <a:spcPct val="0"/>
              </a:spcAft>
            </a:pPr>
            <a:r>
              <a:rPr lang="en-US" sz="2130" dirty="0" smtClean="0">
                <a:latin typeface="Roboto Condensed" panose="02000000000000000000" pitchFamily="2" charset="0"/>
                <a:ea typeface="Roboto Condensed" panose="02000000000000000000" pitchFamily="2" charset="0"/>
              </a:rPr>
              <a:t>	View </a:t>
            </a:r>
            <a:r>
              <a:rPr lang="en-US" sz="2130" dirty="0">
                <a:latin typeface="Roboto Condensed" panose="02000000000000000000" pitchFamily="2" charset="0"/>
                <a:ea typeface="Roboto Condensed" panose="02000000000000000000" pitchFamily="2" charset="0"/>
              </a:rPr>
              <a:t>encapsulation defines whether the template and styles defined within the component can affect the whole application or vice versa. Angular provides three encapsulation strategies:</a:t>
            </a: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pPr>
            <a:r>
              <a:rPr lang="en-US" sz="2130" dirty="0">
                <a:latin typeface="Roboto Condensed" panose="02000000000000000000" pitchFamily="2" charset="0"/>
                <a:ea typeface="Roboto Condensed" panose="02000000000000000000" pitchFamily="2" charset="0"/>
              </a:rPr>
              <a:t>Emulated (default) – Default. Inherit global styles. Local styles are private. </a:t>
            </a: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pPr>
            <a:r>
              <a:rPr lang="en-US" sz="2130" dirty="0">
                <a:latin typeface="Roboto Condensed" panose="02000000000000000000" pitchFamily="2" charset="0"/>
                <a:ea typeface="Roboto Condensed" panose="02000000000000000000" pitchFamily="2" charset="0"/>
              </a:rPr>
              <a:t>Native – Deprecated in favor of ShadowDom</a:t>
            </a:r>
            <a:r>
              <a:rPr lang="en-US" sz="2130" dirty="0" smtClean="0">
                <a:latin typeface="Roboto Condensed" panose="02000000000000000000" pitchFamily="2" charset="0"/>
                <a:ea typeface="Roboto Condensed" panose="02000000000000000000" pitchFamily="2" charset="0"/>
              </a:rPr>
              <a:t>.</a:t>
            </a: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pPr>
            <a:r>
              <a:rPr lang="en-US" sz="2130" dirty="0">
                <a:latin typeface="Roboto Condensed" panose="02000000000000000000" pitchFamily="2" charset="0"/>
                <a:ea typeface="Roboto Condensed" panose="02000000000000000000" pitchFamily="2" charset="0"/>
              </a:rPr>
              <a:t>ShadowDom – Shadow DOM used to encapsulate styles. Global styles not inherited in Component. Local styles are private. </a:t>
            </a:r>
            <a:endParaRPr lang="en-US" sz="2130" dirty="0" smtClean="0">
              <a:latin typeface="Roboto Condensed" panose="02000000000000000000" pitchFamily="2" charset="0"/>
              <a:ea typeface="Roboto Condensed" panose="02000000000000000000" pitchFamily="2" charset="0"/>
            </a:endParaRP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pPr>
            <a:r>
              <a:rPr lang="en-US" sz="2130" dirty="0" smtClean="0">
                <a:latin typeface="Roboto Condensed" panose="02000000000000000000" pitchFamily="2" charset="0"/>
                <a:ea typeface="Roboto Condensed" panose="02000000000000000000" pitchFamily="2" charset="0"/>
              </a:rPr>
              <a:t>None </a:t>
            </a:r>
            <a:r>
              <a:rPr lang="en-US" sz="2130" dirty="0">
                <a:latin typeface="Roboto Condensed" panose="02000000000000000000" pitchFamily="2" charset="0"/>
                <a:ea typeface="Roboto Condensed" panose="02000000000000000000" pitchFamily="2" charset="0"/>
              </a:rPr>
              <a:t>–  Global styles are inherited. Local styles bleed out and are not </a:t>
            </a:r>
            <a:r>
              <a:rPr lang="en-US" sz="2130" dirty="0" smtClean="0">
                <a:latin typeface="Roboto Condensed" panose="02000000000000000000" pitchFamily="2" charset="0"/>
                <a:ea typeface="Roboto Condensed" panose="02000000000000000000" pitchFamily="2" charset="0"/>
              </a:rPr>
              <a:t>private</a:t>
            </a:r>
            <a:r>
              <a:rPr lang="en-IN" dirty="0"/>
              <a:t>.</a:t>
            </a:r>
            <a:endParaRPr lang="en-US" sz="2130" dirty="0">
              <a:latin typeface="Roboto Condensed" panose="02000000000000000000" pitchFamily="2" charset="0"/>
              <a:ea typeface="Roboto Condensed" panose="020000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78" y="4501267"/>
            <a:ext cx="7739119" cy="2238746"/>
          </a:xfrm>
          <a:prstGeom prst="rect">
            <a:avLst/>
          </a:prstGeom>
        </p:spPr>
      </p:pic>
      <p:sp>
        <p:nvSpPr>
          <p:cNvPr id="5" name="TextBox 4"/>
          <p:cNvSpPr txBox="1"/>
          <p:nvPr/>
        </p:nvSpPr>
        <p:spPr>
          <a:xfrm>
            <a:off x="8620433" y="5080819"/>
            <a:ext cx="3281516" cy="646331"/>
          </a:xfrm>
          <a:prstGeom prst="rect">
            <a:avLst/>
          </a:prstGeom>
          <a:noFill/>
        </p:spPr>
        <p:txBody>
          <a:bodyPr wrap="square" rtlCol="0">
            <a:spAutoFit/>
          </a:bodyPr>
          <a:lstStyle/>
          <a:p>
            <a:r>
              <a:rPr lang="en-US" dirty="0" smtClean="0"/>
              <a:t>Yellow – Global Styles</a:t>
            </a:r>
          </a:p>
          <a:p>
            <a:r>
              <a:rPr lang="en-US" dirty="0" smtClean="0"/>
              <a:t>Black – Component Styles</a:t>
            </a:r>
            <a:endParaRPr lang="en-IN" dirty="0"/>
          </a:p>
        </p:txBody>
      </p:sp>
    </p:spTree>
    <p:extLst>
      <p:ext uri="{BB962C8B-B14F-4D97-AF65-F5344CB8AC3E}">
        <p14:creationId xmlns:p14="http://schemas.microsoft.com/office/powerpoint/2010/main" val="750425606"/>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 Bindings</a:t>
            </a:r>
          </a:p>
        </p:txBody>
      </p:sp>
      <p:sp>
        <p:nvSpPr>
          <p:cNvPr id="3" name="Slide Number Placeholder 2"/>
          <p:cNvSpPr>
            <a:spLocks noGrp="1"/>
          </p:cNvSpPr>
          <p:nvPr>
            <p:ph type="sldNum" idx="4"/>
          </p:nvPr>
        </p:nvSpPr>
        <p:spPr/>
        <p:txBody>
          <a:bodyPr/>
          <a:lstStyle/>
          <a:p>
            <a:fld id="{A5FE59A5-F4B4-47F3-8C4B-BD6C0C97D865}" type="slidenum">
              <a:rPr lang="en-IN" smtClean="0"/>
              <a:pPr/>
              <a:t>15</a:t>
            </a:fld>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348" y="1120878"/>
            <a:ext cx="11804799" cy="4896464"/>
          </a:xfrm>
          <a:prstGeom prst="rect">
            <a:avLst/>
          </a:prstGeom>
        </p:spPr>
      </p:pic>
    </p:spTree>
    <p:extLst>
      <p:ext uri="{BB962C8B-B14F-4D97-AF65-F5344CB8AC3E}">
        <p14:creationId xmlns:p14="http://schemas.microsoft.com/office/powerpoint/2010/main" val="3590144336"/>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Interpolation</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16</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When ever we need to communicate properties ( variables, objects, arrays, etc. ) from the component class to the template, we can make use of Interpolation.</a:t>
            </a:r>
          </a:p>
          <a:p>
            <a:pPr>
              <a:lnSpc>
                <a:spcPct val="150000"/>
              </a:lnSpc>
              <a:buFont typeface="Wingdings" panose="05000000000000000000" pitchFamily="2" charset="2"/>
              <a:buChar char="q"/>
            </a:pPr>
            <a:r>
              <a:rPr lang="en-US" dirty="0" smtClean="0"/>
              <a:t>String </a:t>
            </a:r>
            <a:r>
              <a:rPr lang="en-US" dirty="0"/>
              <a:t>Interpolation uses template expressions in double curly {{ }} braces to display data from the component, the special syntax {{ }}, also known as moustache syntax. </a:t>
            </a:r>
            <a:endParaRPr lang="en-US" dirty="0" smtClean="0"/>
          </a:p>
          <a:p>
            <a:pPr>
              <a:lnSpc>
                <a:spcPct val="150000"/>
              </a:lnSpc>
              <a:buFont typeface="Wingdings" panose="05000000000000000000" pitchFamily="2" charset="2"/>
              <a:buChar char="q"/>
            </a:pPr>
            <a:r>
              <a:rPr lang="en-US" dirty="0" smtClean="0"/>
              <a:t>The</a:t>
            </a:r>
            <a:r>
              <a:rPr lang="en-US" dirty="0"/>
              <a:t> {{ }} contains JavaScript expression which can be run by Angular and the output will be inserted into the HTML.</a:t>
            </a:r>
          </a:p>
          <a:p>
            <a:pPr>
              <a:lnSpc>
                <a:spcPct val="150000"/>
              </a:lnSpc>
              <a:buFont typeface="Wingdings" panose="05000000000000000000" pitchFamily="2" charset="2"/>
              <a:buChar char="q"/>
            </a:pPr>
            <a:r>
              <a:rPr lang="en-US" dirty="0"/>
              <a:t>Say if we put {{ 5 + 5 }} in the template 10 will be inserted into the </a:t>
            </a:r>
            <a:r>
              <a:rPr lang="en-US" dirty="0" smtClean="0"/>
              <a:t>HTML.</a:t>
            </a:r>
            <a:endParaRPr lang="en-US" dirty="0"/>
          </a:p>
          <a:p>
            <a:endParaRPr lang="en-IN" dirty="0"/>
          </a:p>
        </p:txBody>
      </p:sp>
    </p:spTree>
    <p:extLst>
      <p:ext uri="{BB962C8B-B14F-4D97-AF65-F5344CB8AC3E}">
        <p14:creationId xmlns:p14="http://schemas.microsoft.com/office/powerpoint/2010/main" val="414364993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Binding</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17</a:t>
            </a:fld>
            <a:endParaRPr lang="en-IN" dirty="0"/>
          </a:p>
        </p:txBody>
      </p:sp>
      <p:sp>
        <p:nvSpPr>
          <p:cNvPr id="4" name="Text Placeholder 3"/>
          <p:cNvSpPr>
            <a:spLocks noGrp="1"/>
          </p:cNvSpPr>
          <p:nvPr>
            <p:ph type="body" sz="quarter" idx="10"/>
          </p:nvPr>
        </p:nvSpPr>
        <p:spPr/>
        <p:txBody>
          <a:bodyPr/>
          <a:lstStyle/>
          <a:p>
            <a:pPr marL="101596" indent="0">
              <a:lnSpc>
                <a:spcPct val="150000"/>
              </a:lnSpc>
              <a:buNone/>
            </a:pPr>
            <a:r>
              <a:rPr lang="en-US" dirty="0" smtClean="0"/>
              <a:t>	Data </a:t>
            </a:r>
            <a:r>
              <a:rPr lang="en-US" dirty="0"/>
              <a:t>binding is a core concept in Angular and allows to define communication between a component and the DOM, making it very easy to define interactive applications without worrying about pushing and pulling data</a:t>
            </a:r>
            <a:r>
              <a:rPr lang="en-US" dirty="0" smtClean="0"/>
              <a:t>.</a:t>
            </a:r>
          </a:p>
          <a:p>
            <a:pPr>
              <a:lnSpc>
                <a:spcPct val="150000"/>
              </a:lnSpc>
              <a:buFont typeface="Wingdings" panose="05000000000000000000" pitchFamily="2" charset="2"/>
              <a:buChar char="q"/>
            </a:pPr>
            <a:r>
              <a:rPr lang="en-US" b="1" dirty="0" smtClean="0"/>
              <a:t>One Way Data Binding</a:t>
            </a:r>
          </a:p>
          <a:p>
            <a:pPr marL="101596" indent="0">
              <a:lnSpc>
                <a:spcPct val="150000"/>
              </a:lnSpc>
              <a:buNone/>
            </a:pPr>
            <a:r>
              <a:rPr lang="en-US" dirty="0"/>
              <a:t>	</a:t>
            </a:r>
            <a:r>
              <a:rPr lang="en-US" dirty="0" smtClean="0"/>
              <a:t>Property Binding</a:t>
            </a:r>
          </a:p>
          <a:p>
            <a:pPr marL="101596" indent="0">
              <a:lnSpc>
                <a:spcPct val="150000"/>
              </a:lnSpc>
              <a:buNone/>
            </a:pPr>
            <a:r>
              <a:rPr lang="en-US" dirty="0"/>
              <a:t>	</a:t>
            </a:r>
            <a:r>
              <a:rPr lang="en-US" dirty="0" smtClean="0"/>
              <a:t>Style Binding</a:t>
            </a:r>
          </a:p>
          <a:p>
            <a:pPr marL="101596" indent="0">
              <a:lnSpc>
                <a:spcPct val="150000"/>
              </a:lnSpc>
              <a:buNone/>
            </a:pPr>
            <a:r>
              <a:rPr lang="en-US" dirty="0"/>
              <a:t>	</a:t>
            </a:r>
            <a:r>
              <a:rPr lang="en-US" dirty="0" smtClean="0"/>
              <a:t>Class Binding</a:t>
            </a:r>
          </a:p>
          <a:p>
            <a:pPr marL="101596" indent="0">
              <a:lnSpc>
                <a:spcPct val="150000"/>
              </a:lnSpc>
              <a:buNone/>
            </a:pPr>
            <a:r>
              <a:rPr lang="en-US" dirty="0"/>
              <a:t>	</a:t>
            </a:r>
            <a:r>
              <a:rPr lang="en-US" dirty="0" smtClean="0"/>
              <a:t>Attribute Binding</a:t>
            </a:r>
          </a:p>
          <a:p>
            <a:pPr marL="101596" indent="0">
              <a:lnSpc>
                <a:spcPct val="150000"/>
              </a:lnSpc>
              <a:buNone/>
            </a:pPr>
            <a:r>
              <a:rPr lang="en-US" dirty="0"/>
              <a:t>	</a:t>
            </a:r>
            <a:r>
              <a:rPr lang="en-US" dirty="0" smtClean="0"/>
              <a:t>Event Binding</a:t>
            </a:r>
            <a:endParaRPr lang="en-IN" dirty="0" smtClean="0"/>
          </a:p>
          <a:p>
            <a:pPr>
              <a:lnSpc>
                <a:spcPct val="150000"/>
              </a:lnSpc>
              <a:buFont typeface="Wingdings" panose="05000000000000000000" pitchFamily="2" charset="2"/>
              <a:buChar char="q"/>
            </a:pPr>
            <a:r>
              <a:rPr lang="en-IN" b="1" dirty="0" smtClean="0"/>
              <a:t>Two Way Data Binding</a:t>
            </a:r>
          </a:p>
        </p:txBody>
      </p:sp>
    </p:spTree>
    <p:extLst>
      <p:ext uri="{BB962C8B-B14F-4D97-AF65-F5344CB8AC3E}">
        <p14:creationId xmlns:p14="http://schemas.microsoft.com/office/powerpoint/2010/main" val="222276774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Property Binding - [...] = “...”</a:t>
            </a:r>
          </a:p>
        </p:txBody>
      </p:sp>
      <p:sp>
        <p:nvSpPr>
          <p:cNvPr id="3" name="Slide Number Placeholder 2"/>
          <p:cNvSpPr>
            <a:spLocks noGrp="1"/>
          </p:cNvSpPr>
          <p:nvPr>
            <p:ph type="sldNum" idx="4"/>
          </p:nvPr>
        </p:nvSpPr>
        <p:spPr/>
        <p:txBody>
          <a:bodyPr/>
          <a:lstStyle/>
          <a:p>
            <a:fld id="{A5FE59A5-F4B4-47F3-8C4B-BD6C0C97D865}" type="slidenum">
              <a:rPr lang="en-IN" smtClean="0"/>
              <a:pPr/>
              <a:t>18</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Anything between the square </a:t>
            </a:r>
            <a:r>
              <a:rPr lang="en-US" dirty="0" smtClean="0"/>
              <a:t>braces[ ] </a:t>
            </a:r>
            <a:r>
              <a:rPr lang="en-US" dirty="0"/>
              <a:t>represent the name of a property on an Angular Element or HTML Element. </a:t>
            </a:r>
            <a:endParaRPr lang="en-US" dirty="0" smtClean="0"/>
          </a:p>
          <a:p>
            <a:pPr>
              <a:lnSpc>
                <a:spcPct val="150000"/>
              </a:lnSpc>
              <a:buFont typeface="Wingdings" panose="05000000000000000000" pitchFamily="2" charset="2"/>
              <a:buChar char="q"/>
            </a:pPr>
            <a:r>
              <a:rPr lang="en-US" dirty="0" smtClean="0"/>
              <a:t>Anything </a:t>
            </a:r>
            <a:r>
              <a:rPr lang="en-US" dirty="0"/>
              <a:t>between “ “ represents the value that we intend to assign to that property. </a:t>
            </a:r>
            <a:endParaRPr lang="en-US" dirty="0" smtClean="0"/>
          </a:p>
          <a:p>
            <a:pPr>
              <a:lnSpc>
                <a:spcPct val="150000"/>
              </a:lnSpc>
              <a:buFont typeface="Wingdings" panose="05000000000000000000" pitchFamily="2" charset="2"/>
              <a:buChar char="q"/>
            </a:pPr>
            <a:r>
              <a:rPr lang="en-US" dirty="0" smtClean="0"/>
              <a:t>This </a:t>
            </a:r>
            <a:r>
              <a:rPr lang="en-US" dirty="0"/>
              <a:t>can be a component property name, an expression that resolves to a value, a method that returns a value or a value that was generated on the ﬂy. </a:t>
            </a:r>
            <a:endParaRPr lang="en-US" dirty="0" smtClean="0"/>
          </a:p>
          <a:p>
            <a:pPr>
              <a:lnSpc>
                <a:spcPct val="150000"/>
              </a:lnSpc>
              <a:buFont typeface="Wingdings" panose="05000000000000000000" pitchFamily="2" charset="2"/>
              <a:buChar char="q"/>
            </a:pPr>
            <a:r>
              <a:rPr lang="en-US" dirty="0" smtClean="0"/>
              <a:t>Flows </a:t>
            </a:r>
            <a:r>
              <a:rPr lang="en-US" dirty="0"/>
              <a:t>from Component TypeScript Class to Component HTML View. </a:t>
            </a:r>
            <a:endParaRPr lang="en-IN" dirty="0"/>
          </a:p>
        </p:txBody>
      </p:sp>
    </p:spTree>
    <p:extLst>
      <p:ext uri="{BB962C8B-B14F-4D97-AF65-F5344CB8AC3E}">
        <p14:creationId xmlns:p14="http://schemas.microsoft.com/office/powerpoint/2010/main" val="1214861069"/>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Angular</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a:t>
            </a:fld>
            <a:endParaRPr lang="en-IN" dirty="0"/>
          </a:p>
        </p:txBody>
      </p:sp>
      <p:sp>
        <p:nvSpPr>
          <p:cNvPr id="5" name="Content Placeholder 2"/>
          <p:cNvSpPr txBox="1">
            <a:spLocks/>
          </p:cNvSpPr>
          <p:nvPr/>
        </p:nvSpPr>
        <p:spPr>
          <a:xfrm>
            <a:off x="827700" y="1171977"/>
            <a:ext cx="9526914" cy="5076429"/>
          </a:xfrm>
          <a:prstGeom prst="rect">
            <a:avLst/>
          </a:prstGeom>
        </p:spPr>
        <p:txBody>
          <a:bodyPr/>
          <a:lst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endParaRPr lang="en-US" kern="0" dirty="0" smtClean="0"/>
          </a:p>
          <a:p>
            <a:pPr defTabSz="914400">
              <a:buFont typeface="Wingdings" panose="05000000000000000000" pitchFamily="2" charset="2"/>
              <a:buChar char="Ø"/>
            </a:pPr>
            <a:r>
              <a:rPr lang="en-US" sz="2400" kern="0" dirty="0" smtClean="0"/>
              <a:t>Angular is  a javascript framework for developing single page applications</a:t>
            </a:r>
          </a:p>
          <a:p>
            <a:pPr marL="101596" indent="0" defTabSz="914400">
              <a:buNone/>
            </a:pPr>
            <a:endParaRPr lang="en-US" sz="2400" kern="0" dirty="0" smtClean="0"/>
          </a:p>
          <a:p>
            <a:pPr defTabSz="914400">
              <a:buFont typeface="Wingdings" panose="05000000000000000000" pitchFamily="2" charset="2"/>
              <a:buChar char="Ø"/>
            </a:pPr>
            <a:r>
              <a:rPr lang="en-GB" sz="2400" kern="0" dirty="0" smtClean="0"/>
              <a:t>Angular Applications can be built using Typescript</a:t>
            </a:r>
          </a:p>
          <a:p>
            <a:pPr defTabSz="914400">
              <a:buFont typeface="Wingdings" panose="05000000000000000000" pitchFamily="2" charset="2"/>
              <a:buChar char="Ø"/>
            </a:pPr>
            <a:endParaRPr lang="en-GB" sz="2400" kern="0" dirty="0" smtClean="0"/>
          </a:p>
          <a:p>
            <a:pPr defTabSz="914400">
              <a:buFont typeface="Wingdings" panose="05000000000000000000" pitchFamily="2" charset="2"/>
              <a:buChar char="Ø"/>
            </a:pPr>
            <a:r>
              <a:rPr lang="en-GB" sz="2400" kern="0" dirty="0" smtClean="0"/>
              <a:t>Typescript uses</a:t>
            </a:r>
          </a:p>
          <a:p>
            <a:pPr marL="742938" lvl="2" indent="-285750" defTabSz="914400">
              <a:buFont typeface="Wingdings" panose="05000000000000000000" pitchFamily="2" charset="2"/>
              <a:buChar char="ü"/>
            </a:pPr>
            <a:r>
              <a:rPr lang="en-GB" sz="2400" kern="0" dirty="0" smtClean="0">
                <a:latin typeface="Roboto Condensed" panose="02000000000000000000" pitchFamily="2" charset="0"/>
                <a:ea typeface="Roboto Condensed" panose="02000000000000000000" pitchFamily="2" charset="0"/>
                <a:cs typeface="Arial" panose="020B0604020202020204" pitchFamily="34" charset="0"/>
              </a:rPr>
              <a:t>	Class-based object oriented programming.</a:t>
            </a:r>
          </a:p>
          <a:p>
            <a:pPr marL="742938" lvl="2" indent="-285750" defTabSz="914400">
              <a:buFont typeface="Wingdings" panose="05000000000000000000" pitchFamily="2" charset="2"/>
              <a:buChar char="ü"/>
            </a:pPr>
            <a:r>
              <a:rPr lang="en-GB" sz="2400" kern="0" dirty="0" smtClean="0">
                <a:latin typeface="Roboto Condensed" panose="02000000000000000000" pitchFamily="2" charset="0"/>
                <a:ea typeface="Roboto Condensed" panose="02000000000000000000" pitchFamily="2" charset="0"/>
                <a:cs typeface="Arial" panose="020B0604020202020204" pitchFamily="34" charset="0"/>
              </a:rPr>
              <a:t>	Static Typing.</a:t>
            </a:r>
          </a:p>
          <a:p>
            <a:pPr marL="457200" lvl="1" defTabSz="914400"/>
            <a:endParaRPr lang="en-GB" sz="1800" kern="0" dirty="0" smtClean="0">
              <a:latin typeface="Arial" panose="020B0604020202020204" pitchFamily="34" charset="0"/>
              <a:cs typeface="Arial" panose="020B0604020202020204" pitchFamily="34" charset="0"/>
            </a:endParaRPr>
          </a:p>
          <a:p>
            <a:pPr defTabSz="914400"/>
            <a:endParaRPr lang="en-GB" kern="0" dirty="0" smtClean="0"/>
          </a:p>
          <a:p>
            <a:pPr defTabSz="914400"/>
            <a:endParaRPr lang="en-GB" kern="0" dirty="0" smtClean="0"/>
          </a:p>
          <a:p>
            <a:pPr defTabSz="914400"/>
            <a:endParaRPr lang="en-IN" kern="0" dirty="0"/>
          </a:p>
        </p:txBody>
      </p:sp>
    </p:spTree>
    <p:extLst>
      <p:ext uri="{BB962C8B-B14F-4D97-AF65-F5344CB8AC3E}">
        <p14:creationId xmlns:p14="http://schemas.microsoft.com/office/powerpoint/2010/main" val="571485028"/>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Event Binding - (...) = “fn()”</a:t>
            </a:r>
          </a:p>
        </p:txBody>
      </p:sp>
      <p:sp>
        <p:nvSpPr>
          <p:cNvPr id="3" name="Slide Number Placeholder 2"/>
          <p:cNvSpPr>
            <a:spLocks noGrp="1"/>
          </p:cNvSpPr>
          <p:nvPr>
            <p:ph type="sldNum" idx="4"/>
          </p:nvPr>
        </p:nvSpPr>
        <p:spPr/>
        <p:txBody>
          <a:bodyPr/>
          <a:lstStyle/>
          <a:p>
            <a:fld id="{A5FE59A5-F4B4-47F3-8C4B-BD6C0C97D865}" type="slidenum">
              <a:rPr lang="en-IN" smtClean="0"/>
              <a:pPr/>
              <a:t>19</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Anything </a:t>
            </a:r>
            <a:r>
              <a:rPr lang="en-US" dirty="0"/>
              <a:t>between the parenthesis() represent the name of the event on an Angular Element or HTML </a:t>
            </a:r>
            <a:r>
              <a:rPr lang="en-US" dirty="0" smtClean="0"/>
              <a:t>Element.</a:t>
            </a:r>
          </a:p>
          <a:p>
            <a:pPr>
              <a:lnSpc>
                <a:spcPct val="150000"/>
              </a:lnSpc>
              <a:buFont typeface="Wingdings" panose="05000000000000000000" pitchFamily="2" charset="2"/>
              <a:buChar char="q"/>
            </a:pPr>
            <a:r>
              <a:rPr lang="en-US" dirty="0" smtClean="0"/>
              <a:t>Anything </a:t>
            </a:r>
            <a:r>
              <a:rPr lang="en-US" dirty="0"/>
              <a:t>between “ “ represents the Class method or an expression that we intend to </a:t>
            </a:r>
            <a:r>
              <a:rPr lang="en-US" dirty="0" smtClean="0"/>
              <a:t>execute.</a:t>
            </a:r>
          </a:p>
          <a:p>
            <a:pPr>
              <a:lnSpc>
                <a:spcPct val="150000"/>
              </a:lnSpc>
              <a:buFont typeface="Wingdings" panose="05000000000000000000" pitchFamily="2" charset="2"/>
              <a:buChar char="q"/>
            </a:pPr>
            <a:r>
              <a:rPr lang="en-US" dirty="0" smtClean="0"/>
              <a:t>Usage</a:t>
            </a:r>
            <a:r>
              <a:rPr lang="en-US" dirty="0"/>
              <a:t>: (eventName)=”someExpression” or (eventName)=”someMethod(someArg.)” </a:t>
            </a:r>
            <a:r>
              <a:rPr lang="en-US" dirty="0" smtClean="0"/>
              <a:t>.</a:t>
            </a:r>
            <a:endParaRPr lang="en-US" dirty="0"/>
          </a:p>
          <a:p>
            <a:pPr>
              <a:lnSpc>
                <a:spcPct val="150000"/>
              </a:lnSpc>
              <a:buFont typeface="Wingdings" panose="05000000000000000000" pitchFamily="2" charset="2"/>
              <a:buChar char="q"/>
            </a:pPr>
            <a:r>
              <a:rPr lang="en-US" dirty="0" smtClean="0"/>
              <a:t>Flows </a:t>
            </a:r>
            <a:r>
              <a:rPr lang="en-US" dirty="0"/>
              <a:t>from Component HTML View to Component TypeScript Class.</a:t>
            </a:r>
            <a:endParaRPr lang="en-IN" dirty="0"/>
          </a:p>
        </p:txBody>
      </p:sp>
    </p:spTree>
    <p:extLst>
      <p:ext uri="{BB962C8B-B14F-4D97-AF65-F5344CB8AC3E}">
        <p14:creationId xmlns:p14="http://schemas.microsoft.com/office/powerpoint/2010/main" val="4103700308"/>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Attribute Binding - [attr.]</a:t>
            </a:r>
          </a:p>
        </p:txBody>
      </p:sp>
      <p:sp>
        <p:nvSpPr>
          <p:cNvPr id="3" name="Slide Number Placeholder 2"/>
          <p:cNvSpPr>
            <a:spLocks noGrp="1"/>
          </p:cNvSpPr>
          <p:nvPr>
            <p:ph type="sldNum" idx="4"/>
          </p:nvPr>
        </p:nvSpPr>
        <p:spPr/>
        <p:txBody>
          <a:bodyPr/>
          <a:lstStyle/>
          <a:p>
            <a:fld id="{A5FE59A5-F4B4-47F3-8C4B-BD6C0C97D865}" type="slidenum">
              <a:rPr lang="en-IN" smtClean="0"/>
              <a:pPr/>
              <a:t>20</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Usually, setting an element property with a </a:t>
            </a:r>
            <a:r>
              <a:rPr lang="en-US" dirty="0" smtClean="0"/>
              <a:t>property binding is </a:t>
            </a:r>
            <a:r>
              <a:rPr lang="en-US" dirty="0"/>
              <a:t>preferable to setting the attribute with a string. However, sometimes there is no element property to bind, so attribute binding is the </a:t>
            </a:r>
            <a:r>
              <a:rPr lang="en-US" dirty="0" smtClean="0"/>
              <a:t>solution.</a:t>
            </a:r>
          </a:p>
          <a:p>
            <a:pPr>
              <a:lnSpc>
                <a:spcPct val="150000"/>
              </a:lnSpc>
              <a:buFont typeface="Wingdings" panose="05000000000000000000" pitchFamily="2" charset="2"/>
              <a:buChar char="q"/>
            </a:pPr>
            <a:r>
              <a:rPr lang="en-US" dirty="0"/>
              <a:t>Consider the </a:t>
            </a:r>
            <a:r>
              <a:rPr lang="en-US" dirty="0" smtClean="0"/>
              <a:t>ARIA </a:t>
            </a:r>
            <a:r>
              <a:rPr lang="en-US" dirty="0"/>
              <a:t>and </a:t>
            </a:r>
            <a:r>
              <a:rPr lang="en-US" dirty="0" smtClean="0"/>
              <a:t>SVG. </a:t>
            </a:r>
            <a:r>
              <a:rPr lang="en-US" dirty="0"/>
              <a:t>They are purely attributes, don't correspond to element properties, and don't set element properties. In these cases, there are no property targets to bind to.</a:t>
            </a:r>
          </a:p>
          <a:p>
            <a:pPr>
              <a:lnSpc>
                <a:spcPct val="150000"/>
              </a:lnSpc>
              <a:buFont typeface="Wingdings" panose="05000000000000000000" pitchFamily="2" charset="2"/>
              <a:buChar char="q"/>
            </a:pPr>
            <a:r>
              <a:rPr lang="en-US" dirty="0" smtClean="0"/>
              <a:t>Attribute </a:t>
            </a:r>
            <a:r>
              <a:rPr lang="en-US" dirty="0"/>
              <a:t>binding is useful where we don’t have any property in DOM respected to an HTML element attribute.</a:t>
            </a:r>
          </a:p>
          <a:p>
            <a:pPr marL="101596" indent="0">
              <a:lnSpc>
                <a:spcPct val="150000"/>
              </a:lnSpc>
              <a:buNone/>
            </a:pPr>
            <a:r>
              <a:rPr lang="en-US" b="1" dirty="0"/>
              <a:t>	</a:t>
            </a:r>
            <a:r>
              <a:rPr lang="en-US" dirty="0"/>
              <a:t>syntax: 	[attr.propertyname]=[propertyvalue</a:t>
            </a:r>
            <a:r>
              <a:rPr lang="en-US" dirty="0" smtClean="0"/>
              <a:t>]</a:t>
            </a:r>
            <a:endParaRPr lang="en-US" dirty="0"/>
          </a:p>
        </p:txBody>
      </p:sp>
    </p:spTree>
    <p:extLst>
      <p:ext uri="{BB962C8B-B14F-4D97-AF65-F5344CB8AC3E}">
        <p14:creationId xmlns:p14="http://schemas.microsoft.com/office/powerpoint/2010/main" val="275943749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Binding - [class.name]</a:t>
            </a:r>
          </a:p>
        </p:txBody>
      </p:sp>
      <p:sp>
        <p:nvSpPr>
          <p:cNvPr id="3" name="Slide Number Placeholder 2"/>
          <p:cNvSpPr>
            <a:spLocks noGrp="1"/>
          </p:cNvSpPr>
          <p:nvPr>
            <p:ph type="sldNum" idx="4"/>
          </p:nvPr>
        </p:nvSpPr>
        <p:spPr/>
        <p:txBody>
          <a:bodyPr/>
          <a:lstStyle/>
          <a:p>
            <a:fld id="{A5FE59A5-F4B4-47F3-8C4B-BD6C0C97D865}" type="slidenum">
              <a:rPr lang="en-IN" smtClean="0"/>
              <a:pPr/>
              <a:t>21</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You </a:t>
            </a:r>
            <a:r>
              <a:rPr lang="en-US" dirty="0" smtClean="0"/>
              <a:t>can </a:t>
            </a:r>
            <a:r>
              <a:rPr lang="en-US" dirty="0"/>
              <a:t>add </a:t>
            </a:r>
            <a:r>
              <a:rPr lang="en-US" dirty="0" smtClean="0"/>
              <a:t>and </a:t>
            </a:r>
            <a:r>
              <a:rPr lang="en-US" dirty="0"/>
              <a:t>remove CSS class names from an element's class attribute with a class binding</a:t>
            </a:r>
            <a:r>
              <a:rPr lang="en-US" dirty="0" smtClean="0"/>
              <a:t>.</a:t>
            </a:r>
          </a:p>
          <a:p>
            <a:pPr>
              <a:lnSpc>
                <a:spcPct val="150000"/>
              </a:lnSpc>
              <a:buFont typeface="Wingdings" panose="05000000000000000000" pitchFamily="2" charset="2"/>
              <a:buChar char="q"/>
            </a:pPr>
            <a:r>
              <a:rPr lang="en-US" dirty="0"/>
              <a:t>C</a:t>
            </a:r>
            <a:r>
              <a:rPr lang="en-US" dirty="0" smtClean="0"/>
              <a:t>an </a:t>
            </a:r>
            <a:r>
              <a:rPr lang="en-US" dirty="0"/>
              <a:t>add CSS Classes conditionally to an element, hence creating a dynamically styled element</a:t>
            </a:r>
            <a:r>
              <a:rPr lang="en-US" dirty="0" smtClean="0"/>
              <a:t>.</a:t>
            </a:r>
          </a:p>
          <a:p>
            <a:pPr>
              <a:lnSpc>
                <a:spcPct val="150000"/>
              </a:lnSpc>
              <a:buFont typeface="Wingdings" panose="05000000000000000000" pitchFamily="2" charset="2"/>
              <a:buChar char="q"/>
            </a:pPr>
            <a:r>
              <a:rPr lang="en-IN" dirty="0"/>
              <a:t>Use [class]=”overridingCSSClassPropertyName” to override all the classes applied on an HTML </a:t>
            </a:r>
            <a:r>
              <a:rPr lang="en-IN" dirty="0" smtClean="0"/>
              <a:t>Element.</a:t>
            </a:r>
          </a:p>
          <a:p>
            <a:pPr>
              <a:lnSpc>
                <a:spcPct val="150000"/>
              </a:lnSpc>
              <a:buFont typeface="Wingdings" panose="05000000000000000000" pitchFamily="2" charset="2"/>
              <a:buChar char="q"/>
            </a:pPr>
            <a:r>
              <a:rPr lang="en-IN" dirty="0" smtClean="0"/>
              <a:t>Toggle </a:t>
            </a:r>
            <a:r>
              <a:rPr lang="en-IN" dirty="0"/>
              <a:t>a speciﬁc CSS class on an HTML Element </a:t>
            </a:r>
            <a:r>
              <a:rPr lang="en-IN" dirty="0" smtClean="0"/>
              <a:t>using </a:t>
            </a:r>
            <a:endParaRPr lang="en-IN" dirty="0"/>
          </a:p>
          <a:p>
            <a:pPr marL="101596" indent="0">
              <a:lnSpc>
                <a:spcPct val="150000"/>
              </a:lnSpc>
              <a:buNone/>
            </a:pPr>
            <a:r>
              <a:rPr lang="en-IN" dirty="0" smtClean="0"/>
              <a:t>		[class.cssClassToToggle] = ”</a:t>
            </a:r>
            <a:r>
              <a:rPr lang="en-IN" dirty="0"/>
              <a:t>booleanPropertyName”</a:t>
            </a:r>
          </a:p>
        </p:txBody>
      </p:sp>
    </p:spTree>
    <p:extLst>
      <p:ext uri="{BB962C8B-B14F-4D97-AF65-F5344CB8AC3E}">
        <p14:creationId xmlns:p14="http://schemas.microsoft.com/office/powerpoint/2010/main" val="2044406185"/>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Style Binding - [style.name]</a:t>
            </a:r>
          </a:p>
        </p:txBody>
      </p:sp>
      <p:sp>
        <p:nvSpPr>
          <p:cNvPr id="3" name="Slide Number Placeholder 2"/>
          <p:cNvSpPr>
            <a:spLocks noGrp="1"/>
          </p:cNvSpPr>
          <p:nvPr>
            <p:ph type="sldNum" idx="4"/>
          </p:nvPr>
        </p:nvSpPr>
        <p:spPr/>
        <p:txBody>
          <a:bodyPr/>
          <a:lstStyle/>
          <a:p>
            <a:fld id="{A5FE59A5-F4B4-47F3-8C4B-BD6C0C97D865}" type="slidenum">
              <a:rPr lang="en-IN" smtClean="0"/>
              <a:pPr/>
              <a:t>22</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Similar </a:t>
            </a:r>
            <a:r>
              <a:rPr lang="en-US" dirty="0"/>
              <a:t>to Property Binding Syntax.  </a:t>
            </a:r>
            <a:r>
              <a:rPr lang="en-US" dirty="0" smtClean="0"/>
              <a:t>Instead </a:t>
            </a:r>
            <a:r>
              <a:rPr lang="en-US" dirty="0"/>
              <a:t>of property name in </a:t>
            </a:r>
            <a:r>
              <a:rPr lang="en-US" dirty="0" smtClean="0"/>
              <a:t>[ ], </a:t>
            </a:r>
            <a:r>
              <a:rPr lang="en-US" dirty="0"/>
              <a:t>preﬁx a ‘style’, followed by . and then style </a:t>
            </a:r>
            <a:r>
              <a:rPr lang="en-US" dirty="0" smtClean="0"/>
              <a:t>name.</a:t>
            </a:r>
          </a:p>
          <a:p>
            <a:pPr>
              <a:lnSpc>
                <a:spcPct val="150000"/>
              </a:lnSpc>
              <a:buFont typeface="Wingdings" panose="05000000000000000000" pitchFamily="2" charset="2"/>
              <a:buChar char="q"/>
            </a:pPr>
            <a:r>
              <a:rPr lang="en-US" dirty="0" smtClean="0"/>
              <a:t>Styles can be changed dynamically using Style Binding.</a:t>
            </a:r>
          </a:p>
          <a:p>
            <a:pPr>
              <a:lnSpc>
                <a:spcPct val="150000"/>
              </a:lnSpc>
              <a:buFont typeface="Wingdings" panose="05000000000000000000" pitchFamily="2" charset="2"/>
              <a:buChar char="q"/>
            </a:pPr>
            <a:r>
              <a:rPr lang="en-US" dirty="0" smtClean="0"/>
              <a:t>Eg</a:t>
            </a:r>
            <a:r>
              <a:rPr lang="en-US" dirty="0"/>
              <a:t>: </a:t>
            </a:r>
            <a:r>
              <a:rPr lang="en-US" dirty="0" smtClean="0"/>
              <a:t>[ style.color ]="</a:t>
            </a:r>
            <a:r>
              <a:rPr lang="en-US" dirty="0"/>
              <a:t>isSpecial ? 'red': 'green'" </a:t>
            </a:r>
            <a:endParaRPr lang="en-IN" dirty="0"/>
          </a:p>
        </p:txBody>
      </p:sp>
    </p:spTree>
    <p:extLst>
      <p:ext uri="{BB962C8B-B14F-4D97-AF65-F5344CB8AC3E}">
        <p14:creationId xmlns:p14="http://schemas.microsoft.com/office/powerpoint/2010/main" val="3657248297"/>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Way Data Binding - [()]</a:t>
            </a:r>
          </a:p>
        </p:txBody>
      </p:sp>
      <p:sp>
        <p:nvSpPr>
          <p:cNvPr id="3" name="Slide Number Placeholder 2"/>
          <p:cNvSpPr>
            <a:spLocks noGrp="1"/>
          </p:cNvSpPr>
          <p:nvPr>
            <p:ph type="sldNum" idx="4"/>
          </p:nvPr>
        </p:nvSpPr>
        <p:spPr/>
        <p:txBody>
          <a:bodyPr/>
          <a:lstStyle/>
          <a:p>
            <a:fld id="{A5FE59A5-F4B4-47F3-8C4B-BD6C0C97D865}" type="slidenum">
              <a:rPr lang="en-IN" smtClean="0"/>
              <a:pPr/>
              <a:t>23</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Two-way binding gives your app a way to share data between a component class and its template.</a:t>
            </a:r>
            <a:endParaRPr lang="en-US" dirty="0" smtClean="0"/>
          </a:p>
          <a:p>
            <a:pPr>
              <a:lnSpc>
                <a:spcPct val="150000"/>
              </a:lnSpc>
              <a:buFont typeface="Wingdings" panose="05000000000000000000" pitchFamily="2" charset="2"/>
              <a:buChar char="q"/>
            </a:pPr>
            <a:r>
              <a:rPr lang="en-US" dirty="0" smtClean="0"/>
              <a:t>Two-way </a:t>
            </a:r>
            <a:r>
              <a:rPr lang="en-US" dirty="0"/>
              <a:t>binding does two </a:t>
            </a:r>
            <a:r>
              <a:rPr lang="en-US" dirty="0" smtClean="0"/>
              <a:t>things:</a:t>
            </a:r>
          </a:p>
          <a:p>
            <a:pPr marL="101596" indent="0">
              <a:lnSpc>
                <a:spcPct val="150000"/>
              </a:lnSpc>
              <a:buNone/>
            </a:pPr>
            <a:r>
              <a:rPr lang="en-US" dirty="0"/>
              <a:t>	</a:t>
            </a:r>
            <a:r>
              <a:rPr lang="en-US" dirty="0" smtClean="0"/>
              <a:t>Sets </a:t>
            </a:r>
            <a:r>
              <a:rPr lang="en-US" dirty="0"/>
              <a:t>a specific element </a:t>
            </a:r>
            <a:r>
              <a:rPr lang="en-US" dirty="0" smtClean="0"/>
              <a:t>property</a:t>
            </a:r>
            <a:endParaRPr lang="en-US" dirty="0"/>
          </a:p>
          <a:p>
            <a:pPr marL="101596" indent="0">
              <a:lnSpc>
                <a:spcPct val="150000"/>
              </a:lnSpc>
              <a:buNone/>
            </a:pPr>
            <a:r>
              <a:rPr lang="en-US" dirty="0"/>
              <a:t>	</a:t>
            </a:r>
            <a:r>
              <a:rPr lang="en-US" dirty="0" smtClean="0"/>
              <a:t>Listens </a:t>
            </a:r>
            <a:r>
              <a:rPr lang="en-US" dirty="0"/>
              <a:t>for an element change </a:t>
            </a:r>
            <a:r>
              <a:rPr lang="en-US" dirty="0" smtClean="0"/>
              <a:t>event</a:t>
            </a:r>
          </a:p>
          <a:p>
            <a:pPr>
              <a:lnSpc>
                <a:spcPct val="150000"/>
              </a:lnSpc>
              <a:buFont typeface="Wingdings" panose="05000000000000000000" pitchFamily="2" charset="2"/>
              <a:buChar char="q"/>
            </a:pPr>
            <a:r>
              <a:rPr lang="en-US" dirty="0"/>
              <a:t>Angular offers a special two-way data binding syntax for this purpose, [()]. The [()] syntax combines the brackets of property binding, [], with the parentheses of event binding, </a:t>
            </a:r>
            <a:r>
              <a:rPr lang="en-US" dirty="0" smtClean="0"/>
              <a:t>().</a:t>
            </a:r>
          </a:p>
          <a:p>
            <a:pPr>
              <a:lnSpc>
                <a:spcPct val="150000"/>
              </a:lnSpc>
              <a:buFont typeface="Wingdings" panose="05000000000000000000" pitchFamily="2" charset="2"/>
              <a:buChar char="q"/>
            </a:pPr>
            <a:r>
              <a:rPr lang="en-US" dirty="0" smtClean="0"/>
              <a:t>Data </a:t>
            </a:r>
            <a:r>
              <a:rPr lang="en-US" dirty="0"/>
              <a:t>Flows from Component HTML View to Component TypeScript Class and vice-versa. </a:t>
            </a:r>
            <a:endParaRPr lang="en-US" dirty="0" smtClean="0"/>
          </a:p>
          <a:p>
            <a:pPr>
              <a:lnSpc>
                <a:spcPct val="150000"/>
              </a:lnSpc>
              <a:buFont typeface="Wingdings" panose="05000000000000000000" pitchFamily="2" charset="2"/>
              <a:buChar char="q"/>
            </a:pPr>
            <a:r>
              <a:rPr lang="en-US" dirty="0" smtClean="0"/>
              <a:t>NgModel — adds </a:t>
            </a:r>
            <a:r>
              <a:rPr lang="en-US" dirty="0"/>
              <a:t>two-way data binding to an HTML form element.</a:t>
            </a:r>
            <a:endParaRPr lang="en-IN" dirty="0"/>
          </a:p>
        </p:txBody>
      </p:sp>
    </p:spTree>
    <p:extLst>
      <p:ext uri="{BB962C8B-B14F-4D97-AF65-F5344CB8AC3E}">
        <p14:creationId xmlns:p14="http://schemas.microsoft.com/office/powerpoint/2010/main" val="1629806796"/>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 Interaction</a:t>
            </a:r>
          </a:p>
        </p:txBody>
      </p:sp>
      <p:sp>
        <p:nvSpPr>
          <p:cNvPr id="3" name="Slide Number Placeholder 2"/>
          <p:cNvSpPr>
            <a:spLocks noGrp="1"/>
          </p:cNvSpPr>
          <p:nvPr>
            <p:ph type="sldNum" idx="4"/>
          </p:nvPr>
        </p:nvSpPr>
        <p:spPr/>
        <p:txBody>
          <a:bodyPr/>
          <a:lstStyle/>
          <a:p>
            <a:fld id="{A5FE59A5-F4B4-47F3-8C4B-BD6C0C97D865}" type="slidenum">
              <a:rPr lang="en-IN" smtClean="0"/>
              <a:pPr/>
              <a:t>24</a:t>
            </a:fld>
            <a:endParaRPr lang="en-IN" dirty="0"/>
          </a:p>
        </p:txBody>
      </p:sp>
      <p:sp>
        <p:nvSpPr>
          <p:cNvPr id="4" name="Text Placeholder 3"/>
          <p:cNvSpPr>
            <a:spLocks noGrp="1"/>
          </p:cNvSpPr>
          <p:nvPr>
            <p:ph type="body" sz="quarter" idx="10"/>
          </p:nvPr>
        </p:nvSpPr>
        <p:spPr>
          <a:xfrm>
            <a:off x="66368" y="615801"/>
            <a:ext cx="11689804" cy="6053667"/>
          </a:xfrm>
        </p:spPr>
        <p:txBody>
          <a:bodyPr/>
          <a:lstStyle/>
          <a:p>
            <a:pPr marL="101596" indent="0">
              <a:lnSpc>
                <a:spcPct val="150000"/>
              </a:lnSpc>
              <a:buNone/>
            </a:pPr>
            <a:r>
              <a:rPr lang="en-US" sz="2400" b="1" dirty="0" smtClean="0"/>
              <a:t>@Input </a:t>
            </a:r>
          </a:p>
          <a:p>
            <a:pPr>
              <a:lnSpc>
                <a:spcPct val="150000"/>
              </a:lnSpc>
              <a:buFont typeface="Wingdings" panose="05000000000000000000" pitchFamily="2" charset="2"/>
              <a:buChar char="q"/>
            </a:pPr>
            <a:r>
              <a:rPr lang="en-US" dirty="0" smtClean="0"/>
              <a:t>Only </a:t>
            </a:r>
            <a:r>
              <a:rPr lang="en-US" dirty="0"/>
              <a:t>applicable for a Parent-Child </a:t>
            </a:r>
            <a:r>
              <a:rPr lang="en-US" dirty="0" smtClean="0"/>
              <a:t>Relationship</a:t>
            </a:r>
          </a:p>
          <a:p>
            <a:pPr>
              <a:lnSpc>
                <a:spcPct val="150000"/>
              </a:lnSpc>
              <a:buFont typeface="Wingdings" panose="05000000000000000000" pitchFamily="2" charset="2"/>
              <a:buChar char="q"/>
            </a:pPr>
            <a:r>
              <a:rPr lang="en-US" dirty="0" smtClean="0"/>
              <a:t>Data </a:t>
            </a:r>
            <a:r>
              <a:rPr lang="en-US" dirty="0"/>
              <a:t>to be sent from Parent to </a:t>
            </a:r>
            <a:r>
              <a:rPr lang="en-US" dirty="0" smtClean="0"/>
              <a:t>Child</a:t>
            </a:r>
          </a:p>
          <a:p>
            <a:pPr>
              <a:lnSpc>
                <a:spcPct val="150000"/>
              </a:lnSpc>
              <a:buFont typeface="Wingdings" panose="05000000000000000000" pitchFamily="2" charset="2"/>
              <a:buChar char="q"/>
            </a:pPr>
            <a:r>
              <a:rPr lang="en-US" dirty="0" smtClean="0"/>
              <a:t>Child </a:t>
            </a:r>
            <a:r>
              <a:rPr lang="en-US" dirty="0"/>
              <a:t>decorates a public property on it with the @Input </a:t>
            </a:r>
            <a:r>
              <a:rPr lang="en-US" dirty="0" smtClean="0"/>
              <a:t>decorator</a:t>
            </a:r>
          </a:p>
          <a:p>
            <a:pPr>
              <a:lnSpc>
                <a:spcPct val="150000"/>
              </a:lnSpc>
              <a:buFont typeface="Wingdings" panose="05000000000000000000" pitchFamily="2" charset="2"/>
              <a:buChar char="q"/>
            </a:pPr>
            <a:r>
              <a:rPr lang="en-US" dirty="0" smtClean="0"/>
              <a:t>Parent </a:t>
            </a:r>
            <a:r>
              <a:rPr lang="en-US" dirty="0"/>
              <a:t>passes some property to the Child in template using property </a:t>
            </a:r>
            <a:r>
              <a:rPr lang="en-US" dirty="0" smtClean="0"/>
              <a:t>name</a:t>
            </a:r>
          </a:p>
          <a:p>
            <a:pPr marL="101596" indent="0">
              <a:lnSpc>
                <a:spcPct val="150000"/>
              </a:lnSpc>
              <a:buNone/>
            </a:pPr>
            <a:r>
              <a:rPr lang="en-US" sz="2400" b="1" dirty="0" smtClean="0"/>
              <a:t>@Output</a:t>
            </a:r>
          </a:p>
          <a:p>
            <a:pPr>
              <a:lnSpc>
                <a:spcPct val="150000"/>
              </a:lnSpc>
              <a:buFont typeface="Wingdings" panose="05000000000000000000" pitchFamily="2" charset="2"/>
              <a:buChar char="q"/>
            </a:pPr>
            <a:r>
              <a:rPr lang="en-US" dirty="0" smtClean="0"/>
              <a:t>Only </a:t>
            </a:r>
            <a:r>
              <a:rPr lang="en-US" dirty="0"/>
              <a:t>applicable for a Parent-Child </a:t>
            </a:r>
            <a:r>
              <a:rPr lang="en-US" dirty="0" smtClean="0"/>
              <a:t>Relationship</a:t>
            </a:r>
          </a:p>
          <a:p>
            <a:pPr>
              <a:lnSpc>
                <a:spcPct val="150000"/>
              </a:lnSpc>
              <a:buFont typeface="Wingdings" panose="05000000000000000000" pitchFamily="2" charset="2"/>
              <a:buChar char="q"/>
            </a:pPr>
            <a:r>
              <a:rPr lang="en-US" dirty="0" smtClean="0"/>
              <a:t>Data </a:t>
            </a:r>
            <a:r>
              <a:rPr lang="en-US" dirty="0"/>
              <a:t>to be sent from Child to </a:t>
            </a:r>
            <a:r>
              <a:rPr lang="en-US" dirty="0" smtClean="0"/>
              <a:t>Parent</a:t>
            </a:r>
          </a:p>
          <a:p>
            <a:pPr>
              <a:lnSpc>
                <a:spcPct val="150000"/>
              </a:lnSpc>
              <a:buFont typeface="Wingdings" panose="05000000000000000000" pitchFamily="2" charset="2"/>
              <a:buChar char="q"/>
            </a:pPr>
            <a:r>
              <a:rPr lang="en-US" dirty="0" smtClean="0"/>
              <a:t>Child </a:t>
            </a:r>
            <a:r>
              <a:rPr lang="en-US" dirty="0"/>
              <a:t>decorates a public property on it with the @Output </a:t>
            </a:r>
            <a:r>
              <a:rPr lang="en-US" dirty="0" smtClean="0"/>
              <a:t>decorator</a:t>
            </a:r>
          </a:p>
          <a:p>
            <a:pPr>
              <a:lnSpc>
                <a:spcPct val="150000"/>
              </a:lnSpc>
              <a:buFont typeface="Wingdings" panose="05000000000000000000" pitchFamily="2" charset="2"/>
              <a:buChar char="q"/>
            </a:pPr>
            <a:r>
              <a:rPr lang="en-US" dirty="0" smtClean="0"/>
              <a:t>This </a:t>
            </a:r>
            <a:r>
              <a:rPr lang="en-US" dirty="0"/>
              <a:t>property is generally of type EventEmitter&lt;T&gt; </a:t>
            </a:r>
          </a:p>
          <a:p>
            <a:pPr>
              <a:lnSpc>
                <a:spcPct val="150000"/>
              </a:lnSpc>
              <a:buFont typeface="Wingdings" panose="05000000000000000000" pitchFamily="2" charset="2"/>
              <a:buChar char="q"/>
            </a:pPr>
            <a:r>
              <a:rPr lang="en-US" dirty="0" smtClean="0"/>
              <a:t>Children </a:t>
            </a:r>
            <a:r>
              <a:rPr lang="en-US" dirty="0"/>
              <a:t>call emit on these properties which eventually calls a function binded to these properties via event binding in the Parent Component Template. </a:t>
            </a:r>
            <a:endParaRPr lang="en-US" dirty="0" smtClean="0"/>
          </a:p>
        </p:txBody>
      </p:sp>
    </p:spTree>
    <p:extLst>
      <p:ext uri="{BB962C8B-B14F-4D97-AF65-F5344CB8AC3E}">
        <p14:creationId xmlns:p14="http://schemas.microsoft.com/office/powerpoint/2010/main" val="4010409896"/>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Directives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25</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Directives are a way of attaching behaviour to DOM </a:t>
            </a:r>
            <a:r>
              <a:rPr lang="en-US" dirty="0" smtClean="0"/>
              <a:t>elements.</a:t>
            </a:r>
          </a:p>
          <a:p>
            <a:pPr>
              <a:lnSpc>
                <a:spcPct val="150000"/>
              </a:lnSpc>
              <a:buFont typeface="Wingdings" panose="05000000000000000000" pitchFamily="2" charset="2"/>
              <a:buChar char="q"/>
            </a:pPr>
            <a:r>
              <a:rPr lang="en-US" dirty="0" smtClean="0"/>
              <a:t>Directives </a:t>
            </a:r>
            <a:r>
              <a:rPr lang="en-US" dirty="0"/>
              <a:t>are decorated with the @Directive </a:t>
            </a:r>
            <a:r>
              <a:rPr lang="en-US" dirty="0" smtClean="0"/>
              <a:t>decorator.</a:t>
            </a:r>
          </a:p>
          <a:p>
            <a:pPr>
              <a:lnSpc>
                <a:spcPct val="150000"/>
              </a:lnSpc>
              <a:buFont typeface="Wingdings" panose="05000000000000000000" pitchFamily="2" charset="2"/>
              <a:buChar char="q"/>
            </a:pPr>
            <a:r>
              <a:rPr lang="en-US" dirty="0" smtClean="0"/>
              <a:t>Can </a:t>
            </a:r>
            <a:r>
              <a:rPr lang="en-US" dirty="0"/>
              <a:t>be used in other components and </a:t>
            </a:r>
            <a:r>
              <a:rPr lang="en-US" dirty="0" smtClean="0"/>
              <a:t>directives.</a:t>
            </a:r>
          </a:p>
          <a:p>
            <a:pPr>
              <a:lnSpc>
                <a:spcPct val="150000"/>
              </a:lnSpc>
              <a:buFont typeface="Wingdings" panose="05000000000000000000" pitchFamily="2" charset="2"/>
              <a:buChar char="q"/>
            </a:pPr>
            <a:r>
              <a:rPr lang="en-US" dirty="0" smtClean="0"/>
              <a:t>Directives </a:t>
            </a:r>
            <a:r>
              <a:rPr lang="en-US" dirty="0"/>
              <a:t>are registered in the Declarations array of an </a:t>
            </a:r>
            <a:r>
              <a:rPr lang="en-US" dirty="0" smtClean="0"/>
              <a:t>NgModule.</a:t>
            </a:r>
          </a:p>
          <a:p>
            <a:pPr>
              <a:lnSpc>
                <a:spcPct val="150000"/>
              </a:lnSpc>
              <a:buFont typeface="Wingdings" panose="05000000000000000000" pitchFamily="2" charset="2"/>
              <a:buChar char="q"/>
            </a:pPr>
            <a:r>
              <a:rPr lang="en-US" dirty="0" smtClean="0"/>
              <a:t>Directives </a:t>
            </a:r>
            <a:r>
              <a:rPr lang="en-US" dirty="0"/>
              <a:t>are configured through the metadata passed to the @Directive </a:t>
            </a:r>
            <a:r>
              <a:rPr lang="en-US" dirty="0" smtClean="0"/>
              <a:t>decorator.</a:t>
            </a:r>
          </a:p>
          <a:p>
            <a:pPr>
              <a:lnSpc>
                <a:spcPct val="150000"/>
              </a:lnSpc>
              <a:buFont typeface="Wingdings" panose="05000000000000000000" pitchFamily="2" charset="2"/>
              <a:buChar char="q"/>
            </a:pPr>
            <a:r>
              <a:rPr lang="en-US" dirty="0" smtClean="0"/>
              <a:t>Directives </a:t>
            </a:r>
            <a:r>
              <a:rPr lang="en-US" dirty="0"/>
              <a:t>can implement Lifecycle hooks to control their runtime </a:t>
            </a:r>
            <a:r>
              <a:rPr lang="en-US" dirty="0" smtClean="0"/>
              <a:t>behavior.</a:t>
            </a:r>
            <a:endParaRPr lang="en-US" dirty="0"/>
          </a:p>
        </p:txBody>
      </p:sp>
    </p:spTree>
    <p:extLst>
      <p:ext uri="{BB962C8B-B14F-4D97-AF65-F5344CB8AC3E}">
        <p14:creationId xmlns:p14="http://schemas.microsoft.com/office/powerpoint/2010/main" val="1640890150"/>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Directives</a:t>
            </a:r>
          </a:p>
        </p:txBody>
      </p:sp>
      <p:sp>
        <p:nvSpPr>
          <p:cNvPr id="3" name="Slide Number Placeholder 2"/>
          <p:cNvSpPr>
            <a:spLocks noGrp="1"/>
          </p:cNvSpPr>
          <p:nvPr>
            <p:ph type="sldNum" idx="4"/>
          </p:nvPr>
        </p:nvSpPr>
        <p:spPr/>
        <p:txBody>
          <a:bodyPr/>
          <a:lstStyle/>
          <a:p>
            <a:fld id="{A5FE59A5-F4B4-47F3-8C4B-BD6C0C97D865}" type="slidenum">
              <a:rPr lang="en-IN" smtClean="0"/>
              <a:pPr/>
              <a:t>26</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b="1" dirty="0" smtClean="0"/>
              <a:t>Components </a:t>
            </a:r>
          </a:p>
          <a:p>
            <a:pPr marL="101596" indent="0">
              <a:lnSpc>
                <a:spcPct val="150000"/>
              </a:lnSpc>
              <a:buNone/>
            </a:pPr>
            <a:r>
              <a:rPr lang="en-US" dirty="0" smtClean="0"/>
              <a:t>	Directives with </a:t>
            </a:r>
            <a:r>
              <a:rPr lang="en-US" dirty="0"/>
              <a:t>a </a:t>
            </a:r>
            <a:r>
              <a:rPr lang="en-US" dirty="0" smtClean="0"/>
              <a:t>template</a:t>
            </a:r>
          </a:p>
          <a:p>
            <a:pPr marL="101596" indent="0">
              <a:lnSpc>
                <a:spcPct val="150000"/>
              </a:lnSpc>
              <a:buNone/>
            </a:pPr>
            <a:r>
              <a:rPr lang="en-US" dirty="0" smtClean="0"/>
              <a:t>	Most </a:t>
            </a:r>
            <a:r>
              <a:rPr lang="en-US" dirty="0"/>
              <a:t>common directive used throughout the </a:t>
            </a:r>
            <a:r>
              <a:rPr lang="en-US" dirty="0" smtClean="0"/>
              <a:t>app</a:t>
            </a:r>
          </a:p>
          <a:p>
            <a:pPr>
              <a:lnSpc>
                <a:spcPct val="150000"/>
              </a:lnSpc>
              <a:buFont typeface="Wingdings" panose="05000000000000000000" pitchFamily="2" charset="2"/>
              <a:buChar char="q"/>
            </a:pPr>
            <a:r>
              <a:rPr lang="en-US" b="1" dirty="0" smtClean="0"/>
              <a:t>Structural Directives</a:t>
            </a:r>
          </a:p>
          <a:p>
            <a:pPr marL="101596" indent="0">
              <a:lnSpc>
                <a:spcPct val="150000"/>
              </a:lnSpc>
              <a:buNone/>
            </a:pPr>
            <a:r>
              <a:rPr lang="en-US" dirty="0" smtClean="0"/>
              <a:t>	Directives </a:t>
            </a:r>
            <a:r>
              <a:rPr lang="en-US" dirty="0"/>
              <a:t>that change the DOM layout by adding/removing </a:t>
            </a:r>
            <a:r>
              <a:rPr lang="en-US" dirty="0" smtClean="0"/>
              <a:t>elements</a:t>
            </a:r>
          </a:p>
          <a:p>
            <a:pPr marL="101596" indent="0">
              <a:lnSpc>
                <a:spcPct val="150000"/>
              </a:lnSpc>
              <a:buNone/>
            </a:pPr>
            <a:r>
              <a:rPr lang="en-US" dirty="0" smtClean="0"/>
              <a:t>	Prefixed </a:t>
            </a:r>
            <a:r>
              <a:rPr lang="en-US" dirty="0"/>
              <a:t>with an asterisk. Eg. *ngFor, *ngIf, *</a:t>
            </a:r>
            <a:r>
              <a:rPr lang="en-US" dirty="0" smtClean="0"/>
              <a:t>ngSwitch</a:t>
            </a:r>
          </a:p>
          <a:p>
            <a:pPr>
              <a:lnSpc>
                <a:spcPct val="150000"/>
              </a:lnSpc>
              <a:buFont typeface="Wingdings" panose="05000000000000000000" pitchFamily="2" charset="2"/>
              <a:buChar char="q"/>
            </a:pPr>
            <a:r>
              <a:rPr lang="en-US" b="1" dirty="0" smtClean="0"/>
              <a:t>Attribute Directives</a:t>
            </a:r>
          </a:p>
          <a:p>
            <a:pPr marL="101596" indent="0">
              <a:lnSpc>
                <a:spcPct val="150000"/>
              </a:lnSpc>
              <a:buNone/>
            </a:pPr>
            <a:r>
              <a:rPr lang="en-US" dirty="0"/>
              <a:t>	</a:t>
            </a:r>
            <a:r>
              <a:rPr lang="en-US" dirty="0" smtClean="0"/>
              <a:t>Directives </a:t>
            </a:r>
            <a:r>
              <a:rPr lang="en-US" dirty="0"/>
              <a:t>that change the appearance or behaviour of an </a:t>
            </a:r>
            <a:r>
              <a:rPr lang="en-US" dirty="0" smtClean="0"/>
              <a:t>element</a:t>
            </a:r>
          </a:p>
          <a:p>
            <a:pPr marL="101596" indent="0">
              <a:lnSpc>
                <a:spcPct val="150000"/>
              </a:lnSpc>
              <a:buNone/>
            </a:pPr>
            <a:r>
              <a:rPr lang="en-US" dirty="0" smtClean="0"/>
              <a:t>	Used </a:t>
            </a:r>
            <a:r>
              <a:rPr lang="en-US" dirty="0"/>
              <a:t>as attributes of elements. Eg. ngStyle, ngClass</a:t>
            </a:r>
            <a:endParaRPr lang="en-IN" dirty="0"/>
          </a:p>
        </p:txBody>
      </p:sp>
    </p:spTree>
    <p:extLst>
      <p:ext uri="{BB962C8B-B14F-4D97-AF65-F5344CB8AC3E}">
        <p14:creationId xmlns:p14="http://schemas.microsoft.com/office/powerpoint/2010/main" val="396809781"/>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Lifecycle Hooks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27</a:t>
            </a:fld>
            <a:endParaRPr lang="en-IN" dirty="0"/>
          </a:p>
        </p:txBody>
      </p:sp>
      <p:sp>
        <p:nvSpPr>
          <p:cNvPr id="4" name="Text Placeholder 3"/>
          <p:cNvSpPr>
            <a:spLocks noGrp="1"/>
          </p:cNvSpPr>
          <p:nvPr>
            <p:ph type="body" sz="quarter" idx="10"/>
          </p:nvPr>
        </p:nvSpPr>
        <p:spPr>
          <a:xfrm>
            <a:off x="167217" y="804333"/>
            <a:ext cx="11880930" cy="5957802"/>
          </a:xfrm>
        </p:spPr>
        <p:txBody>
          <a:bodyPr/>
          <a:lstStyle/>
          <a:p>
            <a:pPr algn="just">
              <a:lnSpc>
                <a:spcPct val="150000"/>
              </a:lnSpc>
              <a:buFont typeface="Wingdings" panose="05000000000000000000" pitchFamily="2" charset="2"/>
              <a:buChar char="q"/>
            </a:pPr>
            <a:r>
              <a:rPr lang="en-US" b="1" dirty="0" smtClean="0"/>
              <a:t>ngOnChanges</a:t>
            </a:r>
            <a:r>
              <a:rPr lang="en-US" b="1" dirty="0"/>
              <a:t>: </a:t>
            </a:r>
            <a:r>
              <a:rPr lang="en-US" dirty="0"/>
              <a:t>Every time there is a change in one of the input properties of the </a:t>
            </a:r>
            <a:r>
              <a:rPr lang="en-US" dirty="0" smtClean="0"/>
              <a:t>component.</a:t>
            </a:r>
          </a:p>
          <a:p>
            <a:pPr algn="just">
              <a:lnSpc>
                <a:spcPct val="150000"/>
              </a:lnSpc>
              <a:buFont typeface="Wingdings" panose="05000000000000000000" pitchFamily="2" charset="2"/>
              <a:buChar char="q"/>
            </a:pPr>
            <a:r>
              <a:rPr lang="en-US" b="1" dirty="0" smtClean="0"/>
              <a:t>ngOnInit</a:t>
            </a:r>
            <a:r>
              <a:rPr lang="en-US" b="1" dirty="0"/>
              <a:t>: </a:t>
            </a:r>
            <a:r>
              <a:rPr lang="en-US" dirty="0"/>
              <a:t>When given component has been initialized. Only called once after the first </a:t>
            </a:r>
            <a:r>
              <a:rPr lang="en-US" dirty="0" smtClean="0"/>
              <a:t>ngOnChanges.</a:t>
            </a:r>
          </a:p>
          <a:p>
            <a:pPr algn="just">
              <a:lnSpc>
                <a:spcPct val="150000"/>
              </a:lnSpc>
              <a:buFont typeface="Wingdings" panose="05000000000000000000" pitchFamily="2" charset="2"/>
              <a:buChar char="q"/>
            </a:pPr>
            <a:r>
              <a:rPr lang="en-US" b="1" dirty="0" smtClean="0"/>
              <a:t>ngDoCheck</a:t>
            </a:r>
            <a:r>
              <a:rPr lang="en-US" b="1" dirty="0"/>
              <a:t>: </a:t>
            </a:r>
            <a:r>
              <a:rPr lang="en-US" dirty="0"/>
              <a:t>When the change detector of the given component is invoked. Allows us to implement our own change detection algorithm for the given </a:t>
            </a:r>
            <a:r>
              <a:rPr lang="en-US" dirty="0" smtClean="0"/>
              <a:t>component.</a:t>
            </a:r>
          </a:p>
          <a:p>
            <a:pPr algn="just">
              <a:lnSpc>
                <a:spcPct val="150000"/>
              </a:lnSpc>
              <a:buFont typeface="Wingdings" panose="05000000000000000000" pitchFamily="2" charset="2"/>
              <a:buChar char="q"/>
            </a:pPr>
            <a:r>
              <a:rPr lang="en-US" b="1" dirty="0" smtClean="0"/>
              <a:t>ngOnDestroy</a:t>
            </a:r>
            <a:r>
              <a:rPr lang="en-US" b="1" dirty="0"/>
              <a:t>: </a:t>
            </a:r>
            <a:r>
              <a:rPr lang="en-US" dirty="0"/>
              <a:t>Just before Angular destroys the component. Use this hook to unsubscribe observables and detach event handlers to avoid memory </a:t>
            </a:r>
            <a:r>
              <a:rPr lang="en-US" dirty="0" smtClean="0"/>
              <a:t>leaks.</a:t>
            </a:r>
          </a:p>
          <a:p>
            <a:pPr algn="just">
              <a:lnSpc>
                <a:spcPct val="150000"/>
              </a:lnSpc>
              <a:buFont typeface="Wingdings" panose="05000000000000000000" pitchFamily="2" charset="2"/>
              <a:buChar char="q"/>
            </a:pPr>
            <a:r>
              <a:rPr lang="en-US" b="1" dirty="0" smtClean="0"/>
              <a:t>ngAfterContentInit</a:t>
            </a:r>
            <a:r>
              <a:rPr lang="en-US" b="1" dirty="0"/>
              <a:t>: </a:t>
            </a:r>
            <a:r>
              <a:rPr lang="en-US" dirty="0"/>
              <a:t>After Angular performs any content projection into the components </a:t>
            </a:r>
            <a:r>
              <a:rPr lang="en-US" dirty="0" smtClean="0"/>
              <a:t>view</a:t>
            </a:r>
          </a:p>
          <a:p>
            <a:pPr algn="just">
              <a:lnSpc>
                <a:spcPct val="150000"/>
              </a:lnSpc>
              <a:buFont typeface="Wingdings" panose="05000000000000000000" pitchFamily="2" charset="2"/>
              <a:buChar char="q"/>
            </a:pPr>
            <a:r>
              <a:rPr lang="en-US" b="1" dirty="0" smtClean="0"/>
              <a:t>ngAfterContentChecked</a:t>
            </a:r>
            <a:r>
              <a:rPr lang="en-US" b="1" dirty="0"/>
              <a:t>: </a:t>
            </a:r>
            <a:r>
              <a:rPr lang="en-US" dirty="0"/>
              <a:t>Each time the content of the given component has been checked by the change detection mechanism of </a:t>
            </a:r>
            <a:r>
              <a:rPr lang="en-US" dirty="0" smtClean="0"/>
              <a:t>Angular.</a:t>
            </a:r>
          </a:p>
          <a:p>
            <a:pPr algn="just">
              <a:lnSpc>
                <a:spcPct val="150000"/>
              </a:lnSpc>
              <a:buFont typeface="Wingdings" panose="05000000000000000000" pitchFamily="2" charset="2"/>
              <a:buChar char="q"/>
            </a:pPr>
            <a:r>
              <a:rPr lang="en-US" b="1" dirty="0" smtClean="0"/>
              <a:t>ngAfterViewInit</a:t>
            </a:r>
            <a:r>
              <a:rPr lang="en-US" b="1" dirty="0"/>
              <a:t>: </a:t>
            </a:r>
            <a:r>
              <a:rPr lang="en-US" dirty="0"/>
              <a:t>When the component’s view has been fully </a:t>
            </a:r>
            <a:r>
              <a:rPr lang="en-US" dirty="0" smtClean="0"/>
              <a:t>initialized.</a:t>
            </a:r>
          </a:p>
          <a:p>
            <a:pPr algn="just">
              <a:lnSpc>
                <a:spcPct val="150000"/>
              </a:lnSpc>
              <a:buFont typeface="Wingdings" panose="05000000000000000000" pitchFamily="2" charset="2"/>
              <a:buChar char="q"/>
            </a:pPr>
            <a:r>
              <a:rPr lang="en-US" b="1" dirty="0" smtClean="0"/>
              <a:t>ngAfterViewChecked</a:t>
            </a:r>
            <a:r>
              <a:rPr lang="en-US" b="1" dirty="0"/>
              <a:t>: </a:t>
            </a:r>
            <a:r>
              <a:rPr lang="en-US" dirty="0"/>
              <a:t>Each time the view of the given component has been checked by the change detection mechanism of Angular.</a:t>
            </a:r>
            <a:endParaRPr lang="en-IN" dirty="0"/>
          </a:p>
        </p:txBody>
      </p:sp>
    </p:spTree>
    <p:extLst>
      <p:ext uri="{BB962C8B-B14F-4D97-AF65-F5344CB8AC3E}">
        <p14:creationId xmlns:p14="http://schemas.microsoft.com/office/powerpoint/2010/main" val="1312286580"/>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US" dirty="0"/>
              <a:t>C</a:t>
            </a:r>
            <a:r>
              <a:rPr lang="en-US" dirty="0" smtClean="0"/>
              <a:t>onstructor vs. ngOnInit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28</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TypeScript </a:t>
            </a:r>
            <a:r>
              <a:rPr lang="en-US" dirty="0"/>
              <a:t>classes has a default method called constructor which is normally used for the initialization purpose. </a:t>
            </a:r>
            <a:endParaRPr lang="en-US" dirty="0" smtClean="0"/>
          </a:p>
          <a:p>
            <a:pPr>
              <a:lnSpc>
                <a:spcPct val="150000"/>
              </a:lnSpc>
              <a:buFont typeface="Wingdings" panose="05000000000000000000" pitchFamily="2" charset="2"/>
              <a:buChar char="q"/>
            </a:pPr>
            <a:r>
              <a:rPr lang="en-US" dirty="0" smtClean="0"/>
              <a:t>Whereas </a:t>
            </a:r>
            <a:r>
              <a:rPr lang="en-US" dirty="0"/>
              <a:t>ngOnInit method is specific to Angular, especially used to define Angular bindings. </a:t>
            </a:r>
            <a:endParaRPr lang="en-US" dirty="0" smtClean="0"/>
          </a:p>
          <a:p>
            <a:pPr>
              <a:lnSpc>
                <a:spcPct val="150000"/>
              </a:lnSpc>
              <a:buFont typeface="Wingdings" panose="05000000000000000000" pitchFamily="2" charset="2"/>
              <a:buChar char="q"/>
            </a:pPr>
            <a:r>
              <a:rPr lang="en-US" dirty="0" smtClean="0"/>
              <a:t>Even </a:t>
            </a:r>
            <a:r>
              <a:rPr lang="en-US" dirty="0"/>
              <a:t>though constructor getting called first, it is preferred to move all of your Angular bindings to ngOnInit method. </a:t>
            </a:r>
            <a:endParaRPr lang="en-US" dirty="0" smtClean="0"/>
          </a:p>
          <a:p>
            <a:pPr>
              <a:lnSpc>
                <a:spcPct val="150000"/>
              </a:lnSpc>
              <a:buFont typeface="Wingdings" panose="05000000000000000000" pitchFamily="2" charset="2"/>
              <a:buChar char="q"/>
            </a:pPr>
            <a:r>
              <a:rPr lang="en-US" dirty="0"/>
              <a:t> In order to use ngOnInit, you need to implement OnInit </a:t>
            </a:r>
            <a:r>
              <a:rPr lang="en-US" dirty="0" smtClean="0"/>
              <a:t>interface.</a:t>
            </a:r>
            <a:endParaRPr lang="en-IN" dirty="0"/>
          </a:p>
        </p:txBody>
      </p:sp>
    </p:spTree>
    <p:extLst>
      <p:ext uri="{BB962C8B-B14F-4D97-AF65-F5344CB8AC3E}">
        <p14:creationId xmlns:p14="http://schemas.microsoft.com/office/powerpoint/2010/main" val="1582084557"/>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2</a:t>
            </a:fld>
            <a:endParaRPr lang="en-IN" dirty="0"/>
          </a:p>
        </p:txBody>
      </p:sp>
      <p:sp>
        <p:nvSpPr>
          <p:cNvPr id="4" name="Text Placeholder 3"/>
          <p:cNvSpPr>
            <a:spLocks noGrp="1"/>
          </p:cNvSpPr>
          <p:nvPr>
            <p:ph type="body" sz="quarter" idx="10"/>
          </p:nvPr>
        </p:nvSpPr>
        <p:spPr>
          <a:xfrm>
            <a:off x="167217" y="804333"/>
            <a:ext cx="5872975" cy="5420784"/>
          </a:xfrm>
        </p:spPr>
        <p:txBody>
          <a:bodyPr/>
          <a:lstStyle/>
          <a:p>
            <a:pPr>
              <a:buFont typeface="Wingdings" panose="05000000000000000000" pitchFamily="2" charset="2"/>
              <a:buChar char="q"/>
            </a:pPr>
            <a:r>
              <a:rPr lang="en-IN" dirty="0" smtClean="0"/>
              <a:t>Angular JS 1.x</a:t>
            </a:r>
          </a:p>
          <a:p>
            <a:pPr marL="101596" indent="0">
              <a:buNone/>
            </a:pPr>
            <a:r>
              <a:rPr lang="en-IN" dirty="0"/>
              <a:t>	</a:t>
            </a:r>
            <a:r>
              <a:rPr lang="en-IN" dirty="0" smtClean="0"/>
              <a:t>Uses Javascript.</a:t>
            </a:r>
          </a:p>
          <a:p>
            <a:pPr>
              <a:buFont typeface="Wingdings" panose="05000000000000000000" pitchFamily="2" charset="2"/>
              <a:buChar char="q"/>
            </a:pPr>
            <a:r>
              <a:rPr lang="en-IN" dirty="0" smtClean="0"/>
              <a:t>Angular 2</a:t>
            </a:r>
          </a:p>
          <a:p>
            <a:pPr marL="101596" indent="0">
              <a:buNone/>
            </a:pPr>
            <a:r>
              <a:rPr lang="en-IN" dirty="0"/>
              <a:t>	</a:t>
            </a:r>
            <a:r>
              <a:rPr lang="en-IN" dirty="0" smtClean="0"/>
              <a:t>Totally rewritten in typescript.</a:t>
            </a:r>
          </a:p>
          <a:p>
            <a:pPr marL="101596" indent="0">
              <a:buNone/>
            </a:pPr>
            <a:r>
              <a:rPr lang="en-IN" dirty="0"/>
              <a:t>	</a:t>
            </a:r>
            <a:r>
              <a:rPr lang="en-IN" dirty="0" smtClean="0"/>
              <a:t>Stable version released to market in 2016</a:t>
            </a:r>
          </a:p>
          <a:p>
            <a:pPr>
              <a:buFont typeface="Wingdings" panose="05000000000000000000" pitchFamily="2" charset="2"/>
              <a:buChar char="q"/>
            </a:pPr>
            <a:r>
              <a:rPr lang="en-IN" dirty="0" smtClean="0"/>
              <a:t>Angular 4</a:t>
            </a:r>
          </a:p>
          <a:p>
            <a:pPr marL="101596" indent="0">
              <a:buNone/>
            </a:pPr>
            <a:r>
              <a:rPr lang="en-IN" dirty="0"/>
              <a:t>	</a:t>
            </a:r>
            <a:r>
              <a:rPr lang="en-IN" dirty="0" smtClean="0"/>
              <a:t>Http Client was introduced.</a:t>
            </a:r>
          </a:p>
          <a:p>
            <a:pPr marL="101596" indent="0">
              <a:buNone/>
            </a:pPr>
            <a:r>
              <a:rPr lang="en-IN" dirty="0"/>
              <a:t>	</a:t>
            </a:r>
            <a:r>
              <a:rPr lang="en-IN" dirty="0" smtClean="0"/>
              <a:t>Router Guards were proposed.</a:t>
            </a:r>
          </a:p>
          <a:p>
            <a:pPr marL="101596" indent="0">
              <a:buNone/>
            </a:pPr>
            <a:r>
              <a:rPr lang="en-IN" dirty="0"/>
              <a:t>	</a:t>
            </a:r>
            <a:r>
              <a:rPr lang="en-IN" dirty="0" smtClean="0"/>
              <a:t>Package size reduced by 40%.</a:t>
            </a:r>
          </a:p>
          <a:p>
            <a:pPr>
              <a:buFont typeface="Wingdings" panose="05000000000000000000" pitchFamily="2" charset="2"/>
              <a:buChar char="q"/>
            </a:pPr>
            <a:r>
              <a:rPr lang="en-IN" dirty="0" smtClean="0"/>
              <a:t>Angular 5</a:t>
            </a:r>
          </a:p>
          <a:p>
            <a:pPr marL="101596" indent="0">
              <a:buNone/>
            </a:pPr>
            <a:r>
              <a:rPr lang="en-US" dirty="0" smtClean="0"/>
              <a:t>	Support </a:t>
            </a:r>
            <a:r>
              <a:rPr lang="en-US" dirty="0"/>
              <a:t>for </a:t>
            </a:r>
            <a:r>
              <a:rPr lang="en-US" dirty="0" smtClean="0"/>
              <a:t>progressive web apps.</a:t>
            </a:r>
            <a:endParaRPr lang="en-IN" dirty="0" smtClean="0"/>
          </a:p>
          <a:p>
            <a:pPr>
              <a:buFont typeface="Wingdings" panose="05000000000000000000" pitchFamily="2" charset="2"/>
              <a:buChar char="q"/>
            </a:pPr>
            <a:r>
              <a:rPr lang="en-IN" dirty="0" smtClean="0"/>
              <a:t>Angular 6</a:t>
            </a:r>
          </a:p>
          <a:p>
            <a:pPr>
              <a:buFont typeface="Wingdings" panose="05000000000000000000" pitchFamily="2" charset="2"/>
              <a:buChar char="q"/>
            </a:pPr>
            <a:r>
              <a:rPr lang="en-IN" dirty="0" smtClean="0"/>
              <a:t>Angular 7</a:t>
            </a:r>
          </a:p>
          <a:p>
            <a:pPr>
              <a:buFont typeface="Wingdings" panose="05000000000000000000" pitchFamily="2" charset="2"/>
              <a:buChar char="q"/>
            </a:pPr>
            <a:r>
              <a:rPr lang="en-IN" dirty="0" smtClean="0"/>
              <a:t>Angular 8</a:t>
            </a:r>
          </a:p>
          <a:p>
            <a:pPr marL="101596" indent="0">
              <a:buNone/>
            </a:pPr>
            <a:r>
              <a:rPr lang="en-IN" dirty="0"/>
              <a:t>	</a:t>
            </a:r>
            <a:r>
              <a:rPr lang="en-IN" dirty="0" smtClean="0"/>
              <a:t>@ViewChild is added.</a:t>
            </a:r>
          </a:p>
          <a:p>
            <a:pPr marL="101596" indent="0">
              <a:buNone/>
            </a:pPr>
            <a:r>
              <a:rPr lang="en-IN" dirty="0"/>
              <a:t>	Faster re-build time</a:t>
            </a:r>
          </a:p>
          <a:p>
            <a:pPr marL="101596" indent="0">
              <a:buNone/>
            </a:pPr>
            <a:endParaRPr lang="en-IN" dirty="0"/>
          </a:p>
        </p:txBody>
      </p:sp>
      <p:sp>
        <p:nvSpPr>
          <p:cNvPr id="5" name="TextBox 4"/>
          <p:cNvSpPr txBox="1"/>
          <p:nvPr/>
        </p:nvSpPr>
        <p:spPr>
          <a:xfrm>
            <a:off x="6593983" y="2292440"/>
            <a:ext cx="4173776" cy="2059025"/>
          </a:xfrm>
          <a:prstGeom prst="rect">
            <a:avLst/>
          </a:prstGeom>
          <a:noFill/>
        </p:spPr>
        <p:txBody>
          <a:bodyPr wrap="square" rtlCol="0">
            <a:spAutoFit/>
          </a:bodyPr>
          <a:lstStyle/>
          <a:p>
            <a:pPr algn="just"/>
            <a:r>
              <a:rPr lang="en-IN" sz="2130" b="1" u="sng" dirty="0" smtClean="0">
                <a:latin typeface="Roboto Condensed" panose="02000000000000000000" pitchFamily="2" charset="0"/>
                <a:ea typeface="Roboto Condensed" panose="02000000000000000000" pitchFamily="2" charset="0"/>
              </a:rPr>
              <a:t>Note:</a:t>
            </a:r>
          </a:p>
          <a:p>
            <a:pPr algn="just"/>
            <a:r>
              <a:rPr lang="en-IN" sz="2130" dirty="0" smtClean="0">
                <a:latin typeface="Roboto Condensed" panose="02000000000000000000" pitchFamily="2" charset="0"/>
                <a:ea typeface="Roboto Condensed" panose="02000000000000000000" pitchFamily="2" charset="0"/>
              </a:rPr>
              <a:t>Every 6 months Google releases a new version of Angular. From Angular 4 onwards there were no major changes but came up with stability improvements</a:t>
            </a:r>
            <a:endParaRPr lang="en-IN" sz="2130"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4280190313"/>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 Projection</a:t>
            </a:r>
          </a:p>
        </p:txBody>
      </p:sp>
      <p:sp>
        <p:nvSpPr>
          <p:cNvPr id="3" name="Slide Number Placeholder 2"/>
          <p:cNvSpPr>
            <a:spLocks noGrp="1"/>
          </p:cNvSpPr>
          <p:nvPr>
            <p:ph type="sldNum" idx="4"/>
          </p:nvPr>
        </p:nvSpPr>
        <p:spPr/>
        <p:txBody>
          <a:bodyPr/>
          <a:lstStyle/>
          <a:p>
            <a:fld id="{A5FE59A5-F4B4-47F3-8C4B-BD6C0C97D865}" type="slidenum">
              <a:rPr lang="en-IN" smtClean="0"/>
              <a:pPr/>
              <a:t>29</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Content </a:t>
            </a:r>
            <a:r>
              <a:rPr lang="en-US" dirty="0"/>
              <a:t>Projection is the rendering of html specified within the component tags, inside the component </a:t>
            </a:r>
            <a:r>
              <a:rPr lang="en-US" dirty="0" smtClean="0"/>
              <a:t>html.</a:t>
            </a:r>
          </a:p>
          <a:p>
            <a:pPr>
              <a:lnSpc>
                <a:spcPct val="150000"/>
              </a:lnSpc>
              <a:buFont typeface="Wingdings" panose="05000000000000000000" pitchFamily="2" charset="2"/>
              <a:buChar char="q"/>
            </a:pPr>
            <a:r>
              <a:rPr lang="en-US" dirty="0" smtClean="0"/>
              <a:t>This </a:t>
            </a:r>
            <a:r>
              <a:rPr lang="en-US" dirty="0"/>
              <a:t>is achieved by adding the tags </a:t>
            </a:r>
            <a:r>
              <a:rPr lang="en-US" dirty="0">
                <a:solidFill>
                  <a:srgbClr val="FF0000"/>
                </a:solidFill>
              </a:rPr>
              <a:t>“&lt;ng-content&gt; &lt;/ng-content&gt;” </a:t>
            </a:r>
            <a:r>
              <a:rPr lang="en-US" dirty="0"/>
              <a:t>within the component </a:t>
            </a:r>
            <a:r>
              <a:rPr lang="en-US" dirty="0" smtClean="0"/>
              <a:t>html.</a:t>
            </a:r>
          </a:p>
          <a:p>
            <a:pPr>
              <a:lnSpc>
                <a:spcPct val="150000"/>
              </a:lnSpc>
              <a:buFont typeface="Wingdings" panose="05000000000000000000" pitchFamily="2" charset="2"/>
              <a:buChar char="q"/>
            </a:pPr>
            <a:r>
              <a:rPr lang="en-US" dirty="0" smtClean="0"/>
              <a:t>The </a:t>
            </a:r>
            <a:r>
              <a:rPr lang="en-US" dirty="0"/>
              <a:t>&lt;ng-content&gt; tags get replaced by the html enclosed within the component </a:t>
            </a:r>
            <a:r>
              <a:rPr lang="en-US" dirty="0" smtClean="0"/>
              <a:t>tags.</a:t>
            </a:r>
          </a:p>
          <a:p>
            <a:pPr>
              <a:lnSpc>
                <a:spcPct val="150000"/>
              </a:lnSpc>
              <a:buFont typeface="Wingdings" panose="05000000000000000000" pitchFamily="2" charset="2"/>
              <a:buChar char="q"/>
            </a:pPr>
            <a:r>
              <a:rPr lang="en-US" dirty="0" smtClean="0"/>
              <a:t>The </a:t>
            </a:r>
            <a:r>
              <a:rPr lang="en-US" dirty="0"/>
              <a:t>projected content can be accessed through the component using </a:t>
            </a:r>
            <a:r>
              <a:rPr lang="en-US" dirty="0" smtClean="0">
                <a:solidFill>
                  <a:srgbClr val="FF0000"/>
                </a:solidFill>
              </a:rPr>
              <a:t>@ContentChild()</a:t>
            </a:r>
            <a:r>
              <a:rPr lang="en-US" dirty="0" smtClean="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28546569"/>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a:t>View </a:t>
            </a:r>
            <a:r>
              <a:rPr lang="en-IN" dirty="0" smtClean="0"/>
              <a:t>Queries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30</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Angular </a:t>
            </a:r>
            <a:r>
              <a:rPr lang="en-US" dirty="0"/>
              <a:t>provides the decorators </a:t>
            </a:r>
            <a:r>
              <a:rPr lang="en-US" dirty="0">
                <a:solidFill>
                  <a:srgbClr val="FF0000"/>
                </a:solidFill>
              </a:rPr>
              <a:t>@ViewChild, @ViewChildren, @ContentChild, @ContentChildren</a:t>
            </a:r>
            <a:r>
              <a:rPr lang="en-US" dirty="0"/>
              <a:t> to get element </a:t>
            </a:r>
            <a:r>
              <a:rPr lang="en-US" dirty="0" smtClean="0"/>
              <a:t>references.</a:t>
            </a:r>
          </a:p>
          <a:p>
            <a:pPr>
              <a:lnSpc>
                <a:spcPct val="150000"/>
              </a:lnSpc>
              <a:buFont typeface="Wingdings" panose="05000000000000000000" pitchFamily="2" charset="2"/>
              <a:buChar char="q"/>
            </a:pPr>
            <a:r>
              <a:rPr lang="en-US" dirty="0" smtClean="0">
                <a:solidFill>
                  <a:srgbClr val="FF0000"/>
                </a:solidFill>
              </a:rPr>
              <a:t>ViewChild</a:t>
            </a:r>
            <a:r>
              <a:rPr lang="en-US" dirty="0" smtClean="0"/>
              <a:t> </a:t>
            </a:r>
            <a:r>
              <a:rPr lang="en-US" dirty="0"/>
              <a:t>can be used to capture elements in the component </a:t>
            </a:r>
            <a:r>
              <a:rPr lang="en-US" dirty="0" smtClean="0"/>
              <a:t>template.</a:t>
            </a:r>
          </a:p>
          <a:p>
            <a:pPr>
              <a:lnSpc>
                <a:spcPct val="150000"/>
              </a:lnSpc>
              <a:buFont typeface="Wingdings" panose="05000000000000000000" pitchFamily="2" charset="2"/>
              <a:buChar char="q"/>
            </a:pPr>
            <a:r>
              <a:rPr lang="en-US" dirty="0" smtClean="0">
                <a:solidFill>
                  <a:srgbClr val="FF0000"/>
                </a:solidFill>
              </a:rPr>
              <a:t>ContentChild</a:t>
            </a:r>
            <a:r>
              <a:rPr lang="en-US" dirty="0" smtClean="0"/>
              <a:t> </a:t>
            </a:r>
            <a:r>
              <a:rPr lang="en-US" dirty="0"/>
              <a:t>can be used to capture elements present in the opening and closing tags of a </a:t>
            </a:r>
            <a:r>
              <a:rPr lang="en-US" dirty="0" smtClean="0"/>
              <a:t>component.</a:t>
            </a:r>
          </a:p>
          <a:p>
            <a:pPr>
              <a:lnSpc>
                <a:spcPct val="150000"/>
              </a:lnSpc>
              <a:buFont typeface="Wingdings" panose="05000000000000000000" pitchFamily="2" charset="2"/>
              <a:buChar char="q"/>
            </a:pPr>
            <a:r>
              <a:rPr lang="en-US" dirty="0" smtClean="0"/>
              <a:t>Angular </a:t>
            </a:r>
            <a:r>
              <a:rPr lang="en-US" dirty="0"/>
              <a:t>allows us to create </a:t>
            </a:r>
            <a:r>
              <a:rPr lang="en-US" dirty="0">
                <a:solidFill>
                  <a:srgbClr val="FF0000"/>
                </a:solidFill>
              </a:rPr>
              <a:t>template references </a:t>
            </a:r>
            <a:r>
              <a:rPr lang="en-US" dirty="0"/>
              <a:t>by adding a local variable </a:t>
            </a:r>
            <a:r>
              <a:rPr lang="en-US" dirty="0">
                <a:solidFill>
                  <a:srgbClr val="FF0000"/>
                </a:solidFill>
              </a:rPr>
              <a:t>#name </a:t>
            </a:r>
            <a:r>
              <a:rPr lang="en-US" dirty="0"/>
              <a:t>to the HTML </a:t>
            </a:r>
            <a:r>
              <a:rPr lang="en-US" dirty="0" smtClean="0"/>
              <a:t>element.</a:t>
            </a:r>
          </a:p>
          <a:p>
            <a:pPr>
              <a:lnSpc>
                <a:spcPct val="150000"/>
              </a:lnSpc>
              <a:buFont typeface="Wingdings" panose="05000000000000000000" pitchFamily="2" charset="2"/>
              <a:buChar char="q"/>
            </a:pPr>
            <a:r>
              <a:rPr lang="en-US" dirty="0" smtClean="0"/>
              <a:t>Template </a:t>
            </a:r>
            <a:r>
              <a:rPr lang="en-US" dirty="0"/>
              <a:t>references can be used with </a:t>
            </a:r>
            <a:r>
              <a:rPr lang="en-US" dirty="0">
                <a:solidFill>
                  <a:srgbClr val="FF0000"/>
                </a:solidFill>
              </a:rPr>
              <a:t>ViewChild</a:t>
            </a:r>
            <a:r>
              <a:rPr lang="en-US" dirty="0"/>
              <a:t> and </a:t>
            </a:r>
            <a:r>
              <a:rPr lang="en-US" dirty="0">
                <a:solidFill>
                  <a:srgbClr val="FF0000"/>
                </a:solidFill>
              </a:rPr>
              <a:t>ContentChild</a:t>
            </a:r>
            <a:r>
              <a:rPr lang="en-US" dirty="0"/>
              <a:t> in order to get the element reference (</a:t>
            </a:r>
            <a:r>
              <a:rPr lang="en-US" dirty="0">
                <a:solidFill>
                  <a:srgbClr val="FF0000"/>
                </a:solidFill>
              </a:rPr>
              <a:t>ElementRef</a:t>
            </a:r>
            <a:r>
              <a:rPr lang="en-US" dirty="0"/>
              <a:t>) in </a:t>
            </a:r>
            <a:r>
              <a:rPr lang="en-US" dirty="0" smtClean="0"/>
              <a:t>component.</a:t>
            </a:r>
          </a:p>
          <a:p>
            <a:pPr>
              <a:lnSpc>
                <a:spcPct val="150000"/>
              </a:lnSpc>
              <a:buFont typeface="Wingdings" panose="05000000000000000000" pitchFamily="2" charset="2"/>
              <a:buChar char="q"/>
            </a:pPr>
            <a:r>
              <a:rPr lang="en-US" dirty="0" smtClean="0"/>
              <a:t>We </a:t>
            </a:r>
            <a:r>
              <a:rPr lang="en-US" dirty="0"/>
              <a:t>can access and modify the native element properties through the element reference provided by </a:t>
            </a:r>
            <a:r>
              <a:rPr lang="en-US" dirty="0">
                <a:solidFill>
                  <a:srgbClr val="FF0000"/>
                </a:solidFill>
              </a:rPr>
              <a:t>ViewChild</a:t>
            </a:r>
            <a:r>
              <a:rPr lang="en-US" dirty="0"/>
              <a:t> or </a:t>
            </a:r>
            <a:r>
              <a:rPr lang="en-US" dirty="0" smtClean="0">
                <a:solidFill>
                  <a:srgbClr val="FF0000"/>
                </a:solidFill>
              </a:rPr>
              <a:t>ContentChild</a:t>
            </a:r>
            <a:r>
              <a:rPr lang="en-US" dirty="0" smtClean="0"/>
              <a:t>.</a:t>
            </a:r>
            <a:endParaRPr lang="en-IN" dirty="0"/>
          </a:p>
        </p:txBody>
      </p:sp>
    </p:spTree>
    <p:extLst>
      <p:ext uri="{BB962C8B-B14F-4D97-AF65-F5344CB8AC3E}">
        <p14:creationId xmlns:p14="http://schemas.microsoft.com/office/powerpoint/2010/main" val="358341176"/>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 and Dependency Injection</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31</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An angular service is simply a Class that allows you to access it’s defined properties and </a:t>
            </a:r>
            <a:r>
              <a:rPr lang="en-US" dirty="0" smtClean="0"/>
              <a:t>methods</a:t>
            </a:r>
          </a:p>
          <a:p>
            <a:pPr>
              <a:lnSpc>
                <a:spcPct val="150000"/>
              </a:lnSpc>
              <a:buFont typeface="Wingdings" panose="05000000000000000000" pitchFamily="2" charset="2"/>
              <a:buChar char="q"/>
            </a:pPr>
            <a:r>
              <a:rPr lang="en-US" dirty="0" smtClean="0"/>
              <a:t>Services </a:t>
            </a:r>
            <a:r>
              <a:rPr lang="en-US" dirty="0"/>
              <a:t>are decorated with @Injectable to allow injection of other services as </a:t>
            </a:r>
            <a:r>
              <a:rPr lang="en-US" dirty="0" smtClean="0"/>
              <a:t>dependencies</a:t>
            </a:r>
          </a:p>
          <a:p>
            <a:pPr>
              <a:lnSpc>
                <a:spcPct val="150000"/>
              </a:lnSpc>
              <a:buFont typeface="Wingdings" panose="05000000000000000000" pitchFamily="2" charset="2"/>
              <a:buChar char="q"/>
            </a:pPr>
            <a:r>
              <a:rPr lang="en-US" dirty="0" smtClean="0"/>
              <a:t>Services </a:t>
            </a:r>
            <a:r>
              <a:rPr lang="en-US" dirty="0"/>
              <a:t>are used to: </a:t>
            </a:r>
            <a:endParaRPr lang="en-US" dirty="0" smtClean="0"/>
          </a:p>
          <a:p>
            <a:pPr marL="101596" indent="0">
              <a:lnSpc>
                <a:spcPct val="150000"/>
              </a:lnSpc>
              <a:buNone/>
            </a:pPr>
            <a:r>
              <a:rPr lang="en-US" dirty="0" smtClean="0"/>
              <a:t>	share </a:t>
            </a:r>
            <a:r>
              <a:rPr lang="en-US" dirty="0"/>
              <a:t>the same piece of code across multiple files </a:t>
            </a:r>
            <a:endParaRPr lang="en-US" dirty="0" smtClean="0"/>
          </a:p>
          <a:p>
            <a:pPr marL="101596" indent="0">
              <a:lnSpc>
                <a:spcPct val="150000"/>
              </a:lnSpc>
              <a:buNone/>
            </a:pPr>
            <a:r>
              <a:rPr lang="en-US" dirty="0" smtClean="0"/>
              <a:t>	Hold </a:t>
            </a:r>
            <a:r>
              <a:rPr lang="en-US" dirty="0"/>
              <a:t>the business </a:t>
            </a:r>
            <a:r>
              <a:rPr lang="en-US" dirty="0" smtClean="0"/>
              <a:t>logic</a:t>
            </a:r>
          </a:p>
          <a:p>
            <a:pPr marL="101596" indent="0">
              <a:lnSpc>
                <a:spcPct val="150000"/>
              </a:lnSpc>
              <a:buNone/>
            </a:pPr>
            <a:r>
              <a:rPr lang="en-US" dirty="0" smtClean="0"/>
              <a:t>	Interact </a:t>
            </a:r>
            <a:r>
              <a:rPr lang="en-US" dirty="0"/>
              <a:t>with the </a:t>
            </a:r>
            <a:r>
              <a:rPr lang="en-US" dirty="0" smtClean="0"/>
              <a:t>backend</a:t>
            </a:r>
          </a:p>
          <a:p>
            <a:pPr marL="101596" indent="0">
              <a:lnSpc>
                <a:spcPct val="150000"/>
              </a:lnSpc>
              <a:buNone/>
            </a:pPr>
            <a:r>
              <a:rPr lang="en-US" dirty="0" smtClean="0"/>
              <a:t>	Share </a:t>
            </a:r>
            <a:r>
              <a:rPr lang="en-US" dirty="0"/>
              <a:t>data among components </a:t>
            </a:r>
            <a:endParaRPr lang="en-US" dirty="0" smtClean="0"/>
          </a:p>
          <a:p>
            <a:pPr>
              <a:lnSpc>
                <a:spcPct val="150000"/>
              </a:lnSpc>
              <a:buFont typeface="Wingdings" panose="05000000000000000000" pitchFamily="2" charset="2"/>
              <a:buChar char="q"/>
            </a:pPr>
            <a:r>
              <a:rPr lang="en-US" dirty="0" smtClean="0"/>
              <a:t>Services </a:t>
            </a:r>
            <a:r>
              <a:rPr lang="en-US" dirty="0"/>
              <a:t>in Angular can be </a:t>
            </a:r>
            <a:r>
              <a:rPr lang="en-US" dirty="0" smtClean="0"/>
              <a:t>Singletons</a:t>
            </a:r>
          </a:p>
          <a:p>
            <a:pPr>
              <a:lnSpc>
                <a:spcPct val="150000"/>
              </a:lnSpc>
              <a:buFont typeface="Wingdings" panose="05000000000000000000" pitchFamily="2" charset="2"/>
              <a:buChar char="q"/>
            </a:pPr>
            <a:r>
              <a:rPr lang="en-US" dirty="0" smtClean="0"/>
              <a:t>Services </a:t>
            </a:r>
            <a:r>
              <a:rPr lang="en-US" dirty="0"/>
              <a:t>are registered on Modules or Components through providers</a:t>
            </a:r>
            <a:endParaRPr lang="en-IN" dirty="0"/>
          </a:p>
        </p:txBody>
      </p:sp>
    </p:spTree>
    <p:extLst>
      <p:ext uri="{BB962C8B-B14F-4D97-AF65-F5344CB8AC3E}">
        <p14:creationId xmlns:p14="http://schemas.microsoft.com/office/powerpoint/2010/main" val="3133327148"/>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 The Basics</a:t>
            </a:r>
          </a:p>
        </p:txBody>
      </p:sp>
      <p:sp>
        <p:nvSpPr>
          <p:cNvPr id="3" name="Slide Number Placeholder 2"/>
          <p:cNvSpPr>
            <a:spLocks noGrp="1"/>
          </p:cNvSpPr>
          <p:nvPr>
            <p:ph type="sldNum" idx="4"/>
          </p:nvPr>
        </p:nvSpPr>
        <p:spPr/>
        <p:txBody>
          <a:bodyPr/>
          <a:lstStyle/>
          <a:p>
            <a:fld id="{A5FE59A5-F4B4-47F3-8C4B-BD6C0C97D865}" type="slidenum">
              <a:rPr lang="en-IN" smtClean="0"/>
              <a:pPr/>
              <a:t>32</a:t>
            </a:fld>
            <a:endParaRPr lang="en-IN" dirty="0"/>
          </a:p>
        </p:txBody>
      </p:sp>
      <p:sp>
        <p:nvSpPr>
          <p:cNvPr id="4" name="Text Placeholder 3"/>
          <p:cNvSpPr>
            <a:spLocks noGrp="1"/>
          </p:cNvSpPr>
          <p:nvPr>
            <p:ph type="body" sz="quarter" idx="10"/>
          </p:nvPr>
        </p:nvSpPr>
        <p:spPr/>
        <p:txBody>
          <a:bodyPr/>
          <a:lstStyle/>
          <a:p>
            <a:pPr algn="just">
              <a:lnSpc>
                <a:spcPct val="150000"/>
              </a:lnSpc>
              <a:buFont typeface="Wingdings" panose="05000000000000000000" pitchFamily="2" charset="2"/>
              <a:buChar char="q"/>
            </a:pPr>
            <a:r>
              <a:rPr lang="en-US" dirty="0" smtClean="0"/>
              <a:t>In </a:t>
            </a:r>
            <a:r>
              <a:rPr lang="en-US" dirty="0"/>
              <a:t>Single Page Applications(SPAs), when there’s a need for some new content, the whole page never </a:t>
            </a:r>
            <a:r>
              <a:rPr lang="en-US" dirty="0" smtClean="0"/>
              <a:t>changes.</a:t>
            </a:r>
          </a:p>
          <a:p>
            <a:pPr algn="just">
              <a:lnSpc>
                <a:spcPct val="150000"/>
              </a:lnSpc>
              <a:buFont typeface="Wingdings" panose="05000000000000000000" pitchFamily="2" charset="2"/>
              <a:buChar char="q"/>
            </a:pPr>
            <a:r>
              <a:rPr lang="en-US" dirty="0" smtClean="0"/>
              <a:t>Only </a:t>
            </a:r>
            <a:r>
              <a:rPr lang="en-US" dirty="0"/>
              <a:t>the content on that particular page </a:t>
            </a:r>
            <a:r>
              <a:rPr lang="en-US" dirty="0" smtClean="0"/>
              <a:t>changes.</a:t>
            </a:r>
          </a:p>
          <a:p>
            <a:pPr algn="just">
              <a:lnSpc>
                <a:spcPct val="150000"/>
              </a:lnSpc>
              <a:buFont typeface="Wingdings" panose="05000000000000000000" pitchFamily="2" charset="2"/>
              <a:buChar char="q"/>
            </a:pPr>
            <a:r>
              <a:rPr lang="en-US" dirty="0" smtClean="0"/>
              <a:t>This </a:t>
            </a:r>
            <a:r>
              <a:rPr lang="en-US" dirty="0"/>
              <a:t>gives the App a more Desktop Application like feeling</a:t>
            </a:r>
            <a:r>
              <a:rPr lang="en-US" dirty="0" smtClean="0"/>
              <a:t>.</a:t>
            </a:r>
          </a:p>
          <a:p>
            <a:pPr algn="just">
              <a:lnSpc>
                <a:spcPct val="150000"/>
              </a:lnSpc>
              <a:buFont typeface="Wingdings" panose="05000000000000000000" pitchFamily="2" charset="2"/>
              <a:buChar char="q"/>
            </a:pPr>
            <a:r>
              <a:rPr lang="en-US" dirty="0" smtClean="0"/>
              <a:t>SPAs </a:t>
            </a:r>
            <a:r>
              <a:rPr lang="en-US" dirty="0"/>
              <a:t>are faster as compared to normal Web Apps for the same reason. </a:t>
            </a:r>
          </a:p>
          <a:p>
            <a:pPr algn="just">
              <a:lnSpc>
                <a:spcPct val="150000"/>
              </a:lnSpc>
              <a:buFont typeface="Wingdings" panose="05000000000000000000" pitchFamily="2" charset="2"/>
              <a:buChar char="q"/>
            </a:pPr>
            <a:r>
              <a:rPr lang="en-US" dirty="0" smtClean="0"/>
              <a:t>Routing </a:t>
            </a:r>
            <a:r>
              <a:rPr lang="en-US" dirty="0"/>
              <a:t>is an Important Part of this behavior that SPAs exhibit.</a:t>
            </a:r>
            <a:endParaRPr lang="en-IN" dirty="0"/>
          </a:p>
        </p:txBody>
      </p:sp>
    </p:spTree>
    <p:extLst>
      <p:ext uri="{BB962C8B-B14F-4D97-AF65-F5344CB8AC3E}">
        <p14:creationId xmlns:p14="http://schemas.microsoft.com/office/powerpoint/2010/main" val="3205824118"/>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 How To?</a:t>
            </a:r>
          </a:p>
        </p:txBody>
      </p:sp>
      <p:sp>
        <p:nvSpPr>
          <p:cNvPr id="3" name="Slide Number Placeholder 2"/>
          <p:cNvSpPr>
            <a:spLocks noGrp="1"/>
          </p:cNvSpPr>
          <p:nvPr>
            <p:ph type="sldNum" idx="4"/>
          </p:nvPr>
        </p:nvSpPr>
        <p:spPr/>
        <p:txBody>
          <a:bodyPr/>
          <a:lstStyle/>
          <a:p>
            <a:fld id="{A5FE59A5-F4B4-47F3-8C4B-BD6C0C97D865}" type="slidenum">
              <a:rPr lang="en-IN" smtClean="0"/>
              <a:pPr/>
              <a:t>33</a:t>
            </a:fld>
            <a:endParaRPr lang="en-IN" dirty="0"/>
          </a:p>
        </p:txBody>
      </p:sp>
      <p:sp>
        <p:nvSpPr>
          <p:cNvPr id="4" name="Text Placeholder 3"/>
          <p:cNvSpPr>
            <a:spLocks noGrp="1"/>
          </p:cNvSpPr>
          <p:nvPr>
            <p:ph type="body" sz="quarter" idx="10"/>
          </p:nvPr>
        </p:nvSpPr>
        <p:spPr>
          <a:xfrm>
            <a:off x="167217" y="804333"/>
            <a:ext cx="11633200" cy="6073024"/>
          </a:xfrm>
        </p:spPr>
        <p:txBody>
          <a:bodyPr/>
          <a:lstStyle/>
          <a:p>
            <a:pPr>
              <a:buFont typeface="Wingdings" panose="05000000000000000000" pitchFamily="2" charset="2"/>
              <a:buChar char="Ø"/>
            </a:pPr>
            <a:r>
              <a:rPr lang="en-US" dirty="0" smtClean="0"/>
              <a:t>Create </a:t>
            </a:r>
            <a:r>
              <a:rPr lang="en-US" dirty="0"/>
              <a:t>a separate module for </a:t>
            </a:r>
            <a:r>
              <a:rPr lang="en-US" dirty="0" smtClean="0"/>
              <a:t>routing.</a:t>
            </a:r>
          </a:p>
          <a:p>
            <a:pPr>
              <a:buFont typeface="Wingdings" panose="05000000000000000000" pitchFamily="2" charset="2"/>
              <a:buChar char="Ø"/>
            </a:pPr>
            <a:r>
              <a:rPr lang="en-US" dirty="0" smtClean="0"/>
              <a:t>Import </a:t>
            </a:r>
            <a:r>
              <a:rPr lang="en-US" dirty="0">
                <a:solidFill>
                  <a:srgbClr val="FF0000"/>
                </a:solidFill>
              </a:rPr>
              <a:t>RouterModule, Routes </a:t>
            </a:r>
            <a:r>
              <a:rPr lang="en-US" dirty="0"/>
              <a:t>in your </a:t>
            </a:r>
            <a:r>
              <a:rPr lang="en-US" dirty="0">
                <a:solidFill>
                  <a:srgbClr val="FF0000"/>
                </a:solidFill>
              </a:rPr>
              <a:t>AppRoutingModule</a:t>
            </a:r>
            <a:r>
              <a:rPr lang="en-US" dirty="0"/>
              <a:t>. </a:t>
            </a:r>
          </a:p>
          <a:p>
            <a:pPr marL="101596" indent="0">
              <a:buNone/>
            </a:pPr>
            <a:r>
              <a:rPr lang="en-US" dirty="0" smtClean="0"/>
              <a:t>	</a:t>
            </a:r>
            <a:r>
              <a:rPr lang="en-US" dirty="0" smtClean="0">
                <a:solidFill>
                  <a:srgbClr val="F29B4C"/>
                </a:solidFill>
              </a:rPr>
              <a:t>import </a:t>
            </a:r>
            <a:r>
              <a:rPr lang="en-US" dirty="0">
                <a:solidFill>
                  <a:srgbClr val="F29B4C"/>
                </a:solidFill>
              </a:rPr>
              <a:t>{ Routes, RouterModule } from '@angular/router'; </a:t>
            </a:r>
            <a:endParaRPr lang="en-US" dirty="0" smtClean="0">
              <a:solidFill>
                <a:srgbClr val="F29B4C"/>
              </a:solidFill>
            </a:endParaRPr>
          </a:p>
          <a:p>
            <a:pPr>
              <a:buFont typeface="Wingdings" panose="05000000000000000000" pitchFamily="2" charset="2"/>
              <a:buChar char="Ø"/>
            </a:pPr>
            <a:r>
              <a:rPr lang="en-IN" dirty="0" smtClean="0"/>
              <a:t> Create </a:t>
            </a:r>
            <a:r>
              <a:rPr lang="en-IN" dirty="0"/>
              <a:t>a Routes Config</a:t>
            </a:r>
            <a:r>
              <a:rPr lang="en-IN" dirty="0" smtClean="0"/>
              <a:t>.</a:t>
            </a:r>
          </a:p>
          <a:p>
            <a:pPr lvl="2"/>
            <a:r>
              <a:rPr lang="en-US" dirty="0" smtClean="0"/>
              <a:t>	</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IN" dirty="0" smtClean="0"/>
          </a:p>
          <a:p>
            <a:pPr>
              <a:buFont typeface="Wingdings" panose="05000000000000000000" pitchFamily="2" charset="2"/>
              <a:buChar char="Ø"/>
            </a:pPr>
            <a:r>
              <a:rPr lang="en-US" dirty="0" smtClean="0"/>
              <a:t>Call </a:t>
            </a:r>
            <a:r>
              <a:rPr lang="en-US" dirty="0"/>
              <a:t>RouterModule.forRoot() and give it the Routes config that you just created. </a:t>
            </a:r>
            <a:endParaRPr lang="en-US" dirty="0" smtClean="0"/>
          </a:p>
          <a:p>
            <a:pPr>
              <a:buFont typeface="Wingdings" panose="05000000000000000000" pitchFamily="2" charset="2"/>
              <a:buChar char="Ø"/>
            </a:pPr>
            <a:r>
              <a:rPr lang="en-US" dirty="0"/>
              <a:t>Export this Module into your RootModule</a:t>
            </a:r>
            <a:r>
              <a:rPr lang="en-US" dirty="0" smtClean="0"/>
              <a:t>.</a:t>
            </a:r>
          </a:p>
          <a:p>
            <a:pPr>
              <a:buFont typeface="Wingdings" panose="05000000000000000000" pitchFamily="2" charset="2"/>
              <a:buChar char="Ø"/>
            </a:pPr>
            <a:endParaRPr lang="en-US" dirty="0"/>
          </a:p>
          <a:p>
            <a:pPr marL="101596" indent="0">
              <a:buNone/>
            </a:pPr>
            <a:endParaRPr lang="en-US" dirty="0" smtClean="0"/>
          </a:p>
          <a:p>
            <a:pPr marL="101596" indent="0">
              <a:buNone/>
            </a:pPr>
            <a:endParaRPr lang="en-US" dirty="0"/>
          </a:p>
          <a:p>
            <a:pPr>
              <a:buFont typeface="Wingdings" panose="05000000000000000000" pitchFamily="2" charset="2"/>
              <a:buChar char="Ø"/>
            </a:pPr>
            <a:r>
              <a:rPr lang="en-US" dirty="0"/>
              <a:t> Place a </a:t>
            </a:r>
            <a:r>
              <a:rPr lang="en-US" dirty="0">
                <a:solidFill>
                  <a:srgbClr val="FB3919"/>
                </a:solidFill>
              </a:rPr>
              <a:t>&lt;router-outlet&gt;&lt;/router-outlet&gt;</a:t>
            </a:r>
            <a:r>
              <a:rPr lang="en-US" dirty="0"/>
              <a:t> tag in your template where you want to perform it. </a:t>
            </a:r>
            <a:endParaRPr lang="en-US" dirty="0" smtClean="0"/>
          </a:p>
          <a:p>
            <a:pPr>
              <a:buFont typeface="Wingdings" panose="05000000000000000000" pitchFamily="2" charset="2"/>
              <a:buChar char="Ø"/>
            </a:pPr>
            <a:r>
              <a:rPr lang="en-US" dirty="0"/>
              <a:t>Place links that will take your user to those routes and use routerLink attribute to give them links.</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0495" y="1901533"/>
            <a:ext cx="6185673" cy="20879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5541" y="4445192"/>
            <a:ext cx="4470628" cy="1324172"/>
          </a:xfrm>
          <a:prstGeom prst="rect">
            <a:avLst/>
          </a:prstGeom>
        </p:spPr>
      </p:pic>
    </p:spTree>
    <p:extLst>
      <p:ext uri="{BB962C8B-B14F-4D97-AF65-F5344CB8AC3E}">
        <p14:creationId xmlns:p14="http://schemas.microsoft.com/office/powerpoint/2010/main" val="428211629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Child Routes &amp; Params</a:t>
            </a:r>
          </a:p>
        </p:txBody>
      </p:sp>
      <p:sp>
        <p:nvSpPr>
          <p:cNvPr id="3" name="Slide Number Placeholder 2"/>
          <p:cNvSpPr>
            <a:spLocks noGrp="1"/>
          </p:cNvSpPr>
          <p:nvPr>
            <p:ph type="sldNum" idx="4"/>
          </p:nvPr>
        </p:nvSpPr>
        <p:spPr/>
        <p:txBody>
          <a:bodyPr/>
          <a:lstStyle/>
          <a:p>
            <a:fld id="{A5FE59A5-F4B4-47F3-8C4B-BD6C0C97D865}" type="slidenum">
              <a:rPr lang="en-IN" smtClean="0"/>
              <a:pPr/>
              <a:t>34</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Add </a:t>
            </a:r>
            <a:r>
              <a:rPr lang="en-US" dirty="0"/>
              <a:t>a children property to a route, the value of it would be an array of </a:t>
            </a:r>
            <a:r>
              <a:rPr lang="en-US" dirty="0" smtClean="0"/>
              <a:t>routes.</a:t>
            </a:r>
          </a:p>
          <a:p>
            <a:pPr>
              <a:lnSpc>
                <a:spcPct val="150000"/>
              </a:lnSpc>
              <a:buFont typeface="Wingdings" panose="05000000000000000000" pitchFamily="2" charset="2"/>
              <a:buChar char="q"/>
            </a:pPr>
            <a:r>
              <a:rPr lang="en-US" dirty="0" smtClean="0"/>
              <a:t>Each </a:t>
            </a:r>
            <a:r>
              <a:rPr lang="en-US" dirty="0"/>
              <a:t>child route in the children will again contain a path property and a component property</a:t>
            </a:r>
            <a:r>
              <a:rPr lang="en-US" dirty="0" smtClean="0"/>
              <a:t>.</a:t>
            </a:r>
          </a:p>
          <a:p>
            <a:pPr>
              <a:lnSpc>
                <a:spcPct val="150000"/>
              </a:lnSpc>
              <a:buFont typeface="Wingdings" panose="05000000000000000000" pitchFamily="2" charset="2"/>
              <a:buChar char="q"/>
            </a:pPr>
            <a:r>
              <a:rPr lang="en-US" dirty="0"/>
              <a:t>If you want to show the component content in some content that’s already present in </a:t>
            </a:r>
            <a:r>
              <a:rPr lang="en-US" dirty="0">
                <a:solidFill>
                  <a:srgbClr val="FB3919"/>
                </a:solidFill>
              </a:rPr>
              <a:t>&lt;router-outlet&gt;, </a:t>
            </a:r>
            <a:r>
              <a:rPr lang="en-US" dirty="0"/>
              <a:t>you’ll have to add another router outlet in its parent’s </a:t>
            </a:r>
            <a:r>
              <a:rPr lang="en-US" dirty="0" smtClean="0"/>
              <a:t>template.</a:t>
            </a:r>
          </a:p>
          <a:p>
            <a:pPr>
              <a:lnSpc>
                <a:spcPct val="150000"/>
              </a:lnSpc>
              <a:buFont typeface="Wingdings" panose="05000000000000000000" pitchFamily="2" charset="2"/>
              <a:buChar char="q"/>
            </a:pPr>
            <a:r>
              <a:rPr lang="en-US" dirty="0" smtClean="0"/>
              <a:t>You </a:t>
            </a:r>
            <a:r>
              <a:rPr lang="en-US" dirty="0"/>
              <a:t>can configure a route to take params as well. Do that by supplying a </a:t>
            </a:r>
            <a:r>
              <a:rPr lang="en-US" dirty="0">
                <a:solidFill>
                  <a:srgbClr val="FB3919"/>
                </a:solidFill>
              </a:rPr>
              <a:t>colon(:) </a:t>
            </a:r>
            <a:r>
              <a:rPr lang="en-US" dirty="0"/>
              <a:t>in front of the param </a:t>
            </a:r>
            <a:r>
              <a:rPr lang="en-US" dirty="0" smtClean="0"/>
              <a:t>name.</a:t>
            </a:r>
          </a:p>
          <a:p>
            <a:pPr>
              <a:lnSpc>
                <a:spcPct val="150000"/>
              </a:lnSpc>
              <a:buFont typeface="Wingdings" panose="05000000000000000000" pitchFamily="2" charset="2"/>
              <a:buChar char="q"/>
            </a:pPr>
            <a:r>
              <a:rPr lang="en-US" dirty="0" smtClean="0"/>
              <a:t>You </a:t>
            </a:r>
            <a:r>
              <a:rPr lang="en-US" dirty="0"/>
              <a:t>can get the value of the current route params or route query params using </a:t>
            </a:r>
            <a:r>
              <a:rPr lang="en-US" dirty="0">
                <a:solidFill>
                  <a:srgbClr val="FB3919"/>
                </a:solidFill>
              </a:rPr>
              <a:t>ActivatedRoute</a:t>
            </a:r>
            <a:r>
              <a:rPr lang="en-US" dirty="0"/>
              <a:t> as a dependency</a:t>
            </a:r>
            <a:r>
              <a:rPr lang="en-US" dirty="0" smtClean="0"/>
              <a:t>.</a:t>
            </a:r>
          </a:p>
          <a:p>
            <a:pPr>
              <a:lnSpc>
                <a:spcPct val="150000"/>
              </a:lnSpc>
              <a:buFont typeface="Wingdings" panose="05000000000000000000" pitchFamily="2" charset="2"/>
              <a:buChar char="q"/>
            </a:pPr>
            <a:r>
              <a:rPr lang="en-US" dirty="0" smtClean="0"/>
              <a:t> </a:t>
            </a:r>
            <a:r>
              <a:rPr lang="en-US" dirty="0"/>
              <a:t>ActivatedRoute exposes a </a:t>
            </a:r>
            <a:r>
              <a:rPr lang="en-US" dirty="0">
                <a:solidFill>
                  <a:srgbClr val="FB3919"/>
                </a:solidFill>
              </a:rPr>
              <a:t>params</a:t>
            </a:r>
            <a:r>
              <a:rPr lang="en-US" dirty="0"/>
              <a:t> Observable you can subscribe to, to get the </a:t>
            </a:r>
            <a:r>
              <a:rPr lang="en-US" dirty="0">
                <a:solidFill>
                  <a:schemeClr val="tx1"/>
                </a:solidFill>
              </a:rPr>
              <a:t>params</a:t>
            </a:r>
            <a:r>
              <a:rPr lang="en-US" dirty="0"/>
              <a:t> on the current route</a:t>
            </a:r>
            <a:r>
              <a:rPr lang="en-US" dirty="0" smtClean="0"/>
              <a:t>.</a:t>
            </a:r>
          </a:p>
          <a:p>
            <a:pPr>
              <a:lnSpc>
                <a:spcPct val="150000"/>
              </a:lnSpc>
              <a:buFont typeface="Wingdings" panose="05000000000000000000" pitchFamily="2" charset="2"/>
              <a:buChar char="q"/>
            </a:pPr>
            <a:r>
              <a:rPr lang="en-US" dirty="0" smtClean="0"/>
              <a:t> </a:t>
            </a:r>
            <a:r>
              <a:rPr lang="en-US" dirty="0"/>
              <a:t>ActivatedRoute also exposes a </a:t>
            </a:r>
            <a:r>
              <a:rPr lang="en-US" dirty="0">
                <a:solidFill>
                  <a:srgbClr val="FB3919"/>
                </a:solidFill>
              </a:rPr>
              <a:t>queryParams</a:t>
            </a:r>
            <a:r>
              <a:rPr lang="en-US" dirty="0"/>
              <a:t> Observable you can subscribe to, to get the query params on the current route.</a:t>
            </a:r>
          </a:p>
          <a:p>
            <a:endParaRPr lang="en-IN" dirty="0"/>
          </a:p>
        </p:txBody>
      </p:sp>
    </p:spTree>
    <p:extLst>
      <p:ext uri="{BB962C8B-B14F-4D97-AF65-F5344CB8AC3E}">
        <p14:creationId xmlns:p14="http://schemas.microsoft.com/office/powerpoint/2010/main" val="170770065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Guards</a:t>
            </a:r>
          </a:p>
        </p:txBody>
      </p:sp>
      <p:sp>
        <p:nvSpPr>
          <p:cNvPr id="3" name="Slide Number Placeholder 2"/>
          <p:cNvSpPr>
            <a:spLocks noGrp="1"/>
          </p:cNvSpPr>
          <p:nvPr>
            <p:ph type="sldNum" idx="4"/>
          </p:nvPr>
        </p:nvSpPr>
        <p:spPr/>
        <p:txBody>
          <a:bodyPr/>
          <a:lstStyle/>
          <a:p>
            <a:fld id="{A5FE59A5-F4B4-47F3-8C4B-BD6C0C97D865}" type="slidenum">
              <a:rPr lang="en-IN" smtClean="0"/>
              <a:pPr/>
              <a:t>35</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Guards are a way of performing checks before we start navigating to or from different routes in our </a:t>
            </a:r>
            <a:r>
              <a:rPr lang="en-US" dirty="0" smtClean="0"/>
              <a:t>application.</a:t>
            </a:r>
          </a:p>
          <a:p>
            <a:pPr>
              <a:lnSpc>
                <a:spcPct val="150000"/>
              </a:lnSpc>
              <a:buFont typeface="Wingdings" panose="05000000000000000000" pitchFamily="2" charset="2"/>
              <a:buChar char="q"/>
            </a:pPr>
            <a:r>
              <a:rPr lang="en-US" dirty="0" smtClean="0"/>
              <a:t>They </a:t>
            </a:r>
            <a:r>
              <a:rPr lang="en-US" dirty="0"/>
              <a:t>allow us to restrict access to certain routes in our application to certain </a:t>
            </a:r>
            <a:r>
              <a:rPr lang="en-US" dirty="0" smtClean="0"/>
              <a:t>users.</a:t>
            </a:r>
          </a:p>
          <a:p>
            <a:pPr>
              <a:lnSpc>
                <a:spcPct val="150000"/>
              </a:lnSpc>
              <a:buFont typeface="Wingdings" panose="05000000000000000000" pitchFamily="2" charset="2"/>
              <a:buChar char="q"/>
            </a:pPr>
            <a:r>
              <a:rPr lang="en-US" dirty="0" smtClean="0"/>
              <a:t>They </a:t>
            </a:r>
            <a:r>
              <a:rPr lang="en-US" dirty="0"/>
              <a:t>allow us to validate/confirm before navigating out of </a:t>
            </a:r>
            <a:r>
              <a:rPr lang="en-US" dirty="0" smtClean="0"/>
              <a:t>routes.</a:t>
            </a:r>
          </a:p>
          <a:p>
            <a:pPr>
              <a:lnSpc>
                <a:spcPct val="150000"/>
              </a:lnSpc>
              <a:buFont typeface="Wingdings" panose="05000000000000000000" pitchFamily="2" charset="2"/>
              <a:buChar char="q"/>
            </a:pPr>
            <a:r>
              <a:rPr lang="en-US" dirty="0" smtClean="0"/>
              <a:t>Guards </a:t>
            </a:r>
            <a:r>
              <a:rPr lang="en-US" dirty="0"/>
              <a:t>themselves are simple classes, which can have dependencies injected into </a:t>
            </a:r>
            <a:r>
              <a:rPr lang="en-US" dirty="0" smtClean="0"/>
              <a:t>them.</a:t>
            </a:r>
          </a:p>
          <a:p>
            <a:pPr>
              <a:lnSpc>
                <a:spcPct val="150000"/>
              </a:lnSpc>
              <a:buFont typeface="Wingdings" panose="05000000000000000000" pitchFamily="2" charset="2"/>
              <a:buChar char="q"/>
            </a:pPr>
            <a:r>
              <a:rPr lang="en-US" dirty="0" smtClean="0"/>
              <a:t>Guard </a:t>
            </a:r>
            <a:r>
              <a:rPr lang="en-US" dirty="0"/>
              <a:t>functions return </a:t>
            </a:r>
            <a:r>
              <a:rPr lang="en-US" dirty="0" smtClean="0"/>
              <a:t>Booleans</a:t>
            </a:r>
            <a:r>
              <a:rPr lang="en-US" dirty="0"/>
              <a:t>, or Observables and Promises which resolve </a:t>
            </a:r>
            <a:r>
              <a:rPr lang="en-US" dirty="0" smtClean="0"/>
              <a:t>Booleans.</a:t>
            </a:r>
          </a:p>
          <a:p>
            <a:pPr>
              <a:lnSpc>
                <a:spcPct val="150000"/>
              </a:lnSpc>
              <a:buFont typeface="Wingdings" panose="05000000000000000000" pitchFamily="2" charset="2"/>
              <a:buChar char="q"/>
            </a:pPr>
            <a:r>
              <a:rPr lang="en-US" dirty="0" smtClean="0"/>
              <a:t>Navigation </a:t>
            </a:r>
            <a:r>
              <a:rPr lang="en-US" dirty="0"/>
              <a:t>is carried out if </a:t>
            </a:r>
            <a:r>
              <a:rPr lang="en-US" dirty="0" smtClean="0"/>
              <a:t>Boolean </a:t>
            </a:r>
            <a:r>
              <a:rPr lang="en-US" dirty="0"/>
              <a:t>returned is true, else it is </a:t>
            </a:r>
            <a:r>
              <a:rPr lang="en-US" dirty="0" smtClean="0"/>
              <a:t>prevented.</a:t>
            </a:r>
          </a:p>
          <a:p>
            <a:pPr>
              <a:lnSpc>
                <a:spcPct val="150000"/>
              </a:lnSpc>
              <a:buFont typeface="Wingdings" panose="05000000000000000000" pitchFamily="2" charset="2"/>
              <a:buChar char="q"/>
            </a:pPr>
            <a:r>
              <a:rPr lang="en-US" dirty="0" smtClean="0"/>
              <a:t>A </a:t>
            </a:r>
            <a:r>
              <a:rPr lang="en-US" dirty="0"/>
              <a:t>single route can have multiple guards, and they are checked in the order of injection </a:t>
            </a:r>
            <a:r>
              <a:rPr lang="en-US" dirty="0" smtClean="0"/>
              <a:t>.</a:t>
            </a:r>
            <a:endParaRPr lang="en-IN" dirty="0"/>
          </a:p>
        </p:txBody>
      </p:sp>
    </p:spTree>
    <p:extLst>
      <p:ext uri="{BB962C8B-B14F-4D97-AF65-F5344CB8AC3E}">
        <p14:creationId xmlns:p14="http://schemas.microsoft.com/office/powerpoint/2010/main" val="1772046382"/>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a:t>Types of Route </a:t>
            </a:r>
            <a:r>
              <a:rPr lang="en-IN" dirty="0" smtClean="0"/>
              <a:t>Paths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36</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b="1" dirty="0" smtClean="0"/>
              <a:t>Absolute Path</a:t>
            </a:r>
          </a:p>
          <a:p>
            <a:pPr marL="101596" indent="0">
              <a:lnSpc>
                <a:spcPct val="150000"/>
              </a:lnSpc>
              <a:buNone/>
            </a:pPr>
            <a:r>
              <a:rPr lang="en-US" dirty="0"/>
              <a:t>	</a:t>
            </a:r>
            <a:r>
              <a:rPr lang="en-US" dirty="0" smtClean="0"/>
              <a:t>Has </a:t>
            </a:r>
            <a:r>
              <a:rPr lang="en-US" dirty="0">
                <a:solidFill>
                  <a:srgbClr val="FF0000"/>
                </a:solidFill>
              </a:rPr>
              <a:t>‘/’</a:t>
            </a:r>
            <a:r>
              <a:rPr lang="en-US" dirty="0"/>
              <a:t> in the front. Takes you to </a:t>
            </a:r>
            <a:r>
              <a:rPr lang="en-US" dirty="0" smtClean="0">
                <a:solidFill>
                  <a:srgbClr val="FF0000"/>
                </a:solidFill>
              </a:rPr>
              <a:t>hostname:port/name-of-the-supplied-path</a:t>
            </a:r>
            <a:r>
              <a:rPr lang="en-US" dirty="0" smtClean="0"/>
              <a:t>.</a:t>
            </a:r>
          </a:p>
          <a:p>
            <a:pPr>
              <a:lnSpc>
                <a:spcPct val="150000"/>
              </a:lnSpc>
              <a:buFont typeface="Wingdings" panose="05000000000000000000" pitchFamily="2" charset="2"/>
              <a:buChar char="q"/>
            </a:pPr>
            <a:r>
              <a:rPr lang="en-US" b="1" dirty="0" smtClean="0"/>
              <a:t>Relative Path</a:t>
            </a:r>
          </a:p>
          <a:p>
            <a:pPr marL="101596" indent="0">
              <a:lnSpc>
                <a:spcPct val="150000"/>
              </a:lnSpc>
              <a:buNone/>
            </a:pPr>
            <a:r>
              <a:rPr lang="en-US" dirty="0"/>
              <a:t>	</a:t>
            </a:r>
            <a:r>
              <a:rPr lang="en-US" dirty="0" smtClean="0"/>
              <a:t>Has </a:t>
            </a:r>
            <a:r>
              <a:rPr lang="en-US" dirty="0">
                <a:solidFill>
                  <a:srgbClr val="FF0000"/>
                </a:solidFill>
              </a:rPr>
              <a:t>‘./’ or nothing in front</a:t>
            </a:r>
            <a:r>
              <a:rPr lang="en-US" dirty="0"/>
              <a:t>. Takes you to the current route followed by the route name provided. </a:t>
            </a:r>
          </a:p>
          <a:p>
            <a:pPr marL="101596" indent="0">
              <a:lnSpc>
                <a:spcPct val="150000"/>
              </a:lnSpc>
              <a:buNone/>
            </a:pPr>
            <a:r>
              <a:rPr lang="en-US" dirty="0" smtClean="0"/>
              <a:t>		Eg</a:t>
            </a:r>
            <a:r>
              <a:rPr lang="en-US" dirty="0"/>
              <a:t>: </a:t>
            </a:r>
            <a:r>
              <a:rPr lang="en-US" dirty="0" smtClean="0">
                <a:solidFill>
                  <a:srgbClr val="FF0000"/>
                </a:solidFill>
              </a:rPr>
              <a:t>hostname:port/path-on/path-provided</a:t>
            </a:r>
            <a:r>
              <a:rPr lang="en-US" dirty="0" smtClean="0"/>
              <a:t>.</a:t>
            </a:r>
          </a:p>
          <a:p>
            <a:pPr>
              <a:lnSpc>
                <a:spcPct val="150000"/>
              </a:lnSpc>
              <a:buFont typeface="Wingdings" panose="05000000000000000000" pitchFamily="2" charset="2"/>
              <a:buChar char="q"/>
            </a:pPr>
            <a:r>
              <a:rPr lang="en-US" b="1" dirty="0" smtClean="0"/>
              <a:t>Parent Path</a:t>
            </a:r>
          </a:p>
          <a:p>
            <a:pPr marL="101596" indent="0">
              <a:lnSpc>
                <a:spcPct val="150000"/>
              </a:lnSpc>
              <a:buNone/>
            </a:pPr>
            <a:r>
              <a:rPr lang="en-US" dirty="0"/>
              <a:t>	</a:t>
            </a:r>
            <a:r>
              <a:rPr lang="en-US" dirty="0" smtClean="0"/>
              <a:t>Has </a:t>
            </a:r>
            <a:r>
              <a:rPr lang="en-US" dirty="0">
                <a:solidFill>
                  <a:srgbClr val="FF0000"/>
                </a:solidFill>
              </a:rPr>
              <a:t>‘../’</a:t>
            </a:r>
            <a:r>
              <a:rPr lang="en-US" dirty="0"/>
              <a:t> in front. Takes you one level up in the route structure. </a:t>
            </a:r>
            <a:endParaRPr lang="en-US" dirty="0" smtClean="0"/>
          </a:p>
          <a:p>
            <a:pPr marL="101596" indent="0">
              <a:lnSpc>
                <a:spcPct val="150000"/>
              </a:lnSpc>
              <a:buNone/>
            </a:pPr>
            <a:r>
              <a:rPr lang="en-US" dirty="0"/>
              <a:t>	</a:t>
            </a:r>
            <a:r>
              <a:rPr lang="en-US" dirty="0" smtClean="0"/>
              <a:t>	Eg</a:t>
            </a:r>
            <a:r>
              <a:rPr lang="en-US" dirty="0"/>
              <a:t>, if you’re on </a:t>
            </a:r>
            <a:r>
              <a:rPr lang="en-US" dirty="0">
                <a:solidFill>
                  <a:srgbClr val="FF0000"/>
                </a:solidFill>
              </a:rPr>
              <a:t>hostname:port/level1/level2</a:t>
            </a:r>
            <a:r>
              <a:rPr lang="en-US" dirty="0"/>
              <a:t>, it will take you to </a:t>
            </a:r>
            <a:r>
              <a:rPr lang="en-US" dirty="0">
                <a:solidFill>
                  <a:srgbClr val="FF0000"/>
                </a:solidFill>
              </a:rPr>
              <a:t>hostname:port/level1</a:t>
            </a:r>
            <a:r>
              <a:rPr lang="en-US" dirty="0"/>
              <a:t>.</a:t>
            </a:r>
            <a:endParaRPr lang="en-IN" dirty="0"/>
          </a:p>
        </p:txBody>
      </p:sp>
    </p:spTree>
    <p:extLst>
      <p:ext uri="{BB962C8B-B14F-4D97-AF65-F5344CB8AC3E}">
        <p14:creationId xmlns:p14="http://schemas.microsoft.com/office/powerpoint/2010/main" val="3619130442"/>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smtClean="0"/>
              <a:t>CanActivate/CanActivateChild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37</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CanActivate checks to see if a user can visit a </a:t>
            </a:r>
            <a:r>
              <a:rPr lang="en-US" dirty="0" smtClean="0"/>
              <a:t>route.</a:t>
            </a:r>
            <a:endParaRPr lang="en-US" dirty="0"/>
          </a:p>
          <a:p>
            <a:pPr>
              <a:lnSpc>
                <a:spcPct val="150000"/>
              </a:lnSpc>
              <a:buFont typeface="Wingdings" panose="05000000000000000000" pitchFamily="2" charset="2"/>
              <a:buChar char="q"/>
            </a:pPr>
            <a:r>
              <a:rPr lang="en-US" dirty="0" smtClean="0"/>
              <a:t>CanActivateChild </a:t>
            </a:r>
            <a:r>
              <a:rPr lang="en-US" dirty="0"/>
              <a:t>checks to see if a user can visit a routes </a:t>
            </a:r>
            <a:r>
              <a:rPr lang="en-US" dirty="0" smtClean="0"/>
              <a:t>children.</a:t>
            </a:r>
          </a:p>
          <a:p>
            <a:pPr>
              <a:lnSpc>
                <a:spcPct val="150000"/>
              </a:lnSpc>
              <a:buFont typeface="Wingdings" panose="05000000000000000000" pitchFamily="2" charset="2"/>
              <a:buChar char="q"/>
            </a:pPr>
            <a:r>
              <a:rPr lang="en-US" dirty="0" smtClean="0"/>
              <a:t>Class </a:t>
            </a:r>
            <a:r>
              <a:rPr lang="en-US" dirty="0"/>
              <a:t>which implements CanActivate/CanActivateChild  interface from @</a:t>
            </a:r>
            <a:r>
              <a:rPr lang="en-US" dirty="0" smtClean="0"/>
              <a:t>angular/router.</a:t>
            </a:r>
          </a:p>
          <a:p>
            <a:pPr>
              <a:lnSpc>
                <a:spcPct val="150000"/>
              </a:lnSpc>
              <a:buFont typeface="Wingdings" panose="05000000000000000000" pitchFamily="2" charset="2"/>
              <a:buChar char="q"/>
            </a:pPr>
            <a:r>
              <a:rPr lang="en-US" dirty="0" smtClean="0"/>
              <a:t>Accepts </a:t>
            </a:r>
            <a:r>
              <a:rPr lang="en-US" dirty="0"/>
              <a:t>the arguments</a:t>
            </a:r>
            <a:r>
              <a:rPr lang="en-US" dirty="0" smtClean="0"/>
              <a:t>:</a:t>
            </a:r>
          </a:p>
          <a:p>
            <a:pPr marL="101596" indent="0">
              <a:lnSpc>
                <a:spcPct val="150000"/>
              </a:lnSpc>
              <a:buNone/>
            </a:pPr>
            <a:r>
              <a:rPr lang="en-US" dirty="0"/>
              <a:t>	</a:t>
            </a:r>
            <a:r>
              <a:rPr lang="en-US" dirty="0" smtClean="0"/>
              <a:t>○ </a:t>
            </a:r>
            <a:r>
              <a:rPr lang="en-US" b="1" dirty="0"/>
              <a:t>route</a:t>
            </a:r>
            <a:r>
              <a:rPr lang="en-US" dirty="0"/>
              <a:t>: </a:t>
            </a:r>
            <a:r>
              <a:rPr lang="en-US" dirty="0">
                <a:solidFill>
                  <a:srgbClr val="FF0000"/>
                </a:solidFill>
              </a:rPr>
              <a:t>ActivatedRouteSnapshot</a:t>
            </a:r>
            <a:r>
              <a:rPr lang="en-US" dirty="0"/>
              <a:t> - Future route. Contains params </a:t>
            </a:r>
            <a:endParaRPr lang="en-US" dirty="0" smtClean="0"/>
          </a:p>
          <a:p>
            <a:pPr marL="101596" indent="0">
              <a:lnSpc>
                <a:spcPct val="150000"/>
              </a:lnSpc>
              <a:buNone/>
            </a:pPr>
            <a:r>
              <a:rPr lang="en-US" dirty="0"/>
              <a:t>	</a:t>
            </a:r>
            <a:r>
              <a:rPr lang="en-US" dirty="0" smtClean="0"/>
              <a:t>○ </a:t>
            </a:r>
            <a:r>
              <a:rPr lang="en-US" b="1" dirty="0"/>
              <a:t>state</a:t>
            </a:r>
            <a:r>
              <a:rPr lang="en-US" dirty="0"/>
              <a:t>: </a:t>
            </a:r>
            <a:r>
              <a:rPr lang="en-US" dirty="0">
                <a:solidFill>
                  <a:srgbClr val="FF0000"/>
                </a:solidFill>
              </a:rPr>
              <a:t>RouterStateSnapshot</a:t>
            </a:r>
            <a:r>
              <a:rPr lang="en-US" dirty="0"/>
              <a:t> - Future RouterState. Contains </a:t>
            </a:r>
            <a:r>
              <a:rPr lang="en-US" dirty="0" smtClean="0"/>
              <a:t>URL</a:t>
            </a:r>
          </a:p>
          <a:p>
            <a:pPr>
              <a:lnSpc>
                <a:spcPct val="150000"/>
              </a:lnSpc>
              <a:buFont typeface="Wingdings" panose="05000000000000000000" pitchFamily="2" charset="2"/>
              <a:buChar char="q"/>
            </a:pPr>
            <a:r>
              <a:rPr lang="en-US" dirty="0" smtClean="0"/>
              <a:t>Needs </a:t>
            </a:r>
            <a:r>
              <a:rPr lang="en-US" dirty="0"/>
              <a:t>to be registered on the providers array of </a:t>
            </a:r>
            <a:r>
              <a:rPr lang="en-US" dirty="0" smtClean="0"/>
              <a:t>module.</a:t>
            </a:r>
            <a:endParaRPr lang="en-US" dirty="0"/>
          </a:p>
          <a:p>
            <a:pPr>
              <a:lnSpc>
                <a:spcPct val="150000"/>
              </a:lnSpc>
              <a:buFont typeface="Wingdings" panose="05000000000000000000" pitchFamily="2" charset="2"/>
              <a:buChar char="q"/>
            </a:pPr>
            <a:r>
              <a:rPr lang="en-US" dirty="0" smtClean="0"/>
              <a:t>Added </a:t>
            </a:r>
            <a:r>
              <a:rPr lang="en-US" dirty="0"/>
              <a:t>to the canActivate/canActivateChild Array of </a:t>
            </a:r>
            <a:r>
              <a:rPr lang="en-US" dirty="0" smtClean="0"/>
              <a:t>route.</a:t>
            </a:r>
          </a:p>
          <a:p>
            <a:pPr>
              <a:lnSpc>
                <a:spcPct val="150000"/>
              </a:lnSpc>
              <a:buFont typeface="Wingdings" panose="05000000000000000000" pitchFamily="2" charset="2"/>
              <a:buChar char="q"/>
            </a:pPr>
            <a:r>
              <a:rPr lang="en-US" dirty="0" smtClean="0"/>
              <a:t>Most </a:t>
            </a:r>
            <a:r>
              <a:rPr lang="en-US" dirty="0"/>
              <a:t>commonly used to check if user is logged in or has sufficient </a:t>
            </a:r>
            <a:r>
              <a:rPr lang="en-US" dirty="0" smtClean="0"/>
              <a:t>privileges‘.</a:t>
            </a:r>
            <a:endParaRPr lang="en-IN" dirty="0"/>
          </a:p>
        </p:txBody>
      </p:sp>
    </p:spTree>
    <p:extLst>
      <p:ext uri="{BB962C8B-B14F-4D97-AF65-F5344CB8AC3E}">
        <p14:creationId xmlns:p14="http://schemas.microsoft.com/office/powerpoint/2010/main" val="2045760569"/>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smtClean="0"/>
              <a:t>CanDeactivate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38</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CanDeactivate </a:t>
            </a:r>
            <a:r>
              <a:rPr lang="en-US" dirty="0"/>
              <a:t>checks to see if a user can exit a </a:t>
            </a:r>
            <a:r>
              <a:rPr lang="en-US" dirty="0" smtClean="0"/>
              <a:t>route.</a:t>
            </a:r>
          </a:p>
          <a:p>
            <a:pPr>
              <a:lnSpc>
                <a:spcPct val="150000"/>
              </a:lnSpc>
              <a:buFont typeface="Wingdings" panose="05000000000000000000" pitchFamily="2" charset="2"/>
              <a:buChar char="q"/>
            </a:pPr>
            <a:r>
              <a:rPr lang="en-US" dirty="0" smtClean="0"/>
              <a:t>Class </a:t>
            </a:r>
            <a:r>
              <a:rPr lang="en-US" dirty="0"/>
              <a:t>which implements CanDeactivate  interface from @</a:t>
            </a:r>
            <a:r>
              <a:rPr lang="en-US" dirty="0" smtClean="0"/>
              <a:t>angular/router.</a:t>
            </a:r>
          </a:p>
          <a:p>
            <a:pPr>
              <a:lnSpc>
                <a:spcPct val="150000"/>
              </a:lnSpc>
              <a:buFont typeface="Wingdings" panose="05000000000000000000" pitchFamily="2" charset="2"/>
              <a:buChar char="q"/>
            </a:pPr>
            <a:r>
              <a:rPr lang="en-US" dirty="0" smtClean="0"/>
              <a:t>Accepts </a:t>
            </a:r>
            <a:r>
              <a:rPr lang="en-US" dirty="0"/>
              <a:t>the </a:t>
            </a:r>
            <a:r>
              <a:rPr lang="en-US" dirty="0" smtClean="0"/>
              <a:t>arguments</a:t>
            </a:r>
            <a:r>
              <a:rPr lang="en-US" dirty="0"/>
              <a:t>: </a:t>
            </a:r>
            <a:endParaRPr lang="en-US" dirty="0" smtClean="0"/>
          </a:p>
          <a:p>
            <a:pPr marL="101596" indent="0">
              <a:lnSpc>
                <a:spcPct val="150000"/>
              </a:lnSpc>
              <a:buNone/>
            </a:pPr>
            <a:r>
              <a:rPr lang="en-US" dirty="0"/>
              <a:t>	</a:t>
            </a:r>
            <a:r>
              <a:rPr lang="en-US" dirty="0" smtClean="0"/>
              <a:t>○ </a:t>
            </a:r>
            <a:r>
              <a:rPr lang="en-US" b="1" dirty="0" smtClean="0"/>
              <a:t>component</a:t>
            </a:r>
            <a:r>
              <a:rPr lang="en-US" dirty="0" smtClean="0"/>
              <a:t>: </a:t>
            </a:r>
            <a:r>
              <a:rPr lang="en-US" dirty="0">
                <a:solidFill>
                  <a:srgbClr val="FF0000"/>
                </a:solidFill>
              </a:rPr>
              <a:t>Component</a:t>
            </a:r>
            <a:r>
              <a:rPr lang="en-US" dirty="0"/>
              <a:t> - The current component </a:t>
            </a:r>
            <a:endParaRPr lang="en-US" dirty="0" smtClean="0"/>
          </a:p>
          <a:p>
            <a:pPr marL="101596" indent="0">
              <a:lnSpc>
                <a:spcPct val="150000"/>
              </a:lnSpc>
              <a:buNone/>
            </a:pPr>
            <a:r>
              <a:rPr lang="en-US" dirty="0"/>
              <a:t>	</a:t>
            </a:r>
            <a:r>
              <a:rPr lang="en-US" dirty="0" smtClean="0"/>
              <a:t>○ </a:t>
            </a:r>
            <a:r>
              <a:rPr lang="en-US" b="1" dirty="0"/>
              <a:t>route</a:t>
            </a:r>
            <a:r>
              <a:rPr lang="en-US" dirty="0"/>
              <a:t>: </a:t>
            </a:r>
            <a:r>
              <a:rPr lang="en-US" dirty="0">
                <a:solidFill>
                  <a:srgbClr val="FF0000"/>
                </a:solidFill>
              </a:rPr>
              <a:t>ActivatedRouteSnapshot</a:t>
            </a:r>
            <a:r>
              <a:rPr lang="en-US" dirty="0"/>
              <a:t> - Future route. Contains params </a:t>
            </a:r>
            <a:endParaRPr lang="en-US" dirty="0" smtClean="0"/>
          </a:p>
          <a:p>
            <a:pPr marL="101596" indent="0">
              <a:lnSpc>
                <a:spcPct val="150000"/>
              </a:lnSpc>
              <a:buNone/>
            </a:pPr>
            <a:r>
              <a:rPr lang="en-US" dirty="0"/>
              <a:t>	</a:t>
            </a:r>
            <a:r>
              <a:rPr lang="en-US" dirty="0" smtClean="0"/>
              <a:t>○ </a:t>
            </a:r>
            <a:r>
              <a:rPr lang="en-US" b="1" dirty="0"/>
              <a:t>state</a:t>
            </a:r>
            <a:r>
              <a:rPr lang="en-US" dirty="0"/>
              <a:t>: </a:t>
            </a:r>
            <a:r>
              <a:rPr lang="en-US" dirty="0">
                <a:solidFill>
                  <a:srgbClr val="FF0000"/>
                </a:solidFill>
              </a:rPr>
              <a:t>RouterStateSnapshot</a:t>
            </a:r>
            <a:r>
              <a:rPr lang="en-US" dirty="0"/>
              <a:t> - Future RouterState. Contains </a:t>
            </a:r>
            <a:r>
              <a:rPr lang="en-US" dirty="0" smtClean="0"/>
              <a:t>URL</a:t>
            </a:r>
          </a:p>
          <a:p>
            <a:pPr>
              <a:lnSpc>
                <a:spcPct val="150000"/>
              </a:lnSpc>
              <a:buFont typeface="Wingdings" panose="05000000000000000000" pitchFamily="2" charset="2"/>
              <a:buChar char="q"/>
            </a:pPr>
            <a:r>
              <a:rPr lang="en-US" dirty="0" smtClean="0"/>
              <a:t>Needs </a:t>
            </a:r>
            <a:r>
              <a:rPr lang="en-US" dirty="0"/>
              <a:t>to be registered on the providers array of </a:t>
            </a:r>
            <a:r>
              <a:rPr lang="en-US" dirty="0" smtClean="0"/>
              <a:t>module.</a:t>
            </a:r>
          </a:p>
          <a:p>
            <a:pPr>
              <a:lnSpc>
                <a:spcPct val="150000"/>
              </a:lnSpc>
              <a:buFont typeface="Wingdings" panose="05000000000000000000" pitchFamily="2" charset="2"/>
              <a:buChar char="q"/>
            </a:pPr>
            <a:r>
              <a:rPr lang="en-US" dirty="0" smtClean="0"/>
              <a:t>Added </a:t>
            </a:r>
            <a:r>
              <a:rPr lang="en-US" dirty="0"/>
              <a:t>to the canDeactivate Array of </a:t>
            </a:r>
            <a:r>
              <a:rPr lang="en-US" dirty="0" smtClean="0"/>
              <a:t>route.</a:t>
            </a:r>
          </a:p>
          <a:p>
            <a:pPr>
              <a:lnSpc>
                <a:spcPct val="150000"/>
              </a:lnSpc>
              <a:buFont typeface="Wingdings" panose="05000000000000000000" pitchFamily="2" charset="2"/>
              <a:buChar char="q"/>
            </a:pPr>
            <a:r>
              <a:rPr lang="en-US" dirty="0" smtClean="0"/>
              <a:t>Most </a:t>
            </a:r>
            <a:r>
              <a:rPr lang="en-US" dirty="0"/>
              <a:t>commonly used to check if user is navigating out of a route without saving some </a:t>
            </a:r>
            <a:r>
              <a:rPr lang="en-US" dirty="0" smtClean="0"/>
              <a:t>change.</a:t>
            </a:r>
            <a:endParaRPr lang="en-IN" dirty="0"/>
          </a:p>
        </p:txBody>
      </p:sp>
    </p:spTree>
    <p:extLst>
      <p:ext uri="{BB962C8B-B14F-4D97-AF65-F5344CB8AC3E}">
        <p14:creationId xmlns:p14="http://schemas.microsoft.com/office/powerpoint/2010/main" val="328152111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AngularJS vs. Angular</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3</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sz="2130" dirty="0" smtClean="0"/>
              <a:t>Angular </a:t>
            </a:r>
            <a:r>
              <a:rPr lang="en-US" sz="2130" dirty="0"/>
              <a:t>is a completely revived component-based framework in which an application is a tree of individual components. </a:t>
            </a:r>
          </a:p>
          <a:p>
            <a:pPr>
              <a:lnSpc>
                <a:spcPct val="150000"/>
              </a:lnSpc>
              <a:buFont typeface="Wingdings" panose="05000000000000000000" pitchFamily="2" charset="2"/>
              <a:buChar char="q"/>
            </a:pPr>
            <a:r>
              <a:rPr lang="en-US" sz="2130" dirty="0" smtClean="0"/>
              <a:t>AngularJS</a:t>
            </a:r>
          </a:p>
          <a:p>
            <a:pPr lvl="1"/>
            <a:r>
              <a:rPr lang="en-US" sz="2130" dirty="0" smtClean="0">
                <a:latin typeface="Roboto Condensed" panose="02000000000000000000" pitchFamily="2" charset="0"/>
                <a:ea typeface="Roboto Condensed" panose="02000000000000000000" pitchFamily="2" charset="0"/>
              </a:rPr>
              <a:t>	It </a:t>
            </a:r>
            <a:r>
              <a:rPr lang="en-US" sz="2130" dirty="0">
                <a:latin typeface="Roboto Condensed" panose="02000000000000000000" pitchFamily="2" charset="0"/>
                <a:ea typeface="Roboto Condensed" panose="02000000000000000000" pitchFamily="2" charset="0"/>
              </a:rPr>
              <a:t>is based on MVC architecture</a:t>
            </a:r>
          </a:p>
          <a:p>
            <a:pPr lvl="1"/>
            <a:r>
              <a:rPr lang="en-US" sz="2130" dirty="0">
                <a:latin typeface="Roboto Condensed" panose="02000000000000000000" pitchFamily="2" charset="0"/>
                <a:ea typeface="Roboto Condensed" panose="02000000000000000000" pitchFamily="2" charset="0"/>
              </a:rPr>
              <a:t>	This uses use JavaScript to build the application</a:t>
            </a:r>
          </a:p>
          <a:p>
            <a:pPr lvl="1"/>
            <a:r>
              <a:rPr lang="en-US" sz="2130" dirty="0">
                <a:latin typeface="Roboto Condensed" panose="02000000000000000000" pitchFamily="2" charset="0"/>
                <a:ea typeface="Roboto Condensed" panose="02000000000000000000" pitchFamily="2" charset="0"/>
              </a:rPr>
              <a:t>	Not a mobile friendly framework</a:t>
            </a:r>
          </a:p>
          <a:p>
            <a:pPr lvl="1"/>
            <a:r>
              <a:rPr lang="en-US" sz="2130" dirty="0">
                <a:latin typeface="Roboto Condensed" panose="02000000000000000000" pitchFamily="2" charset="0"/>
                <a:ea typeface="Roboto Condensed" panose="02000000000000000000" pitchFamily="2" charset="0"/>
              </a:rPr>
              <a:t>	Difficulty in SEO friendly application </a:t>
            </a:r>
            <a:r>
              <a:rPr lang="en-US" sz="2130" dirty="0" smtClean="0">
                <a:latin typeface="Roboto Condensed" panose="02000000000000000000" pitchFamily="2" charset="0"/>
                <a:ea typeface="Roboto Condensed" panose="02000000000000000000" pitchFamily="2" charset="0"/>
              </a:rPr>
              <a:t>development</a:t>
            </a:r>
            <a:endParaRPr lang="en-US" sz="2130" dirty="0" smtClean="0"/>
          </a:p>
          <a:p>
            <a:pPr>
              <a:lnSpc>
                <a:spcPct val="150000"/>
              </a:lnSpc>
              <a:buFont typeface="Wingdings" panose="05000000000000000000" pitchFamily="2" charset="2"/>
              <a:buChar char="q"/>
            </a:pPr>
            <a:r>
              <a:rPr lang="en-US" sz="2130" dirty="0" smtClean="0"/>
              <a:t>Angular</a:t>
            </a:r>
          </a:p>
          <a:p>
            <a:pPr lvl="1"/>
            <a:r>
              <a:rPr lang="en-US" sz="2130" dirty="0" smtClean="0">
                <a:latin typeface="Roboto Condensed" panose="02000000000000000000" pitchFamily="2" charset="0"/>
                <a:ea typeface="Roboto Condensed" panose="02000000000000000000" pitchFamily="2" charset="0"/>
              </a:rPr>
              <a:t>	This </a:t>
            </a:r>
            <a:r>
              <a:rPr lang="en-US" sz="2130" dirty="0">
                <a:latin typeface="Roboto Condensed" panose="02000000000000000000" pitchFamily="2" charset="0"/>
                <a:ea typeface="Roboto Condensed" panose="02000000000000000000" pitchFamily="2" charset="0"/>
              </a:rPr>
              <a:t>is based on </a:t>
            </a:r>
            <a:r>
              <a:rPr lang="en-US" sz="2130" dirty="0" smtClean="0">
                <a:latin typeface="Roboto Condensed" panose="02000000000000000000" pitchFamily="2" charset="0"/>
                <a:ea typeface="Roboto Condensed" panose="02000000000000000000" pitchFamily="2" charset="0"/>
              </a:rPr>
              <a:t>Service/Controller</a:t>
            </a:r>
          </a:p>
          <a:p>
            <a:pPr marL="101596" lvl="3">
              <a:buClr>
                <a:srgbClr val="19212F"/>
              </a:buClr>
            </a:pPr>
            <a:r>
              <a:rPr lang="en-US" sz="2130" dirty="0" smtClean="0">
                <a:latin typeface="Roboto Condensed" panose="02000000000000000000" pitchFamily="2" charset="0"/>
                <a:ea typeface="Roboto Condensed" panose="02000000000000000000" pitchFamily="2" charset="0"/>
              </a:rPr>
              <a:t>	Introduced the typescript to write the application</a:t>
            </a:r>
          </a:p>
          <a:p>
            <a:pPr marL="101596" lvl="3">
              <a:buClr>
                <a:srgbClr val="19212F"/>
              </a:buClr>
            </a:pPr>
            <a:r>
              <a:rPr lang="en-US" sz="2130" dirty="0" smtClean="0">
                <a:latin typeface="Roboto Condensed" panose="02000000000000000000" pitchFamily="2" charset="0"/>
                <a:ea typeface="Roboto Condensed" panose="02000000000000000000" pitchFamily="2" charset="0"/>
              </a:rPr>
              <a:t>	This </a:t>
            </a:r>
            <a:r>
              <a:rPr lang="en-US" sz="2130" dirty="0">
                <a:latin typeface="Roboto Condensed" panose="02000000000000000000" pitchFamily="2" charset="0"/>
                <a:ea typeface="Roboto Condensed" panose="02000000000000000000" pitchFamily="2" charset="0"/>
              </a:rPr>
              <a:t>is a component based UI </a:t>
            </a:r>
            <a:r>
              <a:rPr lang="en-US" sz="2130" dirty="0" smtClean="0">
                <a:latin typeface="Roboto Condensed" panose="02000000000000000000" pitchFamily="2" charset="0"/>
                <a:ea typeface="Roboto Condensed" panose="02000000000000000000" pitchFamily="2" charset="0"/>
              </a:rPr>
              <a:t>approach</a:t>
            </a:r>
          </a:p>
          <a:p>
            <a:pPr marL="101596" lvl="3">
              <a:buClr>
                <a:srgbClr val="19212F"/>
              </a:buClr>
            </a:pPr>
            <a:r>
              <a:rPr lang="en-US" sz="2130" dirty="0" smtClean="0">
                <a:latin typeface="Roboto Condensed" panose="02000000000000000000" pitchFamily="2" charset="0"/>
                <a:ea typeface="Roboto Condensed" panose="02000000000000000000" pitchFamily="2" charset="0"/>
              </a:rPr>
              <a:t>	Developed </a:t>
            </a:r>
            <a:r>
              <a:rPr lang="en-US" sz="2130" dirty="0">
                <a:latin typeface="Roboto Condensed" panose="02000000000000000000" pitchFamily="2" charset="0"/>
                <a:ea typeface="Roboto Condensed" panose="02000000000000000000" pitchFamily="2" charset="0"/>
              </a:rPr>
              <a:t>considering mobile </a:t>
            </a:r>
            <a:r>
              <a:rPr lang="en-US" sz="2130" dirty="0" smtClean="0">
                <a:latin typeface="Roboto Condensed" panose="02000000000000000000" pitchFamily="2" charset="0"/>
                <a:ea typeface="Roboto Condensed" panose="02000000000000000000" pitchFamily="2" charset="0"/>
              </a:rPr>
              <a:t>platform</a:t>
            </a:r>
          </a:p>
          <a:p>
            <a:pPr marL="101596" lvl="3">
              <a:buClr>
                <a:srgbClr val="19212F"/>
              </a:buClr>
            </a:pPr>
            <a:r>
              <a:rPr lang="en-US" sz="2130" dirty="0" smtClean="0">
                <a:latin typeface="Roboto Condensed" panose="02000000000000000000" pitchFamily="2" charset="0"/>
                <a:ea typeface="Roboto Condensed" panose="02000000000000000000" pitchFamily="2" charset="0"/>
              </a:rPr>
              <a:t>	Ease </a:t>
            </a:r>
            <a:r>
              <a:rPr lang="en-US" sz="2130" dirty="0">
                <a:latin typeface="Roboto Condensed" panose="02000000000000000000" pitchFamily="2" charset="0"/>
                <a:ea typeface="Roboto Condensed" panose="02000000000000000000" pitchFamily="2" charset="0"/>
              </a:rPr>
              <a:t>to create SEO friendly applications</a:t>
            </a:r>
            <a:endParaRPr lang="en-IN" sz="2130" dirty="0">
              <a:latin typeface="Roboto Condensed" panose="02000000000000000000" pitchFamily="2" charset="0"/>
              <a:ea typeface="Roboto Condensed" panose="02000000000000000000" pitchFamily="2" charset="0"/>
            </a:endParaRPr>
          </a:p>
          <a:p>
            <a:endParaRPr lang="en-US" dirty="0"/>
          </a:p>
          <a:p>
            <a:pPr lvl="1"/>
            <a:r>
              <a:rPr lang="en-US" dirty="0" smtClean="0"/>
              <a:t>	</a:t>
            </a:r>
          </a:p>
        </p:txBody>
      </p:sp>
    </p:spTree>
    <p:extLst>
      <p:ext uri="{BB962C8B-B14F-4D97-AF65-F5344CB8AC3E}">
        <p14:creationId xmlns:p14="http://schemas.microsoft.com/office/powerpoint/2010/main" val="1006578348"/>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smtClean="0"/>
              <a:t>Resolve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39</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Resolve </a:t>
            </a:r>
            <a:r>
              <a:rPr lang="en-US" dirty="0"/>
              <a:t>performs route data retrieval before route </a:t>
            </a:r>
            <a:r>
              <a:rPr lang="en-US" dirty="0" smtClean="0"/>
              <a:t>activation.</a:t>
            </a:r>
          </a:p>
          <a:p>
            <a:pPr>
              <a:lnSpc>
                <a:spcPct val="150000"/>
              </a:lnSpc>
              <a:buFont typeface="Wingdings" panose="05000000000000000000" pitchFamily="2" charset="2"/>
              <a:buChar char="q"/>
            </a:pPr>
            <a:r>
              <a:rPr lang="en-US" dirty="0" smtClean="0"/>
              <a:t>Class </a:t>
            </a:r>
            <a:r>
              <a:rPr lang="en-US" dirty="0"/>
              <a:t>which implements Resolve  interface from @</a:t>
            </a:r>
            <a:r>
              <a:rPr lang="en-US" dirty="0" smtClean="0"/>
              <a:t>angular/router.</a:t>
            </a:r>
          </a:p>
          <a:p>
            <a:pPr>
              <a:lnSpc>
                <a:spcPct val="150000"/>
              </a:lnSpc>
              <a:buFont typeface="Wingdings" panose="05000000000000000000" pitchFamily="2" charset="2"/>
              <a:buChar char="q"/>
            </a:pPr>
            <a:r>
              <a:rPr lang="en-US" dirty="0" smtClean="0"/>
              <a:t>Accepts </a:t>
            </a:r>
            <a:r>
              <a:rPr lang="en-US" dirty="0"/>
              <a:t>the arguments: </a:t>
            </a:r>
            <a:endParaRPr lang="en-US" dirty="0" smtClean="0"/>
          </a:p>
          <a:p>
            <a:pPr marL="101596" indent="0">
              <a:lnSpc>
                <a:spcPct val="150000"/>
              </a:lnSpc>
              <a:buNone/>
            </a:pPr>
            <a:r>
              <a:rPr lang="en-US" dirty="0"/>
              <a:t>	</a:t>
            </a:r>
            <a:r>
              <a:rPr lang="en-US" dirty="0" smtClean="0"/>
              <a:t>○ </a:t>
            </a:r>
            <a:r>
              <a:rPr lang="en-US" b="1" dirty="0"/>
              <a:t>route</a:t>
            </a:r>
            <a:r>
              <a:rPr lang="en-US" dirty="0"/>
              <a:t>: </a:t>
            </a:r>
            <a:r>
              <a:rPr lang="en-US" dirty="0">
                <a:solidFill>
                  <a:srgbClr val="FF0000"/>
                </a:solidFill>
              </a:rPr>
              <a:t>ActivatedRouteSnapshot</a:t>
            </a:r>
            <a:r>
              <a:rPr lang="en-US" dirty="0"/>
              <a:t> - Future route. Contains params </a:t>
            </a:r>
            <a:endParaRPr lang="en-US" dirty="0" smtClean="0"/>
          </a:p>
          <a:p>
            <a:pPr marL="101596" indent="0">
              <a:lnSpc>
                <a:spcPct val="150000"/>
              </a:lnSpc>
              <a:buNone/>
            </a:pPr>
            <a:r>
              <a:rPr lang="en-US" dirty="0"/>
              <a:t>	</a:t>
            </a:r>
            <a:r>
              <a:rPr lang="en-US" dirty="0" smtClean="0"/>
              <a:t>○ </a:t>
            </a:r>
            <a:r>
              <a:rPr lang="en-US" b="1" dirty="0"/>
              <a:t>state</a:t>
            </a:r>
            <a:r>
              <a:rPr lang="en-US" dirty="0"/>
              <a:t>: </a:t>
            </a:r>
            <a:r>
              <a:rPr lang="en-US" dirty="0">
                <a:solidFill>
                  <a:srgbClr val="FF0000"/>
                </a:solidFill>
              </a:rPr>
              <a:t>RouterStateSnapshot</a:t>
            </a:r>
            <a:r>
              <a:rPr lang="en-US" dirty="0"/>
              <a:t> - Future RouterState. Contains </a:t>
            </a:r>
            <a:r>
              <a:rPr lang="en-US" dirty="0" smtClean="0"/>
              <a:t>URL</a:t>
            </a:r>
          </a:p>
          <a:p>
            <a:pPr>
              <a:lnSpc>
                <a:spcPct val="150000"/>
              </a:lnSpc>
              <a:buFont typeface="Wingdings" panose="05000000000000000000" pitchFamily="2" charset="2"/>
              <a:buChar char="q"/>
            </a:pPr>
            <a:r>
              <a:rPr lang="en-US" dirty="0" smtClean="0"/>
              <a:t>Needs </a:t>
            </a:r>
            <a:r>
              <a:rPr lang="en-US" dirty="0"/>
              <a:t>to be registered on the providers array of </a:t>
            </a:r>
            <a:r>
              <a:rPr lang="en-US" dirty="0" smtClean="0"/>
              <a:t>module.</a:t>
            </a:r>
          </a:p>
          <a:p>
            <a:pPr>
              <a:lnSpc>
                <a:spcPct val="150000"/>
              </a:lnSpc>
              <a:buFont typeface="Wingdings" panose="05000000000000000000" pitchFamily="2" charset="2"/>
              <a:buChar char="q"/>
            </a:pPr>
            <a:r>
              <a:rPr lang="en-US" dirty="0" smtClean="0"/>
              <a:t>Added </a:t>
            </a:r>
            <a:r>
              <a:rPr lang="en-US" dirty="0"/>
              <a:t>to the resolve Object of route with a data </a:t>
            </a:r>
            <a:r>
              <a:rPr lang="en-US" dirty="0" smtClean="0"/>
              <a:t>key.</a:t>
            </a:r>
          </a:p>
          <a:p>
            <a:pPr>
              <a:lnSpc>
                <a:spcPct val="150000"/>
              </a:lnSpc>
              <a:buFont typeface="Wingdings" panose="05000000000000000000" pitchFamily="2" charset="2"/>
              <a:buChar char="q"/>
            </a:pPr>
            <a:r>
              <a:rPr lang="en-US" dirty="0" smtClean="0"/>
              <a:t>Accessed </a:t>
            </a:r>
            <a:r>
              <a:rPr lang="en-US" dirty="0"/>
              <a:t>in component as </a:t>
            </a:r>
            <a:r>
              <a:rPr lang="en-US" dirty="0">
                <a:solidFill>
                  <a:srgbClr val="FF0000"/>
                </a:solidFill>
              </a:rPr>
              <a:t>route.snapshot.data[‘key</a:t>
            </a:r>
            <a:r>
              <a:rPr lang="en-US" dirty="0" smtClean="0">
                <a:solidFill>
                  <a:srgbClr val="FF0000"/>
                </a:solidFill>
              </a:rPr>
              <a:t>’]</a:t>
            </a:r>
            <a:r>
              <a:rPr lang="en-US" dirty="0" smtClean="0">
                <a:solidFill>
                  <a:schemeClr val="tx1"/>
                </a:solidFill>
              </a:rPr>
              <a:t>.</a:t>
            </a:r>
          </a:p>
          <a:p>
            <a:pPr>
              <a:lnSpc>
                <a:spcPct val="150000"/>
              </a:lnSpc>
              <a:buFont typeface="Wingdings" panose="05000000000000000000" pitchFamily="2" charset="2"/>
              <a:buChar char="q"/>
            </a:pPr>
            <a:r>
              <a:rPr lang="en-US" dirty="0" smtClean="0"/>
              <a:t>Used </a:t>
            </a:r>
            <a:r>
              <a:rPr lang="en-US" dirty="0"/>
              <a:t>to load necessary data before loading a route, often to set flags or prevent </a:t>
            </a:r>
            <a:r>
              <a:rPr lang="en-US" dirty="0" smtClean="0"/>
              <a:t>undefined/nulls.</a:t>
            </a:r>
            <a:endParaRPr lang="en-IN" dirty="0"/>
          </a:p>
        </p:txBody>
      </p:sp>
    </p:spTree>
    <p:extLst>
      <p:ext uri="{BB962C8B-B14F-4D97-AF65-F5344CB8AC3E}">
        <p14:creationId xmlns:p14="http://schemas.microsoft.com/office/powerpoint/2010/main" val="3528303428"/>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Forms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40</a:t>
            </a:fld>
            <a:endParaRPr lang="en-IN" dirty="0"/>
          </a:p>
        </p:txBody>
      </p:sp>
      <p:sp>
        <p:nvSpPr>
          <p:cNvPr id="4" name="Text Placeholder 3"/>
          <p:cNvSpPr>
            <a:spLocks noGrp="1"/>
          </p:cNvSpPr>
          <p:nvPr>
            <p:ph type="body" sz="quarter" idx="10"/>
          </p:nvPr>
        </p:nvSpPr>
        <p:spPr>
          <a:xfrm>
            <a:off x="167217" y="804332"/>
            <a:ext cx="11633200" cy="5932643"/>
          </a:xfrm>
        </p:spPr>
        <p:txBody>
          <a:bodyPr/>
          <a:lstStyle/>
          <a:p>
            <a:pPr marL="101596" indent="0">
              <a:lnSpc>
                <a:spcPct val="150000"/>
              </a:lnSpc>
              <a:buNone/>
            </a:pPr>
            <a:r>
              <a:rPr lang="en-US" sz="2130" b="1" dirty="0"/>
              <a:t>Template </a:t>
            </a:r>
            <a:r>
              <a:rPr lang="en-US" sz="2130" b="1" dirty="0" smtClean="0"/>
              <a:t>Driven Forms</a:t>
            </a:r>
            <a:endParaRPr lang="en-US" sz="2130" b="1" dirty="0"/>
          </a:p>
          <a:p>
            <a:pPr>
              <a:lnSpc>
                <a:spcPct val="150000"/>
              </a:lnSpc>
              <a:buFont typeface="Wingdings" panose="05000000000000000000" pitchFamily="2" charset="2"/>
              <a:buChar char="q"/>
            </a:pPr>
            <a:r>
              <a:rPr lang="en-US" sz="2130" dirty="0" smtClean="0"/>
              <a:t>Fully </a:t>
            </a:r>
            <a:r>
              <a:rPr lang="en-US" sz="2130" dirty="0"/>
              <a:t>programmed in component’s </a:t>
            </a:r>
            <a:r>
              <a:rPr lang="en-US" sz="2130" dirty="0" smtClean="0"/>
              <a:t>template.</a:t>
            </a:r>
            <a:endParaRPr lang="en-US" sz="2130" dirty="0"/>
          </a:p>
          <a:p>
            <a:pPr>
              <a:lnSpc>
                <a:spcPct val="150000"/>
              </a:lnSpc>
              <a:buFont typeface="Wingdings" panose="05000000000000000000" pitchFamily="2" charset="2"/>
              <a:buChar char="q"/>
            </a:pPr>
            <a:r>
              <a:rPr lang="en-US" sz="2130" dirty="0" smtClean="0"/>
              <a:t>Angular </a:t>
            </a:r>
            <a:r>
              <a:rPr lang="en-US" sz="2130" dirty="0"/>
              <a:t>is responsible for generating the JS Object Representation of the </a:t>
            </a:r>
            <a:r>
              <a:rPr lang="en-US" sz="2130" dirty="0" smtClean="0"/>
              <a:t>form.</a:t>
            </a:r>
          </a:p>
          <a:p>
            <a:pPr>
              <a:lnSpc>
                <a:spcPct val="150000"/>
              </a:lnSpc>
              <a:buFont typeface="Wingdings" panose="05000000000000000000" pitchFamily="2" charset="2"/>
              <a:buChar char="q"/>
            </a:pPr>
            <a:r>
              <a:rPr lang="en-US" sz="2130" dirty="0" smtClean="0"/>
              <a:t>Template </a:t>
            </a:r>
            <a:r>
              <a:rPr lang="en-US" sz="2130" dirty="0"/>
              <a:t>defines structure of the </a:t>
            </a:r>
            <a:r>
              <a:rPr lang="en-US" sz="2130" dirty="0" smtClean="0"/>
              <a:t>form.</a:t>
            </a:r>
          </a:p>
          <a:p>
            <a:pPr>
              <a:lnSpc>
                <a:spcPct val="150000"/>
              </a:lnSpc>
              <a:buFont typeface="Wingdings" panose="05000000000000000000" pitchFamily="2" charset="2"/>
              <a:buChar char="q"/>
            </a:pPr>
            <a:r>
              <a:rPr lang="en-US" sz="2130" dirty="0" smtClean="0"/>
              <a:t>Validation </a:t>
            </a:r>
            <a:r>
              <a:rPr lang="en-US" sz="2130" dirty="0"/>
              <a:t>rules are also defined in the </a:t>
            </a:r>
            <a:r>
              <a:rPr lang="en-US" sz="2130" dirty="0" smtClean="0"/>
              <a:t>template.</a:t>
            </a:r>
          </a:p>
          <a:p>
            <a:pPr marL="101596" indent="0">
              <a:lnSpc>
                <a:spcPct val="150000"/>
              </a:lnSpc>
              <a:buNone/>
            </a:pPr>
            <a:endParaRPr lang="en-US" sz="2130" dirty="0"/>
          </a:p>
          <a:p>
            <a:pPr marL="101596" indent="0">
              <a:lnSpc>
                <a:spcPct val="150000"/>
              </a:lnSpc>
              <a:buNone/>
            </a:pPr>
            <a:r>
              <a:rPr lang="en-US" sz="2130" b="1" dirty="0"/>
              <a:t>Reactive forms</a:t>
            </a:r>
          </a:p>
          <a:p>
            <a:pPr>
              <a:lnSpc>
                <a:spcPct val="150000"/>
              </a:lnSpc>
              <a:buFont typeface="Wingdings" panose="05000000000000000000" pitchFamily="2" charset="2"/>
              <a:buChar char="q"/>
            </a:pPr>
            <a:r>
              <a:rPr lang="en-US" sz="2130" dirty="0" smtClean="0"/>
              <a:t>Form </a:t>
            </a:r>
            <a:r>
              <a:rPr lang="en-US" sz="2130" dirty="0"/>
              <a:t>model created programmatically in the code (typescript code</a:t>
            </a:r>
            <a:r>
              <a:rPr lang="en-US" sz="2130" dirty="0" smtClean="0"/>
              <a:t>).</a:t>
            </a:r>
          </a:p>
          <a:p>
            <a:pPr>
              <a:lnSpc>
                <a:spcPct val="150000"/>
              </a:lnSpc>
              <a:buFont typeface="Wingdings" panose="05000000000000000000" pitchFamily="2" charset="2"/>
              <a:buChar char="q"/>
            </a:pPr>
            <a:r>
              <a:rPr lang="en-US" sz="2130" dirty="0" smtClean="0"/>
              <a:t>Template </a:t>
            </a:r>
            <a:r>
              <a:rPr lang="en-US" sz="2130" dirty="0"/>
              <a:t>can be dynamically generated based on the </a:t>
            </a:r>
            <a:r>
              <a:rPr lang="en-US" sz="2130" dirty="0" smtClean="0"/>
              <a:t>model.</a:t>
            </a:r>
          </a:p>
          <a:p>
            <a:pPr>
              <a:lnSpc>
                <a:spcPct val="150000"/>
              </a:lnSpc>
              <a:buFont typeface="Wingdings" panose="05000000000000000000" pitchFamily="2" charset="2"/>
              <a:buChar char="q"/>
            </a:pPr>
            <a:r>
              <a:rPr lang="en-US" sz="2130" dirty="0" smtClean="0"/>
              <a:t>FormControls </a:t>
            </a:r>
            <a:r>
              <a:rPr lang="en-US" sz="2130" dirty="0"/>
              <a:t>and FormGroups can be added dynamically in </a:t>
            </a:r>
            <a:r>
              <a:rPr lang="en-US" sz="2130" dirty="0" smtClean="0"/>
              <a:t>FormArrays.</a:t>
            </a:r>
            <a:endParaRPr lang="en-US" sz="2130" dirty="0"/>
          </a:p>
          <a:p>
            <a:pPr marL="101596" indent="0">
              <a:lnSpc>
                <a:spcPct val="150000"/>
              </a:lnSpc>
              <a:buNone/>
            </a:pPr>
            <a:endParaRPr lang="en-IN" sz="2130"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42393048"/>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 Template Driven </a:t>
            </a:r>
          </a:p>
        </p:txBody>
      </p:sp>
      <p:sp>
        <p:nvSpPr>
          <p:cNvPr id="3" name="Slide Number Placeholder 2"/>
          <p:cNvSpPr>
            <a:spLocks noGrp="1"/>
          </p:cNvSpPr>
          <p:nvPr>
            <p:ph type="sldNum" idx="4"/>
          </p:nvPr>
        </p:nvSpPr>
        <p:spPr/>
        <p:txBody>
          <a:bodyPr/>
          <a:lstStyle/>
          <a:p>
            <a:fld id="{A5FE59A5-F4B4-47F3-8C4B-BD6C0C97D865}" type="slidenum">
              <a:rPr lang="en-IN" smtClean="0"/>
              <a:pPr/>
              <a:t>41</a:t>
            </a:fld>
            <a:endParaRPr lang="en-IN" dirty="0"/>
          </a:p>
        </p:txBody>
      </p:sp>
      <p:sp>
        <p:nvSpPr>
          <p:cNvPr id="4" name="Text Placeholder 3"/>
          <p:cNvSpPr>
            <a:spLocks noGrp="1"/>
          </p:cNvSpPr>
          <p:nvPr>
            <p:ph type="body" sz="quarter" idx="10"/>
          </p:nvPr>
        </p:nvSpPr>
        <p:spPr>
          <a:xfrm>
            <a:off x="100849" y="1143545"/>
            <a:ext cx="11633200" cy="2978629"/>
          </a:xfrm>
        </p:spPr>
        <p:txBody>
          <a:bodyPr/>
          <a:lstStyle/>
          <a:p>
            <a:pPr>
              <a:lnSpc>
                <a:spcPct val="150000"/>
              </a:lnSpc>
              <a:buFont typeface="Wingdings" panose="05000000000000000000" pitchFamily="2" charset="2"/>
              <a:buChar char="Ø"/>
            </a:pPr>
            <a:r>
              <a:rPr lang="en-IN" dirty="0" smtClean="0">
                <a:solidFill>
                  <a:srgbClr val="FF0000"/>
                </a:solidFill>
              </a:rPr>
              <a:t>import </a:t>
            </a:r>
            <a:r>
              <a:rPr lang="en-IN" dirty="0">
                <a:solidFill>
                  <a:srgbClr val="FF0000"/>
                </a:solidFill>
              </a:rPr>
              <a:t>{ FormsModule } from '@angular/forms'</a:t>
            </a:r>
            <a:r>
              <a:rPr lang="en-IN" dirty="0"/>
              <a:t> and add it to imports array</a:t>
            </a:r>
            <a:r>
              <a:rPr lang="en-IN" dirty="0" smtClean="0"/>
              <a:t>.</a:t>
            </a:r>
          </a:p>
          <a:p>
            <a:pPr>
              <a:lnSpc>
                <a:spcPct val="150000"/>
              </a:lnSpc>
              <a:buFont typeface="Wingdings" panose="05000000000000000000" pitchFamily="2" charset="2"/>
              <a:buChar char="Ø"/>
            </a:pPr>
            <a:r>
              <a:rPr lang="en-IN" dirty="0" smtClean="0">
                <a:solidFill>
                  <a:srgbClr val="FF0000"/>
                </a:solidFill>
              </a:rPr>
              <a:t>&lt;</a:t>
            </a:r>
            <a:r>
              <a:rPr lang="en-IN" dirty="0">
                <a:solidFill>
                  <a:srgbClr val="FF0000"/>
                </a:solidFill>
              </a:rPr>
              <a:t>form #formName="ngForm" (ngSubmit)="submit(formName)"&gt; </a:t>
            </a:r>
          </a:p>
          <a:p>
            <a:pPr>
              <a:lnSpc>
                <a:spcPct val="150000"/>
              </a:lnSpc>
              <a:buFont typeface="Wingdings" panose="05000000000000000000" pitchFamily="2" charset="2"/>
              <a:buChar char="Ø"/>
            </a:pPr>
            <a:r>
              <a:rPr lang="en-IN" dirty="0" smtClean="0">
                <a:solidFill>
                  <a:srgbClr val="FF0000"/>
                </a:solidFill>
              </a:rPr>
              <a:t>&lt;</a:t>
            </a:r>
            <a:r>
              <a:rPr lang="en-IN" dirty="0">
                <a:solidFill>
                  <a:srgbClr val="FF0000"/>
                </a:solidFill>
              </a:rPr>
              <a:t>input  </a:t>
            </a:r>
            <a:r>
              <a:rPr lang="en-IN" dirty="0" smtClean="0">
                <a:solidFill>
                  <a:srgbClr val="FF0000"/>
                </a:solidFill>
              </a:rPr>
              <a:t>required     </a:t>
            </a:r>
            <a:r>
              <a:rPr lang="en-IN" dirty="0">
                <a:solidFill>
                  <a:srgbClr val="FF0000"/>
                </a:solidFill>
              </a:rPr>
              <a:t>minlength="8"     maxlength="20"     pattern="John Doe"    name="name"    ngModel     #name="ngModel</a:t>
            </a:r>
            <a:r>
              <a:rPr lang="en-IN" dirty="0" smtClean="0">
                <a:solidFill>
                  <a:srgbClr val="FF0000"/>
                </a:solidFill>
              </a:rPr>
              <a:t>"&gt;</a:t>
            </a:r>
          </a:p>
          <a:p>
            <a:pPr>
              <a:lnSpc>
                <a:spcPct val="150000"/>
              </a:lnSpc>
              <a:buFont typeface="Wingdings" panose="05000000000000000000" pitchFamily="2" charset="2"/>
              <a:buChar char="Ø"/>
            </a:pPr>
            <a:r>
              <a:rPr lang="en-IN" dirty="0" smtClean="0"/>
              <a:t>Use </a:t>
            </a:r>
            <a:r>
              <a:rPr lang="en-IN" dirty="0"/>
              <a:t>the template variables to check whether there’s an error in that FormControl.</a:t>
            </a:r>
          </a:p>
        </p:txBody>
      </p:sp>
    </p:spTree>
    <p:extLst>
      <p:ext uri="{BB962C8B-B14F-4D97-AF65-F5344CB8AC3E}">
        <p14:creationId xmlns:p14="http://schemas.microsoft.com/office/powerpoint/2010/main" val="1756177698"/>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Form</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42</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When </a:t>
            </a:r>
            <a:r>
              <a:rPr lang="en-US" dirty="0"/>
              <a:t>building Reactive Forms, the FormGroup, FormControl &amp; FormArray classes are the fundamental building blocks of a </a:t>
            </a:r>
            <a:r>
              <a:rPr lang="en-US" dirty="0" smtClean="0"/>
              <a:t>form.</a:t>
            </a:r>
          </a:p>
          <a:p>
            <a:pPr>
              <a:lnSpc>
                <a:spcPct val="150000"/>
              </a:lnSpc>
              <a:buFont typeface="Wingdings" panose="05000000000000000000" pitchFamily="2" charset="2"/>
              <a:buChar char="q"/>
            </a:pPr>
            <a:r>
              <a:rPr lang="en-US" dirty="0" smtClean="0"/>
              <a:t>To </a:t>
            </a:r>
            <a:r>
              <a:rPr lang="en-US" dirty="0"/>
              <a:t>simplify the creation of forms, Angular provides a FormBuilder </a:t>
            </a:r>
            <a:r>
              <a:rPr lang="en-US" dirty="0" smtClean="0"/>
              <a:t>service.</a:t>
            </a:r>
          </a:p>
          <a:p>
            <a:pPr>
              <a:lnSpc>
                <a:spcPct val="150000"/>
              </a:lnSpc>
              <a:buFont typeface="Wingdings" panose="05000000000000000000" pitchFamily="2" charset="2"/>
              <a:buChar char="q"/>
            </a:pPr>
            <a:r>
              <a:rPr lang="en-US" dirty="0" smtClean="0"/>
              <a:t>A </a:t>
            </a:r>
            <a:r>
              <a:rPr lang="en-US" dirty="0"/>
              <a:t>Form Group is a collection of Form </a:t>
            </a:r>
            <a:r>
              <a:rPr lang="en-US" dirty="0" smtClean="0"/>
              <a:t>Controls.</a:t>
            </a:r>
          </a:p>
          <a:p>
            <a:pPr>
              <a:lnSpc>
                <a:spcPct val="150000"/>
              </a:lnSpc>
              <a:buFont typeface="Wingdings" panose="05000000000000000000" pitchFamily="2" charset="2"/>
              <a:buChar char="q"/>
            </a:pPr>
            <a:r>
              <a:rPr lang="en-US" dirty="0" smtClean="0"/>
              <a:t>A </a:t>
            </a:r>
            <a:r>
              <a:rPr lang="en-US" dirty="0"/>
              <a:t>Form Control is the programmatic connection between the form control in the template and the TypeScript code for the </a:t>
            </a:r>
            <a:r>
              <a:rPr lang="en-US" dirty="0" smtClean="0"/>
              <a:t>component.</a:t>
            </a:r>
          </a:p>
          <a:p>
            <a:pPr>
              <a:lnSpc>
                <a:spcPct val="150000"/>
              </a:lnSpc>
              <a:buFont typeface="Wingdings" panose="05000000000000000000" pitchFamily="2" charset="2"/>
              <a:buChar char="q"/>
            </a:pPr>
            <a:r>
              <a:rPr lang="en-US" dirty="0" smtClean="0"/>
              <a:t>A </a:t>
            </a:r>
            <a:r>
              <a:rPr lang="en-US" dirty="0"/>
              <a:t>Form Array supports a dynamic number of form </a:t>
            </a:r>
            <a:r>
              <a:rPr lang="en-US" dirty="0" smtClean="0"/>
              <a:t>controls.</a:t>
            </a:r>
          </a:p>
          <a:p>
            <a:pPr>
              <a:lnSpc>
                <a:spcPct val="150000"/>
              </a:lnSpc>
              <a:buFont typeface="Wingdings" panose="05000000000000000000" pitchFamily="2" charset="2"/>
              <a:buChar char="q"/>
            </a:pPr>
            <a:r>
              <a:rPr lang="en-US" dirty="0" smtClean="0"/>
              <a:t>The </a:t>
            </a:r>
            <a:r>
              <a:rPr lang="en-US" dirty="0"/>
              <a:t>Form Builder service uses an object literal to configure an entire form </a:t>
            </a:r>
            <a:endParaRPr lang="en-IN" dirty="0"/>
          </a:p>
        </p:txBody>
      </p:sp>
    </p:spTree>
    <p:extLst>
      <p:ext uri="{BB962C8B-B14F-4D97-AF65-F5344CB8AC3E}">
        <p14:creationId xmlns:p14="http://schemas.microsoft.com/office/powerpoint/2010/main" val="1726828912"/>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vs Template Driven</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43</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23281059"/>
              </p:ext>
            </p:extLst>
          </p:nvPr>
        </p:nvGraphicFramePr>
        <p:xfrm>
          <a:off x="1061884" y="1253612"/>
          <a:ext cx="10006781" cy="4111111"/>
        </p:xfrm>
        <a:graphic>
          <a:graphicData uri="http://schemas.openxmlformats.org/drawingml/2006/table">
            <a:tbl>
              <a:tblPr firstRow="1" bandRow="1">
                <a:tableStyleId>{5C22544A-7EE6-4342-B048-85BDC9FD1C3A}</a:tableStyleId>
              </a:tblPr>
              <a:tblGrid>
                <a:gridCol w="5080727">
                  <a:extLst>
                    <a:ext uri="{9D8B030D-6E8A-4147-A177-3AD203B41FA5}">
                      <a16:colId xmlns:a16="http://schemas.microsoft.com/office/drawing/2014/main" val="4160528100"/>
                    </a:ext>
                  </a:extLst>
                </a:gridCol>
                <a:gridCol w="4926054">
                  <a:extLst>
                    <a:ext uri="{9D8B030D-6E8A-4147-A177-3AD203B41FA5}">
                      <a16:colId xmlns:a16="http://schemas.microsoft.com/office/drawing/2014/main" val="405330873"/>
                    </a:ext>
                  </a:extLst>
                </a:gridCol>
              </a:tblGrid>
              <a:tr h="533481">
                <a:tc>
                  <a:txBody>
                    <a:bodyPr/>
                    <a:lstStyle/>
                    <a:p>
                      <a:pPr marL="0" indent="0" algn="ctr">
                        <a:buFont typeface="Wingdings" panose="05000000000000000000" pitchFamily="2" charset="2"/>
                        <a:buNone/>
                      </a:pPr>
                      <a:r>
                        <a:rPr lang="en-US" sz="2400" b="1" dirty="0" smtClean="0">
                          <a:latin typeface="Roboto Condensed" panose="02000000000000000000" pitchFamily="2" charset="0"/>
                          <a:ea typeface="Roboto Condensed" panose="02000000000000000000" pitchFamily="2" charset="0"/>
                        </a:rPr>
                        <a:t>Reactive Forms</a:t>
                      </a:r>
                      <a:endParaRPr lang="en-IN" sz="2400" b="1" dirty="0">
                        <a:latin typeface="Roboto Condensed" panose="02000000000000000000" pitchFamily="2" charset="0"/>
                        <a:ea typeface="Roboto Condensed" panose="02000000000000000000" pitchFamily="2" charset="0"/>
                      </a:endParaRPr>
                    </a:p>
                  </a:txBody>
                  <a:tcPr/>
                </a:tc>
                <a:tc>
                  <a:txBody>
                    <a:bodyPr/>
                    <a:lstStyle/>
                    <a:p>
                      <a:pPr marL="0" indent="0" algn="ctr">
                        <a:buFont typeface="Wingdings" panose="05000000000000000000" pitchFamily="2" charset="2"/>
                        <a:buNone/>
                      </a:pPr>
                      <a:r>
                        <a:rPr lang="en-US" sz="2400" dirty="0" smtClean="0">
                          <a:latin typeface="Roboto Condensed" panose="02000000000000000000" pitchFamily="2" charset="0"/>
                          <a:ea typeface="Roboto Condensed" panose="02000000000000000000" pitchFamily="2" charset="0"/>
                        </a:rPr>
                        <a:t>Template</a:t>
                      </a:r>
                      <a:r>
                        <a:rPr lang="en-US" sz="2400" baseline="0" dirty="0" smtClean="0">
                          <a:latin typeface="Roboto Condensed" panose="02000000000000000000" pitchFamily="2" charset="0"/>
                          <a:ea typeface="Roboto Condensed" panose="02000000000000000000" pitchFamily="2" charset="0"/>
                        </a:rPr>
                        <a:t> Driven Forms</a:t>
                      </a:r>
                      <a:endParaRPr lang="en-IN" sz="24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3827647819"/>
                  </a:ext>
                </a:extLst>
              </a:tr>
              <a:tr h="1600888">
                <a:tc>
                  <a:txBody>
                    <a:bodyPr/>
                    <a:lstStyle/>
                    <a:p>
                      <a:pPr marL="342900" indent="-342900">
                        <a:lnSpc>
                          <a:spcPct val="150000"/>
                        </a:lnSpc>
                        <a:buFont typeface="Wingdings" panose="05000000000000000000" pitchFamily="2" charset="2"/>
                        <a:buChar char="v"/>
                      </a:pPr>
                      <a:r>
                        <a:rPr lang="en-US" dirty="0" smtClean="0">
                          <a:latin typeface="Roboto Condensed" panose="02000000000000000000" pitchFamily="2" charset="0"/>
                          <a:ea typeface="Roboto Condensed" panose="02000000000000000000" pitchFamily="2" charset="0"/>
                        </a:rPr>
                        <a:t>The form control tree is created synchronously with code</a:t>
                      </a:r>
                    </a:p>
                  </a:txBody>
                  <a:tcPr/>
                </a:tc>
                <a:tc>
                  <a:txBody>
                    <a:bodyPr/>
                    <a:lstStyle/>
                    <a:p>
                      <a:pPr marL="342900" indent="-342900">
                        <a:lnSpc>
                          <a:spcPct val="150000"/>
                        </a:lnSpc>
                        <a:buFont typeface="Wingdings" panose="05000000000000000000" pitchFamily="2" charset="2"/>
                        <a:buChar char="v"/>
                      </a:pPr>
                      <a:r>
                        <a:rPr lang="en-US" dirty="0" smtClean="0">
                          <a:latin typeface="Roboto Condensed" panose="02000000000000000000" pitchFamily="2" charset="0"/>
                          <a:ea typeface="Roboto Condensed" panose="02000000000000000000" pitchFamily="2" charset="0"/>
                        </a:rPr>
                        <a:t>The form control tree is created asynchronously as part of the compilation process as directives are processed</a:t>
                      </a:r>
                    </a:p>
                  </a:txBody>
                  <a:tcPr/>
                </a:tc>
                <a:extLst>
                  <a:ext uri="{0D108BD9-81ED-4DB2-BD59-A6C34878D82A}">
                    <a16:rowId xmlns:a16="http://schemas.microsoft.com/office/drawing/2014/main" val="2968316289"/>
                  </a:ext>
                </a:extLst>
              </a:tr>
              <a:tr h="1102825">
                <a:tc>
                  <a:txBody>
                    <a:bodyPr/>
                    <a:lstStyle/>
                    <a:p>
                      <a:pPr marL="342900" indent="-342900">
                        <a:lnSpc>
                          <a:spcPct val="150000"/>
                        </a:lnSpc>
                        <a:buFont typeface="Wingdings" panose="05000000000000000000" pitchFamily="2" charset="2"/>
                        <a:buChar char="v"/>
                      </a:pPr>
                      <a:r>
                        <a:rPr lang="en-US" dirty="0" smtClean="0">
                          <a:latin typeface="Roboto Condensed" panose="02000000000000000000" pitchFamily="2" charset="0"/>
                          <a:ea typeface="Roboto Condensed" panose="02000000000000000000" pitchFamily="2" charset="0"/>
                        </a:rPr>
                        <a:t>The form control tree is available immediately even before the child form elements have been created</a:t>
                      </a:r>
                    </a:p>
                  </a:txBody>
                  <a:tcPr/>
                </a:tc>
                <a:tc>
                  <a:txBody>
                    <a:bodyPr/>
                    <a:lstStyle/>
                    <a:p>
                      <a:pPr marL="342900" indent="-342900">
                        <a:lnSpc>
                          <a:spcPct val="150000"/>
                        </a:lnSpc>
                        <a:buFont typeface="Wingdings" panose="05000000000000000000" pitchFamily="2" charset="2"/>
                        <a:buChar char="v"/>
                      </a:pPr>
                      <a:r>
                        <a:rPr lang="en-US" dirty="0" smtClean="0">
                          <a:latin typeface="Roboto Condensed" panose="02000000000000000000" pitchFamily="2" charset="0"/>
                          <a:ea typeface="Roboto Condensed" panose="02000000000000000000" pitchFamily="2" charset="0"/>
                        </a:rPr>
                        <a:t>The form control tree is available after the child form elements have been created</a:t>
                      </a:r>
                    </a:p>
                  </a:txBody>
                  <a:tcPr/>
                </a:tc>
                <a:extLst>
                  <a:ext uri="{0D108BD9-81ED-4DB2-BD59-A6C34878D82A}">
                    <a16:rowId xmlns:a16="http://schemas.microsoft.com/office/drawing/2014/main" val="1454701379"/>
                  </a:ext>
                </a:extLst>
              </a:tr>
              <a:tr h="604761">
                <a:tc>
                  <a:txBody>
                    <a:bodyPr/>
                    <a:lstStyle/>
                    <a:p>
                      <a:pPr marL="342900" indent="-342900">
                        <a:lnSpc>
                          <a:spcPct val="150000"/>
                        </a:lnSpc>
                        <a:buFont typeface="Wingdings" panose="05000000000000000000" pitchFamily="2" charset="2"/>
                        <a:buChar char="v"/>
                      </a:pPr>
                      <a:r>
                        <a:rPr lang="en-US" dirty="0" smtClean="0">
                          <a:latin typeface="Roboto Condensed" panose="02000000000000000000" pitchFamily="2" charset="0"/>
                          <a:ea typeface="Roboto Condensed" panose="02000000000000000000" pitchFamily="2" charset="0"/>
                        </a:rPr>
                        <a:t>Good for complex dynamic forms</a:t>
                      </a:r>
                    </a:p>
                  </a:txBody>
                  <a:tcPr/>
                </a:tc>
                <a:tc>
                  <a:txBody>
                    <a:bodyPr/>
                    <a:lstStyle/>
                    <a:p>
                      <a:pPr marL="342900" indent="-342900">
                        <a:lnSpc>
                          <a:spcPct val="150000"/>
                        </a:lnSpc>
                        <a:buFont typeface="Wingdings" panose="05000000000000000000" pitchFamily="2" charset="2"/>
                        <a:buChar char="v"/>
                      </a:pPr>
                      <a:r>
                        <a:rPr lang="en-US" dirty="0" smtClean="0">
                          <a:latin typeface="Roboto Condensed" panose="02000000000000000000" pitchFamily="2" charset="0"/>
                          <a:ea typeface="Roboto Condensed" panose="02000000000000000000" pitchFamily="2" charset="0"/>
                        </a:rPr>
                        <a:t>Old approach for 2 way data binding</a:t>
                      </a:r>
                      <a:endParaRPr lang="en-IN"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534432874"/>
                  </a:ext>
                </a:extLst>
              </a:tr>
            </a:tbl>
          </a:graphicData>
        </a:graphic>
      </p:graphicFrame>
    </p:spTree>
    <p:extLst>
      <p:ext uri="{BB962C8B-B14F-4D97-AF65-F5344CB8AC3E}">
        <p14:creationId xmlns:p14="http://schemas.microsoft.com/office/powerpoint/2010/main" val="1647763613"/>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 Validation</a:t>
            </a:r>
          </a:p>
        </p:txBody>
      </p:sp>
      <p:sp>
        <p:nvSpPr>
          <p:cNvPr id="3" name="Slide Number Placeholder 2"/>
          <p:cNvSpPr>
            <a:spLocks noGrp="1"/>
          </p:cNvSpPr>
          <p:nvPr>
            <p:ph type="sldNum" idx="4"/>
          </p:nvPr>
        </p:nvSpPr>
        <p:spPr/>
        <p:txBody>
          <a:bodyPr/>
          <a:lstStyle/>
          <a:p>
            <a:fld id="{A5FE59A5-F4B4-47F3-8C4B-BD6C0C97D865}" type="slidenum">
              <a:rPr lang="en-IN" smtClean="0"/>
              <a:pPr/>
              <a:t>44</a:t>
            </a:fld>
            <a:endParaRPr lang="en-IN" dirty="0"/>
          </a:p>
        </p:txBody>
      </p:sp>
      <p:sp>
        <p:nvSpPr>
          <p:cNvPr id="4" name="Text Placeholder 3"/>
          <p:cNvSpPr>
            <a:spLocks noGrp="1"/>
          </p:cNvSpPr>
          <p:nvPr>
            <p:ph type="body" sz="quarter" idx="10"/>
          </p:nvPr>
        </p:nvSpPr>
        <p:spPr>
          <a:xfrm>
            <a:off x="100850" y="671598"/>
            <a:ext cx="11633200" cy="6105286"/>
          </a:xfrm>
        </p:spPr>
        <p:txBody>
          <a:bodyPr/>
          <a:lstStyle/>
          <a:p>
            <a:pPr>
              <a:lnSpc>
                <a:spcPct val="150000"/>
              </a:lnSpc>
              <a:buFont typeface="Wingdings" panose="05000000000000000000" pitchFamily="2" charset="2"/>
              <a:buChar char="q"/>
            </a:pPr>
            <a:r>
              <a:rPr lang="en-US" dirty="0" smtClean="0"/>
              <a:t>Validation </a:t>
            </a:r>
            <a:r>
              <a:rPr lang="en-US" dirty="0"/>
              <a:t>occurs at the control level, and the validation status is tracked on each control and is aggregated to the group and form </a:t>
            </a:r>
            <a:r>
              <a:rPr lang="en-US" dirty="0" smtClean="0"/>
              <a:t>level.</a:t>
            </a:r>
          </a:p>
          <a:p>
            <a:pPr marL="101596" indent="0">
              <a:lnSpc>
                <a:spcPct val="150000"/>
              </a:lnSpc>
              <a:buNone/>
            </a:pPr>
            <a:r>
              <a:rPr lang="en-US" dirty="0"/>
              <a:t>	</a:t>
            </a:r>
            <a:r>
              <a:rPr lang="en-US" dirty="0" smtClean="0"/>
              <a:t>Example</a:t>
            </a:r>
            <a:r>
              <a:rPr lang="en-US" dirty="0"/>
              <a:t>: If a single control is invalid, its group and form are </a:t>
            </a:r>
            <a:r>
              <a:rPr lang="en-US" dirty="0" smtClean="0"/>
              <a:t>invalid</a:t>
            </a:r>
          </a:p>
          <a:p>
            <a:pPr>
              <a:lnSpc>
                <a:spcPct val="150000"/>
              </a:lnSpc>
              <a:buFont typeface="Wingdings" panose="05000000000000000000" pitchFamily="2" charset="2"/>
              <a:buChar char="q"/>
            </a:pPr>
            <a:r>
              <a:rPr lang="en-US" dirty="0" smtClean="0"/>
              <a:t>Three </a:t>
            </a:r>
            <a:r>
              <a:rPr lang="en-US" dirty="0"/>
              <a:t>states are tracked for each control: </a:t>
            </a:r>
            <a:r>
              <a:rPr lang="en-US" dirty="0" smtClean="0">
                <a:solidFill>
                  <a:srgbClr val="FF0000"/>
                </a:solidFill>
              </a:rPr>
              <a:t>pristine</a:t>
            </a:r>
            <a:r>
              <a:rPr lang="en-US" dirty="0">
                <a:solidFill>
                  <a:srgbClr val="FF0000"/>
                </a:solidFill>
              </a:rPr>
              <a:t>, valid and untouched </a:t>
            </a:r>
            <a:endParaRPr lang="en-US" dirty="0" smtClean="0">
              <a:solidFill>
                <a:srgbClr val="FF0000"/>
              </a:solidFill>
            </a:endParaRPr>
          </a:p>
          <a:p>
            <a:pPr marL="101596" indent="0">
              <a:lnSpc>
                <a:spcPct val="150000"/>
              </a:lnSpc>
              <a:buNone/>
            </a:pPr>
            <a:r>
              <a:rPr lang="en-US" dirty="0"/>
              <a:t>	</a:t>
            </a:r>
            <a:r>
              <a:rPr lang="en-US" b="1" dirty="0" smtClean="0"/>
              <a:t>Pristine/Dirty</a:t>
            </a:r>
            <a:r>
              <a:rPr lang="en-US" dirty="0" smtClean="0"/>
              <a:t> </a:t>
            </a:r>
            <a:r>
              <a:rPr lang="en-US" dirty="0"/>
              <a:t>– has any of the controls been </a:t>
            </a:r>
            <a:r>
              <a:rPr lang="en-US" dirty="0" smtClean="0"/>
              <a:t>modified</a:t>
            </a:r>
          </a:p>
          <a:p>
            <a:pPr marL="101596" indent="0">
              <a:lnSpc>
                <a:spcPct val="150000"/>
              </a:lnSpc>
              <a:buNone/>
            </a:pPr>
            <a:r>
              <a:rPr lang="en-US" dirty="0"/>
              <a:t>	</a:t>
            </a:r>
            <a:r>
              <a:rPr lang="en-US" b="1" dirty="0" smtClean="0"/>
              <a:t>Valid/Invalid </a:t>
            </a:r>
            <a:r>
              <a:rPr lang="en-US" dirty="0"/>
              <a:t>– is the data in controls valid according to the validation </a:t>
            </a:r>
            <a:r>
              <a:rPr lang="en-US" dirty="0" smtClean="0"/>
              <a:t>rules</a:t>
            </a:r>
          </a:p>
          <a:p>
            <a:pPr marL="101596" indent="0">
              <a:lnSpc>
                <a:spcPct val="150000"/>
              </a:lnSpc>
              <a:buNone/>
            </a:pPr>
            <a:r>
              <a:rPr lang="en-US" dirty="0"/>
              <a:t>	</a:t>
            </a:r>
            <a:r>
              <a:rPr lang="en-US" b="1" dirty="0" smtClean="0"/>
              <a:t>Untouched/Touched</a:t>
            </a:r>
            <a:r>
              <a:rPr lang="en-US" dirty="0" smtClean="0"/>
              <a:t> </a:t>
            </a:r>
            <a:r>
              <a:rPr lang="en-US" dirty="0"/>
              <a:t>– has the control fired its blur </a:t>
            </a:r>
            <a:r>
              <a:rPr lang="en-US" dirty="0" smtClean="0"/>
              <a:t>event</a:t>
            </a:r>
          </a:p>
          <a:p>
            <a:pPr>
              <a:lnSpc>
                <a:spcPct val="150000"/>
              </a:lnSpc>
              <a:buFont typeface="Wingdings" panose="05000000000000000000" pitchFamily="2" charset="2"/>
              <a:buChar char="q"/>
            </a:pPr>
            <a:r>
              <a:rPr lang="en-US" dirty="0" smtClean="0"/>
              <a:t>Through </a:t>
            </a:r>
            <a:r>
              <a:rPr lang="en-US" dirty="0"/>
              <a:t>these statuses form validation is </a:t>
            </a:r>
            <a:r>
              <a:rPr lang="en-US" dirty="0" smtClean="0"/>
              <a:t>performed.</a:t>
            </a:r>
          </a:p>
          <a:p>
            <a:pPr>
              <a:lnSpc>
                <a:spcPct val="150000"/>
              </a:lnSpc>
              <a:buFont typeface="Wingdings" panose="05000000000000000000" pitchFamily="2" charset="2"/>
              <a:buChar char="q"/>
            </a:pPr>
            <a:r>
              <a:rPr lang="en-US" dirty="0" smtClean="0"/>
              <a:t>For </a:t>
            </a:r>
            <a:r>
              <a:rPr lang="en-US" dirty="0"/>
              <a:t>Template Forms, the Form Control Object tree can be accessed either through template reference variables or by accessing the NgForm with </a:t>
            </a:r>
            <a:r>
              <a:rPr lang="en-US" dirty="0" smtClean="0"/>
              <a:t>ViewChild.</a:t>
            </a:r>
          </a:p>
          <a:p>
            <a:pPr>
              <a:lnSpc>
                <a:spcPct val="150000"/>
              </a:lnSpc>
              <a:buFont typeface="Wingdings" panose="05000000000000000000" pitchFamily="2" charset="2"/>
              <a:buChar char="q"/>
            </a:pPr>
            <a:r>
              <a:rPr lang="en-US" dirty="0" smtClean="0"/>
              <a:t>For </a:t>
            </a:r>
            <a:r>
              <a:rPr lang="en-US" dirty="0"/>
              <a:t>Reactive Forms, the Form Control Object tree is created as part of building the form, and if made available as a component property, it can be referenced from there in the </a:t>
            </a:r>
            <a:r>
              <a:rPr lang="en-US" dirty="0" smtClean="0"/>
              <a:t>template.</a:t>
            </a:r>
            <a:endParaRPr lang="en-IN" dirty="0"/>
          </a:p>
        </p:txBody>
      </p:sp>
    </p:spTree>
    <p:extLst>
      <p:ext uri="{BB962C8B-B14F-4D97-AF65-F5344CB8AC3E}">
        <p14:creationId xmlns:p14="http://schemas.microsoft.com/office/powerpoint/2010/main" val="459049979"/>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Showing Error messages</a:t>
            </a:r>
          </a:p>
        </p:txBody>
      </p:sp>
      <p:sp>
        <p:nvSpPr>
          <p:cNvPr id="3" name="Slide Number Placeholder 2"/>
          <p:cNvSpPr>
            <a:spLocks noGrp="1"/>
          </p:cNvSpPr>
          <p:nvPr>
            <p:ph type="sldNum" idx="4"/>
          </p:nvPr>
        </p:nvSpPr>
        <p:spPr/>
        <p:txBody>
          <a:bodyPr/>
          <a:lstStyle/>
          <a:p>
            <a:fld id="{A5FE59A5-F4B4-47F3-8C4B-BD6C0C97D865}" type="slidenum">
              <a:rPr lang="en-IN" smtClean="0"/>
              <a:pPr/>
              <a:t>45</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b="1" dirty="0" smtClean="0">
                <a:solidFill>
                  <a:srgbClr val="FF0000"/>
                </a:solidFill>
              </a:rPr>
              <a:t>ng-invalid</a:t>
            </a:r>
            <a:r>
              <a:rPr lang="en-US" dirty="0" smtClean="0"/>
              <a:t> </a:t>
            </a:r>
            <a:r>
              <a:rPr lang="en-US" dirty="0"/>
              <a:t>class will be paired with the </a:t>
            </a:r>
            <a:r>
              <a:rPr lang="en-US" b="1" dirty="0">
                <a:solidFill>
                  <a:srgbClr val="FF0000"/>
                </a:solidFill>
              </a:rPr>
              <a:t>ng-touched</a:t>
            </a:r>
            <a:r>
              <a:rPr lang="en-US" dirty="0"/>
              <a:t> </a:t>
            </a:r>
            <a:r>
              <a:rPr lang="en-US" dirty="0" smtClean="0"/>
              <a:t>class </a:t>
            </a:r>
            <a:r>
              <a:rPr lang="en-US" dirty="0"/>
              <a:t>to show error messages for a </a:t>
            </a:r>
            <a:r>
              <a:rPr lang="en-US" dirty="0" smtClean="0"/>
              <a:t>control.</a:t>
            </a:r>
          </a:p>
          <a:p>
            <a:pPr>
              <a:lnSpc>
                <a:spcPct val="150000"/>
              </a:lnSpc>
              <a:buFont typeface="Wingdings" panose="05000000000000000000" pitchFamily="2" charset="2"/>
              <a:buChar char="q"/>
            </a:pPr>
            <a:r>
              <a:rPr lang="en-US" dirty="0" smtClean="0"/>
              <a:t>CSS </a:t>
            </a:r>
            <a:r>
              <a:rPr lang="en-US" dirty="0"/>
              <a:t>classes work for Template Forms and Reactive </a:t>
            </a:r>
            <a:r>
              <a:rPr lang="en-US" dirty="0" smtClean="0"/>
              <a:t>Forms.</a:t>
            </a:r>
          </a:p>
          <a:p>
            <a:pPr>
              <a:lnSpc>
                <a:spcPct val="150000"/>
              </a:lnSpc>
              <a:buFont typeface="Wingdings" panose="05000000000000000000" pitchFamily="2" charset="2"/>
              <a:buChar char="q"/>
            </a:pPr>
            <a:r>
              <a:rPr lang="en-US" dirty="0"/>
              <a:t>Each Form, Group and Control object in the Form Control object tree contains the following pairs of boolean </a:t>
            </a:r>
            <a:r>
              <a:rPr lang="en-US" dirty="0" smtClean="0"/>
              <a:t>properties</a:t>
            </a:r>
          </a:p>
          <a:p>
            <a:pPr marL="101596" indent="0">
              <a:lnSpc>
                <a:spcPct val="150000"/>
              </a:lnSpc>
              <a:buNone/>
            </a:pPr>
            <a:r>
              <a:rPr lang="en-US" dirty="0"/>
              <a:t>	</a:t>
            </a:r>
            <a:r>
              <a:rPr lang="en-US" b="1" dirty="0" smtClean="0">
                <a:solidFill>
                  <a:srgbClr val="FF0000"/>
                </a:solidFill>
              </a:rPr>
              <a:t>valid </a:t>
            </a:r>
            <a:r>
              <a:rPr lang="en-US" b="1" dirty="0">
                <a:solidFill>
                  <a:srgbClr val="FF0000"/>
                </a:solidFill>
              </a:rPr>
              <a:t>/ </a:t>
            </a:r>
            <a:r>
              <a:rPr lang="en-US" b="1" dirty="0" smtClean="0">
                <a:solidFill>
                  <a:srgbClr val="FF0000"/>
                </a:solidFill>
              </a:rPr>
              <a:t>invalid</a:t>
            </a:r>
          </a:p>
          <a:p>
            <a:pPr marL="101596" indent="0">
              <a:lnSpc>
                <a:spcPct val="150000"/>
              </a:lnSpc>
              <a:buNone/>
            </a:pPr>
            <a:r>
              <a:rPr lang="en-US" b="1" dirty="0">
                <a:solidFill>
                  <a:srgbClr val="FF0000"/>
                </a:solidFill>
              </a:rPr>
              <a:t>	</a:t>
            </a:r>
            <a:r>
              <a:rPr lang="en-US" b="1" dirty="0" smtClean="0">
                <a:solidFill>
                  <a:srgbClr val="FF0000"/>
                </a:solidFill>
              </a:rPr>
              <a:t>pristine </a:t>
            </a:r>
            <a:r>
              <a:rPr lang="en-US" b="1" dirty="0">
                <a:solidFill>
                  <a:srgbClr val="FF0000"/>
                </a:solidFill>
              </a:rPr>
              <a:t>/ </a:t>
            </a:r>
            <a:r>
              <a:rPr lang="en-US" b="1" dirty="0" smtClean="0">
                <a:solidFill>
                  <a:srgbClr val="FF0000"/>
                </a:solidFill>
              </a:rPr>
              <a:t>dirty</a:t>
            </a:r>
          </a:p>
          <a:p>
            <a:pPr marL="101596" indent="0">
              <a:lnSpc>
                <a:spcPct val="150000"/>
              </a:lnSpc>
              <a:buNone/>
            </a:pPr>
            <a:r>
              <a:rPr lang="en-US" b="1" dirty="0">
                <a:solidFill>
                  <a:srgbClr val="FF0000"/>
                </a:solidFill>
              </a:rPr>
              <a:t>	</a:t>
            </a:r>
            <a:r>
              <a:rPr lang="en-US" b="1" dirty="0" smtClean="0">
                <a:solidFill>
                  <a:srgbClr val="FF0000"/>
                </a:solidFill>
              </a:rPr>
              <a:t>touched </a:t>
            </a:r>
            <a:r>
              <a:rPr lang="en-US" b="1" dirty="0">
                <a:solidFill>
                  <a:srgbClr val="FF0000"/>
                </a:solidFill>
              </a:rPr>
              <a:t>/ </a:t>
            </a:r>
            <a:r>
              <a:rPr lang="en-US" b="1" dirty="0" smtClean="0">
                <a:solidFill>
                  <a:srgbClr val="FF0000"/>
                </a:solidFill>
              </a:rPr>
              <a:t>untouched</a:t>
            </a:r>
          </a:p>
          <a:p>
            <a:pPr>
              <a:lnSpc>
                <a:spcPct val="150000"/>
              </a:lnSpc>
              <a:buFont typeface="Wingdings" panose="05000000000000000000" pitchFamily="2" charset="2"/>
              <a:buChar char="q"/>
            </a:pPr>
            <a:r>
              <a:rPr lang="en-US" dirty="0" smtClean="0"/>
              <a:t>These </a:t>
            </a:r>
            <a:r>
              <a:rPr lang="en-US" dirty="0"/>
              <a:t>properties can be used with template variables and directives such as NgIf to display validation messages</a:t>
            </a:r>
          </a:p>
          <a:p>
            <a:pPr marL="101596" indent="0">
              <a:buNone/>
            </a:pPr>
            <a:endParaRPr lang="en-IN" dirty="0"/>
          </a:p>
        </p:txBody>
      </p:sp>
    </p:spTree>
    <p:extLst>
      <p:ext uri="{BB962C8B-B14F-4D97-AF65-F5344CB8AC3E}">
        <p14:creationId xmlns:p14="http://schemas.microsoft.com/office/powerpoint/2010/main" val="4013846281"/>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HttpClient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46</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Angular Apps can make AJAX Calls to fetch </a:t>
            </a:r>
            <a:r>
              <a:rPr lang="en-US" dirty="0" smtClean="0"/>
              <a:t>data.</a:t>
            </a:r>
          </a:p>
          <a:p>
            <a:pPr>
              <a:lnSpc>
                <a:spcPct val="150000"/>
              </a:lnSpc>
              <a:buFont typeface="Wingdings" panose="05000000000000000000" pitchFamily="2" charset="2"/>
              <a:buChar char="q"/>
            </a:pPr>
            <a:r>
              <a:rPr lang="en-US" dirty="0" smtClean="0"/>
              <a:t>We </a:t>
            </a:r>
            <a:r>
              <a:rPr lang="en-US" dirty="0"/>
              <a:t>use HttpClient for making AJAX Calls. It exposes APIs for all types of AJAX calls like GET, POST, PUT, DELETE, OPTIONS, PATCH, JSONP </a:t>
            </a:r>
            <a:r>
              <a:rPr lang="en-US" dirty="0" smtClean="0"/>
              <a:t>etc.</a:t>
            </a:r>
          </a:p>
          <a:p>
            <a:pPr>
              <a:lnSpc>
                <a:spcPct val="150000"/>
              </a:lnSpc>
              <a:buFont typeface="Wingdings" panose="05000000000000000000" pitchFamily="2" charset="2"/>
              <a:buChar char="q"/>
            </a:pPr>
            <a:r>
              <a:rPr lang="en-US" dirty="0" smtClean="0"/>
              <a:t>Angular </a:t>
            </a:r>
            <a:r>
              <a:rPr lang="en-US" dirty="0"/>
              <a:t>uses RXJS Observables to handle </a:t>
            </a:r>
            <a:r>
              <a:rPr lang="en-US" dirty="0" smtClean="0"/>
              <a:t>response.</a:t>
            </a:r>
          </a:p>
          <a:p>
            <a:pPr>
              <a:lnSpc>
                <a:spcPct val="150000"/>
              </a:lnSpc>
              <a:buFont typeface="Wingdings" panose="05000000000000000000" pitchFamily="2" charset="2"/>
              <a:buChar char="q"/>
            </a:pPr>
            <a:r>
              <a:rPr lang="en-US" dirty="0" smtClean="0"/>
              <a:t>An </a:t>
            </a:r>
            <a:r>
              <a:rPr lang="en-US" dirty="0"/>
              <a:t>Observable emit responses overtime, instead of response being a one time </a:t>
            </a:r>
            <a:r>
              <a:rPr lang="en-US" dirty="0" smtClean="0"/>
              <a:t>event.</a:t>
            </a:r>
          </a:p>
          <a:p>
            <a:pPr>
              <a:lnSpc>
                <a:spcPct val="150000"/>
              </a:lnSpc>
              <a:buFont typeface="Wingdings" panose="05000000000000000000" pitchFamily="2" charset="2"/>
              <a:buChar char="q"/>
            </a:pPr>
            <a:r>
              <a:rPr lang="en-US" dirty="0"/>
              <a:t> HttpClient can be used with HttpHeaders and HttpParams as well.</a:t>
            </a:r>
          </a:p>
        </p:txBody>
      </p:sp>
    </p:spTree>
    <p:extLst>
      <p:ext uri="{BB962C8B-B14F-4D97-AF65-F5344CB8AC3E}">
        <p14:creationId xmlns:p14="http://schemas.microsoft.com/office/powerpoint/2010/main" val="2694404877"/>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47</a:t>
            </a:fld>
            <a:endParaRPr lang="en-IN" dirty="0"/>
          </a:p>
        </p:txBody>
      </p:sp>
      <p:sp>
        <p:nvSpPr>
          <p:cNvPr id="4" name="Text Placeholder 3"/>
          <p:cNvSpPr>
            <a:spLocks noGrp="1"/>
          </p:cNvSpPr>
          <p:nvPr>
            <p:ph type="body" sz="quarter" idx="10"/>
          </p:nvPr>
        </p:nvSpPr>
        <p:spPr>
          <a:xfrm>
            <a:off x="183128" y="946001"/>
            <a:ext cx="11633200" cy="5420784"/>
          </a:xfrm>
        </p:spPr>
        <p:txBody>
          <a:bodyPr/>
          <a:lstStyle/>
          <a:p>
            <a:pPr>
              <a:lnSpc>
                <a:spcPct val="150000"/>
              </a:lnSpc>
              <a:buFont typeface="Wingdings" panose="05000000000000000000" pitchFamily="2" charset="2"/>
              <a:buChar char="q"/>
            </a:pPr>
            <a:r>
              <a:rPr lang="en-US" dirty="0"/>
              <a:t>Observable/Observer is a design pattern used for asynchronous </a:t>
            </a:r>
            <a:r>
              <a:rPr lang="en-US" dirty="0" smtClean="0"/>
              <a:t>programming.</a:t>
            </a:r>
          </a:p>
          <a:p>
            <a:pPr>
              <a:lnSpc>
                <a:spcPct val="150000"/>
              </a:lnSpc>
              <a:buFont typeface="Wingdings" panose="05000000000000000000" pitchFamily="2" charset="2"/>
              <a:buChar char="q"/>
            </a:pPr>
            <a:r>
              <a:rPr lang="en-US" dirty="0" smtClean="0"/>
              <a:t>Observable </a:t>
            </a:r>
            <a:r>
              <a:rPr lang="en-US" dirty="0"/>
              <a:t>is an object that streams data from some data </a:t>
            </a:r>
            <a:r>
              <a:rPr lang="en-US" dirty="0" smtClean="0"/>
              <a:t>source.</a:t>
            </a:r>
          </a:p>
          <a:p>
            <a:pPr>
              <a:lnSpc>
                <a:spcPct val="150000"/>
              </a:lnSpc>
              <a:buFont typeface="Wingdings" panose="05000000000000000000" pitchFamily="2" charset="2"/>
              <a:buChar char="q"/>
            </a:pPr>
            <a:r>
              <a:rPr lang="en-US" dirty="0" smtClean="0"/>
              <a:t>It </a:t>
            </a:r>
            <a:r>
              <a:rPr lang="en-US" dirty="0"/>
              <a:t>streams data to subscribers using push </a:t>
            </a:r>
            <a:r>
              <a:rPr lang="en-US" dirty="0" smtClean="0"/>
              <a:t>model.</a:t>
            </a:r>
          </a:p>
          <a:p>
            <a:pPr>
              <a:lnSpc>
                <a:spcPct val="150000"/>
              </a:lnSpc>
              <a:buFont typeface="Wingdings" panose="05000000000000000000" pitchFamily="2" charset="2"/>
              <a:buChar char="q"/>
            </a:pPr>
            <a:r>
              <a:rPr lang="en-US" dirty="0" smtClean="0"/>
              <a:t>Observers </a:t>
            </a:r>
            <a:r>
              <a:rPr lang="en-US" dirty="0"/>
              <a:t>subscribe to these </a:t>
            </a:r>
            <a:r>
              <a:rPr lang="en-US" dirty="0" smtClean="0"/>
              <a:t>Observables.</a:t>
            </a:r>
          </a:p>
          <a:p>
            <a:pPr>
              <a:lnSpc>
                <a:spcPct val="150000"/>
              </a:lnSpc>
              <a:buFont typeface="Wingdings" panose="05000000000000000000" pitchFamily="2" charset="2"/>
              <a:buChar char="q"/>
            </a:pPr>
            <a:r>
              <a:rPr lang="en-US" dirty="0" smtClean="0"/>
              <a:t>Data </a:t>
            </a:r>
            <a:r>
              <a:rPr lang="en-US" dirty="0"/>
              <a:t>pushed to subscribers can be transformed on the way from source to </a:t>
            </a:r>
            <a:r>
              <a:rPr lang="en-US" dirty="0" smtClean="0"/>
              <a:t>subscriber.</a:t>
            </a:r>
          </a:p>
          <a:p>
            <a:pPr>
              <a:lnSpc>
                <a:spcPct val="150000"/>
              </a:lnSpc>
              <a:buFont typeface="Wingdings" panose="05000000000000000000" pitchFamily="2" charset="2"/>
              <a:buChar char="q"/>
            </a:pPr>
            <a:endParaRPr lang="en-US" dirty="0"/>
          </a:p>
          <a:p>
            <a:endParaRPr lang="en-IN" dirty="0"/>
          </a:p>
        </p:txBody>
      </p:sp>
    </p:spTree>
    <p:extLst>
      <p:ext uri="{BB962C8B-B14F-4D97-AF65-F5344CB8AC3E}">
        <p14:creationId xmlns:p14="http://schemas.microsoft.com/office/powerpoint/2010/main" val="2440794020"/>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Observables vs </a:t>
            </a:r>
            <a:r>
              <a:rPr lang="en-IN" dirty="0" smtClean="0"/>
              <a:t>Promises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48</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692125447"/>
              </p:ext>
            </p:extLst>
          </p:nvPr>
        </p:nvGraphicFramePr>
        <p:xfrm>
          <a:off x="1607575" y="1740312"/>
          <a:ext cx="8900652" cy="3266766"/>
        </p:xfrm>
        <a:graphic>
          <a:graphicData uri="http://schemas.openxmlformats.org/drawingml/2006/table">
            <a:tbl>
              <a:tblPr firstRow="1" bandRow="1">
                <a:tableStyleId>{5C22544A-7EE6-4342-B048-85BDC9FD1C3A}</a:tableStyleId>
              </a:tblPr>
              <a:tblGrid>
                <a:gridCol w="4478532">
                  <a:extLst>
                    <a:ext uri="{9D8B030D-6E8A-4147-A177-3AD203B41FA5}">
                      <a16:colId xmlns:a16="http://schemas.microsoft.com/office/drawing/2014/main" val="91605417"/>
                    </a:ext>
                  </a:extLst>
                </a:gridCol>
                <a:gridCol w="4422120">
                  <a:extLst>
                    <a:ext uri="{9D8B030D-6E8A-4147-A177-3AD203B41FA5}">
                      <a16:colId xmlns:a16="http://schemas.microsoft.com/office/drawing/2014/main" val="67993998"/>
                    </a:ext>
                  </a:extLst>
                </a:gridCol>
              </a:tblGrid>
              <a:tr h="551726">
                <a:tc>
                  <a:txBody>
                    <a:bodyPr/>
                    <a:lstStyle/>
                    <a:p>
                      <a:r>
                        <a:rPr lang="en-IN" sz="2400" dirty="0" smtClean="0">
                          <a:latin typeface="Roboto Condensed" panose="02000000000000000000" pitchFamily="2" charset="0"/>
                          <a:ea typeface="Roboto Condensed" panose="02000000000000000000" pitchFamily="2" charset="0"/>
                        </a:rPr>
                        <a:t>Observables</a:t>
                      </a:r>
                      <a:endParaRPr lang="en-IN" sz="2400" dirty="0">
                        <a:latin typeface="Roboto Condensed" panose="02000000000000000000" pitchFamily="2" charset="0"/>
                        <a:ea typeface="Roboto Condensed" panose="02000000000000000000" pitchFamily="2" charset="0"/>
                      </a:endParaRPr>
                    </a:p>
                  </a:txBody>
                  <a:tcPr/>
                </a:tc>
                <a:tc>
                  <a:txBody>
                    <a:bodyPr/>
                    <a:lstStyle/>
                    <a:p>
                      <a:r>
                        <a:rPr lang="en-IN" sz="2400" dirty="0" smtClean="0">
                          <a:latin typeface="Roboto Condensed" panose="02000000000000000000" pitchFamily="2" charset="0"/>
                          <a:ea typeface="Roboto Condensed" panose="02000000000000000000" pitchFamily="2" charset="0"/>
                        </a:rPr>
                        <a:t>Promises</a:t>
                      </a:r>
                      <a:endParaRPr lang="en-IN" sz="24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236432795"/>
                  </a:ext>
                </a:extLst>
              </a:tr>
              <a:tr h="551726">
                <a:tc>
                  <a:txBody>
                    <a:bodyPr/>
                    <a:lstStyle/>
                    <a:p>
                      <a:r>
                        <a:rPr lang="en-IN" sz="2400" dirty="0" smtClean="0">
                          <a:latin typeface="Roboto Condensed" panose="02000000000000000000" pitchFamily="2" charset="0"/>
                          <a:ea typeface="Roboto Condensed" panose="02000000000000000000" pitchFamily="2" charset="0"/>
                        </a:rPr>
                        <a:t>Multiple values</a:t>
                      </a:r>
                      <a:endParaRPr lang="en-IN" sz="2400" dirty="0">
                        <a:latin typeface="Roboto Condensed" panose="02000000000000000000" pitchFamily="2" charset="0"/>
                        <a:ea typeface="Roboto Condensed" panose="02000000000000000000" pitchFamily="2" charset="0"/>
                      </a:endParaRPr>
                    </a:p>
                  </a:txBody>
                  <a:tcPr/>
                </a:tc>
                <a:tc>
                  <a:txBody>
                    <a:bodyPr/>
                    <a:lstStyle/>
                    <a:p>
                      <a:r>
                        <a:rPr lang="en-IN" sz="2400" dirty="0" smtClean="0">
                          <a:latin typeface="Roboto Condensed" panose="02000000000000000000" pitchFamily="2" charset="0"/>
                          <a:ea typeface="Roboto Condensed" panose="02000000000000000000" pitchFamily="2" charset="0"/>
                        </a:rPr>
                        <a:t>Single values</a:t>
                      </a:r>
                    </a:p>
                  </a:txBody>
                  <a:tcPr/>
                </a:tc>
                <a:extLst>
                  <a:ext uri="{0D108BD9-81ED-4DB2-BD59-A6C34878D82A}">
                    <a16:rowId xmlns:a16="http://schemas.microsoft.com/office/drawing/2014/main" val="3785273381"/>
                  </a:ext>
                </a:extLst>
              </a:tr>
              <a:tr h="551726">
                <a:tc>
                  <a:txBody>
                    <a:bodyPr/>
                    <a:lstStyle/>
                    <a:p>
                      <a:r>
                        <a:rPr lang="en-IN" sz="2400" dirty="0" smtClean="0">
                          <a:latin typeface="Roboto Condensed" panose="02000000000000000000" pitchFamily="2" charset="0"/>
                          <a:ea typeface="Roboto Condensed" panose="02000000000000000000" pitchFamily="2" charset="0"/>
                        </a:rPr>
                        <a:t>Cancellable</a:t>
                      </a:r>
                      <a:endParaRPr lang="en-IN" sz="2400" dirty="0">
                        <a:latin typeface="Roboto Condensed" panose="02000000000000000000" pitchFamily="2" charset="0"/>
                        <a:ea typeface="Roboto Condensed" panose="02000000000000000000" pitchFamily="2" charset="0"/>
                      </a:endParaRPr>
                    </a:p>
                  </a:txBody>
                  <a:tcPr/>
                </a:tc>
                <a:tc>
                  <a:txBody>
                    <a:bodyPr/>
                    <a:lstStyle/>
                    <a:p>
                      <a:r>
                        <a:rPr lang="en-IN" sz="2400" dirty="0" smtClean="0">
                          <a:latin typeface="Roboto Condensed" panose="02000000000000000000" pitchFamily="2" charset="0"/>
                          <a:ea typeface="Roboto Condensed" panose="02000000000000000000" pitchFamily="2" charset="0"/>
                        </a:rPr>
                        <a:t>Not Cancellable</a:t>
                      </a:r>
                      <a:endParaRPr lang="en-IN" sz="24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513881454"/>
                  </a:ext>
                </a:extLst>
              </a:tr>
              <a:tr h="642318">
                <a:tc>
                  <a:txBody>
                    <a:bodyPr/>
                    <a:lstStyle/>
                    <a:p>
                      <a:r>
                        <a:rPr lang="en-IN" sz="2400" dirty="0" smtClean="0">
                          <a:latin typeface="Roboto Condensed" panose="02000000000000000000" pitchFamily="2" charset="0"/>
                          <a:ea typeface="Roboto Condensed" panose="02000000000000000000" pitchFamily="2" charset="0"/>
                        </a:rPr>
                        <a:t>Operators: Map, filter, reduce,</a:t>
                      </a:r>
                      <a:r>
                        <a:rPr lang="en-IN" sz="2400" baseline="0" dirty="0" smtClean="0">
                          <a:latin typeface="Roboto Condensed" panose="02000000000000000000" pitchFamily="2" charset="0"/>
                          <a:ea typeface="Roboto Condensed" panose="02000000000000000000" pitchFamily="2" charset="0"/>
                        </a:rPr>
                        <a:t> etc</a:t>
                      </a:r>
                      <a:endParaRPr lang="en-IN" sz="2400" dirty="0">
                        <a:latin typeface="Roboto Condensed" panose="02000000000000000000" pitchFamily="2" charset="0"/>
                        <a:ea typeface="Roboto Condensed" panose="02000000000000000000" pitchFamily="2" charset="0"/>
                      </a:endParaRPr>
                    </a:p>
                  </a:txBody>
                  <a:tcPr/>
                </a:tc>
                <a:tc>
                  <a:txBody>
                    <a:bodyPr/>
                    <a:lstStyle/>
                    <a:p>
                      <a:r>
                        <a:rPr lang="en-IN" sz="2400" dirty="0" smtClean="0">
                          <a:latin typeface="Roboto Condensed" panose="02000000000000000000" pitchFamily="2" charset="0"/>
                          <a:ea typeface="Roboto Condensed" panose="02000000000000000000" pitchFamily="2" charset="0"/>
                        </a:rPr>
                        <a:t>No Operators</a:t>
                      </a:r>
                      <a:endParaRPr lang="en-IN" sz="24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218540622"/>
                  </a:ext>
                </a:extLst>
              </a:tr>
              <a:tr h="969270">
                <a:tc>
                  <a:txBody>
                    <a:bodyPr/>
                    <a:lstStyle/>
                    <a:p>
                      <a:r>
                        <a:rPr lang="en-US" sz="2400" dirty="0" smtClean="0">
                          <a:latin typeface="Roboto Condensed" panose="02000000000000000000" pitchFamily="2" charset="0"/>
                          <a:ea typeface="Roboto Condensed" panose="02000000000000000000" pitchFamily="2" charset="0"/>
                        </a:rPr>
                        <a:t>Observables can be retried using retry and retryWhen operators</a:t>
                      </a:r>
                      <a:endParaRPr lang="en-IN" sz="2400" dirty="0">
                        <a:latin typeface="Roboto Condensed" panose="02000000000000000000" pitchFamily="2" charset="0"/>
                        <a:ea typeface="Roboto Condensed" panose="02000000000000000000" pitchFamily="2" charset="0"/>
                      </a:endParaRPr>
                    </a:p>
                  </a:txBody>
                  <a:tcPr/>
                </a:tc>
                <a:tc>
                  <a:txBody>
                    <a:bodyPr/>
                    <a:lstStyle/>
                    <a:p>
                      <a:r>
                        <a:rPr lang="en-US" sz="2400" dirty="0" smtClean="0">
                          <a:latin typeface="Roboto Condensed" panose="02000000000000000000" pitchFamily="2" charset="0"/>
                          <a:ea typeface="Roboto Condensed" panose="02000000000000000000" pitchFamily="2" charset="0"/>
                        </a:rPr>
                        <a:t>Access the original function to retry</a:t>
                      </a:r>
                      <a:endParaRPr lang="en-IN" sz="24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3938980929"/>
                  </a:ext>
                </a:extLst>
              </a:tr>
            </a:tbl>
          </a:graphicData>
        </a:graphic>
      </p:graphicFrame>
    </p:spTree>
    <p:extLst>
      <p:ext uri="{BB962C8B-B14F-4D97-AF65-F5344CB8AC3E}">
        <p14:creationId xmlns:p14="http://schemas.microsoft.com/office/powerpoint/2010/main" val="2146702500"/>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CLI</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4</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Angular </a:t>
            </a:r>
            <a:r>
              <a:rPr lang="en-US" dirty="0" smtClean="0"/>
              <a:t>CLI(Command </a:t>
            </a:r>
            <a:r>
              <a:rPr lang="en-US" dirty="0"/>
              <a:t>Line </a:t>
            </a:r>
            <a:r>
              <a:rPr lang="en-US" dirty="0" smtClean="0"/>
              <a:t>Interface) </a:t>
            </a:r>
            <a:r>
              <a:rPr lang="en-US" dirty="0"/>
              <a:t>is a command line interface to </a:t>
            </a:r>
            <a:r>
              <a:rPr lang="en-US" dirty="0" smtClean="0"/>
              <a:t>build </a:t>
            </a:r>
            <a:r>
              <a:rPr lang="en-US" dirty="0"/>
              <a:t>angular apps using nodejs </a:t>
            </a:r>
            <a:r>
              <a:rPr lang="en-US" dirty="0" smtClean="0"/>
              <a:t>modules</a:t>
            </a:r>
            <a:r>
              <a:rPr lang="en-US" dirty="0"/>
              <a:t>.     </a:t>
            </a:r>
            <a:endParaRPr lang="en-US" dirty="0" smtClean="0"/>
          </a:p>
          <a:p>
            <a:pPr>
              <a:lnSpc>
                <a:spcPct val="150000"/>
              </a:lnSpc>
              <a:buFont typeface="Wingdings" panose="05000000000000000000" pitchFamily="2" charset="2"/>
              <a:buChar char="q"/>
            </a:pPr>
            <a:r>
              <a:rPr lang="en-US" dirty="0" smtClean="0"/>
              <a:t>You </a:t>
            </a:r>
            <a:r>
              <a:rPr lang="en-US" dirty="0"/>
              <a:t>need to install using below npm command,     </a:t>
            </a:r>
            <a:endParaRPr lang="en-US" dirty="0" smtClean="0"/>
          </a:p>
          <a:p>
            <a:pPr marL="101596" indent="0">
              <a:lnSpc>
                <a:spcPct val="150000"/>
              </a:lnSpc>
              <a:buNone/>
            </a:pPr>
            <a:r>
              <a:rPr lang="en-US" dirty="0"/>
              <a:t>	</a:t>
            </a:r>
            <a:r>
              <a:rPr lang="en-US" dirty="0" smtClean="0"/>
              <a:t>“npm install -g </a:t>
            </a:r>
            <a:r>
              <a:rPr lang="en-US" dirty="0"/>
              <a:t>@</a:t>
            </a:r>
            <a:r>
              <a:rPr lang="en-US" dirty="0" smtClean="0"/>
              <a:t>angular/cli” </a:t>
            </a:r>
          </a:p>
          <a:p>
            <a:pPr>
              <a:lnSpc>
                <a:spcPct val="150000"/>
              </a:lnSpc>
              <a:buFont typeface="Wingdings" panose="05000000000000000000" pitchFamily="2" charset="2"/>
              <a:buChar char="q"/>
            </a:pPr>
            <a:r>
              <a:rPr lang="en-US" dirty="0" smtClean="0"/>
              <a:t> Command to create a new Project</a:t>
            </a:r>
          </a:p>
          <a:p>
            <a:pPr marL="101596" indent="0">
              <a:lnSpc>
                <a:spcPct val="150000"/>
              </a:lnSpc>
              <a:buNone/>
            </a:pPr>
            <a:r>
              <a:rPr lang="en-US" dirty="0" smtClean="0"/>
              <a:t>	“ng new project-name”</a:t>
            </a:r>
          </a:p>
        </p:txBody>
      </p:sp>
    </p:spTree>
    <p:extLst>
      <p:ext uri="{BB962C8B-B14F-4D97-AF65-F5344CB8AC3E}">
        <p14:creationId xmlns:p14="http://schemas.microsoft.com/office/powerpoint/2010/main" val="4125097112"/>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Subject</a:t>
            </a:r>
          </a:p>
        </p:txBody>
      </p:sp>
      <p:sp>
        <p:nvSpPr>
          <p:cNvPr id="3" name="Slide Number Placeholder 2"/>
          <p:cNvSpPr>
            <a:spLocks noGrp="1"/>
          </p:cNvSpPr>
          <p:nvPr>
            <p:ph type="sldNum" idx="4"/>
          </p:nvPr>
        </p:nvSpPr>
        <p:spPr/>
        <p:txBody>
          <a:bodyPr/>
          <a:lstStyle/>
          <a:p>
            <a:fld id="{A5FE59A5-F4B4-47F3-8C4B-BD6C0C97D865}" type="slidenum">
              <a:rPr lang="en-IN" smtClean="0"/>
              <a:pPr/>
              <a:t>49</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Subject is a  special observable that act both as observer and </a:t>
            </a:r>
            <a:r>
              <a:rPr lang="en-US" dirty="0" smtClean="0"/>
              <a:t>observable.</a:t>
            </a:r>
            <a:endParaRPr lang="en-US" dirty="0"/>
          </a:p>
          <a:p>
            <a:pPr>
              <a:lnSpc>
                <a:spcPct val="150000"/>
              </a:lnSpc>
              <a:buFont typeface="Wingdings" panose="05000000000000000000" pitchFamily="2" charset="2"/>
              <a:buChar char="q"/>
            </a:pPr>
            <a:r>
              <a:rPr lang="en-US" dirty="0" smtClean="0"/>
              <a:t>A </a:t>
            </a:r>
            <a:r>
              <a:rPr lang="en-US" dirty="0"/>
              <a:t>sub­ject can be sub­scribed to, just like an </a:t>
            </a:r>
            <a:r>
              <a:rPr lang="en-US" dirty="0" smtClean="0"/>
              <a:t>observ­able.</a:t>
            </a:r>
          </a:p>
          <a:p>
            <a:pPr>
              <a:lnSpc>
                <a:spcPct val="150000"/>
              </a:lnSpc>
              <a:buFont typeface="Wingdings" panose="05000000000000000000" pitchFamily="2" charset="2"/>
              <a:buChar char="q"/>
            </a:pPr>
            <a:r>
              <a:rPr lang="en-US" dirty="0" smtClean="0"/>
              <a:t>A </a:t>
            </a:r>
            <a:r>
              <a:rPr lang="en-US" dirty="0"/>
              <a:t>sub­ject can sub­scribe to other observables.</a:t>
            </a:r>
          </a:p>
          <a:p>
            <a:pPr>
              <a:lnSpc>
                <a:spcPct val="150000"/>
              </a:lnSpc>
              <a:buFont typeface="Wingdings" panose="05000000000000000000" pitchFamily="2" charset="2"/>
              <a:buChar char="q"/>
            </a:pPr>
            <a:r>
              <a:rPr lang="en-US" dirty="0"/>
              <a:t>Subject can act as a bridge/proxy between the source Observable and many observers, making it possible for multiple observers to share the same Observable execution.</a:t>
            </a:r>
          </a:p>
          <a:p>
            <a:pPr>
              <a:lnSpc>
                <a:spcPct val="150000"/>
              </a:lnSpc>
              <a:buFont typeface="Wingdings" panose="05000000000000000000" pitchFamily="2" charset="2"/>
              <a:buChar char="q"/>
            </a:pPr>
            <a:r>
              <a:rPr lang="en-US" dirty="0"/>
              <a:t>Subjects can be used for sharing data between components.</a:t>
            </a:r>
            <a:endParaRPr lang="en-IN" dirty="0"/>
          </a:p>
        </p:txBody>
      </p:sp>
    </p:spTree>
    <p:extLst>
      <p:ext uri="{BB962C8B-B14F-4D97-AF65-F5344CB8AC3E}">
        <p14:creationId xmlns:p14="http://schemas.microsoft.com/office/powerpoint/2010/main" val="1337780088"/>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50</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Transforms </a:t>
            </a:r>
            <a:r>
              <a:rPr lang="en-US" dirty="0"/>
              <a:t>some output into </a:t>
            </a:r>
            <a:r>
              <a:rPr lang="en-US" dirty="0" smtClean="0"/>
              <a:t>template.</a:t>
            </a:r>
          </a:p>
          <a:p>
            <a:pPr>
              <a:lnSpc>
                <a:spcPct val="150000"/>
              </a:lnSpc>
              <a:buFont typeface="Wingdings" panose="05000000000000000000" pitchFamily="2" charset="2"/>
              <a:buChar char="q"/>
            </a:pPr>
            <a:r>
              <a:rPr lang="en-US" dirty="0" smtClean="0"/>
              <a:t>Can </a:t>
            </a:r>
            <a:r>
              <a:rPr lang="en-US" dirty="0"/>
              <a:t>handle both synchronous and asynchronous </a:t>
            </a:r>
            <a:r>
              <a:rPr lang="en-US" dirty="0" smtClean="0"/>
              <a:t>data.</a:t>
            </a:r>
          </a:p>
          <a:p>
            <a:pPr>
              <a:lnSpc>
                <a:spcPct val="150000"/>
              </a:lnSpc>
              <a:buFont typeface="Wingdings" panose="05000000000000000000" pitchFamily="2" charset="2"/>
              <a:buChar char="q"/>
            </a:pPr>
            <a:r>
              <a:rPr lang="en-US" dirty="0" smtClean="0"/>
              <a:t>Don’t </a:t>
            </a:r>
            <a:r>
              <a:rPr lang="en-US" dirty="0"/>
              <a:t>change the value of the actual property itself. Just transforms the way it is presented on the </a:t>
            </a:r>
            <a:r>
              <a:rPr lang="en-US" dirty="0" smtClean="0"/>
              <a:t>UI.</a:t>
            </a:r>
          </a:p>
          <a:p>
            <a:pPr>
              <a:lnSpc>
                <a:spcPct val="150000"/>
              </a:lnSpc>
              <a:buFont typeface="Wingdings" panose="05000000000000000000" pitchFamily="2" charset="2"/>
              <a:buChar char="q"/>
            </a:pPr>
            <a:r>
              <a:rPr lang="en-US" dirty="0" smtClean="0"/>
              <a:t>Since </a:t>
            </a:r>
            <a:r>
              <a:rPr lang="en-US" dirty="0"/>
              <a:t>only responsible to transform the output, the logical place to use it, is the </a:t>
            </a:r>
            <a:r>
              <a:rPr lang="en-US" dirty="0" smtClean="0"/>
              <a:t>template.</a:t>
            </a:r>
          </a:p>
          <a:p>
            <a:pPr>
              <a:lnSpc>
                <a:spcPct val="150000"/>
              </a:lnSpc>
              <a:buFont typeface="Wingdings" panose="05000000000000000000" pitchFamily="2" charset="2"/>
              <a:buChar char="q"/>
            </a:pPr>
            <a:r>
              <a:rPr lang="en-US" dirty="0" smtClean="0"/>
              <a:t>Several </a:t>
            </a:r>
            <a:r>
              <a:rPr lang="en-US" dirty="0"/>
              <a:t>built in pipes provided as a part of Angular. Custom Pipes can also be </a:t>
            </a:r>
            <a:r>
              <a:rPr lang="en-US" dirty="0" smtClean="0"/>
              <a:t>built.</a:t>
            </a:r>
          </a:p>
          <a:p>
            <a:pPr>
              <a:lnSpc>
                <a:spcPct val="150000"/>
              </a:lnSpc>
              <a:buFont typeface="Wingdings" panose="05000000000000000000" pitchFamily="2" charset="2"/>
              <a:buChar char="q"/>
            </a:pPr>
            <a:r>
              <a:rPr lang="en-US" dirty="0" smtClean="0"/>
              <a:t>Pipes </a:t>
            </a:r>
            <a:r>
              <a:rPr lang="en-US" dirty="0"/>
              <a:t>are used by using the Pipe( | ) symbol after the data to be </a:t>
            </a:r>
            <a:r>
              <a:rPr lang="en-US" dirty="0" smtClean="0"/>
              <a:t>transformed.</a:t>
            </a:r>
          </a:p>
          <a:p>
            <a:pPr>
              <a:lnSpc>
                <a:spcPct val="150000"/>
              </a:lnSpc>
              <a:buFont typeface="Wingdings" panose="05000000000000000000" pitchFamily="2" charset="2"/>
              <a:buChar char="q"/>
            </a:pPr>
            <a:r>
              <a:rPr lang="en-US" dirty="0" smtClean="0"/>
              <a:t>Pipes </a:t>
            </a:r>
            <a:r>
              <a:rPr lang="en-US" dirty="0"/>
              <a:t>can be chained with other </a:t>
            </a:r>
            <a:r>
              <a:rPr lang="en-US" dirty="0" smtClean="0"/>
              <a:t>pipes.</a:t>
            </a:r>
          </a:p>
          <a:p>
            <a:pPr>
              <a:lnSpc>
                <a:spcPct val="150000"/>
              </a:lnSpc>
              <a:buFont typeface="Wingdings" panose="05000000000000000000" pitchFamily="2" charset="2"/>
              <a:buChar char="q"/>
            </a:pPr>
            <a:r>
              <a:rPr lang="en-US" dirty="0" smtClean="0"/>
              <a:t>Pipes </a:t>
            </a:r>
            <a:r>
              <a:rPr lang="en-US" dirty="0"/>
              <a:t>can also be provided with arguments by using the colon (:) sign.</a:t>
            </a:r>
            <a:endParaRPr lang="en-IN" dirty="0" smtClean="0"/>
          </a:p>
        </p:txBody>
      </p:sp>
    </p:spTree>
    <p:extLst>
      <p:ext uri="{BB962C8B-B14F-4D97-AF65-F5344CB8AC3E}">
        <p14:creationId xmlns:p14="http://schemas.microsoft.com/office/powerpoint/2010/main" val="1435480353"/>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Pipes</a:t>
            </a:r>
          </a:p>
        </p:txBody>
      </p:sp>
      <p:sp>
        <p:nvSpPr>
          <p:cNvPr id="3" name="Slide Number Placeholder 2"/>
          <p:cNvSpPr>
            <a:spLocks noGrp="1"/>
          </p:cNvSpPr>
          <p:nvPr>
            <p:ph type="sldNum" idx="4"/>
          </p:nvPr>
        </p:nvSpPr>
        <p:spPr/>
        <p:txBody>
          <a:bodyPr/>
          <a:lstStyle/>
          <a:p>
            <a:fld id="{A5FE59A5-F4B4-47F3-8C4B-BD6C0C97D865}" type="slidenum">
              <a:rPr lang="en-IN" smtClean="0"/>
              <a:pPr/>
              <a:t>51</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Create </a:t>
            </a:r>
            <a:r>
              <a:rPr lang="en-US" dirty="0"/>
              <a:t>a TypeScript Class with export </a:t>
            </a:r>
            <a:r>
              <a:rPr lang="en-US" dirty="0" smtClean="0"/>
              <a:t>keyword.</a:t>
            </a:r>
          </a:p>
          <a:p>
            <a:pPr>
              <a:lnSpc>
                <a:spcPct val="150000"/>
              </a:lnSpc>
              <a:buFont typeface="Wingdings" panose="05000000000000000000" pitchFamily="2" charset="2"/>
              <a:buChar char="q"/>
            </a:pPr>
            <a:r>
              <a:rPr lang="en-US" dirty="0" smtClean="0"/>
              <a:t>Decorate </a:t>
            </a:r>
            <a:r>
              <a:rPr lang="en-US" dirty="0"/>
              <a:t>it with the @Pipe decorator. Pass in the name property to its </a:t>
            </a:r>
            <a:r>
              <a:rPr lang="en-US" dirty="0" smtClean="0"/>
              <a:t>metadata.</a:t>
            </a:r>
          </a:p>
          <a:p>
            <a:pPr>
              <a:lnSpc>
                <a:spcPct val="150000"/>
              </a:lnSpc>
              <a:buFont typeface="Wingdings" panose="05000000000000000000" pitchFamily="2" charset="2"/>
              <a:buChar char="q"/>
            </a:pPr>
            <a:r>
              <a:rPr lang="en-US" dirty="0" smtClean="0"/>
              <a:t>Implement </a:t>
            </a:r>
            <a:r>
              <a:rPr lang="en-US" dirty="0"/>
              <a:t>the PipeTransform Interface on this </a:t>
            </a:r>
            <a:r>
              <a:rPr lang="en-US" dirty="0" smtClean="0"/>
              <a:t>class.</a:t>
            </a:r>
          </a:p>
          <a:p>
            <a:pPr>
              <a:lnSpc>
                <a:spcPct val="150000"/>
              </a:lnSpc>
              <a:buFont typeface="Wingdings" panose="05000000000000000000" pitchFamily="2" charset="2"/>
              <a:buChar char="q"/>
            </a:pPr>
            <a:r>
              <a:rPr lang="en-US" dirty="0" smtClean="0"/>
              <a:t>Implement </a:t>
            </a:r>
            <a:r>
              <a:rPr lang="en-US" dirty="0"/>
              <a:t>the transform method imposed due to the </a:t>
            </a:r>
            <a:r>
              <a:rPr lang="en-US" dirty="0" smtClean="0"/>
              <a:t>interface.</a:t>
            </a:r>
          </a:p>
          <a:p>
            <a:pPr>
              <a:lnSpc>
                <a:spcPct val="150000"/>
              </a:lnSpc>
              <a:buFont typeface="Wingdings" panose="05000000000000000000" pitchFamily="2" charset="2"/>
              <a:buChar char="q"/>
            </a:pPr>
            <a:r>
              <a:rPr lang="en-US" dirty="0" smtClean="0"/>
              <a:t>Return </a:t>
            </a:r>
            <a:r>
              <a:rPr lang="en-US" dirty="0"/>
              <a:t>the transformed data from the </a:t>
            </a:r>
            <a:r>
              <a:rPr lang="en-US" dirty="0" smtClean="0"/>
              <a:t>pipe.</a:t>
            </a:r>
          </a:p>
          <a:p>
            <a:pPr>
              <a:lnSpc>
                <a:spcPct val="150000"/>
              </a:lnSpc>
              <a:buFont typeface="Wingdings" panose="05000000000000000000" pitchFamily="2" charset="2"/>
              <a:buChar char="q"/>
            </a:pPr>
            <a:r>
              <a:rPr lang="en-US" dirty="0" smtClean="0"/>
              <a:t>Add </a:t>
            </a:r>
            <a:r>
              <a:rPr lang="en-US" dirty="0"/>
              <a:t>this pipe class to the declarations array of the module where you want to use </a:t>
            </a:r>
            <a:r>
              <a:rPr lang="en-US" dirty="0" smtClean="0"/>
              <a:t>it.</a:t>
            </a:r>
          </a:p>
          <a:p>
            <a:pPr>
              <a:lnSpc>
                <a:spcPct val="150000"/>
              </a:lnSpc>
              <a:buFont typeface="Wingdings" panose="05000000000000000000" pitchFamily="2" charset="2"/>
              <a:buChar char="q"/>
            </a:pPr>
            <a:r>
              <a:rPr lang="en-US" dirty="0" smtClean="0"/>
              <a:t>OR </a:t>
            </a:r>
            <a:r>
              <a:rPr lang="en-US" dirty="0"/>
              <a:t>simply use ng g p pipe-name. It will add the bare-bones of a pipe to your project and will also update your root module</a:t>
            </a:r>
            <a:r>
              <a:rPr lang="en-US" dirty="0" smtClean="0"/>
              <a:t>.</a:t>
            </a:r>
          </a:p>
          <a:p>
            <a:pPr>
              <a:lnSpc>
                <a:spcPct val="150000"/>
              </a:lnSpc>
              <a:buFont typeface="Wingdings" panose="05000000000000000000" pitchFamily="2" charset="2"/>
              <a:buChar char="q"/>
            </a:pPr>
            <a:r>
              <a:rPr lang="en-US" dirty="0" smtClean="0"/>
              <a:t>You </a:t>
            </a:r>
            <a:r>
              <a:rPr lang="en-US" dirty="0"/>
              <a:t>can also add arguments to your pipe by adding them to the transform function as </a:t>
            </a:r>
            <a:r>
              <a:rPr lang="en-US" dirty="0" smtClean="0"/>
              <a:t>parameters.</a:t>
            </a:r>
          </a:p>
          <a:p>
            <a:pPr>
              <a:lnSpc>
                <a:spcPct val="150000"/>
              </a:lnSpc>
              <a:buFont typeface="Wingdings" panose="05000000000000000000" pitchFamily="2" charset="2"/>
              <a:buChar char="q"/>
            </a:pPr>
            <a:r>
              <a:rPr lang="en-US" dirty="0" smtClean="0"/>
              <a:t>By </a:t>
            </a:r>
            <a:r>
              <a:rPr lang="en-US" dirty="0"/>
              <a:t>default the pipes are pure in nature. To change it and update view as the data changes, make them impure by adding the pure property to the metadata and setting it to </a:t>
            </a:r>
            <a:r>
              <a:rPr lang="en-US" dirty="0" smtClean="0"/>
              <a:t>false.</a:t>
            </a:r>
          </a:p>
        </p:txBody>
      </p:sp>
    </p:spTree>
    <p:extLst>
      <p:ext uri="{BB962C8B-B14F-4D97-AF65-F5344CB8AC3E}">
        <p14:creationId xmlns:p14="http://schemas.microsoft.com/office/powerpoint/2010/main" val="2595941106"/>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Pure &amp; Impure Pipes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52</a:t>
            </a:fld>
            <a:endParaRPr lang="en-IN" dirty="0"/>
          </a:p>
        </p:txBody>
      </p:sp>
      <p:sp>
        <p:nvSpPr>
          <p:cNvPr id="4" name="Text Placeholder 3"/>
          <p:cNvSpPr>
            <a:spLocks noGrp="1"/>
          </p:cNvSpPr>
          <p:nvPr>
            <p:ph type="body" sz="quarter" idx="10"/>
          </p:nvPr>
        </p:nvSpPr>
        <p:spPr>
          <a:xfrm>
            <a:off x="167217" y="804333"/>
            <a:ext cx="11633200" cy="2042106"/>
          </a:xfrm>
        </p:spPr>
        <p:txBody>
          <a:bodyPr/>
          <a:lstStyle/>
          <a:p>
            <a:pPr>
              <a:lnSpc>
                <a:spcPct val="150000"/>
              </a:lnSpc>
              <a:buFont typeface="Wingdings" panose="05000000000000000000" pitchFamily="2" charset="2"/>
              <a:buChar char="q"/>
            </a:pPr>
            <a:r>
              <a:rPr lang="en-US" dirty="0" smtClean="0"/>
              <a:t>The </a:t>
            </a:r>
            <a:r>
              <a:rPr lang="en-US" dirty="0"/>
              <a:t>pipe is </a:t>
            </a:r>
            <a:r>
              <a:rPr lang="en-US" dirty="0" smtClean="0"/>
              <a:t>pure means </a:t>
            </a:r>
            <a:r>
              <a:rPr lang="en-US" dirty="0"/>
              <a:t>that the transform() method is invoked only when its input arguments change. Pipes are pure by </a:t>
            </a:r>
            <a:r>
              <a:rPr lang="en-US" dirty="0" smtClean="0"/>
              <a:t>default</a:t>
            </a:r>
          </a:p>
          <a:p>
            <a:pPr>
              <a:lnSpc>
                <a:spcPct val="150000"/>
              </a:lnSpc>
              <a:buFont typeface="Wingdings" panose="05000000000000000000" pitchFamily="2" charset="2"/>
              <a:buChar char="q"/>
            </a:pPr>
            <a:r>
              <a:rPr lang="en-US" dirty="0" smtClean="0"/>
              <a:t>For the impure pipes the transform() method </a:t>
            </a:r>
            <a:r>
              <a:rPr lang="en-US" dirty="0"/>
              <a:t>is invoked on each change-detection cycle, even if the arguments have not </a:t>
            </a:r>
            <a:r>
              <a:rPr lang="en-US" dirty="0" smtClean="0"/>
              <a:t>changed</a:t>
            </a:r>
          </a:p>
          <a:p>
            <a:pPr marL="101596" indent="0">
              <a:lnSpc>
                <a:spcPct val="150000"/>
              </a:lnSpc>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103" y="2781981"/>
            <a:ext cx="6666271" cy="3958032"/>
          </a:xfrm>
          <a:prstGeom prst="rect">
            <a:avLst/>
          </a:prstGeom>
        </p:spPr>
      </p:pic>
    </p:spTree>
    <p:extLst>
      <p:ext uri="{BB962C8B-B14F-4D97-AF65-F5344CB8AC3E}">
        <p14:creationId xmlns:p14="http://schemas.microsoft.com/office/powerpoint/2010/main" val="3193907007"/>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53</a:t>
            </a:fld>
            <a:endParaRPr lang="en-IN" dirty="0"/>
          </a:p>
        </p:txBody>
      </p:sp>
      <p:sp>
        <p:nvSpPr>
          <p:cNvPr id="4" name="Text Placeholder 3"/>
          <p:cNvSpPr>
            <a:spLocks noGrp="1"/>
          </p:cNvSpPr>
          <p:nvPr>
            <p:ph type="body" sz="quarter" idx="10"/>
          </p:nvPr>
        </p:nvSpPr>
        <p:spPr/>
        <p:txBody>
          <a:bodyPr/>
          <a:lstStyle/>
          <a:p>
            <a:pPr>
              <a:buFont typeface="Wingdings" panose="05000000000000000000" pitchFamily="2" charset="2"/>
              <a:buChar char="q"/>
            </a:pPr>
            <a:r>
              <a:rPr lang="en-US" dirty="0" smtClean="0"/>
              <a:t>Module is a class annotated with @NgModule( ) Decorator.</a:t>
            </a:r>
          </a:p>
          <a:p>
            <a:pPr>
              <a:buFont typeface="Wingdings" panose="05000000000000000000" pitchFamily="2" charset="2"/>
              <a:buChar char="q"/>
            </a:pPr>
            <a:r>
              <a:rPr lang="en-US" dirty="0" smtClean="0"/>
              <a:t>Angular Module is a </a:t>
            </a:r>
            <a:r>
              <a:rPr lang="en-US" smtClean="0"/>
              <a:t>mechanism </a:t>
            </a:r>
            <a:r>
              <a:rPr lang="en-US" smtClean="0"/>
              <a:t>to </a:t>
            </a:r>
            <a:r>
              <a:rPr lang="en-US" dirty="0" smtClean="0"/>
              <a:t>group components, directives, pipes and services that are related to a feature area of your angular application.</a:t>
            </a:r>
          </a:p>
          <a:p>
            <a:endParaRPr lang="en-US" dirty="0"/>
          </a:p>
          <a:p>
            <a:pPr marL="101596" indent="0">
              <a:buNone/>
            </a:pPr>
            <a:r>
              <a:rPr lang="en-US" sz="2800" b="1" u="sng" dirty="0"/>
              <a:t>Types</a:t>
            </a:r>
          </a:p>
          <a:p>
            <a:pPr>
              <a:buFont typeface="Wingdings" panose="05000000000000000000" pitchFamily="2" charset="2"/>
              <a:buChar char="Ø"/>
            </a:pPr>
            <a:r>
              <a:rPr lang="en-US" dirty="0" smtClean="0"/>
              <a:t>Feature Module</a:t>
            </a:r>
          </a:p>
          <a:p>
            <a:pPr>
              <a:buFont typeface="Wingdings" panose="05000000000000000000" pitchFamily="2" charset="2"/>
              <a:buChar char="Ø"/>
            </a:pPr>
            <a:r>
              <a:rPr lang="en-US" dirty="0" smtClean="0"/>
              <a:t>Root Module</a:t>
            </a:r>
          </a:p>
          <a:p>
            <a:pPr>
              <a:buFont typeface="Wingdings" panose="05000000000000000000" pitchFamily="2" charset="2"/>
              <a:buChar char="Ø"/>
            </a:pPr>
            <a:r>
              <a:rPr lang="en-US" dirty="0" smtClean="0"/>
              <a:t>Core Module</a:t>
            </a:r>
          </a:p>
          <a:p>
            <a:pPr>
              <a:buFont typeface="Wingdings" panose="05000000000000000000" pitchFamily="2" charset="2"/>
              <a:buChar char="Ø"/>
            </a:pPr>
            <a:r>
              <a:rPr lang="en-US" dirty="0" smtClean="0"/>
              <a:t>Shared Module</a:t>
            </a:r>
          </a:p>
          <a:p>
            <a:pPr>
              <a:buFont typeface="Wingdings" panose="05000000000000000000" pitchFamily="2" charset="2"/>
              <a:buChar char="Ø"/>
            </a:pPr>
            <a:r>
              <a:rPr lang="en-US" dirty="0" smtClean="0"/>
              <a:t>Routing Module</a:t>
            </a:r>
          </a:p>
          <a:p>
            <a:endParaRPr lang="en-US" dirty="0"/>
          </a:p>
          <a:p>
            <a:pPr>
              <a:buFont typeface="Wingdings" panose="05000000000000000000" pitchFamily="2" charset="2"/>
              <a:buChar char="ü"/>
            </a:pPr>
            <a:r>
              <a:rPr lang="en-US" dirty="0" smtClean="0"/>
              <a:t>Every Angular application must have a Root Module.</a:t>
            </a:r>
          </a:p>
          <a:p>
            <a:pPr>
              <a:buFont typeface="Wingdings" panose="05000000000000000000" pitchFamily="2" charset="2"/>
              <a:buChar char="ü"/>
            </a:pPr>
            <a:r>
              <a:rPr lang="en-US" dirty="0" smtClean="0"/>
              <a:t>By default AppModule is the Root Module.</a:t>
            </a:r>
          </a:p>
        </p:txBody>
      </p:sp>
    </p:spTree>
    <p:extLst>
      <p:ext uri="{BB962C8B-B14F-4D97-AF65-F5344CB8AC3E}">
        <p14:creationId xmlns:p14="http://schemas.microsoft.com/office/powerpoint/2010/main" val="1679976529"/>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Module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54</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smtClean="0"/>
              <a:t>Shared Module contains all the commonly used directives, pipes and components that we want to share with other modules that import this shared module.</a:t>
            </a:r>
          </a:p>
          <a:p>
            <a:pPr>
              <a:lnSpc>
                <a:spcPct val="150000"/>
              </a:lnSpc>
              <a:buFont typeface="Wingdings" panose="05000000000000000000" pitchFamily="2" charset="2"/>
              <a:buChar char="q"/>
            </a:pPr>
            <a:r>
              <a:rPr lang="en-US" dirty="0" smtClean="0"/>
              <a:t>Common Module consists of all the required basics to be used in our project. It is better to be imported in Shared Module.</a:t>
            </a:r>
          </a:p>
          <a:p>
            <a:pPr>
              <a:lnSpc>
                <a:spcPct val="150000"/>
              </a:lnSpc>
            </a:pPr>
            <a:endParaRPr lang="en-US" dirty="0"/>
          </a:p>
          <a:p>
            <a:pPr marL="101596" indent="0">
              <a:lnSpc>
                <a:spcPct val="150000"/>
              </a:lnSpc>
              <a:buNone/>
            </a:pPr>
            <a:r>
              <a:rPr lang="en-US" sz="2400" dirty="0" smtClean="0"/>
              <a:t>Considerations for creating Shared Module</a:t>
            </a:r>
          </a:p>
          <a:p>
            <a:pPr>
              <a:lnSpc>
                <a:spcPct val="150000"/>
              </a:lnSpc>
              <a:buFont typeface="Wingdings" panose="05000000000000000000" pitchFamily="2" charset="2"/>
              <a:buChar char="q"/>
            </a:pPr>
            <a:r>
              <a:rPr lang="en-US" dirty="0" smtClean="0"/>
              <a:t>May re-export other common angular modules (CommonModule, FormsModule, etc ).</a:t>
            </a:r>
          </a:p>
          <a:p>
            <a:pPr>
              <a:lnSpc>
                <a:spcPct val="150000"/>
              </a:lnSpc>
              <a:buFont typeface="Wingdings" panose="05000000000000000000" pitchFamily="2" charset="2"/>
              <a:buChar char="q"/>
            </a:pPr>
            <a:r>
              <a:rPr lang="en-US" dirty="0" smtClean="0"/>
              <a:t>Should not have providers.</a:t>
            </a:r>
          </a:p>
          <a:p>
            <a:pPr>
              <a:lnSpc>
                <a:spcPct val="150000"/>
              </a:lnSpc>
              <a:buFont typeface="Wingdings" panose="05000000000000000000" pitchFamily="2" charset="2"/>
              <a:buChar char="q"/>
            </a:pPr>
            <a:r>
              <a:rPr lang="en-US" dirty="0" smtClean="0"/>
              <a:t>Shared Module should not import or re-export Modules that have providers.</a:t>
            </a:r>
          </a:p>
          <a:p>
            <a:pPr>
              <a:lnSpc>
                <a:spcPct val="150000"/>
              </a:lnSpc>
              <a:buFont typeface="Wingdings" panose="05000000000000000000" pitchFamily="2" charset="2"/>
              <a:buChar char="q"/>
            </a:pPr>
            <a:r>
              <a:rPr lang="en-US" dirty="0" smtClean="0"/>
              <a:t>The Shared Module is imported by all the feature modules where we need the shared functionality.</a:t>
            </a:r>
          </a:p>
          <a:p>
            <a:pPr>
              <a:lnSpc>
                <a:spcPct val="150000"/>
              </a:lnSpc>
              <a:buFont typeface="Wingdings" panose="05000000000000000000" pitchFamily="2" charset="2"/>
              <a:buChar char="q"/>
            </a:pPr>
            <a:r>
              <a:rPr lang="en-US" dirty="0" smtClean="0"/>
              <a:t>We can export an Angular Module without having it in imports array.</a:t>
            </a:r>
          </a:p>
          <a:p>
            <a:endParaRPr lang="en-IN" dirty="0"/>
          </a:p>
        </p:txBody>
      </p:sp>
    </p:spTree>
    <p:extLst>
      <p:ext uri="{BB962C8B-B14F-4D97-AF65-F5344CB8AC3E}">
        <p14:creationId xmlns:p14="http://schemas.microsoft.com/office/powerpoint/2010/main" val="3475784250"/>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 Compilation</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55</a:t>
            </a:fld>
            <a:endParaRPr lang="en-IN" dirty="0"/>
          </a:p>
        </p:txBody>
      </p:sp>
      <p:sp>
        <p:nvSpPr>
          <p:cNvPr id="4" name="Text Placeholder 3"/>
          <p:cNvSpPr>
            <a:spLocks noGrp="1"/>
          </p:cNvSpPr>
          <p:nvPr>
            <p:ph type="body" sz="quarter" idx="10"/>
          </p:nvPr>
        </p:nvSpPr>
        <p:spPr/>
        <p:txBody>
          <a:bodyPr/>
          <a:lstStyle/>
          <a:p>
            <a:pPr marL="101596" indent="0">
              <a:lnSpc>
                <a:spcPct val="150000"/>
              </a:lnSpc>
              <a:buNone/>
            </a:pPr>
            <a:r>
              <a:rPr lang="en-US" sz="2800" b="1" u="sng" dirty="0" smtClean="0"/>
              <a:t>JIT (Just in Time Compilation)</a:t>
            </a:r>
          </a:p>
          <a:p>
            <a:pPr>
              <a:lnSpc>
                <a:spcPct val="150000"/>
              </a:lnSpc>
              <a:buFont typeface="Wingdings" panose="05000000000000000000" pitchFamily="2" charset="2"/>
              <a:buChar char="Ø"/>
            </a:pPr>
            <a:r>
              <a:rPr lang="en-US" dirty="0" smtClean="0"/>
              <a:t>Compilation that happens at runtime</a:t>
            </a:r>
          </a:p>
          <a:p>
            <a:pPr>
              <a:lnSpc>
                <a:spcPct val="150000"/>
              </a:lnSpc>
              <a:buFont typeface="Wingdings" panose="05000000000000000000" pitchFamily="2" charset="2"/>
              <a:buChar char="Ø"/>
            </a:pPr>
            <a:r>
              <a:rPr lang="en-US" dirty="0" smtClean="0"/>
              <a:t>It is perfectly fine for developing an application in the local machine</a:t>
            </a:r>
          </a:p>
          <a:p>
            <a:pPr>
              <a:lnSpc>
                <a:spcPct val="150000"/>
              </a:lnSpc>
              <a:buFont typeface="Wingdings" panose="05000000000000000000" pitchFamily="2" charset="2"/>
              <a:buChar char="Ø"/>
            </a:pPr>
            <a:r>
              <a:rPr lang="en-US" dirty="0" smtClean="0"/>
              <a:t>The Angular Compiler will be shipped with part of vendor.bundle.js and it occupies more space</a:t>
            </a:r>
          </a:p>
          <a:p>
            <a:pPr marL="101596" indent="0">
              <a:lnSpc>
                <a:spcPct val="150000"/>
              </a:lnSpc>
              <a:buNone/>
            </a:pPr>
            <a:r>
              <a:rPr lang="en-US" dirty="0" smtClean="0"/>
              <a:t>	</a:t>
            </a:r>
            <a:r>
              <a:rPr lang="en-US" b="1" u="sng" dirty="0" smtClean="0"/>
              <a:t>Drawbacks of JIT</a:t>
            </a:r>
          </a:p>
          <a:p>
            <a:pPr marL="101596" indent="0">
              <a:lnSpc>
                <a:spcPct val="150000"/>
              </a:lnSpc>
              <a:buNone/>
            </a:pPr>
            <a:r>
              <a:rPr lang="en-US" dirty="0"/>
              <a:t>	</a:t>
            </a:r>
            <a:r>
              <a:rPr lang="en-US" dirty="0" smtClean="0"/>
              <a:t>1. In efficient for production</a:t>
            </a:r>
          </a:p>
          <a:p>
            <a:pPr marL="101596" indent="0">
              <a:lnSpc>
                <a:spcPct val="150000"/>
              </a:lnSpc>
              <a:buNone/>
            </a:pPr>
            <a:r>
              <a:rPr lang="en-US" dirty="0"/>
              <a:t>	</a:t>
            </a:r>
            <a:r>
              <a:rPr lang="en-US" dirty="0" smtClean="0"/>
              <a:t>2. Happens for every user</a:t>
            </a:r>
          </a:p>
          <a:p>
            <a:pPr marL="101596" indent="0">
              <a:lnSpc>
                <a:spcPct val="150000"/>
              </a:lnSpc>
              <a:buNone/>
            </a:pPr>
            <a:r>
              <a:rPr lang="en-US" dirty="0"/>
              <a:t>	</a:t>
            </a:r>
            <a:r>
              <a:rPr lang="en-US" dirty="0" smtClean="0"/>
              <a:t>3. More components, slower</a:t>
            </a:r>
          </a:p>
          <a:p>
            <a:pPr marL="101596" indent="0">
              <a:lnSpc>
                <a:spcPct val="150000"/>
              </a:lnSpc>
              <a:buNone/>
            </a:pPr>
            <a:r>
              <a:rPr lang="en-US" dirty="0" smtClean="0"/>
              <a:t>	4. We have to ship Angular compiler</a:t>
            </a:r>
            <a:endParaRPr lang="en-IN" dirty="0"/>
          </a:p>
        </p:txBody>
      </p:sp>
    </p:spTree>
    <p:extLst>
      <p:ext uri="{BB962C8B-B14F-4D97-AF65-F5344CB8AC3E}">
        <p14:creationId xmlns:p14="http://schemas.microsoft.com/office/powerpoint/2010/main" val="2922847012"/>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AOT Compilation</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56</a:t>
            </a:fld>
            <a:endParaRPr lang="en-IN" dirty="0"/>
          </a:p>
        </p:txBody>
      </p:sp>
      <p:sp>
        <p:nvSpPr>
          <p:cNvPr id="4" name="Text Placeholder 3"/>
          <p:cNvSpPr>
            <a:spLocks noGrp="1"/>
          </p:cNvSpPr>
          <p:nvPr>
            <p:ph type="body" sz="quarter" idx="10"/>
          </p:nvPr>
        </p:nvSpPr>
        <p:spPr/>
        <p:txBody>
          <a:bodyPr/>
          <a:lstStyle/>
          <a:p>
            <a:pPr marL="101596" indent="0">
              <a:lnSpc>
                <a:spcPct val="150000"/>
              </a:lnSpc>
              <a:buNone/>
            </a:pPr>
            <a:r>
              <a:rPr lang="en-US" dirty="0" smtClean="0"/>
              <a:t>User can download the precompiled application</a:t>
            </a:r>
          </a:p>
          <a:p>
            <a:pPr marL="101596" indent="0">
              <a:lnSpc>
                <a:spcPct val="150000"/>
              </a:lnSpc>
              <a:buNone/>
            </a:pPr>
            <a:r>
              <a:rPr lang="en-US" dirty="0" smtClean="0"/>
              <a:t>	</a:t>
            </a:r>
            <a:r>
              <a:rPr lang="en-US" b="1" u="sng" dirty="0" smtClean="0"/>
              <a:t>Benefits</a:t>
            </a:r>
          </a:p>
          <a:p>
            <a:pPr marL="101596" indent="0">
              <a:lnSpc>
                <a:spcPct val="150000"/>
              </a:lnSpc>
              <a:buNone/>
            </a:pPr>
            <a:r>
              <a:rPr lang="en-US" dirty="0"/>
              <a:t>	</a:t>
            </a:r>
            <a:r>
              <a:rPr lang="en-US" dirty="0" smtClean="0"/>
              <a:t>1. Faster Startup</a:t>
            </a:r>
          </a:p>
          <a:p>
            <a:pPr marL="101596" indent="0">
              <a:lnSpc>
                <a:spcPct val="150000"/>
              </a:lnSpc>
              <a:buNone/>
            </a:pPr>
            <a:r>
              <a:rPr lang="en-US" dirty="0"/>
              <a:t>	</a:t>
            </a:r>
            <a:r>
              <a:rPr lang="en-US" dirty="0" smtClean="0"/>
              <a:t>2. Smaller bundle size</a:t>
            </a:r>
          </a:p>
          <a:p>
            <a:pPr marL="101596" indent="0">
              <a:lnSpc>
                <a:spcPct val="150000"/>
              </a:lnSpc>
              <a:buNone/>
            </a:pPr>
            <a:r>
              <a:rPr lang="en-US" dirty="0"/>
              <a:t>	</a:t>
            </a:r>
            <a:r>
              <a:rPr lang="en-US" dirty="0" smtClean="0"/>
              <a:t>3. Catch template errors earlier</a:t>
            </a:r>
          </a:p>
          <a:p>
            <a:pPr marL="101596" indent="0">
              <a:lnSpc>
                <a:spcPct val="150000"/>
              </a:lnSpc>
              <a:buNone/>
            </a:pPr>
            <a:r>
              <a:rPr lang="en-US" dirty="0"/>
              <a:t>	</a:t>
            </a:r>
            <a:r>
              <a:rPr lang="en-US" dirty="0" smtClean="0"/>
              <a:t>4. Better security</a:t>
            </a:r>
            <a:endParaRPr lang="en-IN" dirty="0"/>
          </a:p>
        </p:txBody>
      </p:sp>
    </p:spTree>
    <p:extLst>
      <p:ext uri="{BB962C8B-B14F-4D97-AF65-F5344CB8AC3E}">
        <p14:creationId xmlns:p14="http://schemas.microsoft.com/office/powerpoint/2010/main" val="2267915370"/>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Techniques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57</a:t>
            </a:fld>
            <a:endParaRPr lang="en-IN" dirty="0"/>
          </a:p>
        </p:txBody>
      </p:sp>
      <p:sp>
        <p:nvSpPr>
          <p:cNvPr id="4" name="Text Placeholder 3"/>
          <p:cNvSpPr>
            <a:spLocks noGrp="1"/>
          </p:cNvSpPr>
          <p:nvPr>
            <p:ph type="body" sz="quarter" idx="10"/>
          </p:nvPr>
        </p:nvSpPr>
        <p:spPr>
          <a:xfrm>
            <a:off x="167217" y="804333"/>
            <a:ext cx="11633200" cy="5943054"/>
          </a:xfrm>
        </p:spPr>
        <p:txBody>
          <a:bodyPr/>
          <a:lstStyle/>
          <a:p>
            <a:pPr marL="101596" indent="0">
              <a:lnSpc>
                <a:spcPct val="150000"/>
              </a:lnSpc>
              <a:buNone/>
            </a:pPr>
            <a:r>
              <a:rPr lang="en-US" b="1" u="sng" dirty="0" smtClean="0"/>
              <a:t>Minification</a:t>
            </a:r>
          </a:p>
          <a:p>
            <a:pPr>
              <a:lnSpc>
                <a:spcPct val="150000"/>
              </a:lnSpc>
            </a:pPr>
            <a:r>
              <a:rPr lang="en-US" dirty="0" smtClean="0"/>
              <a:t>Removing comments &amp; white spaces</a:t>
            </a:r>
          </a:p>
          <a:p>
            <a:pPr marL="101596" indent="0">
              <a:lnSpc>
                <a:spcPct val="150000"/>
              </a:lnSpc>
              <a:buNone/>
            </a:pPr>
            <a:r>
              <a:rPr lang="en-US" b="1" u="sng" dirty="0" smtClean="0"/>
              <a:t>Uglification</a:t>
            </a:r>
          </a:p>
          <a:p>
            <a:pPr>
              <a:lnSpc>
                <a:spcPct val="150000"/>
              </a:lnSpc>
            </a:pPr>
            <a:r>
              <a:rPr lang="en-US" dirty="0" smtClean="0"/>
              <a:t>Renaming long descriptive function and variable names to short </a:t>
            </a:r>
            <a:r>
              <a:rPr lang="en-US" dirty="0"/>
              <a:t>o</a:t>
            </a:r>
            <a:r>
              <a:rPr lang="en-US" dirty="0" smtClean="0"/>
              <a:t>nes</a:t>
            </a:r>
          </a:p>
          <a:p>
            <a:pPr marL="101596" indent="0">
              <a:lnSpc>
                <a:spcPct val="150000"/>
              </a:lnSpc>
              <a:buNone/>
            </a:pPr>
            <a:r>
              <a:rPr lang="en-US" b="1" u="sng" dirty="0" smtClean="0"/>
              <a:t>Bundling</a:t>
            </a:r>
          </a:p>
          <a:p>
            <a:pPr>
              <a:lnSpc>
                <a:spcPct val="150000"/>
              </a:lnSpc>
            </a:pPr>
            <a:r>
              <a:rPr lang="en-US" dirty="0" smtClean="0"/>
              <a:t>Multiple JavaScript files are bundled into a single file</a:t>
            </a:r>
          </a:p>
          <a:p>
            <a:pPr marL="101596" indent="0">
              <a:lnSpc>
                <a:spcPct val="150000"/>
              </a:lnSpc>
              <a:buNone/>
            </a:pPr>
            <a:r>
              <a:rPr lang="en-US" b="1" u="sng" dirty="0" smtClean="0"/>
              <a:t>Dead Code Elimination</a:t>
            </a:r>
          </a:p>
          <a:p>
            <a:pPr>
              <a:lnSpc>
                <a:spcPct val="150000"/>
              </a:lnSpc>
            </a:pPr>
            <a:r>
              <a:rPr lang="en-US" dirty="0" smtClean="0"/>
              <a:t>Removing the code that is not part of the application</a:t>
            </a:r>
          </a:p>
          <a:p>
            <a:pPr marL="101596" indent="0">
              <a:lnSpc>
                <a:spcPct val="150000"/>
              </a:lnSpc>
              <a:buNone/>
            </a:pPr>
            <a:r>
              <a:rPr lang="en-US" b="1" u="sng" dirty="0" smtClean="0"/>
              <a:t>AOT Compilation</a:t>
            </a:r>
          </a:p>
          <a:p>
            <a:pPr>
              <a:lnSpc>
                <a:spcPct val="150000"/>
              </a:lnSpc>
            </a:pPr>
            <a:r>
              <a:rPr lang="en-US" dirty="0" smtClean="0"/>
              <a:t>Precompiling Angular components and templates</a:t>
            </a:r>
            <a:endParaRPr lang="en-US" dirty="0"/>
          </a:p>
          <a:p>
            <a:pPr marL="101596" indent="0">
              <a:lnSpc>
                <a:spcPct val="150000"/>
              </a:lnSpc>
              <a:buNone/>
            </a:pPr>
            <a:r>
              <a:rPr lang="en-US" dirty="0" smtClean="0"/>
              <a:t>	All this optimization techniques can be applied with a single command</a:t>
            </a:r>
          </a:p>
          <a:p>
            <a:pPr lvl="1">
              <a:lnSpc>
                <a:spcPct val="150000"/>
              </a:lnSpc>
            </a:pPr>
            <a:r>
              <a:rPr lang="en-US" dirty="0">
                <a:latin typeface="Roboto Condensed" panose="02000000000000000000" pitchFamily="2" charset="0"/>
                <a:ea typeface="Roboto Condensed" panose="02000000000000000000" pitchFamily="2" charset="0"/>
              </a:rPr>
              <a:t>	</a:t>
            </a:r>
            <a:r>
              <a:rPr lang="en-US" dirty="0" smtClean="0">
                <a:latin typeface="Roboto Condensed" panose="02000000000000000000" pitchFamily="2" charset="0"/>
                <a:ea typeface="Roboto Condensed" panose="02000000000000000000" pitchFamily="2" charset="0"/>
              </a:rPr>
              <a:t>			</a:t>
            </a:r>
            <a:r>
              <a:rPr lang="en-US" sz="2000" b="1" dirty="0" smtClean="0">
                <a:solidFill>
                  <a:schemeClr val="accent1"/>
                </a:solidFill>
                <a:latin typeface="Roboto Condensed" panose="02000000000000000000" pitchFamily="2" charset="0"/>
                <a:ea typeface="Roboto Condensed" panose="02000000000000000000" pitchFamily="2" charset="0"/>
              </a:rPr>
              <a:t>“ng build --prod”</a:t>
            </a:r>
            <a:endParaRPr lang="en-IN" sz="2000" b="1" dirty="0">
              <a:solidFill>
                <a:schemeClr val="accent1"/>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63089341"/>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58</a:t>
            </a:fld>
            <a:endParaRPr lang="en-IN" dirty="0"/>
          </a:p>
        </p:txBody>
      </p:sp>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Project Structure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e2e - This folder is for an end to end testing purposes. It contains the configuration files related to performing the unit test of the projects.</a:t>
            </a:r>
          </a:p>
          <a:p>
            <a:pPr>
              <a:lnSpc>
                <a:spcPct val="150000"/>
              </a:lnSpc>
              <a:buFont typeface="Wingdings" panose="05000000000000000000" pitchFamily="2" charset="2"/>
              <a:buChar char="q"/>
            </a:pPr>
            <a:r>
              <a:rPr lang="en-US" dirty="0"/>
              <a:t>node_modules - This folder contains the downloaded packages as per the configuration.</a:t>
            </a:r>
          </a:p>
          <a:p>
            <a:pPr>
              <a:lnSpc>
                <a:spcPct val="150000"/>
              </a:lnSpc>
              <a:buFont typeface="Wingdings" panose="05000000000000000000" pitchFamily="2" charset="2"/>
              <a:buChar char="q"/>
            </a:pPr>
            <a:r>
              <a:rPr lang="en-US" dirty="0"/>
              <a:t>src - This folder contains the actual source code. It contains 3 subfolders as – </a:t>
            </a:r>
          </a:p>
          <a:p>
            <a:pPr>
              <a:lnSpc>
                <a:spcPct val="150000"/>
              </a:lnSpc>
              <a:buFont typeface="Wingdings" panose="05000000000000000000" pitchFamily="2" charset="2"/>
              <a:buChar char="q"/>
            </a:pPr>
            <a:r>
              <a:rPr lang="en-US" dirty="0"/>
              <a:t>app - App folder contains the Angular project-related files like components, HTML files, etc.</a:t>
            </a:r>
          </a:p>
          <a:p>
            <a:pPr>
              <a:lnSpc>
                <a:spcPct val="150000"/>
              </a:lnSpc>
              <a:buFont typeface="Wingdings" panose="05000000000000000000" pitchFamily="2" charset="2"/>
              <a:buChar char="q"/>
            </a:pPr>
            <a:r>
              <a:rPr lang="en-US" dirty="0"/>
              <a:t>assets - Assets folder contains any static files like images, stylesheets, custom javascript library files (if any required), etc.</a:t>
            </a:r>
          </a:p>
          <a:p>
            <a:pPr>
              <a:lnSpc>
                <a:spcPct val="150000"/>
              </a:lnSpc>
              <a:buFont typeface="Wingdings" panose="05000000000000000000" pitchFamily="2" charset="2"/>
              <a:buChar char="q"/>
            </a:pPr>
            <a:r>
              <a:rPr lang="en-US" dirty="0"/>
              <a:t>environments - Environments folder contains the environment-related files which are required during deployment or build of the projects.</a:t>
            </a:r>
          </a:p>
          <a:p>
            <a:pPr>
              <a:lnSpc>
                <a:spcPct val="150000"/>
              </a:lnSpc>
              <a:buFont typeface="Wingdings" panose="05000000000000000000" pitchFamily="2" charset="2"/>
              <a:buChar char="q"/>
            </a:pPr>
            <a:endParaRPr lang="en-IN" dirty="0" smtClean="0"/>
          </a:p>
          <a:p>
            <a:endParaRPr lang="en-IN" dirty="0" smtClean="0"/>
          </a:p>
          <a:p>
            <a:endParaRPr lang="en-IN" dirty="0"/>
          </a:p>
        </p:txBody>
      </p:sp>
    </p:spTree>
    <p:extLst>
      <p:ext uri="{BB962C8B-B14F-4D97-AF65-F5344CB8AC3E}">
        <p14:creationId xmlns:p14="http://schemas.microsoft.com/office/powerpoint/2010/main" val="306933687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a:t>Config </a:t>
            </a:r>
            <a:r>
              <a:rPr lang="en-IN" dirty="0" smtClean="0"/>
              <a:t>Files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6</a:t>
            </a:fld>
            <a:endParaRPr lang="en-IN" dirty="0"/>
          </a:p>
        </p:txBody>
      </p:sp>
      <p:sp>
        <p:nvSpPr>
          <p:cNvPr id="4" name="Text Placeholder 3"/>
          <p:cNvSpPr>
            <a:spLocks noGrp="1"/>
          </p:cNvSpPr>
          <p:nvPr>
            <p:ph type="body" sz="quarter" idx="10"/>
          </p:nvPr>
        </p:nvSpPr>
        <p:spPr/>
        <p:txBody>
          <a:bodyPr/>
          <a:lstStyle/>
          <a:p>
            <a:pPr marL="101596" indent="0">
              <a:buNone/>
            </a:pPr>
            <a:r>
              <a:rPr lang="en-US" dirty="0" smtClean="0"/>
              <a:t>	When </a:t>
            </a:r>
            <a:r>
              <a:rPr lang="en-US" dirty="0"/>
              <a:t>we create any Angular based project using Angular CLI, then every time it will create 3 different configuration files which help us to configure the projects along with its related dependencies</a:t>
            </a:r>
            <a:r>
              <a:rPr lang="en-US" dirty="0" smtClean="0"/>
              <a:t>.</a:t>
            </a:r>
          </a:p>
          <a:p>
            <a:pPr marL="101596" indent="0">
              <a:buNone/>
            </a:pPr>
            <a:endParaRPr lang="en-US" dirty="0" smtClean="0"/>
          </a:p>
          <a:p>
            <a:pPr>
              <a:buFont typeface="Wingdings" panose="05000000000000000000" pitchFamily="2" charset="2"/>
              <a:buChar char="q"/>
            </a:pPr>
            <a:r>
              <a:rPr lang="en-US" b="1" dirty="0" smtClean="0"/>
              <a:t>tsconfig.json</a:t>
            </a:r>
            <a:r>
              <a:rPr lang="en-US" dirty="0" smtClean="0"/>
              <a:t> – If tsconfig.json files exist within the project root folder, that means that the project is a basically TypeScript project. The tsconfig.json file specifies the root files and the compiler options required to compile the project.</a:t>
            </a:r>
          </a:p>
          <a:p>
            <a:pPr marL="101596" indent="0">
              <a:buNone/>
            </a:pPr>
            <a:endParaRPr lang="en-US" dirty="0" smtClean="0"/>
          </a:p>
          <a:p>
            <a:pPr>
              <a:buFont typeface="Wingdings" panose="05000000000000000000" pitchFamily="2" charset="2"/>
              <a:buChar char="q"/>
            </a:pPr>
            <a:r>
              <a:rPr lang="en-US" b="1" dirty="0" smtClean="0"/>
              <a:t>package.json</a:t>
            </a:r>
            <a:r>
              <a:rPr lang="en-US" dirty="0"/>
              <a:t> – package.json is basically a JSON file that contains all information related to the required packages for the project. Also, with the help of this configuration files, we can maintain the Project Name and its related version by using the “name” and “version” property. Also, we can provide the build definition of the project using this file</a:t>
            </a:r>
            <a:r>
              <a:rPr lang="en-US" dirty="0" smtClean="0"/>
              <a:t>.</a:t>
            </a:r>
          </a:p>
          <a:p>
            <a:pPr marL="101596" indent="0">
              <a:buNone/>
            </a:pPr>
            <a:endParaRPr lang="en-US" dirty="0" smtClean="0"/>
          </a:p>
          <a:p>
            <a:pPr>
              <a:buFont typeface="Wingdings" panose="05000000000000000000" pitchFamily="2" charset="2"/>
              <a:buChar char="q"/>
            </a:pPr>
            <a:r>
              <a:rPr lang="en-US" b="1" dirty="0"/>
              <a:t>angular.json</a:t>
            </a:r>
            <a:r>
              <a:rPr lang="en-US" dirty="0"/>
              <a:t> – angular.json file is an Angular Application Environment based JSON file which contains all the information related to the project build and deployment. It tells the system which files need to change when we use ng build or ng serve command. </a:t>
            </a:r>
            <a:endParaRPr lang="en-IN" dirty="0"/>
          </a:p>
        </p:txBody>
      </p:sp>
    </p:spTree>
    <p:extLst>
      <p:ext uri="{BB962C8B-B14F-4D97-AF65-F5344CB8AC3E}">
        <p14:creationId xmlns:p14="http://schemas.microsoft.com/office/powerpoint/2010/main" val="1626339608"/>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ain.ts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7</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b="1" dirty="0"/>
              <a:t>main.ts</a:t>
            </a:r>
            <a:r>
              <a:rPr lang="en-US" dirty="0"/>
              <a:t> - The main.ts file acts as the main entry point of our Angular application. This file is responsible for the bootstrapper operation of our Angular modules. It contains some important statements related to the modules and some initial setup configurations like </a:t>
            </a:r>
          </a:p>
          <a:p>
            <a:pPr>
              <a:lnSpc>
                <a:spcPct val="150000"/>
              </a:lnSpc>
              <a:buFont typeface="Wingdings" panose="05000000000000000000" pitchFamily="2" charset="2"/>
              <a:buChar char="q"/>
            </a:pPr>
            <a:r>
              <a:rPr lang="en-US" b="1" dirty="0"/>
              <a:t>enableProdMode</a:t>
            </a:r>
            <a:r>
              <a:rPr lang="en-US" dirty="0"/>
              <a:t> – This option is used to disable Angular’s development mode and enable Productions mode. Disabling Development mode turns off assertions and other model-related checks within the framework.</a:t>
            </a:r>
          </a:p>
          <a:p>
            <a:pPr>
              <a:lnSpc>
                <a:spcPct val="150000"/>
              </a:lnSpc>
              <a:buFont typeface="Wingdings" panose="05000000000000000000" pitchFamily="2" charset="2"/>
              <a:buChar char="q"/>
            </a:pPr>
            <a:r>
              <a:rPr lang="en-US" b="1" dirty="0"/>
              <a:t>platformBrowserDynamic</a:t>
            </a:r>
            <a:r>
              <a:rPr lang="en-US" dirty="0"/>
              <a:t> – This option is required to bootstrap the Angular app n the browser.</a:t>
            </a:r>
          </a:p>
          <a:p>
            <a:pPr>
              <a:lnSpc>
                <a:spcPct val="150000"/>
              </a:lnSpc>
              <a:buFont typeface="Wingdings" panose="05000000000000000000" pitchFamily="2" charset="2"/>
              <a:buChar char="q"/>
            </a:pPr>
            <a:r>
              <a:rPr lang="en-US" b="1" dirty="0"/>
              <a:t>AppModule</a:t>
            </a:r>
            <a:r>
              <a:rPr lang="en-US" dirty="0"/>
              <a:t> – This option indicates which module acts as a root module in the applications.</a:t>
            </a:r>
          </a:p>
          <a:p>
            <a:pPr>
              <a:lnSpc>
                <a:spcPct val="150000"/>
              </a:lnSpc>
              <a:buFont typeface="Wingdings" panose="05000000000000000000" pitchFamily="2" charset="2"/>
              <a:buChar char="q"/>
            </a:pPr>
            <a:r>
              <a:rPr lang="en-US" b="1" dirty="0"/>
              <a:t>environment</a:t>
            </a:r>
            <a:r>
              <a:rPr lang="en-US" dirty="0"/>
              <a:t> – This option stores the values of the different environment constants. </a:t>
            </a:r>
          </a:p>
          <a:p>
            <a:endParaRPr lang="en-IN" dirty="0"/>
          </a:p>
        </p:txBody>
      </p:sp>
    </p:spTree>
    <p:extLst>
      <p:ext uri="{BB962C8B-B14F-4D97-AF65-F5344CB8AC3E}">
        <p14:creationId xmlns:p14="http://schemas.microsoft.com/office/powerpoint/2010/main" val="298853896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Components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8</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b="1" dirty="0" smtClean="0"/>
              <a:t>Component: </a:t>
            </a:r>
            <a:r>
              <a:rPr lang="en-US" dirty="0"/>
              <a:t>These are the basic building blocks of angular application to control HTML views.     </a:t>
            </a:r>
            <a:endParaRPr lang="en-US" dirty="0" smtClean="0"/>
          </a:p>
          <a:p>
            <a:pPr>
              <a:lnSpc>
                <a:spcPct val="150000"/>
              </a:lnSpc>
              <a:buFont typeface="Wingdings" panose="05000000000000000000" pitchFamily="2" charset="2"/>
              <a:buChar char="q"/>
            </a:pPr>
            <a:r>
              <a:rPr lang="en-US" b="1" dirty="0" smtClean="0"/>
              <a:t>Modules: </a:t>
            </a:r>
            <a:r>
              <a:rPr lang="en-US" dirty="0"/>
              <a:t>An angular module is set of angular basic building blocks like component, directives, services etc. An application is divided into logical pieces and each piece of code is called as "module" which perform a single task.     </a:t>
            </a:r>
            <a:endParaRPr lang="en-US" dirty="0" smtClean="0"/>
          </a:p>
          <a:p>
            <a:pPr>
              <a:lnSpc>
                <a:spcPct val="150000"/>
              </a:lnSpc>
              <a:buFont typeface="Wingdings" panose="05000000000000000000" pitchFamily="2" charset="2"/>
              <a:buChar char="q"/>
            </a:pPr>
            <a:r>
              <a:rPr lang="en-US" b="1" dirty="0" smtClean="0"/>
              <a:t>Templates: </a:t>
            </a:r>
            <a:r>
              <a:rPr lang="en-US" dirty="0"/>
              <a:t>This represent the views of an Angular application.     </a:t>
            </a:r>
            <a:endParaRPr lang="en-US" dirty="0" smtClean="0"/>
          </a:p>
          <a:p>
            <a:pPr>
              <a:lnSpc>
                <a:spcPct val="150000"/>
              </a:lnSpc>
              <a:buFont typeface="Wingdings" panose="05000000000000000000" pitchFamily="2" charset="2"/>
              <a:buChar char="q"/>
            </a:pPr>
            <a:r>
              <a:rPr lang="en-US" b="1" dirty="0" smtClean="0"/>
              <a:t>Services: </a:t>
            </a:r>
            <a:r>
              <a:rPr lang="en-US" dirty="0" smtClean="0"/>
              <a:t>It </a:t>
            </a:r>
            <a:r>
              <a:rPr lang="en-US" dirty="0"/>
              <a:t>is used to create components which can be shared across the entire </a:t>
            </a:r>
            <a:r>
              <a:rPr lang="en-US" dirty="0" smtClean="0"/>
              <a:t>application.</a:t>
            </a:r>
          </a:p>
          <a:p>
            <a:pPr>
              <a:lnSpc>
                <a:spcPct val="150000"/>
              </a:lnSpc>
              <a:buFont typeface="Wingdings" panose="05000000000000000000" pitchFamily="2" charset="2"/>
              <a:buChar char="q"/>
            </a:pPr>
            <a:r>
              <a:rPr lang="en-US" b="1" dirty="0" smtClean="0"/>
              <a:t>Metadata: </a:t>
            </a:r>
            <a:r>
              <a:rPr lang="en-US" dirty="0"/>
              <a:t>This can be used to add more data to an Angular class. </a:t>
            </a:r>
            <a:endParaRPr lang="en-IN" dirty="0"/>
          </a:p>
        </p:txBody>
      </p:sp>
    </p:spTree>
    <p:extLst>
      <p:ext uri="{BB962C8B-B14F-4D97-AF65-F5344CB8AC3E}">
        <p14:creationId xmlns:p14="http://schemas.microsoft.com/office/powerpoint/2010/main" val="288137365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9436</TotalTime>
  <Words>3281</Words>
  <Application>Microsoft Office PowerPoint</Application>
  <PresentationFormat>Widescreen</PresentationFormat>
  <Paragraphs>533</Paragraphs>
  <Slides>59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Arvo</vt:lpstr>
      <vt:lpstr>Calibri</vt:lpstr>
      <vt:lpstr>Roboto Condensed</vt:lpstr>
      <vt:lpstr>Wingdings</vt:lpstr>
      <vt:lpstr>TYSS_2019</vt:lpstr>
      <vt:lpstr> Angular</vt:lpstr>
      <vt:lpstr>Overview of Angular</vt:lpstr>
      <vt:lpstr>History</vt:lpstr>
      <vt:lpstr>AngularJS vs. Angular</vt:lpstr>
      <vt:lpstr>Angular CLI</vt:lpstr>
      <vt:lpstr>Angular Project Structure</vt:lpstr>
      <vt:lpstr>Config Files</vt:lpstr>
      <vt:lpstr>main.ts</vt:lpstr>
      <vt:lpstr>Key Components</vt:lpstr>
      <vt:lpstr>Angular Architecture</vt:lpstr>
      <vt:lpstr>Meta Data</vt:lpstr>
      <vt:lpstr>Component</vt:lpstr>
      <vt:lpstr>Why Components?</vt:lpstr>
      <vt:lpstr>Component: Metadata</vt:lpstr>
      <vt:lpstr>View Encapsulation</vt:lpstr>
      <vt:lpstr>Component Bindings</vt:lpstr>
      <vt:lpstr>Interpolation</vt:lpstr>
      <vt:lpstr>Data Binding</vt:lpstr>
      <vt:lpstr>Property Binding - [...] = “...”</vt:lpstr>
      <vt:lpstr>Event Binding - (...) = “fn()”</vt:lpstr>
      <vt:lpstr>Attribute Binding - [attr.]</vt:lpstr>
      <vt:lpstr>Class Binding - [class.name]</vt:lpstr>
      <vt:lpstr>Style Binding - [style.name]</vt:lpstr>
      <vt:lpstr>Two Way Data Binding - [()]</vt:lpstr>
      <vt:lpstr>Component Interaction</vt:lpstr>
      <vt:lpstr>Directives</vt:lpstr>
      <vt:lpstr>Types of Directives</vt:lpstr>
      <vt:lpstr>Lifecycle Hooks</vt:lpstr>
      <vt:lpstr>Constructor vs. ngOnInit</vt:lpstr>
      <vt:lpstr>Content Projection</vt:lpstr>
      <vt:lpstr>View Queries</vt:lpstr>
      <vt:lpstr>Services and Dependency Injection</vt:lpstr>
      <vt:lpstr>Routing - The Basics</vt:lpstr>
      <vt:lpstr>Routing - How To?</vt:lpstr>
      <vt:lpstr>Child Routes &amp; Params</vt:lpstr>
      <vt:lpstr>Guards</vt:lpstr>
      <vt:lpstr>Types of Route Paths</vt:lpstr>
      <vt:lpstr>CanActivate/CanActivateChild</vt:lpstr>
      <vt:lpstr>CanDeactivate</vt:lpstr>
      <vt:lpstr>Resolve</vt:lpstr>
      <vt:lpstr>Angular Forms</vt:lpstr>
      <vt:lpstr>Steps - Template Driven </vt:lpstr>
      <vt:lpstr>Reactive Form</vt:lpstr>
      <vt:lpstr>Reactive vs Template Driven</vt:lpstr>
      <vt:lpstr>Form Validation</vt:lpstr>
      <vt:lpstr>Showing Error messages</vt:lpstr>
      <vt:lpstr>HttpClient</vt:lpstr>
      <vt:lpstr>Observables</vt:lpstr>
      <vt:lpstr>Observables vs Promises</vt:lpstr>
      <vt:lpstr>Subject</vt:lpstr>
      <vt:lpstr>Pipes</vt:lpstr>
      <vt:lpstr>Custom Pipes</vt:lpstr>
      <vt:lpstr>Pure &amp; Impure Pipes</vt:lpstr>
      <vt:lpstr>Modules</vt:lpstr>
      <vt:lpstr>Shared Module</vt:lpstr>
      <vt:lpstr>JIT Compilation</vt:lpstr>
      <vt:lpstr>AOT Compilation</vt:lpstr>
      <vt:lpstr>Optimization Techniques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Rajasekhar</cp:lastModifiedBy>
  <cp:revision>803</cp:revision>
  <cp:lastPrinted>2019-04-15T13:18:47Z</cp:lastPrinted>
  <dcterms:created xsi:type="dcterms:W3CDTF">2019-02-12T10:18:40Z</dcterms:created>
  <dcterms:modified xsi:type="dcterms:W3CDTF">2020-08-11T06:38:25Z</dcterms:modified>
</cp:coreProperties>
</file>