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43EA-61AB-2114-9F9E-2F49A99B5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43A5DD-26B4-0BE2-4D9C-0EDF3C3AB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858C19-6973-032A-E6A5-2DB58F0E64D2}"/>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5" name="Footer Placeholder 4">
            <a:extLst>
              <a:ext uri="{FF2B5EF4-FFF2-40B4-BE49-F238E27FC236}">
                <a16:creationId xmlns:a16="http://schemas.microsoft.com/office/drawing/2014/main" id="{7CA5A856-64BE-81D4-59A4-94C1D1684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AC7E-D058-0A67-050C-11D3949D7BD0}"/>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270593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544D-0F6E-368D-3051-D9ABE7413A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2BA9C9-C2C5-9CE7-4641-1EEE04315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C856C-6419-F943-E60E-9F9AB5944F4E}"/>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5" name="Footer Placeholder 4">
            <a:extLst>
              <a:ext uri="{FF2B5EF4-FFF2-40B4-BE49-F238E27FC236}">
                <a16:creationId xmlns:a16="http://schemas.microsoft.com/office/drawing/2014/main" id="{0B75D274-F13E-B546-E1CA-8C4AD2AEE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48C84-48E9-F3E7-AED6-34AA1BECAE1D}"/>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11852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42E7-8C12-69FD-2C81-AE7298DC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CE5E3D-6C82-63D8-D855-00504A144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4990E-1333-9DF7-1C99-54A8D77F6963}"/>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5" name="Footer Placeholder 4">
            <a:extLst>
              <a:ext uri="{FF2B5EF4-FFF2-40B4-BE49-F238E27FC236}">
                <a16:creationId xmlns:a16="http://schemas.microsoft.com/office/drawing/2014/main" id="{EC79D86C-8515-126F-88D8-F59C1FB1C2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9D0D0-57AE-2D9A-03C6-7E811EC15157}"/>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209880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E4C2-2233-075F-82A3-6C4508750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1D9D4B-6E4E-C830-596B-47FE2241C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0A843-DBCC-63E0-5E36-130E6F8087AD}"/>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5" name="Footer Placeholder 4">
            <a:extLst>
              <a:ext uri="{FF2B5EF4-FFF2-40B4-BE49-F238E27FC236}">
                <a16:creationId xmlns:a16="http://schemas.microsoft.com/office/drawing/2014/main" id="{FCE31262-3215-56B5-D153-D85162D14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3206E2-A0FF-EA9C-1583-299F05723FE5}"/>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293522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BC55-1FCA-2E13-DF31-651503E7C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59BA98-7F9A-0C9A-6F5A-DC66F4E55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AFFDA-7AD5-5E41-0A21-F5A78B363832}"/>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5" name="Footer Placeholder 4">
            <a:extLst>
              <a:ext uri="{FF2B5EF4-FFF2-40B4-BE49-F238E27FC236}">
                <a16:creationId xmlns:a16="http://schemas.microsoft.com/office/drawing/2014/main" id="{3420BE6A-8E2E-491D-5D41-4FAA8E928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B1C160-E28E-E216-CD63-49068E6E2B70}"/>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66152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0959-847E-465A-71EC-C3050EA32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D1A526-6F87-DF88-C1FC-70BE37192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523199-885F-E451-2F4A-24173ACEBC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CEB550-D42B-FED9-FE50-7E52DD36F3DB}"/>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6" name="Footer Placeholder 5">
            <a:extLst>
              <a:ext uri="{FF2B5EF4-FFF2-40B4-BE49-F238E27FC236}">
                <a16:creationId xmlns:a16="http://schemas.microsoft.com/office/drawing/2014/main" id="{FE6190B2-63E4-7A4E-40F2-86D2B4A04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1AF91-2436-CDB0-3958-BD697A856856}"/>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342206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CA28-49FD-9AA2-EFE6-01E91224F3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C1172-1EB9-70BA-C160-9AF478979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EDEA78-5758-8A31-179E-4343B111B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2C6787-54BC-A529-FCE3-913856F09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520D7-C728-C65C-AD9A-2C22FCAA4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C3E083-85F7-F55B-99C7-DBDA3D5BECEC}"/>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8" name="Footer Placeholder 7">
            <a:extLst>
              <a:ext uri="{FF2B5EF4-FFF2-40B4-BE49-F238E27FC236}">
                <a16:creationId xmlns:a16="http://schemas.microsoft.com/office/drawing/2014/main" id="{7C71E419-409D-7B0E-7BC7-F233609CF3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389F23-FC02-6139-B682-2F43BF68AFB7}"/>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40126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E04A-3D7A-B4F6-AEFC-DE346F7D27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621D5F-F7B2-41B5-831B-55F048B8CC6A}"/>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4" name="Footer Placeholder 3">
            <a:extLst>
              <a:ext uri="{FF2B5EF4-FFF2-40B4-BE49-F238E27FC236}">
                <a16:creationId xmlns:a16="http://schemas.microsoft.com/office/drawing/2014/main" id="{A95668E3-5549-6B4A-4948-E3E0120188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CDEFD9-E94F-6135-F0C0-150E03FAE97E}"/>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335284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6D93B-C45B-09EB-7C25-B1464CF26FB2}"/>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3" name="Footer Placeholder 2">
            <a:extLst>
              <a:ext uri="{FF2B5EF4-FFF2-40B4-BE49-F238E27FC236}">
                <a16:creationId xmlns:a16="http://schemas.microsoft.com/office/drawing/2014/main" id="{D21369E7-E1A7-1E50-D8A3-1D65EC5E57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056CFC-1ADB-0CF2-5F02-D1A9DE3B73D8}"/>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4059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A79D-0EAD-A15C-0CF5-FE90A1B85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F5F109-A43B-7A8C-B077-1EF467A15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47B9B7-9EA0-4905-28B2-12A10FDA9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9C39D-8608-68FA-80F6-4DB313E7629B}"/>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6" name="Footer Placeholder 5">
            <a:extLst>
              <a:ext uri="{FF2B5EF4-FFF2-40B4-BE49-F238E27FC236}">
                <a16:creationId xmlns:a16="http://schemas.microsoft.com/office/drawing/2014/main" id="{B16DB057-EE9F-D12D-909F-76867D124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5FDB8-7826-0BCC-37D2-C5CEB279C572}"/>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27331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E43E-8C03-6013-C07C-E19E2EB9C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878357-B5FE-9D11-91C3-796D3E6BD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94D490-3987-0E2E-809F-2CF4F3E7F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4B631-AD87-285B-A7BC-99C2ADEF307D}"/>
              </a:ext>
            </a:extLst>
          </p:cNvPr>
          <p:cNvSpPr>
            <a:spLocks noGrp="1"/>
          </p:cNvSpPr>
          <p:nvPr>
            <p:ph type="dt" sz="half" idx="10"/>
          </p:nvPr>
        </p:nvSpPr>
        <p:spPr/>
        <p:txBody>
          <a:bodyPr/>
          <a:lstStyle/>
          <a:p>
            <a:fld id="{2EF26BAD-D35E-458D-8C3F-6753E0B06062}" type="datetimeFigureOut">
              <a:rPr lang="en-IN" smtClean="0"/>
              <a:t>23-09-2022</a:t>
            </a:fld>
            <a:endParaRPr lang="en-IN"/>
          </a:p>
        </p:txBody>
      </p:sp>
      <p:sp>
        <p:nvSpPr>
          <p:cNvPr id="6" name="Footer Placeholder 5">
            <a:extLst>
              <a:ext uri="{FF2B5EF4-FFF2-40B4-BE49-F238E27FC236}">
                <a16:creationId xmlns:a16="http://schemas.microsoft.com/office/drawing/2014/main" id="{4B32E4D5-EA66-2DCB-6E74-8609759A6E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BA952-7C0C-2D0D-B25E-07DDE6E4B06F}"/>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266638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6A32C-EF50-3238-DE86-9919B24A3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0CE143-11D1-5886-EE11-941C46ECE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96220-9A1E-7A57-D9A8-4D34BAA8C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26BAD-D35E-458D-8C3F-6753E0B06062}" type="datetimeFigureOut">
              <a:rPr lang="en-IN" smtClean="0"/>
              <a:t>23-09-2022</a:t>
            </a:fld>
            <a:endParaRPr lang="en-IN"/>
          </a:p>
        </p:txBody>
      </p:sp>
      <p:sp>
        <p:nvSpPr>
          <p:cNvPr id="5" name="Footer Placeholder 4">
            <a:extLst>
              <a:ext uri="{FF2B5EF4-FFF2-40B4-BE49-F238E27FC236}">
                <a16:creationId xmlns:a16="http://schemas.microsoft.com/office/drawing/2014/main" id="{B82274C5-5D64-377E-A34A-4294A116D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7B55C2-F637-71CF-4485-1673A4529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B025B-8BCA-45F3-8134-9CB0A5B92B9E}" type="slidenum">
              <a:rPr lang="en-IN" smtClean="0"/>
              <a:t>‹#›</a:t>
            </a:fld>
            <a:endParaRPr lang="en-IN"/>
          </a:p>
        </p:txBody>
      </p:sp>
    </p:spTree>
    <p:extLst>
      <p:ext uri="{BB962C8B-B14F-4D97-AF65-F5344CB8AC3E}">
        <p14:creationId xmlns:p14="http://schemas.microsoft.com/office/powerpoint/2010/main" val="219402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F9AA-E1FF-A723-1BAE-23C611248B6F}"/>
              </a:ext>
            </a:extLst>
          </p:cNvPr>
          <p:cNvSpPr>
            <a:spLocks noGrp="1"/>
          </p:cNvSpPr>
          <p:nvPr>
            <p:ph type="ctrTitle"/>
          </p:nvPr>
        </p:nvSpPr>
        <p:spPr/>
        <p:txBody>
          <a:bodyPr/>
          <a:lstStyle/>
          <a:p>
            <a:r>
              <a:rPr lang="en-IN" dirty="0"/>
              <a:t>C# Fundamentals</a:t>
            </a:r>
          </a:p>
        </p:txBody>
      </p:sp>
      <p:sp>
        <p:nvSpPr>
          <p:cNvPr id="3" name="Subtitle 2">
            <a:extLst>
              <a:ext uri="{FF2B5EF4-FFF2-40B4-BE49-F238E27FC236}">
                <a16:creationId xmlns:a16="http://schemas.microsoft.com/office/drawing/2014/main" id="{FB079DE6-2272-6D69-313E-36FF1CC36FF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4573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CBBE-E79C-25BC-5FB5-702F153BD22D}"/>
              </a:ext>
            </a:extLst>
          </p:cNvPr>
          <p:cNvSpPr>
            <a:spLocks noGrp="1"/>
          </p:cNvSpPr>
          <p:nvPr>
            <p:ph type="title"/>
          </p:nvPr>
        </p:nvSpPr>
        <p:spPr/>
        <p:txBody>
          <a:bodyPr/>
          <a:lstStyle/>
          <a:p>
            <a:r>
              <a:rPr lang="en-IN" dirty="0"/>
              <a:t>C# Switch</a:t>
            </a:r>
          </a:p>
        </p:txBody>
      </p:sp>
      <p:sp>
        <p:nvSpPr>
          <p:cNvPr id="3" name="Content Placeholder 2">
            <a:extLst>
              <a:ext uri="{FF2B5EF4-FFF2-40B4-BE49-F238E27FC236}">
                <a16:creationId xmlns:a16="http://schemas.microsoft.com/office/drawing/2014/main" id="{D560D84C-4284-E894-2726-57DEC76B4BEB}"/>
              </a:ext>
            </a:extLst>
          </p:cNvPr>
          <p:cNvSpPr>
            <a:spLocks noGrp="1"/>
          </p:cNvSpPr>
          <p:nvPr>
            <p:ph idx="1"/>
          </p:nvPr>
        </p:nvSpPr>
        <p:spPr/>
        <p:txBody>
          <a:bodyPr/>
          <a:lstStyle/>
          <a:p>
            <a:pPr marL="0" indent="0">
              <a:buNone/>
            </a:pPr>
            <a:r>
              <a:rPr lang="en-US" b="0" i="0" dirty="0">
                <a:solidFill>
                  <a:srgbClr val="333333"/>
                </a:solidFill>
                <a:effectLst/>
                <a:latin typeface="inter-regular"/>
              </a:rPr>
              <a:t>The C# </a:t>
            </a:r>
            <a:r>
              <a:rPr lang="en-US" b="0" i="1" dirty="0">
                <a:solidFill>
                  <a:srgbClr val="333333"/>
                </a:solidFill>
                <a:effectLst/>
                <a:latin typeface="inter-regular"/>
              </a:rPr>
              <a:t>switch statement</a:t>
            </a:r>
            <a:r>
              <a:rPr lang="en-US" b="0" i="0" dirty="0">
                <a:solidFill>
                  <a:srgbClr val="333333"/>
                </a:solidFill>
                <a:effectLst/>
                <a:latin typeface="inter-regular"/>
              </a:rPr>
              <a:t> executes one statement from multiple conditions.</a:t>
            </a:r>
          </a:p>
          <a:p>
            <a:pPr marL="0" indent="0">
              <a:buNone/>
            </a:pPr>
            <a:endParaRPr lang="en-US" dirty="0">
              <a:solidFill>
                <a:srgbClr val="333333"/>
              </a:solidFill>
              <a:latin typeface="inter-regular"/>
            </a:endParaRPr>
          </a:p>
          <a:p>
            <a:pPr marL="0" indent="0">
              <a:buNone/>
            </a:pPr>
            <a:endParaRPr lang="en-IN" dirty="0"/>
          </a:p>
        </p:txBody>
      </p:sp>
    </p:spTree>
    <p:extLst>
      <p:ext uri="{BB962C8B-B14F-4D97-AF65-F5344CB8AC3E}">
        <p14:creationId xmlns:p14="http://schemas.microsoft.com/office/powerpoint/2010/main" val="42623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C50E-2D63-3904-DC2D-FB8A8A828391}"/>
              </a:ext>
            </a:extLst>
          </p:cNvPr>
          <p:cNvSpPr>
            <a:spLocks noGrp="1"/>
          </p:cNvSpPr>
          <p:nvPr>
            <p:ph type="title"/>
          </p:nvPr>
        </p:nvSpPr>
        <p:spPr/>
        <p:txBody>
          <a:bodyPr/>
          <a:lstStyle/>
          <a:p>
            <a:r>
              <a:rPr lang="en-IN" dirty="0"/>
              <a:t>C# For Loop</a:t>
            </a:r>
          </a:p>
        </p:txBody>
      </p:sp>
      <p:sp>
        <p:nvSpPr>
          <p:cNvPr id="3" name="Content Placeholder 2">
            <a:extLst>
              <a:ext uri="{FF2B5EF4-FFF2-40B4-BE49-F238E27FC236}">
                <a16:creationId xmlns:a16="http://schemas.microsoft.com/office/drawing/2014/main" id="{A0A96271-B039-D32E-53C3-ED75437A3097}"/>
              </a:ext>
            </a:extLst>
          </p:cNvPr>
          <p:cNvSpPr>
            <a:spLocks noGrp="1"/>
          </p:cNvSpPr>
          <p:nvPr>
            <p:ph idx="1"/>
          </p:nvPr>
        </p:nvSpPr>
        <p:spPr/>
        <p:txBody>
          <a:bodyPr/>
          <a:lstStyle/>
          <a:p>
            <a:pPr marL="0" indent="0">
              <a:buNone/>
            </a:pPr>
            <a:r>
              <a:rPr lang="en-US" b="0" i="0" dirty="0">
                <a:solidFill>
                  <a:srgbClr val="333333"/>
                </a:solidFill>
                <a:effectLst/>
                <a:latin typeface="inter-regular"/>
              </a:rPr>
              <a:t>The C# </a:t>
            </a:r>
            <a:r>
              <a:rPr lang="en-US" b="0" i="1" dirty="0">
                <a:solidFill>
                  <a:srgbClr val="333333"/>
                </a:solidFill>
                <a:effectLst/>
                <a:latin typeface="inter-regular"/>
              </a:rPr>
              <a:t>for loop</a:t>
            </a:r>
            <a:r>
              <a:rPr lang="en-US" b="0" i="0" dirty="0">
                <a:solidFill>
                  <a:srgbClr val="333333"/>
                </a:solidFill>
                <a:effectLst/>
                <a:latin typeface="inter-regular"/>
              </a:rPr>
              <a:t> is used to iterate a part of the program several times. If the number of iteration is fixed, it is recommended to use for loop than while or do-while loops.</a:t>
            </a:r>
            <a:endParaRPr lang="en-IN" dirty="0"/>
          </a:p>
        </p:txBody>
      </p:sp>
    </p:spTree>
    <p:extLst>
      <p:ext uri="{BB962C8B-B14F-4D97-AF65-F5344CB8AC3E}">
        <p14:creationId xmlns:p14="http://schemas.microsoft.com/office/powerpoint/2010/main" val="399101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52BE-BB12-4B9B-9B77-A9DDC6BCB7F1}"/>
              </a:ext>
            </a:extLst>
          </p:cNvPr>
          <p:cNvSpPr>
            <a:spLocks noGrp="1"/>
          </p:cNvSpPr>
          <p:nvPr>
            <p:ph type="title"/>
          </p:nvPr>
        </p:nvSpPr>
        <p:spPr/>
        <p:txBody>
          <a:bodyPr/>
          <a:lstStyle/>
          <a:p>
            <a:r>
              <a:rPr lang="en-IN" dirty="0"/>
              <a:t>C# While Loop</a:t>
            </a:r>
          </a:p>
        </p:txBody>
      </p:sp>
      <p:sp>
        <p:nvSpPr>
          <p:cNvPr id="3" name="Content Placeholder 2">
            <a:extLst>
              <a:ext uri="{FF2B5EF4-FFF2-40B4-BE49-F238E27FC236}">
                <a16:creationId xmlns:a16="http://schemas.microsoft.com/office/drawing/2014/main" id="{DEFE5764-31AF-2E55-EB52-D04C2B7B1A51}"/>
              </a:ext>
            </a:extLst>
          </p:cNvPr>
          <p:cNvSpPr>
            <a:spLocks noGrp="1"/>
          </p:cNvSpPr>
          <p:nvPr>
            <p:ph idx="1"/>
          </p:nvPr>
        </p:nvSpPr>
        <p:spPr/>
        <p:txBody>
          <a:bodyPr/>
          <a:lstStyle/>
          <a:p>
            <a:pPr marL="0" indent="0">
              <a:buNone/>
            </a:pPr>
            <a:r>
              <a:rPr lang="en-US" b="0" i="0" dirty="0">
                <a:solidFill>
                  <a:srgbClr val="333333"/>
                </a:solidFill>
                <a:effectLst/>
                <a:latin typeface="inter-regular"/>
              </a:rPr>
              <a:t>In C#, </a:t>
            </a:r>
            <a:r>
              <a:rPr lang="en-US" b="0" i="1" dirty="0">
                <a:solidFill>
                  <a:srgbClr val="333333"/>
                </a:solidFill>
                <a:effectLst/>
                <a:latin typeface="inter-regular"/>
              </a:rPr>
              <a:t>while loop</a:t>
            </a:r>
            <a:r>
              <a:rPr lang="en-US" b="0" i="0" dirty="0">
                <a:solidFill>
                  <a:srgbClr val="333333"/>
                </a:solidFill>
                <a:effectLst/>
                <a:latin typeface="inter-regular"/>
              </a:rPr>
              <a:t> is used to iterate a part of the program several times. If the number of iteration is not fixed, it is recommended to use while loop than for loop.</a:t>
            </a:r>
            <a:endParaRPr lang="en-IN" dirty="0"/>
          </a:p>
        </p:txBody>
      </p:sp>
    </p:spTree>
    <p:extLst>
      <p:ext uri="{BB962C8B-B14F-4D97-AF65-F5344CB8AC3E}">
        <p14:creationId xmlns:p14="http://schemas.microsoft.com/office/powerpoint/2010/main" val="151716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D54F-8DB9-6A95-1913-80DF0B922B0A}"/>
              </a:ext>
            </a:extLst>
          </p:cNvPr>
          <p:cNvSpPr>
            <a:spLocks noGrp="1"/>
          </p:cNvSpPr>
          <p:nvPr>
            <p:ph type="title"/>
          </p:nvPr>
        </p:nvSpPr>
        <p:spPr/>
        <p:txBody>
          <a:bodyPr/>
          <a:lstStyle/>
          <a:p>
            <a:r>
              <a:rPr lang="en-IN" dirty="0"/>
              <a:t>C# Do-While Loop</a:t>
            </a:r>
          </a:p>
        </p:txBody>
      </p:sp>
      <p:sp>
        <p:nvSpPr>
          <p:cNvPr id="3" name="Content Placeholder 2">
            <a:extLst>
              <a:ext uri="{FF2B5EF4-FFF2-40B4-BE49-F238E27FC236}">
                <a16:creationId xmlns:a16="http://schemas.microsoft.com/office/drawing/2014/main" id="{54570C01-2A5E-A097-DF71-B95C71838A8F}"/>
              </a:ext>
            </a:extLst>
          </p:cNvPr>
          <p:cNvSpPr>
            <a:spLocks noGrp="1"/>
          </p:cNvSpPr>
          <p:nvPr>
            <p:ph idx="1"/>
          </p:nvPr>
        </p:nvSpPr>
        <p:spPr/>
        <p:txBody>
          <a:bodyPr/>
          <a:lstStyle/>
          <a:p>
            <a:pPr algn="just"/>
            <a:r>
              <a:rPr lang="en-US" b="0" i="0" dirty="0">
                <a:solidFill>
                  <a:srgbClr val="333333"/>
                </a:solidFill>
                <a:effectLst/>
                <a:latin typeface="inter-regular"/>
              </a:rPr>
              <a:t>The C# </a:t>
            </a:r>
            <a:r>
              <a:rPr lang="en-US" b="0" i="1" dirty="0">
                <a:solidFill>
                  <a:srgbClr val="333333"/>
                </a:solidFill>
                <a:effectLst/>
                <a:latin typeface="inter-regular"/>
              </a:rPr>
              <a:t>do-while loop</a:t>
            </a:r>
            <a:r>
              <a:rPr lang="en-US" b="0" i="0" dirty="0">
                <a:solidFill>
                  <a:srgbClr val="333333"/>
                </a:solidFill>
                <a:effectLst/>
                <a:latin typeface="inter-regular"/>
              </a:rPr>
              <a:t> is used to iterate a part of the program several times. If the number of iteration is not fixed and you must have to execute the loop at least once, it is recommended to use do-while loop.</a:t>
            </a:r>
          </a:p>
          <a:p>
            <a:pPr algn="just"/>
            <a:r>
              <a:rPr lang="en-US" b="0" i="0" dirty="0">
                <a:solidFill>
                  <a:srgbClr val="333333"/>
                </a:solidFill>
                <a:effectLst/>
                <a:latin typeface="inter-regular"/>
              </a:rPr>
              <a:t>The C# </a:t>
            </a:r>
            <a:r>
              <a:rPr lang="en-US" b="0" i="1" dirty="0">
                <a:solidFill>
                  <a:srgbClr val="333333"/>
                </a:solidFill>
                <a:effectLst/>
                <a:latin typeface="inter-regular"/>
              </a:rPr>
              <a:t>do-while loop</a:t>
            </a:r>
            <a:r>
              <a:rPr lang="en-US" b="0" i="0" dirty="0">
                <a:solidFill>
                  <a:srgbClr val="333333"/>
                </a:solidFill>
                <a:effectLst/>
                <a:latin typeface="inter-regular"/>
              </a:rPr>
              <a:t> is executed at least once because condition is checked after loop body.</a:t>
            </a:r>
          </a:p>
          <a:p>
            <a:endParaRPr lang="en-IN" dirty="0"/>
          </a:p>
        </p:txBody>
      </p:sp>
    </p:spTree>
    <p:extLst>
      <p:ext uri="{BB962C8B-B14F-4D97-AF65-F5344CB8AC3E}">
        <p14:creationId xmlns:p14="http://schemas.microsoft.com/office/powerpoint/2010/main" val="7844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ADA0-97CA-CADE-DB0F-C93EF08367FB}"/>
              </a:ext>
            </a:extLst>
          </p:cNvPr>
          <p:cNvSpPr>
            <a:spLocks noGrp="1"/>
          </p:cNvSpPr>
          <p:nvPr>
            <p:ph type="title"/>
          </p:nvPr>
        </p:nvSpPr>
        <p:spPr/>
        <p:txBody>
          <a:bodyPr/>
          <a:lstStyle/>
          <a:p>
            <a:r>
              <a:rPr lang="en-IN" dirty="0"/>
              <a:t>C# </a:t>
            </a:r>
            <a:r>
              <a:rPr lang="en-IN" dirty="0" err="1"/>
              <a:t>Goto</a:t>
            </a:r>
            <a:r>
              <a:rPr lang="en-IN" dirty="0"/>
              <a:t> Statement</a:t>
            </a:r>
          </a:p>
        </p:txBody>
      </p:sp>
      <p:sp>
        <p:nvSpPr>
          <p:cNvPr id="3" name="Content Placeholder 2">
            <a:extLst>
              <a:ext uri="{FF2B5EF4-FFF2-40B4-BE49-F238E27FC236}">
                <a16:creationId xmlns:a16="http://schemas.microsoft.com/office/drawing/2014/main" id="{88E27CC3-C38F-18EA-35E0-9C44896FD59D}"/>
              </a:ext>
            </a:extLst>
          </p:cNvPr>
          <p:cNvSpPr>
            <a:spLocks noGrp="1"/>
          </p:cNvSpPr>
          <p:nvPr>
            <p:ph idx="1"/>
          </p:nvPr>
        </p:nvSpPr>
        <p:spPr/>
        <p:txBody>
          <a:bodyPr/>
          <a:lstStyle/>
          <a:p>
            <a:pPr algn="just"/>
            <a:r>
              <a:rPr lang="en-US" b="0" i="0" dirty="0">
                <a:solidFill>
                  <a:srgbClr val="333333"/>
                </a:solidFill>
                <a:effectLst/>
                <a:latin typeface="inter-regular"/>
              </a:rPr>
              <a:t>The C# </a:t>
            </a:r>
            <a:r>
              <a:rPr lang="en-US" b="0" i="0" dirty="0" err="1">
                <a:solidFill>
                  <a:srgbClr val="333333"/>
                </a:solidFill>
                <a:effectLst/>
                <a:latin typeface="inter-regular"/>
              </a:rPr>
              <a:t>goto</a:t>
            </a:r>
            <a:r>
              <a:rPr lang="en-US" b="0" i="0" dirty="0">
                <a:solidFill>
                  <a:srgbClr val="333333"/>
                </a:solidFill>
                <a:effectLst/>
                <a:latin typeface="inter-regular"/>
              </a:rPr>
              <a:t> statement is also known jump statement. It is used to transfer control to the other part of the program. It unconditionally jumps to the specified label.</a:t>
            </a:r>
          </a:p>
          <a:p>
            <a:pPr algn="just"/>
            <a:r>
              <a:rPr lang="en-US" b="0" i="0" dirty="0">
                <a:solidFill>
                  <a:srgbClr val="333333"/>
                </a:solidFill>
                <a:effectLst/>
                <a:latin typeface="inter-regular"/>
              </a:rPr>
              <a:t>It can be used to transfer control from deeply nested loop or switch case label.</a:t>
            </a:r>
          </a:p>
          <a:p>
            <a:pPr algn="just"/>
            <a:r>
              <a:rPr lang="en-US" b="0" i="0" dirty="0">
                <a:solidFill>
                  <a:srgbClr val="333333"/>
                </a:solidFill>
                <a:effectLst/>
                <a:latin typeface="inter-regular"/>
              </a:rPr>
              <a:t>Currently, it is avoided to use </a:t>
            </a:r>
            <a:r>
              <a:rPr lang="en-US" b="0" i="0" dirty="0" err="1">
                <a:solidFill>
                  <a:srgbClr val="333333"/>
                </a:solidFill>
                <a:effectLst/>
                <a:latin typeface="inter-regular"/>
              </a:rPr>
              <a:t>goto</a:t>
            </a:r>
            <a:r>
              <a:rPr lang="en-US" b="0" i="0" dirty="0">
                <a:solidFill>
                  <a:srgbClr val="333333"/>
                </a:solidFill>
                <a:effectLst/>
                <a:latin typeface="inter-regular"/>
              </a:rPr>
              <a:t> statement in C# because it makes the program complex.</a:t>
            </a:r>
          </a:p>
          <a:p>
            <a:endParaRPr lang="en-IN" dirty="0"/>
          </a:p>
        </p:txBody>
      </p:sp>
    </p:spTree>
    <p:extLst>
      <p:ext uri="{BB962C8B-B14F-4D97-AF65-F5344CB8AC3E}">
        <p14:creationId xmlns:p14="http://schemas.microsoft.com/office/powerpoint/2010/main" val="302878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4DE3-FF85-6E89-921C-F232487C2418}"/>
              </a:ext>
            </a:extLst>
          </p:cNvPr>
          <p:cNvSpPr>
            <a:spLocks noGrp="1"/>
          </p:cNvSpPr>
          <p:nvPr>
            <p:ph type="title"/>
          </p:nvPr>
        </p:nvSpPr>
        <p:spPr/>
        <p:txBody>
          <a:bodyPr/>
          <a:lstStyle/>
          <a:p>
            <a:r>
              <a:rPr lang="en-IN" dirty="0"/>
              <a:t>C# Function</a:t>
            </a:r>
          </a:p>
        </p:txBody>
      </p:sp>
      <p:sp>
        <p:nvSpPr>
          <p:cNvPr id="3" name="Content Placeholder 2">
            <a:extLst>
              <a:ext uri="{FF2B5EF4-FFF2-40B4-BE49-F238E27FC236}">
                <a16:creationId xmlns:a16="http://schemas.microsoft.com/office/drawing/2014/main" id="{46522BF4-ED66-2F78-DA0B-6643C6BCC471}"/>
              </a:ext>
            </a:extLst>
          </p:cNvPr>
          <p:cNvSpPr>
            <a:spLocks noGrp="1"/>
          </p:cNvSpPr>
          <p:nvPr>
            <p:ph idx="1"/>
          </p:nvPr>
        </p:nvSpPr>
        <p:spPr/>
        <p:txBody>
          <a:bodyPr/>
          <a:lstStyle/>
          <a:p>
            <a:pPr algn="just"/>
            <a:r>
              <a:rPr lang="en-US" b="0" i="0" dirty="0">
                <a:solidFill>
                  <a:srgbClr val="333333"/>
                </a:solidFill>
                <a:effectLst/>
                <a:latin typeface="inter-regular"/>
              </a:rPr>
              <a:t>Function is a block of code that has a signature. Function is used to execute statements specified in the code block. A function consists of the following components:</a:t>
            </a:r>
          </a:p>
          <a:p>
            <a:pPr algn="just"/>
            <a:r>
              <a:rPr lang="en-US" b="1" i="0" dirty="0">
                <a:solidFill>
                  <a:srgbClr val="333333"/>
                </a:solidFill>
                <a:effectLst/>
                <a:latin typeface="inter-bold"/>
              </a:rPr>
              <a:t>Function name:</a:t>
            </a:r>
            <a:r>
              <a:rPr lang="en-US" b="0" i="0" dirty="0">
                <a:solidFill>
                  <a:srgbClr val="333333"/>
                </a:solidFill>
                <a:effectLst/>
                <a:latin typeface="inter-regular"/>
              </a:rPr>
              <a:t> It is a unique name that is used to make Function call.</a:t>
            </a:r>
          </a:p>
          <a:p>
            <a:pPr algn="just"/>
            <a:r>
              <a:rPr lang="en-US" b="1" i="0" dirty="0">
                <a:solidFill>
                  <a:srgbClr val="333333"/>
                </a:solidFill>
                <a:effectLst/>
                <a:latin typeface="inter-bold"/>
              </a:rPr>
              <a:t>Return type:</a:t>
            </a:r>
            <a:r>
              <a:rPr lang="en-US" b="0" i="0" dirty="0">
                <a:solidFill>
                  <a:srgbClr val="333333"/>
                </a:solidFill>
                <a:effectLst/>
                <a:latin typeface="inter-regular"/>
              </a:rPr>
              <a:t> It is used to specify the data type of function return value.</a:t>
            </a:r>
          </a:p>
          <a:p>
            <a:pPr algn="just"/>
            <a:r>
              <a:rPr lang="en-US" b="1" i="0" dirty="0">
                <a:solidFill>
                  <a:srgbClr val="333333"/>
                </a:solidFill>
                <a:effectLst/>
                <a:latin typeface="inter-bold"/>
              </a:rPr>
              <a:t>Body:</a:t>
            </a:r>
            <a:r>
              <a:rPr lang="en-US" b="0" i="0" dirty="0">
                <a:solidFill>
                  <a:srgbClr val="333333"/>
                </a:solidFill>
                <a:effectLst/>
                <a:latin typeface="inter-regular"/>
              </a:rPr>
              <a:t> It is a block that contains executable statements.</a:t>
            </a:r>
          </a:p>
          <a:p>
            <a:pPr marL="0" indent="0">
              <a:buNone/>
            </a:pPr>
            <a:endParaRPr lang="en-IN" dirty="0"/>
          </a:p>
        </p:txBody>
      </p:sp>
    </p:spTree>
    <p:extLst>
      <p:ext uri="{BB962C8B-B14F-4D97-AF65-F5344CB8AC3E}">
        <p14:creationId xmlns:p14="http://schemas.microsoft.com/office/powerpoint/2010/main" val="165098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Call By Value</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lstStyle/>
          <a:p>
            <a:r>
              <a:rPr lang="en-US" b="0" i="0" dirty="0">
                <a:solidFill>
                  <a:srgbClr val="333333"/>
                </a:solidFill>
                <a:effectLst/>
                <a:latin typeface="inter-regular"/>
              </a:rPr>
              <a:t>In C#, value-type parameters are that pass a copy of original value to the function rather than reference. It does not modify the original value. A change made in passed value does not alter the actual value.</a:t>
            </a:r>
            <a:endParaRPr lang="en-IN" dirty="0"/>
          </a:p>
        </p:txBody>
      </p:sp>
    </p:spTree>
    <p:extLst>
      <p:ext uri="{BB962C8B-B14F-4D97-AF65-F5344CB8AC3E}">
        <p14:creationId xmlns:p14="http://schemas.microsoft.com/office/powerpoint/2010/main" val="128143941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Call By Reference</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lstStyle/>
          <a:p>
            <a:r>
              <a:rPr lang="en-US" b="0" i="0" dirty="0">
                <a:solidFill>
                  <a:srgbClr val="333333"/>
                </a:solidFill>
                <a:effectLst/>
                <a:latin typeface="inter-regular"/>
              </a:rPr>
              <a:t>C# provides a </a:t>
            </a:r>
            <a:r>
              <a:rPr lang="en-US" b="1" i="0" dirty="0">
                <a:solidFill>
                  <a:srgbClr val="333333"/>
                </a:solidFill>
                <a:effectLst/>
                <a:latin typeface="inter-bold"/>
              </a:rPr>
              <a:t>ref</a:t>
            </a:r>
            <a:r>
              <a:rPr lang="en-US" b="0" i="0" dirty="0">
                <a:solidFill>
                  <a:srgbClr val="333333"/>
                </a:solidFill>
                <a:effectLst/>
                <a:latin typeface="inter-regular"/>
              </a:rPr>
              <a:t> keyword to pass argument as reference-type. It passes reference of arguments to the function rather than copy of original value. The changes in passed values are permanent and </a:t>
            </a:r>
            <a:r>
              <a:rPr lang="en-US" b="1" i="0" dirty="0">
                <a:solidFill>
                  <a:srgbClr val="333333"/>
                </a:solidFill>
                <a:effectLst/>
                <a:latin typeface="inter-bold"/>
              </a:rPr>
              <a:t>modify</a:t>
            </a:r>
            <a:r>
              <a:rPr lang="en-US" b="0" i="0" dirty="0">
                <a:solidFill>
                  <a:srgbClr val="333333"/>
                </a:solidFill>
                <a:effectLst/>
                <a:latin typeface="inter-regular"/>
              </a:rPr>
              <a:t> the original variable value.</a:t>
            </a:r>
            <a:endParaRPr lang="en-IN" dirty="0"/>
          </a:p>
        </p:txBody>
      </p:sp>
    </p:spTree>
    <p:extLst>
      <p:ext uri="{BB962C8B-B14F-4D97-AF65-F5344CB8AC3E}">
        <p14:creationId xmlns:p14="http://schemas.microsoft.com/office/powerpoint/2010/main" val="294575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Arrays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lstStyle/>
          <a:p>
            <a:r>
              <a:rPr lang="en-US" b="0" i="0" dirty="0">
                <a:solidFill>
                  <a:srgbClr val="333333"/>
                </a:solidFill>
                <a:effectLst/>
                <a:latin typeface="inter-regular"/>
              </a:rPr>
              <a:t>Like other programming languages, array in C# is a group of similar types of elements that have contiguous memory location. In C#, array is an </a:t>
            </a:r>
            <a:r>
              <a:rPr lang="en-US" b="0" i="1" dirty="0">
                <a:solidFill>
                  <a:srgbClr val="333333"/>
                </a:solidFill>
                <a:effectLst/>
                <a:latin typeface="inter-regular"/>
              </a:rPr>
              <a:t>object</a:t>
            </a:r>
            <a:r>
              <a:rPr lang="en-US" b="0" i="0" dirty="0">
                <a:solidFill>
                  <a:srgbClr val="333333"/>
                </a:solidFill>
                <a:effectLst/>
                <a:latin typeface="inter-regular"/>
              </a:rPr>
              <a:t> of base type </a:t>
            </a:r>
            <a:r>
              <a:rPr lang="en-US" b="1" i="0" dirty="0" err="1">
                <a:solidFill>
                  <a:srgbClr val="333333"/>
                </a:solidFill>
                <a:effectLst/>
                <a:latin typeface="inter-bold"/>
              </a:rPr>
              <a:t>System.Array</a:t>
            </a:r>
            <a:r>
              <a:rPr lang="en-US" b="0" i="0" dirty="0">
                <a:solidFill>
                  <a:srgbClr val="333333"/>
                </a:solidFill>
                <a:effectLst/>
                <a:latin typeface="inter-regular"/>
              </a:rPr>
              <a:t>. In C#, array index starts from 0. We can store only fixed set of elements in C# array.</a:t>
            </a:r>
          </a:p>
          <a:p>
            <a:endParaRPr lang="en-US" dirty="0">
              <a:solidFill>
                <a:srgbClr val="333333"/>
              </a:solidFill>
              <a:latin typeface="inter-regular"/>
            </a:endParaRPr>
          </a:p>
          <a:p>
            <a:pPr marL="0" indent="0">
              <a:buNone/>
            </a:pPr>
            <a:endParaRPr lang="en-IN" dirty="0"/>
          </a:p>
        </p:txBody>
      </p:sp>
      <p:pic>
        <p:nvPicPr>
          <p:cNvPr id="1026" name="Picture 2" descr="C# array">
            <a:extLst>
              <a:ext uri="{FF2B5EF4-FFF2-40B4-BE49-F238E27FC236}">
                <a16:creationId xmlns:a16="http://schemas.microsoft.com/office/drawing/2014/main" id="{11395C43-998D-D480-229D-0D0554DA6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669" y="3943072"/>
            <a:ext cx="3752850" cy="126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833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Advantages and Disadvantages of Arrays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lnSpcReduction="10000"/>
          </a:bodyPr>
          <a:lstStyle/>
          <a:p>
            <a:pPr marL="0" indent="0" algn="just">
              <a:buNone/>
            </a:pPr>
            <a:r>
              <a:rPr lang="en-US" dirty="0">
                <a:solidFill>
                  <a:srgbClr val="333333"/>
                </a:solidFill>
                <a:latin typeface="inter-regular"/>
              </a:rPr>
              <a:t>Advantages of C# Array</a:t>
            </a:r>
          </a:p>
          <a:p>
            <a:pPr algn="just">
              <a:buFont typeface="Arial" panose="020B0604020202020204" pitchFamily="34" charset="0"/>
              <a:buChar char="•"/>
            </a:pPr>
            <a:r>
              <a:rPr lang="en-US" dirty="0">
                <a:solidFill>
                  <a:srgbClr val="333333"/>
                </a:solidFill>
                <a:latin typeface="inter-regular"/>
              </a:rPr>
              <a:t>Code Optimization (less code)</a:t>
            </a:r>
          </a:p>
          <a:p>
            <a:pPr algn="just">
              <a:buFont typeface="Arial" panose="020B0604020202020204" pitchFamily="34" charset="0"/>
              <a:buChar char="•"/>
            </a:pPr>
            <a:r>
              <a:rPr lang="en-US" dirty="0">
                <a:solidFill>
                  <a:srgbClr val="333333"/>
                </a:solidFill>
                <a:latin typeface="inter-regular"/>
              </a:rPr>
              <a:t>Random Access</a:t>
            </a:r>
          </a:p>
          <a:p>
            <a:pPr algn="just">
              <a:buFont typeface="Arial" panose="020B0604020202020204" pitchFamily="34" charset="0"/>
              <a:buChar char="•"/>
            </a:pPr>
            <a:r>
              <a:rPr lang="en-US" dirty="0">
                <a:solidFill>
                  <a:srgbClr val="333333"/>
                </a:solidFill>
                <a:latin typeface="inter-regular"/>
              </a:rPr>
              <a:t>Easy to traverse data</a:t>
            </a:r>
          </a:p>
          <a:p>
            <a:pPr algn="just">
              <a:buFont typeface="Arial" panose="020B0604020202020204" pitchFamily="34" charset="0"/>
              <a:buChar char="•"/>
            </a:pPr>
            <a:r>
              <a:rPr lang="en-US" dirty="0">
                <a:solidFill>
                  <a:srgbClr val="333333"/>
                </a:solidFill>
                <a:latin typeface="inter-regular"/>
              </a:rPr>
              <a:t>Easy to manipulate data</a:t>
            </a:r>
          </a:p>
          <a:p>
            <a:pPr algn="just">
              <a:buFont typeface="Arial" panose="020B0604020202020204" pitchFamily="34" charset="0"/>
              <a:buChar char="•"/>
            </a:pPr>
            <a:r>
              <a:rPr lang="en-US" dirty="0">
                <a:solidFill>
                  <a:srgbClr val="333333"/>
                </a:solidFill>
                <a:latin typeface="inter-regular"/>
              </a:rPr>
              <a:t>Easy to sort data etc.</a:t>
            </a:r>
          </a:p>
          <a:p>
            <a:pPr marL="0" indent="0" algn="just">
              <a:buNone/>
            </a:pPr>
            <a:endParaRPr lang="en-US" dirty="0">
              <a:solidFill>
                <a:srgbClr val="333333"/>
              </a:solidFill>
              <a:latin typeface="inter-regular"/>
            </a:endParaRPr>
          </a:p>
          <a:p>
            <a:pPr marL="0" indent="0" algn="just">
              <a:buNone/>
            </a:pPr>
            <a:r>
              <a:rPr lang="en-US" dirty="0">
                <a:solidFill>
                  <a:srgbClr val="333333"/>
                </a:solidFill>
                <a:latin typeface="inter-regular"/>
              </a:rPr>
              <a:t>Disadvantages of C# Array</a:t>
            </a:r>
          </a:p>
          <a:p>
            <a:pPr algn="just">
              <a:buFont typeface="Arial" panose="020B0604020202020204" pitchFamily="34" charset="0"/>
              <a:buChar char="•"/>
            </a:pPr>
            <a:r>
              <a:rPr lang="en-US" dirty="0">
                <a:solidFill>
                  <a:srgbClr val="333333"/>
                </a:solidFill>
                <a:latin typeface="inter-regular"/>
              </a:rPr>
              <a:t>Fixed size</a:t>
            </a:r>
          </a:p>
          <a:p>
            <a:endParaRPr lang="en-IN" dirty="0"/>
          </a:p>
        </p:txBody>
      </p:sp>
    </p:spTree>
    <p:extLst>
      <p:ext uri="{BB962C8B-B14F-4D97-AF65-F5344CB8AC3E}">
        <p14:creationId xmlns:p14="http://schemas.microsoft.com/office/powerpoint/2010/main" val="93217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2C82-9ED8-B14D-3CD8-AEA826F84852}"/>
              </a:ext>
            </a:extLst>
          </p:cNvPr>
          <p:cNvSpPr>
            <a:spLocks noGrp="1"/>
          </p:cNvSpPr>
          <p:nvPr>
            <p:ph type="title"/>
          </p:nvPr>
        </p:nvSpPr>
        <p:spPr/>
        <p:txBody>
          <a:bodyPr/>
          <a:lstStyle/>
          <a:p>
            <a:r>
              <a:rPr lang="en-IN" dirty="0"/>
              <a:t>What is C#?</a:t>
            </a:r>
          </a:p>
        </p:txBody>
      </p:sp>
      <p:sp>
        <p:nvSpPr>
          <p:cNvPr id="3" name="Content Placeholder 2">
            <a:extLst>
              <a:ext uri="{FF2B5EF4-FFF2-40B4-BE49-F238E27FC236}">
                <a16:creationId xmlns:a16="http://schemas.microsoft.com/office/drawing/2014/main" id="{AB1E905F-F003-D7E5-DA4F-66378B14B2F9}"/>
              </a:ext>
            </a:extLst>
          </p:cNvPr>
          <p:cNvSpPr>
            <a:spLocks noGrp="1"/>
          </p:cNvSpPr>
          <p:nvPr>
            <p:ph idx="1"/>
          </p:nvPr>
        </p:nvSpPr>
        <p:spPr/>
        <p:txBody>
          <a:bodyPr/>
          <a:lstStyle/>
          <a:p>
            <a:r>
              <a:rPr lang="en-US" b="0" i="0" dirty="0">
                <a:solidFill>
                  <a:srgbClr val="333333"/>
                </a:solidFill>
                <a:effectLst/>
                <a:latin typeface="inter-regular"/>
              </a:rPr>
              <a:t>It is an object-oriented programming language provided by Microsoft that runs on </a:t>
            </a:r>
            <a:r>
              <a:rPr lang="en-US" b="0" i="0" dirty="0" err="1">
                <a:solidFill>
                  <a:srgbClr val="333333"/>
                </a:solidFill>
                <a:effectLst/>
                <a:latin typeface="inter-regular"/>
              </a:rPr>
              <a:t>.Net</a:t>
            </a:r>
            <a:r>
              <a:rPr lang="en-US" b="0" i="0" dirty="0">
                <a:solidFill>
                  <a:srgbClr val="333333"/>
                </a:solidFill>
                <a:effectLst/>
                <a:latin typeface="inter-regular"/>
              </a:rPr>
              <a:t> Framework.</a:t>
            </a:r>
          </a:p>
          <a:p>
            <a:endParaRPr lang="en-IN" dirty="0"/>
          </a:p>
        </p:txBody>
      </p:sp>
    </p:spTree>
    <p:extLst>
      <p:ext uri="{BB962C8B-B14F-4D97-AF65-F5344CB8AC3E}">
        <p14:creationId xmlns:p14="http://schemas.microsoft.com/office/powerpoint/2010/main" val="226946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Types of Arrays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buFont typeface="+mj-lt"/>
              <a:buAutoNum type="arabicPeriod"/>
            </a:pPr>
            <a:r>
              <a:rPr lang="en-IN" b="0" i="0" dirty="0">
                <a:solidFill>
                  <a:srgbClr val="000000"/>
                </a:solidFill>
                <a:effectLst/>
                <a:latin typeface="inter-regular"/>
              </a:rPr>
              <a:t>Single Dimensional Array</a:t>
            </a:r>
          </a:p>
          <a:p>
            <a:pPr algn="just">
              <a:buFont typeface="+mj-lt"/>
              <a:buAutoNum type="arabicPeriod"/>
            </a:pPr>
            <a:r>
              <a:rPr lang="en-IN" b="0" i="0" dirty="0">
                <a:solidFill>
                  <a:srgbClr val="000000"/>
                </a:solidFill>
                <a:effectLst/>
                <a:latin typeface="inter-regular"/>
              </a:rPr>
              <a:t>Multidimensional Array</a:t>
            </a:r>
          </a:p>
          <a:p>
            <a:pPr algn="just">
              <a:buFont typeface="+mj-lt"/>
              <a:buAutoNum type="arabicPeriod"/>
            </a:pPr>
            <a:r>
              <a:rPr lang="en-IN" b="0" i="0" dirty="0">
                <a:solidFill>
                  <a:srgbClr val="000000"/>
                </a:solidFill>
                <a:effectLst/>
                <a:latin typeface="inter-regular"/>
              </a:rPr>
              <a:t>Jagged Array</a:t>
            </a:r>
          </a:p>
        </p:txBody>
      </p:sp>
    </p:spTree>
    <p:extLst>
      <p:ext uri="{BB962C8B-B14F-4D97-AF65-F5344CB8AC3E}">
        <p14:creationId xmlns:p14="http://schemas.microsoft.com/office/powerpoint/2010/main" val="170010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Multidimensional Array</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The multidimensional array is also known as rectangular arrays in C#. It can be two dimensional or three dimensional. The data is stored in tabular form (row * column) which is also known as matrix.</a:t>
            </a:r>
          </a:p>
          <a:p>
            <a:pPr algn="just"/>
            <a:r>
              <a:rPr lang="en-US" b="0" i="0" dirty="0">
                <a:solidFill>
                  <a:srgbClr val="333333"/>
                </a:solidFill>
                <a:effectLst/>
                <a:latin typeface="inter-regular"/>
              </a:rPr>
              <a:t>To create multidimensional array, we need to use comma inside the square brackets.</a:t>
            </a:r>
          </a:p>
        </p:txBody>
      </p:sp>
    </p:spTree>
    <p:extLst>
      <p:ext uri="{BB962C8B-B14F-4D97-AF65-F5344CB8AC3E}">
        <p14:creationId xmlns:p14="http://schemas.microsoft.com/office/powerpoint/2010/main" val="69689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Jagged Arrays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In C#, jagged array is also known as "array of arrays" because its elements are arrays. The element size of jagged array can be different.</a:t>
            </a:r>
          </a:p>
        </p:txBody>
      </p:sp>
    </p:spTree>
    <p:extLst>
      <p:ext uri="{BB962C8B-B14F-4D97-AF65-F5344CB8AC3E}">
        <p14:creationId xmlns:p14="http://schemas.microsoft.com/office/powerpoint/2010/main" val="516943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Array class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C# provides an Array class to deal with array related operations. It provides methods for creating, manipulating, searching, and sorting elements of an array. This class works as the base class for all arrays in the .NET programming environment.</a:t>
            </a:r>
          </a:p>
        </p:txBody>
      </p:sp>
    </p:spTree>
    <p:extLst>
      <p:ext uri="{BB962C8B-B14F-4D97-AF65-F5344CB8AC3E}">
        <p14:creationId xmlns:p14="http://schemas.microsoft.com/office/powerpoint/2010/main" val="1257134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Constructor</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marL="0" indent="0" algn="just">
              <a:buNone/>
            </a:pPr>
            <a:r>
              <a:rPr lang="en-US" b="0" i="0" dirty="0">
                <a:solidFill>
                  <a:srgbClr val="333333"/>
                </a:solidFill>
                <a:effectLst/>
                <a:latin typeface="inter-regular"/>
              </a:rPr>
              <a:t>In C#, constructor is a special method which is invoked automatically at the time of object creation. It is used to initialize the data members of new object generally. The constructor in C# has the same name as class or struct.</a:t>
            </a:r>
          </a:p>
          <a:p>
            <a:pPr marL="0" indent="0" algn="just">
              <a:buNone/>
            </a:pP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There can be two types of constructors in C#.</a:t>
            </a:r>
          </a:p>
          <a:p>
            <a:pPr algn="just">
              <a:buFont typeface="Arial" panose="020B0604020202020204" pitchFamily="34" charset="0"/>
              <a:buChar char="•"/>
            </a:pPr>
            <a:r>
              <a:rPr lang="en-US" b="0" i="0" dirty="0">
                <a:solidFill>
                  <a:srgbClr val="000000"/>
                </a:solidFill>
                <a:effectLst/>
                <a:latin typeface="inter-regular"/>
              </a:rPr>
              <a:t>Default constructor</a:t>
            </a:r>
          </a:p>
          <a:p>
            <a:pPr algn="just">
              <a:buFont typeface="Arial" panose="020B0604020202020204" pitchFamily="34" charset="0"/>
              <a:buChar char="•"/>
            </a:pPr>
            <a:r>
              <a:rPr lang="en-US" b="0" i="0" dirty="0">
                <a:solidFill>
                  <a:srgbClr val="000000"/>
                </a:solidFill>
                <a:effectLst/>
                <a:latin typeface="inter-regular"/>
              </a:rPr>
              <a:t>Parameterized constructor</a:t>
            </a:r>
          </a:p>
        </p:txBody>
      </p:sp>
    </p:spTree>
    <p:extLst>
      <p:ext uri="{BB962C8B-B14F-4D97-AF65-F5344CB8AC3E}">
        <p14:creationId xmlns:p14="http://schemas.microsoft.com/office/powerpoint/2010/main" val="2834408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Destructor</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A destructor works opposite to constructor, It destructs the objects of classes. It can be defined only once in a class. Like constructors, it is invoked </a:t>
            </a:r>
            <a:r>
              <a:rPr lang="en-US" dirty="0">
                <a:solidFill>
                  <a:srgbClr val="333333"/>
                </a:solidFill>
                <a:latin typeface="inter-regular"/>
              </a:rPr>
              <a:t>automatically.</a:t>
            </a:r>
          </a:p>
          <a:p>
            <a:pPr marL="0" indent="0">
              <a:buNone/>
            </a:pPr>
            <a:r>
              <a:rPr lang="en-US" dirty="0">
                <a:solidFill>
                  <a:srgbClr val="333333"/>
                </a:solidFill>
                <a:latin typeface="inter-regular"/>
              </a:rPr>
              <a:t>  C# destructor cannot have parameters.</a:t>
            </a:r>
            <a:endParaRPr lang="en-US" b="0" i="0" dirty="0">
              <a:solidFill>
                <a:srgbClr val="000000"/>
              </a:solidFill>
              <a:effectLst/>
              <a:latin typeface="inter-regular"/>
            </a:endParaRPr>
          </a:p>
        </p:txBody>
      </p:sp>
    </p:spTree>
    <p:extLst>
      <p:ext uri="{BB962C8B-B14F-4D97-AF65-F5344CB8AC3E}">
        <p14:creationId xmlns:p14="http://schemas.microsoft.com/office/powerpoint/2010/main" val="3611135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this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dirty="0">
                <a:solidFill>
                  <a:srgbClr val="333333"/>
                </a:solidFill>
                <a:latin typeface="inter-regular"/>
              </a:rPr>
              <a:t>In C# programming, “this” is a keyword that refers to the current instance of the class. There can be 3 main usage of this keyword in C#. </a:t>
            </a:r>
          </a:p>
          <a:p>
            <a:pPr algn="just">
              <a:buFont typeface="Arial" panose="020B0604020202020204" pitchFamily="34" charset="0"/>
              <a:buChar char="•"/>
            </a:pPr>
            <a:r>
              <a:rPr lang="en-US" dirty="0">
                <a:solidFill>
                  <a:srgbClr val="333333"/>
                </a:solidFill>
                <a:latin typeface="inter-regular"/>
              </a:rPr>
              <a:t>It can be used to refer current class instance variable. It is used if field names (instance variables) and parameter names are same, that is why both can be distinguish easily.</a:t>
            </a:r>
          </a:p>
          <a:p>
            <a:pPr algn="just">
              <a:buFont typeface="Arial" panose="020B0604020202020204" pitchFamily="34" charset="0"/>
              <a:buChar char="•"/>
            </a:pPr>
            <a:r>
              <a:rPr lang="en-US" dirty="0">
                <a:solidFill>
                  <a:srgbClr val="333333"/>
                </a:solidFill>
                <a:latin typeface="inter-regular"/>
              </a:rPr>
              <a:t>It can be used to pass current object as a parameter to another method.</a:t>
            </a:r>
          </a:p>
          <a:p>
            <a:pPr algn="just">
              <a:buFont typeface="Arial" panose="020B0604020202020204" pitchFamily="34" charset="0"/>
              <a:buChar char="•"/>
            </a:pPr>
            <a:r>
              <a:rPr lang="en-US" dirty="0">
                <a:solidFill>
                  <a:srgbClr val="333333"/>
                </a:solidFill>
                <a:latin typeface="inter-regular"/>
              </a:rPr>
              <a:t>It can be used to declare indexers.</a:t>
            </a:r>
          </a:p>
          <a:p>
            <a:pPr marL="0" indent="0">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51583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static</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In C#, static is a keyword or modifier that belongs to the type not instance. So instance is not required to access the static members. In C#, static can be field, method, constructor, class, properties, operator and event.</a:t>
            </a:r>
          </a:p>
          <a:p>
            <a:r>
              <a:rPr lang="en-US" b="0" i="0" dirty="0">
                <a:solidFill>
                  <a:srgbClr val="000000"/>
                </a:solidFill>
                <a:effectLst/>
                <a:latin typeface="inter-regular"/>
              </a:rPr>
              <a:t>Advantage of C# static keyword:</a:t>
            </a:r>
          </a:p>
          <a:p>
            <a:pPr marL="0" indent="0">
              <a:buNone/>
            </a:pPr>
            <a:r>
              <a:rPr lang="en-US" b="1" i="0" dirty="0">
                <a:solidFill>
                  <a:srgbClr val="333333"/>
                </a:solidFill>
                <a:effectLst/>
                <a:latin typeface="inter-bold"/>
              </a:rPr>
              <a:t>Memory efficient:</a:t>
            </a:r>
            <a:r>
              <a:rPr lang="en-US" b="0" i="0" dirty="0">
                <a:solidFill>
                  <a:srgbClr val="333333"/>
                </a:solidFill>
                <a:effectLst/>
                <a:latin typeface="inter-regular"/>
              </a:rPr>
              <a:t> Now we don't need to create instance for accessing the static members, so it saves memory.</a:t>
            </a:r>
            <a:endParaRPr lang="en-US" b="0" i="0" dirty="0">
              <a:solidFill>
                <a:srgbClr val="000000"/>
              </a:solidFill>
              <a:effectLst/>
              <a:latin typeface="inter-regular"/>
            </a:endParaRPr>
          </a:p>
          <a:p>
            <a:pPr marL="0" indent="0">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277130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Structs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In C#, classes and structs are blueprints that are used to create instance of a class. Structs are used for lightweight objects such as Color, Rectangle, Point etc.</a:t>
            </a:r>
          </a:p>
        </p:txBody>
      </p:sp>
    </p:spTree>
    <p:extLst>
      <p:ext uri="{BB962C8B-B14F-4D97-AF65-F5344CB8AC3E}">
        <p14:creationId xmlns:p14="http://schemas.microsoft.com/office/powerpoint/2010/main" val="302347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Enum</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Enum in C# is also known as enumeration. It is used to store a set of named constants such as season, days, month, size etc. The </a:t>
            </a:r>
            <a:r>
              <a:rPr lang="en-US" b="0" i="0" dirty="0" err="1">
                <a:solidFill>
                  <a:srgbClr val="333333"/>
                </a:solidFill>
                <a:effectLst/>
                <a:latin typeface="inter-regular"/>
              </a:rPr>
              <a:t>enum</a:t>
            </a:r>
            <a:r>
              <a:rPr lang="en-US" b="0" i="0" dirty="0">
                <a:solidFill>
                  <a:srgbClr val="333333"/>
                </a:solidFill>
                <a:effectLst/>
                <a:latin typeface="inter-regular"/>
              </a:rPr>
              <a:t> constants are also known as enumerators. Enum in C# can be declared within or outside class and structs.</a:t>
            </a:r>
          </a:p>
          <a:p>
            <a:pPr algn="just"/>
            <a:r>
              <a:rPr lang="en-US" b="0" i="0" dirty="0">
                <a:solidFill>
                  <a:srgbClr val="333333"/>
                </a:solidFill>
                <a:effectLst/>
                <a:latin typeface="inter-regular"/>
              </a:rPr>
              <a:t>Enum constants has default values which starts from 0 and incremented to one by one. But we can change the default value.</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415355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F5A1-95C9-08D8-EA47-330BFEA171EC}"/>
              </a:ext>
            </a:extLst>
          </p:cNvPr>
          <p:cNvSpPr>
            <a:spLocks noGrp="1"/>
          </p:cNvSpPr>
          <p:nvPr>
            <p:ph type="title"/>
          </p:nvPr>
        </p:nvSpPr>
        <p:spPr/>
        <p:txBody>
          <a:bodyPr/>
          <a:lstStyle/>
          <a:p>
            <a:endParaRPr lang="en-IN"/>
          </a:p>
        </p:txBody>
      </p:sp>
      <p:pic>
        <p:nvPicPr>
          <p:cNvPr id="2050" name="Picture 2" descr="CSharp Features 1">
            <a:extLst>
              <a:ext uri="{FF2B5EF4-FFF2-40B4-BE49-F238E27FC236}">
                <a16:creationId xmlns:a16="http://schemas.microsoft.com/office/drawing/2014/main" id="{3B4D44D1-0298-59BA-BB0F-1179F78DE6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1665" y="1990165"/>
            <a:ext cx="5759435" cy="379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0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Namespaces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Namespaces in C# are used to organize too many classes so that it can be easy to handle the application.</a:t>
            </a:r>
          </a:p>
          <a:p>
            <a:pPr algn="just"/>
            <a:r>
              <a:rPr lang="en-US" b="0" i="0" dirty="0">
                <a:solidFill>
                  <a:srgbClr val="333333"/>
                </a:solidFill>
                <a:effectLst/>
                <a:latin typeface="inter-regular"/>
              </a:rPr>
              <a:t>In a simple C# program, we use </a:t>
            </a:r>
            <a:r>
              <a:rPr lang="en-US" b="0" i="0" dirty="0" err="1">
                <a:solidFill>
                  <a:srgbClr val="333333"/>
                </a:solidFill>
                <a:effectLst/>
                <a:latin typeface="inter-regular"/>
              </a:rPr>
              <a:t>System.Console</a:t>
            </a:r>
            <a:r>
              <a:rPr lang="en-US" b="0" i="0" dirty="0">
                <a:solidFill>
                  <a:srgbClr val="333333"/>
                </a:solidFill>
                <a:effectLst/>
                <a:latin typeface="inter-regular"/>
              </a:rPr>
              <a:t> where System is the namespace and Console is the class. To access the class of a namespace, we need to use </a:t>
            </a:r>
            <a:r>
              <a:rPr lang="en-US" b="0" i="0" dirty="0" err="1">
                <a:solidFill>
                  <a:srgbClr val="333333"/>
                </a:solidFill>
                <a:effectLst/>
                <a:latin typeface="inter-regular"/>
              </a:rPr>
              <a:t>namespacename.classname</a:t>
            </a:r>
            <a:r>
              <a:rPr lang="en-US" b="0" i="0" dirty="0">
                <a:solidFill>
                  <a:srgbClr val="333333"/>
                </a:solidFill>
                <a:effectLst/>
                <a:latin typeface="inter-regular"/>
              </a:rPr>
              <a:t>. We can use </a:t>
            </a:r>
            <a:r>
              <a:rPr lang="en-US" b="1" i="0" dirty="0">
                <a:solidFill>
                  <a:srgbClr val="333333"/>
                </a:solidFill>
                <a:effectLst/>
                <a:latin typeface="inter-bold"/>
              </a:rPr>
              <a:t>using</a:t>
            </a:r>
            <a:r>
              <a:rPr lang="en-US" b="0" i="0" dirty="0">
                <a:solidFill>
                  <a:srgbClr val="333333"/>
                </a:solidFill>
                <a:effectLst/>
                <a:latin typeface="inter-regular"/>
              </a:rPr>
              <a:t> keyword so that we don't have to use complete name all the time.</a:t>
            </a:r>
          </a:p>
        </p:txBody>
      </p:sp>
    </p:spTree>
    <p:extLst>
      <p:ext uri="{BB962C8B-B14F-4D97-AF65-F5344CB8AC3E}">
        <p14:creationId xmlns:p14="http://schemas.microsoft.com/office/powerpoint/2010/main" val="1926175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Strings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In C#, string is an object of </a:t>
            </a:r>
            <a:r>
              <a:rPr lang="en-US" b="1" i="0" dirty="0" err="1">
                <a:solidFill>
                  <a:srgbClr val="333333"/>
                </a:solidFill>
                <a:effectLst/>
                <a:latin typeface="inter-bold"/>
              </a:rPr>
              <a:t>System.String</a:t>
            </a:r>
            <a:r>
              <a:rPr lang="en-US" b="0" i="0" dirty="0">
                <a:solidFill>
                  <a:srgbClr val="333333"/>
                </a:solidFill>
                <a:effectLst/>
                <a:latin typeface="inter-regular"/>
              </a:rPr>
              <a:t> class that represent sequence of characters. We can perform many operations on strings such as concatenation, comparison, getting substring, search, trim, replacement etc.</a:t>
            </a:r>
          </a:p>
        </p:txBody>
      </p:sp>
    </p:spTree>
    <p:extLst>
      <p:ext uri="{BB962C8B-B14F-4D97-AF65-F5344CB8AC3E}">
        <p14:creationId xmlns:p14="http://schemas.microsoft.com/office/powerpoint/2010/main" val="210084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Exception Handling</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Exception Handling in C# is </a:t>
            </a:r>
            <a:r>
              <a:rPr lang="en-US" b="0" i="1" dirty="0">
                <a:solidFill>
                  <a:srgbClr val="333333"/>
                </a:solidFill>
                <a:effectLst/>
                <a:latin typeface="inter-regular"/>
              </a:rPr>
              <a:t>a process to handle runtime errors</a:t>
            </a:r>
            <a:r>
              <a:rPr lang="en-US" b="0" i="0" dirty="0">
                <a:solidFill>
                  <a:srgbClr val="333333"/>
                </a:solidFill>
                <a:effectLst/>
                <a:latin typeface="inter-regular"/>
              </a:rPr>
              <a:t>. We perform exception handling so that normal flow of the application can be maintained even after runtime errors.</a:t>
            </a:r>
          </a:p>
          <a:p>
            <a:pPr algn="just"/>
            <a:r>
              <a:rPr lang="en-US" b="0" i="0" dirty="0">
                <a:solidFill>
                  <a:srgbClr val="333333"/>
                </a:solidFill>
                <a:effectLst/>
                <a:latin typeface="inter-regular"/>
              </a:rPr>
              <a:t>In C#, exception is an event or object which is thrown at runtime. All exceptions are derived from </a:t>
            </a:r>
            <a:r>
              <a:rPr lang="en-US" b="0" i="1" dirty="0" err="1">
                <a:solidFill>
                  <a:srgbClr val="333333"/>
                </a:solidFill>
                <a:effectLst/>
                <a:latin typeface="inter-regular"/>
              </a:rPr>
              <a:t>System.Exception</a:t>
            </a:r>
            <a:r>
              <a:rPr lang="en-US" b="0" i="0" dirty="0">
                <a:solidFill>
                  <a:srgbClr val="333333"/>
                </a:solidFill>
                <a:effectLst/>
                <a:latin typeface="inter-regular"/>
              </a:rPr>
              <a:t> class. It is a runtime error which can be handled. If we don't handle the exception, it prints exception message and terminates the program.</a:t>
            </a:r>
          </a:p>
        </p:txBody>
      </p:sp>
    </p:spTree>
    <p:extLst>
      <p:ext uri="{BB962C8B-B14F-4D97-AF65-F5344CB8AC3E}">
        <p14:creationId xmlns:p14="http://schemas.microsoft.com/office/powerpoint/2010/main" val="3209411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p:txBody>
          <a:bodyPr/>
          <a:lstStyle/>
          <a:p>
            <a:r>
              <a:rPr lang="en-IN" dirty="0"/>
              <a:t>Checked and Unchecked Exceptions</a:t>
            </a:r>
          </a:p>
        </p:txBody>
      </p:sp>
      <p:sp>
        <p:nvSpPr>
          <p:cNvPr id="3" name="Content Placeholder 2">
            <a:extLst>
              <a:ext uri="{FF2B5EF4-FFF2-40B4-BE49-F238E27FC236}">
                <a16:creationId xmlns:a16="http://schemas.microsoft.com/office/drawing/2014/main" id="{8722F1BB-3BD4-BCD6-E4B7-D3463901294A}"/>
              </a:ext>
            </a:extLst>
          </p:cNvPr>
          <p:cNvSpPr>
            <a:spLocks noGrp="1"/>
          </p:cNvSpPr>
          <p:nvPr>
            <p:ph idx="1"/>
          </p:nvPr>
        </p:nvSpPr>
        <p:spPr/>
        <p:txBody>
          <a:bodyPr/>
          <a:lstStyle/>
          <a:p>
            <a:r>
              <a:rPr lang="en-US" b="0" i="0" dirty="0">
                <a:solidFill>
                  <a:srgbClr val="333333"/>
                </a:solidFill>
                <a:effectLst/>
                <a:latin typeface="inter-regular"/>
              </a:rPr>
              <a:t>C# provides checked and unchecked keyword to handle integral type exceptions. Checked and unchecked keywords specify checked context and unchecked context respectively. In checked context, arithmetic overflow raises an exception whereas, in an unchecked context, arithmetic overflow is ignored and result is truncated.</a:t>
            </a:r>
            <a:endParaRPr lang="en-IN" dirty="0"/>
          </a:p>
        </p:txBody>
      </p:sp>
    </p:spTree>
    <p:extLst>
      <p:ext uri="{BB962C8B-B14F-4D97-AF65-F5344CB8AC3E}">
        <p14:creationId xmlns:p14="http://schemas.microsoft.com/office/powerpoint/2010/main" val="16854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9C1D-595A-C150-C732-841821ED67E6}"/>
              </a:ext>
            </a:extLst>
          </p:cNvPr>
          <p:cNvSpPr>
            <a:spLocks noGrp="1"/>
          </p:cNvSpPr>
          <p:nvPr>
            <p:ph type="title"/>
          </p:nvPr>
        </p:nvSpPr>
        <p:spPr/>
        <p:txBody>
          <a:bodyPr/>
          <a:lstStyle/>
          <a:p>
            <a:r>
              <a:rPr lang="en-IN" dirty="0"/>
              <a:t>Java Vs C#</a:t>
            </a:r>
          </a:p>
        </p:txBody>
      </p:sp>
      <p:graphicFrame>
        <p:nvGraphicFramePr>
          <p:cNvPr id="11" name="Table 11">
            <a:extLst>
              <a:ext uri="{FF2B5EF4-FFF2-40B4-BE49-F238E27FC236}">
                <a16:creationId xmlns:a16="http://schemas.microsoft.com/office/drawing/2014/main" id="{DA09BD19-B630-4FF2-D9F7-8BBD3E52B192}"/>
              </a:ext>
            </a:extLst>
          </p:cNvPr>
          <p:cNvGraphicFramePr>
            <a:graphicFrameLocks noGrp="1"/>
          </p:cNvGraphicFramePr>
          <p:nvPr>
            <p:ph idx="1"/>
            <p:extLst>
              <p:ext uri="{D42A27DB-BD31-4B8C-83A1-F6EECF244321}">
                <p14:modId xmlns:p14="http://schemas.microsoft.com/office/powerpoint/2010/main" val="1654585433"/>
              </p:ext>
            </p:extLst>
          </p:nvPr>
        </p:nvGraphicFramePr>
        <p:xfrm>
          <a:off x="838200" y="1825625"/>
          <a:ext cx="10515600" cy="3570098"/>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499697103"/>
                    </a:ext>
                  </a:extLst>
                </a:gridCol>
                <a:gridCol w="5257800">
                  <a:extLst>
                    <a:ext uri="{9D8B030D-6E8A-4147-A177-3AD203B41FA5}">
                      <a16:colId xmlns:a16="http://schemas.microsoft.com/office/drawing/2014/main" val="1179627346"/>
                    </a:ext>
                  </a:extLst>
                </a:gridCol>
              </a:tblGrid>
              <a:tr h="370840">
                <a:tc>
                  <a:txBody>
                    <a:bodyPr/>
                    <a:lstStyle/>
                    <a:p>
                      <a:r>
                        <a:rPr lang="en-IN" dirty="0"/>
                        <a:t>Java</a:t>
                      </a:r>
                    </a:p>
                  </a:txBody>
                  <a:tcPr>
                    <a:noFill/>
                  </a:tcPr>
                </a:tc>
                <a:tc>
                  <a:txBody>
                    <a:bodyPr/>
                    <a:lstStyle/>
                    <a:p>
                      <a:r>
                        <a:rPr lang="en-IN" dirty="0"/>
                        <a:t>C#</a:t>
                      </a:r>
                    </a:p>
                  </a:txBody>
                  <a:tcPr>
                    <a:noFill/>
                  </a:tcPr>
                </a:tc>
                <a:extLst>
                  <a:ext uri="{0D108BD9-81ED-4DB2-BD59-A6C34878D82A}">
                    <a16:rowId xmlns:a16="http://schemas.microsoft.com/office/drawing/2014/main" val="731077525"/>
                  </a:ext>
                </a:extLst>
              </a:tr>
              <a:tr h="370840">
                <a:tc>
                  <a:txBody>
                    <a:bodyPr/>
                    <a:lstStyle/>
                    <a:p>
                      <a:r>
                        <a:rPr lang="en-IN" sz="1400" kern="1200" dirty="0">
                          <a:solidFill>
                            <a:schemeClr val="dk1"/>
                          </a:solidFill>
                          <a:effectLst/>
                        </a:rPr>
                        <a:t>Java is a </a:t>
                      </a:r>
                      <a:r>
                        <a:rPr lang="en-IN" sz="1400" b="1" kern="1200" dirty="0">
                          <a:solidFill>
                            <a:schemeClr val="dk1"/>
                          </a:solidFill>
                          <a:effectLst/>
                        </a:rPr>
                        <a:t>high level, robust, secured and object-oriented programming</a:t>
                      </a:r>
                      <a:r>
                        <a:rPr lang="en-IN" sz="1400" kern="1200" dirty="0">
                          <a:solidFill>
                            <a:schemeClr val="dk1"/>
                          </a:solidFill>
                          <a:effectLst/>
                        </a:rPr>
                        <a:t> language developed by Oracle.</a:t>
                      </a:r>
                      <a:endParaRPr lang="en-IN" sz="1400" dirty="0"/>
                    </a:p>
                  </a:txBody>
                  <a:tcPr>
                    <a:noFill/>
                  </a:tcPr>
                </a:tc>
                <a:tc>
                  <a:txBody>
                    <a:bodyPr/>
                    <a:lstStyle/>
                    <a:p>
                      <a:r>
                        <a:rPr lang="en-IN" sz="1400" kern="1200" dirty="0">
                          <a:solidFill>
                            <a:schemeClr val="dk1"/>
                          </a:solidFill>
                          <a:effectLst/>
                        </a:rPr>
                        <a:t>C# is an </a:t>
                      </a:r>
                      <a:r>
                        <a:rPr lang="en-IN" sz="1400" b="1" kern="1200" dirty="0">
                          <a:solidFill>
                            <a:schemeClr val="dk1"/>
                          </a:solidFill>
                          <a:effectLst/>
                        </a:rPr>
                        <a:t>object-oriented programming</a:t>
                      </a:r>
                      <a:r>
                        <a:rPr lang="en-IN" sz="1400" kern="1200" dirty="0">
                          <a:solidFill>
                            <a:schemeClr val="dk1"/>
                          </a:solidFill>
                          <a:effectLst/>
                        </a:rPr>
                        <a:t> language developed by Microsoft that runs on </a:t>
                      </a:r>
                      <a:r>
                        <a:rPr lang="en-IN" sz="1400" kern="1200" dirty="0" err="1">
                          <a:solidFill>
                            <a:schemeClr val="dk1"/>
                          </a:solidFill>
                          <a:effectLst/>
                        </a:rPr>
                        <a:t>.Net</a:t>
                      </a:r>
                      <a:r>
                        <a:rPr lang="en-IN" sz="1400" kern="1200" dirty="0">
                          <a:solidFill>
                            <a:schemeClr val="dk1"/>
                          </a:solidFill>
                          <a:effectLst/>
                        </a:rPr>
                        <a:t> Framework.</a:t>
                      </a:r>
                      <a:endParaRPr lang="en-IN" sz="1400" dirty="0"/>
                    </a:p>
                  </a:txBody>
                  <a:tcPr>
                    <a:noFill/>
                  </a:tcPr>
                </a:tc>
                <a:extLst>
                  <a:ext uri="{0D108BD9-81ED-4DB2-BD59-A6C34878D82A}">
                    <a16:rowId xmlns:a16="http://schemas.microsoft.com/office/drawing/2014/main" val="3093085865"/>
                  </a:ext>
                </a:extLst>
              </a:tr>
              <a:tr h="370840">
                <a:tc>
                  <a:txBody>
                    <a:bodyPr/>
                    <a:lstStyle/>
                    <a:p>
                      <a:pPr algn="just">
                        <a:lnSpc>
                          <a:spcPct val="107000"/>
                        </a:lnSpc>
                        <a:spcAft>
                          <a:spcPts val="800"/>
                        </a:spcAft>
                      </a:pPr>
                      <a:r>
                        <a:rPr lang="en-IN" sz="1400" dirty="0">
                          <a:solidFill>
                            <a:srgbClr val="333333"/>
                          </a:solidFill>
                          <a:effectLst/>
                        </a:rPr>
                        <a:t>Java programming language is designed to be run on a Java platform, by the help of </a:t>
                      </a:r>
                      <a:r>
                        <a:rPr lang="en-IN" sz="1400" b="1" dirty="0">
                          <a:solidFill>
                            <a:srgbClr val="333333"/>
                          </a:solidFill>
                          <a:effectLst/>
                        </a:rPr>
                        <a:t>Java Runtime Environment (JRE).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C# programming language is designed to be run on the </a:t>
                      </a:r>
                      <a:r>
                        <a:rPr lang="en-IN" sz="1400" b="1" dirty="0">
                          <a:solidFill>
                            <a:srgbClr val="333333"/>
                          </a:solidFill>
                          <a:effectLst/>
                        </a:rPr>
                        <a:t>Common Language Runtime (CLR).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4201390947"/>
                  </a:ext>
                </a:extLst>
              </a:tr>
              <a:tr h="370840">
                <a:tc>
                  <a:txBody>
                    <a:bodyPr/>
                    <a:lstStyle/>
                    <a:p>
                      <a:pPr algn="just">
                        <a:lnSpc>
                          <a:spcPct val="107000"/>
                        </a:lnSpc>
                        <a:spcAft>
                          <a:spcPts val="800"/>
                        </a:spcAft>
                      </a:pPr>
                      <a:r>
                        <a:rPr lang="en-IN" sz="1400">
                          <a:solidFill>
                            <a:srgbClr val="333333"/>
                          </a:solidFill>
                          <a:effectLst/>
                        </a:rPr>
                        <a:t>In java, built-in data types that are passed by value are called </a:t>
                      </a:r>
                      <a:r>
                        <a:rPr lang="en-IN" sz="1400" b="1">
                          <a:solidFill>
                            <a:srgbClr val="333333"/>
                          </a:solidFill>
                          <a:effectLst/>
                        </a:rPr>
                        <a:t>primitive types.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In C#, built-in data types that are passed by value are called </a:t>
                      </a:r>
                      <a:r>
                        <a:rPr lang="en-IN" sz="1400" b="1" dirty="0">
                          <a:solidFill>
                            <a:srgbClr val="333333"/>
                          </a:solidFill>
                          <a:effectLst/>
                        </a:rPr>
                        <a:t>simple types.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2671652348"/>
                  </a:ext>
                </a:extLst>
              </a:tr>
              <a:tr h="370840">
                <a:tc>
                  <a:txBody>
                    <a:bodyPr/>
                    <a:lstStyle/>
                    <a:p>
                      <a:pPr algn="just">
                        <a:lnSpc>
                          <a:spcPct val="107000"/>
                        </a:lnSpc>
                        <a:spcAft>
                          <a:spcPts val="800"/>
                        </a:spcAft>
                      </a:pPr>
                      <a:r>
                        <a:rPr lang="en-IN" sz="1400" dirty="0">
                          <a:solidFill>
                            <a:srgbClr val="333333"/>
                          </a:solidFill>
                          <a:effectLst/>
                        </a:rPr>
                        <a:t>Arrays in Java are direct specialization of </a:t>
                      </a:r>
                      <a:r>
                        <a:rPr lang="en-IN" sz="1400" b="1" dirty="0">
                          <a:solidFill>
                            <a:srgbClr val="333333"/>
                          </a:solidFill>
                          <a:effectLst/>
                        </a:rPr>
                        <a:t>Object.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Arrays in C# are specialization of </a:t>
                      </a:r>
                      <a:r>
                        <a:rPr lang="en-IN" sz="1400" b="1" dirty="0">
                          <a:solidFill>
                            <a:srgbClr val="333333"/>
                          </a:solidFill>
                          <a:effectLst/>
                        </a:rPr>
                        <a:t>System.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122788824"/>
                  </a:ext>
                </a:extLst>
              </a:tr>
              <a:tr h="370840">
                <a:tc>
                  <a:txBody>
                    <a:bodyPr/>
                    <a:lstStyle/>
                    <a:p>
                      <a:pPr algn="just">
                        <a:lnSpc>
                          <a:spcPct val="107000"/>
                        </a:lnSpc>
                        <a:spcAft>
                          <a:spcPts val="800"/>
                        </a:spcAft>
                      </a:pPr>
                      <a:r>
                        <a:rPr lang="en-IN" sz="1400">
                          <a:solidFill>
                            <a:srgbClr val="333333"/>
                          </a:solidFill>
                          <a:effectLst/>
                        </a:rPr>
                        <a:t>Java doesn't support goto statement.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C# supports </a:t>
                      </a:r>
                      <a:r>
                        <a:rPr lang="en-IN" sz="1400" dirty="0" err="1">
                          <a:solidFill>
                            <a:srgbClr val="333333"/>
                          </a:solidFill>
                          <a:effectLst/>
                        </a:rPr>
                        <a:t>goto</a:t>
                      </a:r>
                      <a:r>
                        <a:rPr lang="en-IN" sz="1400" dirty="0">
                          <a:solidFill>
                            <a:srgbClr val="333333"/>
                          </a:solidFill>
                          <a:effectLst/>
                        </a:rPr>
                        <a:t> statement.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600395531"/>
                  </a:ext>
                </a:extLst>
              </a:tr>
              <a:tr h="370840">
                <a:tc>
                  <a:txBody>
                    <a:bodyPr/>
                    <a:lstStyle/>
                    <a:p>
                      <a:pPr algn="just">
                        <a:lnSpc>
                          <a:spcPct val="107000"/>
                        </a:lnSpc>
                        <a:spcAft>
                          <a:spcPts val="800"/>
                        </a:spcAft>
                      </a:pPr>
                      <a:r>
                        <a:rPr lang="en-IN" sz="1400" dirty="0">
                          <a:solidFill>
                            <a:srgbClr val="333333"/>
                          </a:solidFill>
                          <a:effectLst/>
                        </a:rPr>
                        <a:t>Java doesn't support </a:t>
                      </a:r>
                      <a:r>
                        <a:rPr lang="en-IN" sz="1400" b="1" dirty="0">
                          <a:solidFill>
                            <a:srgbClr val="333333"/>
                          </a:solidFill>
                          <a:effectLst/>
                        </a:rPr>
                        <a:t>structures and unions.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C# supports structures and unions.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74299259"/>
                  </a:ext>
                </a:extLst>
              </a:tr>
              <a:tr h="370840">
                <a:tc>
                  <a:txBody>
                    <a:bodyPr/>
                    <a:lstStyle/>
                    <a:p>
                      <a:pPr algn="just">
                        <a:lnSpc>
                          <a:spcPct val="107000"/>
                        </a:lnSpc>
                        <a:spcAft>
                          <a:spcPts val="800"/>
                        </a:spcAft>
                      </a:pPr>
                      <a:r>
                        <a:rPr lang="en-IN" sz="1400" dirty="0">
                          <a:solidFill>
                            <a:srgbClr val="333333"/>
                          </a:solidFill>
                          <a:effectLst/>
                        </a:rPr>
                        <a:t>Java supports checked exception and unchecked exception.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C# supports unchecked exception.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2673089723"/>
                  </a:ext>
                </a:extLst>
              </a:tr>
            </a:tbl>
          </a:graphicData>
        </a:graphic>
      </p:graphicFrame>
    </p:spTree>
    <p:extLst>
      <p:ext uri="{BB962C8B-B14F-4D97-AF65-F5344CB8AC3E}">
        <p14:creationId xmlns:p14="http://schemas.microsoft.com/office/powerpoint/2010/main" val="323221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FB5B-D295-5F45-5929-F8977BB77F70}"/>
              </a:ext>
            </a:extLst>
          </p:cNvPr>
          <p:cNvSpPr>
            <a:spLocks noGrp="1"/>
          </p:cNvSpPr>
          <p:nvPr>
            <p:ph type="title"/>
          </p:nvPr>
        </p:nvSpPr>
        <p:spPr/>
        <p:txBody>
          <a:bodyPr/>
          <a:lstStyle/>
          <a:p>
            <a:r>
              <a:rPr lang="en-IN" dirty="0"/>
              <a:t>C# Variables</a:t>
            </a:r>
          </a:p>
        </p:txBody>
      </p:sp>
      <p:sp>
        <p:nvSpPr>
          <p:cNvPr id="3" name="Content Placeholder 2">
            <a:extLst>
              <a:ext uri="{FF2B5EF4-FFF2-40B4-BE49-F238E27FC236}">
                <a16:creationId xmlns:a16="http://schemas.microsoft.com/office/drawing/2014/main" id="{43DB4ACC-26BB-0303-B749-041066E1C0C2}"/>
              </a:ext>
            </a:extLst>
          </p:cNvPr>
          <p:cNvSpPr>
            <a:spLocks noGrp="1"/>
          </p:cNvSpPr>
          <p:nvPr>
            <p:ph idx="1"/>
          </p:nvPr>
        </p:nvSpPr>
        <p:spPr/>
        <p:txBody>
          <a:bodyPr/>
          <a:lstStyle/>
          <a:p>
            <a:pPr marL="0" indent="0">
              <a:buNone/>
            </a:pPr>
            <a:r>
              <a:rPr lang="en-US" b="0" i="0" dirty="0">
                <a:solidFill>
                  <a:srgbClr val="333333"/>
                </a:solidFill>
                <a:effectLst/>
                <a:latin typeface="inter-regular"/>
              </a:rPr>
              <a:t>A variable is a name of memory location. It is used to store data. Its value can be changed and it can be reused many times.</a:t>
            </a:r>
          </a:p>
          <a:p>
            <a:pPr marL="0" indent="0">
              <a:buNone/>
            </a:pPr>
            <a:endParaRPr lang="en-US" dirty="0">
              <a:solidFill>
                <a:srgbClr val="333333"/>
              </a:solidFill>
              <a:latin typeface="inter-regular"/>
            </a:endParaRPr>
          </a:p>
          <a:p>
            <a:pPr marL="0" indent="0">
              <a:buNone/>
            </a:pPr>
            <a:endParaRPr lang="en-IN" dirty="0"/>
          </a:p>
        </p:txBody>
      </p:sp>
      <p:graphicFrame>
        <p:nvGraphicFramePr>
          <p:cNvPr id="4" name="Table 3">
            <a:extLst>
              <a:ext uri="{FF2B5EF4-FFF2-40B4-BE49-F238E27FC236}">
                <a16:creationId xmlns:a16="http://schemas.microsoft.com/office/drawing/2014/main" id="{E2F292E5-9E57-507E-9CF8-711A4EEB0F76}"/>
              </a:ext>
            </a:extLst>
          </p:cNvPr>
          <p:cNvGraphicFramePr>
            <a:graphicFrameLocks noGrp="1"/>
          </p:cNvGraphicFramePr>
          <p:nvPr>
            <p:extLst>
              <p:ext uri="{D42A27DB-BD31-4B8C-83A1-F6EECF244321}">
                <p14:modId xmlns:p14="http://schemas.microsoft.com/office/powerpoint/2010/main" val="3797837314"/>
              </p:ext>
            </p:extLst>
          </p:nvPr>
        </p:nvGraphicFramePr>
        <p:xfrm>
          <a:off x="2796988" y="3508235"/>
          <a:ext cx="6434138" cy="2438400"/>
        </p:xfrm>
        <a:graphic>
          <a:graphicData uri="http://schemas.openxmlformats.org/drawingml/2006/table">
            <a:tbl>
              <a:tblPr/>
              <a:tblGrid>
                <a:gridCol w="3217069">
                  <a:extLst>
                    <a:ext uri="{9D8B030D-6E8A-4147-A177-3AD203B41FA5}">
                      <a16:colId xmlns:a16="http://schemas.microsoft.com/office/drawing/2014/main" val="1704631374"/>
                    </a:ext>
                  </a:extLst>
                </a:gridCol>
                <a:gridCol w="3217069">
                  <a:extLst>
                    <a:ext uri="{9D8B030D-6E8A-4147-A177-3AD203B41FA5}">
                      <a16:colId xmlns:a16="http://schemas.microsoft.com/office/drawing/2014/main" val="3330253827"/>
                    </a:ext>
                  </a:extLst>
                </a:gridCol>
              </a:tblGrid>
              <a:tr h="456088">
                <a:tc>
                  <a:txBody>
                    <a:bodyPr/>
                    <a:lstStyle/>
                    <a:p>
                      <a:pPr algn="l" fontAlgn="t"/>
                      <a:r>
                        <a:rPr lang="en-IN">
                          <a:solidFill>
                            <a:srgbClr val="000000"/>
                          </a:solidFill>
                          <a:effectLst/>
                          <a:latin typeface="times new roman" panose="02020603050405020304" pitchFamily="18" charset="0"/>
                        </a:rPr>
                        <a:t>Variable Type</a:t>
                      </a:r>
                    </a:p>
                  </a:txBody>
                  <a:tcPr marT="91440" marB="91440">
                    <a:lnL w="7620" cap="flat" cmpd="sng" algn="ctr">
                      <a:solidFill>
                        <a:srgbClr val="306A19"/>
                      </a:solidFill>
                      <a:prstDash val="solid"/>
                      <a:round/>
                      <a:headEnd type="none" w="med" len="med"/>
                      <a:tailEnd type="none" w="med" len="med"/>
                    </a:lnL>
                    <a:lnR w="7620" cap="flat" cmpd="sng" algn="ctr">
                      <a:solidFill>
                        <a:srgbClr val="306A19"/>
                      </a:solidFill>
                      <a:prstDash val="solid"/>
                      <a:round/>
                      <a:headEnd type="none" w="med" len="med"/>
                      <a:tailEnd type="none" w="med" len="med"/>
                    </a:lnR>
                    <a:lnT w="7620" cap="flat" cmpd="sng" algn="ctr">
                      <a:solidFill>
                        <a:srgbClr val="306A1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Example</a:t>
                      </a:r>
                    </a:p>
                  </a:txBody>
                  <a:tcPr marT="91440" marB="91440">
                    <a:lnL w="7620" cap="flat" cmpd="sng" algn="ctr">
                      <a:solidFill>
                        <a:srgbClr val="306A19"/>
                      </a:solidFill>
                      <a:prstDash val="solid"/>
                      <a:round/>
                      <a:headEnd type="none" w="med" len="med"/>
                      <a:tailEnd type="none" w="med" len="med"/>
                    </a:lnL>
                    <a:lnR w="7620" cap="flat" cmpd="sng" algn="ctr">
                      <a:solidFill>
                        <a:srgbClr val="306A19"/>
                      </a:solidFill>
                      <a:prstDash val="solid"/>
                      <a:round/>
                      <a:headEnd type="none" w="med" len="med"/>
                      <a:tailEnd type="none" w="med" len="med"/>
                    </a:lnR>
                    <a:lnT w="7620" cap="flat" cmpd="sng" algn="ctr">
                      <a:solidFill>
                        <a:srgbClr val="306A1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54320943"/>
                  </a:ext>
                </a:extLst>
              </a:tr>
              <a:tr h="395276">
                <a:tc>
                  <a:txBody>
                    <a:bodyPr/>
                    <a:lstStyle/>
                    <a:p>
                      <a:pPr algn="just" fontAlgn="t"/>
                      <a:r>
                        <a:rPr lang="en-IN">
                          <a:solidFill>
                            <a:srgbClr val="333333"/>
                          </a:solidFill>
                          <a:effectLst/>
                          <a:latin typeface="inter-regular"/>
                        </a:rPr>
                        <a:t>Decimal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decimal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75585253"/>
                  </a:ext>
                </a:extLst>
              </a:tr>
              <a:tr h="395276">
                <a:tc>
                  <a:txBody>
                    <a:bodyPr/>
                    <a:lstStyle/>
                    <a:p>
                      <a:pPr algn="just" fontAlgn="t"/>
                      <a:r>
                        <a:rPr lang="en-IN" dirty="0">
                          <a:solidFill>
                            <a:srgbClr val="333333"/>
                          </a:solidFill>
                          <a:effectLst/>
                          <a:latin typeface="inter-regular"/>
                        </a:rPr>
                        <a:t>Boolean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True or false value, as assigned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37311289"/>
                  </a:ext>
                </a:extLst>
              </a:tr>
              <a:tr h="395276">
                <a:tc>
                  <a:txBody>
                    <a:bodyPr/>
                    <a:lstStyle/>
                    <a:p>
                      <a:pPr algn="just" fontAlgn="t"/>
                      <a:r>
                        <a:rPr lang="en-IN" dirty="0">
                          <a:solidFill>
                            <a:srgbClr val="333333"/>
                          </a:solidFill>
                          <a:effectLst/>
                          <a:latin typeface="inter-regular"/>
                        </a:rPr>
                        <a:t>Integral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int, char, byte, short, long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4376441"/>
                  </a:ext>
                </a:extLst>
              </a:tr>
              <a:tr h="395276">
                <a:tc>
                  <a:txBody>
                    <a:bodyPr/>
                    <a:lstStyle/>
                    <a:p>
                      <a:pPr algn="just" fontAlgn="t"/>
                      <a:r>
                        <a:rPr lang="en-IN" dirty="0">
                          <a:solidFill>
                            <a:srgbClr val="333333"/>
                          </a:solidFill>
                          <a:effectLst/>
                          <a:latin typeface="inter-regular"/>
                        </a:rPr>
                        <a:t>Floating point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float and double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8665773"/>
                  </a:ext>
                </a:extLst>
              </a:tr>
              <a:tr h="395276">
                <a:tc>
                  <a:txBody>
                    <a:bodyPr/>
                    <a:lstStyle/>
                    <a:p>
                      <a:pPr algn="just" fontAlgn="t"/>
                      <a:r>
                        <a:rPr lang="en-IN" dirty="0">
                          <a:solidFill>
                            <a:srgbClr val="333333"/>
                          </a:solidFill>
                          <a:effectLst/>
                          <a:latin typeface="inter-regular"/>
                        </a:rPr>
                        <a:t>Nullable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Nullable data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2870000"/>
                  </a:ext>
                </a:extLst>
              </a:tr>
            </a:tbl>
          </a:graphicData>
        </a:graphic>
      </p:graphicFrame>
      <p:sp>
        <p:nvSpPr>
          <p:cNvPr id="5" name="Rectangle 1">
            <a:extLst>
              <a:ext uri="{FF2B5EF4-FFF2-40B4-BE49-F238E27FC236}">
                <a16:creationId xmlns:a16="http://schemas.microsoft.com/office/drawing/2014/main" id="{9786C239-96D2-3033-8812-076EB45D5B03}"/>
              </a:ext>
            </a:extLst>
          </p:cNvPr>
          <p:cNvSpPr>
            <a:spLocks noChangeArrowheads="1"/>
          </p:cNvSpPr>
          <p:nvPr/>
        </p:nvSpPr>
        <p:spPr bwMode="auto">
          <a:xfrm>
            <a:off x="2862263" y="2782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90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46CE-95C4-7132-4E22-4B63E429D2FB}"/>
              </a:ext>
            </a:extLst>
          </p:cNvPr>
          <p:cNvSpPr>
            <a:spLocks noGrp="1"/>
          </p:cNvSpPr>
          <p:nvPr>
            <p:ph type="title"/>
          </p:nvPr>
        </p:nvSpPr>
        <p:spPr/>
        <p:txBody>
          <a:bodyPr/>
          <a:lstStyle/>
          <a:p>
            <a:r>
              <a:rPr lang="en-IN" dirty="0"/>
              <a:t>C# datatypes</a:t>
            </a:r>
          </a:p>
        </p:txBody>
      </p:sp>
      <p:pic>
        <p:nvPicPr>
          <p:cNvPr id="4098" name="Picture 2" descr="CSHRAP Data types 1">
            <a:extLst>
              <a:ext uri="{FF2B5EF4-FFF2-40B4-BE49-F238E27FC236}">
                <a16:creationId xmlns:a16="http://schemas.microsoft.com/office/drawing/2014/main" id="{6F67C46C-F654-02FB-25B1-A0F842FFB6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4297" y="2055110"/>
            <a:ext cx="6461103" cy="335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94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2B72-E3C9-2E57-4718-C5E5D91FACC5}"/>
              </a:ext>
            </a:extLst>
          </p:cNvPr>
          <p:cNvSpPr>
            <a:spLocks noGrp="1"/>
          </p:cNvSpPr>
          <p:nvPr>
            <p:ph type="title"/>
          </p:nvPr>
        </p:nvSpPr>
        <p:spPr/>
        <p:txBody>
          <a:bodyPr/>
          <a:lstStyle/>
          <a:p>
            <a:r>
              <a:rPr lang="en-IN" dirty="0"/>
              <a:t>C# Operators</a:t>
            </a:r>
          </a:p>
        </p:txBody>
      </p:sp>
      <p:sp>
        <p:nvSpPr>
          <p:cNvPr id="3" name="Content Placeholder 2">
            <a:extLst>
              <a:ext uri="{FF2B5EF4-FFF2-40B4-BE49-F238E27FC236}">
                <a16:creationId xmlns:a16="http://schemas.microsoft.com/office/drawing/2014/main" id="{02B16239-8DCB-3C5F-5E23-14F6AC05292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Arithmetic Operators</a:t>
            </a:r>
          </a:p>
          <a:p>
            <a:pPr algn="just">
              <a:buFont typeface="Arial" panose="020B0604020202020204" pitchFamily="34" charset="0"/>
              <a:buChar char="•"/>
            </a:pPr>
            <a:r>
              <a:rPr lang="en-US" b="0" i="0" dirty="0">
                <a:solidFill>
                  <a:srgbClr val="000000"/>
                </a:solidFill>
                <a:effectLst/>
                <a:latin typeface="inter-regular"/>
              </a:rPr>
              <a:t>Relational Operators</a:t>
            </a:r>
          </a:p>
          <a:p>
            <a:pPr algn="just">
              <a:buFont typeface="Arial" panose="020B0604020202020204" pitchFamily="34" charset="0"/>
              <a:buChar char="•"/>
            </a:pPr>
            <a:r>
              <a:rPr lang="en-US" b="0" i="0" dirty="0">
                <a:solidFill>
                  <a:srgbClr val="000000"/>
                </a:solidFill>
                <a:effectLst/>
                <a:latin typeface="inter-regular"/>
              </a:rPr>
              <a:t>Logical Operators</a:t>
            </a:r>
          </a:p>
          <a:p>
            <a:pPr algn="just">
              <a:buFont typeface="Arial" panose="020B0604020202020204" pitchFamily="34" charset="0"/>
              <a:buChar char="•"/>
            </a:pPr>
            <a:r>
              <a:rPr lang="en-US" b="0" i="0" dirty="0">
                <a:solidFill>
                  <a:srgbClr val="000000"/>
                </a:solidFill>
                <a:effectLst/>
                <a:latin typeface="inter-regular"/>
              </a:rPr>
              <a:t>Bitwise Operators</a:t>
            </a:r>
          </a:p>
          <a:p>
            <a:pPr algn="just">
              <a:buFont typeface="Arial" panose="020B0604020202020204" pitchFamily="34" charset="0"/>
              <a:buChar char="•"/>
            </a:pPr>
            <a:r>
              <a:rPr lang="en-US" b="0" i="0" dirty="0">
                <a:solidFill>
                  <a:srgbClr val="000000"/>
                </a:solidFill>
                <a:effectLst/>
                <a:latin typeface="inter-regular"/>
              </a:rPr>
              <a:t>Assignment Operators</a:t>
            </a:r>
          </a:p>
          <a:p>
            <a:pPr algn="just">
              <a:buFont typeface="Arial" panose="020B0604020202020204" pitchFamily="34" charset="0"/>
              <a:buChar char="•"/>
            </a:pPr>
            <a:r>
              <a:rPr lang="en-US" b="0" i="0" dirty="0">
                <a:solidFill>
                  <a:srgbClr val="000000"/>
                </a:solidFill>
                <a:effectLst/>
                <a:latin typeface="inter-regular"/>
              </a:rPr>
              <a:t>Unary Operators</a:t>
            </a:r>
          </a:p>
          <a:p>
            <a:pPr algn="just">
              <a:buFont typeface="Arial" panose="020B0604020202020204" pitchFamily="34" charset="0"/>
              <a:buChar char="•"/>
            </a:pPr>
            <a:r>
              <a:rPr lang="en-US" b="0" i="0" dirty="0">
                <a:solidFill>
                  <a:srgbClr val="000000"/>
                </a:solidFill>
                <a:effectLst/>
                <a:latin typeface="inter-regular"/>
              </a:rPr>
              <a:t>Ternary Operators</a:t>
            </a:r>
          </a:p>
        </p:txBody>
      </p:sp>
    </p:spTree>
    <p:extLst>
      <p:ext uri="{BB962C8B-B14F-4D97-AF65-F5344CB8AC3E}">
        <p14:creationId xmlns:p14="http://schemas.microsoft.com/office/powerpoint/2010/main" val="347778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F4EE-EF21-861F-35DD-2C9F25904C4F}"/>
              </a:ext>
            </a:extLst>
          </p:cNvPr>
          <p:cNvSpPr>
            <a:spLocks noGrp="1"/>
          </p:cNvSpPr>
          <p:nvPr>
            <p:ph type="title"/>
          </p:nvPr>
        </p:nvSpPr>
        <p:spPr/>
        <p:txBody>
          <a:bodyPr/>
          <a:lstStyle/>
          <a:p>
            <a:r>
              <a:rPr lang="en-IN" dirty="0"/>
              <a:t>C# Keywords</a:t>
            </a:r>
          </a:p>
        </p:txBody>
      </p:sp>
      <p:sp>
        <p:nvSpPr>
          <p:cNvPr id="3" name="Content Placeholder 2">
            <a:extLst>
              <a:ext uri="{FF2B5EF4-FFF2-40B4-BE49-F238E27FC236}">
                <a16:creationId xmlns:a16="http://schemas.microsoft.com/office/drawing/2014/main" id="{F2F9B429-CF6D-27D2-020A-4CA4D12C9860}"/>
              </a:ext>
            </a:extLst>
          </p:cNvPr>
          <p:cNvSpPr>
            <a:spLocks noGrp="1"/>
          </p:cNvSpPr>
          <p:nvPr>
            <p:ph idx="1"/>
          </p:nvPr>
        </p:nvSpPr>
        <p:spPr/>
        <p:txBody>
          <a:bodyPr>
            <a:normAutofit/>
          </a:bodyPr>
          <a:lstStyle/>
          <a:p>
            <a:pPr marL="0" indent="0">
              <a:buNone/>
            </a:pPr>
            <a:r>
              <a:rPr lang="en-IN" dirty="0"/>
              <a:t>byte	char	checked	class	continue decimal private</a:t>
            </a:r>
          </a:p>
          <a:p>
            <a:pPr marL="0" indent="0">
              <a:buNone/>
            </a:pPr>
            <a:r>
              <a:rPr lang="en-IN" dirty="0"/>
              <a:t>public return explicit	extern	false	finally	fixed	float	for</a:t>
            </a:r>
          </a:p>
          <a:p>
            <a:pPr marL="0" indent="0">
              <a:buNone/>
            </a:pPr>
            <a:r>
              <a:rPr lang="en-IN" dirty="0"/>
              <a:t>foreach	implicit	in	unchecked	using	unsafe	virtual	void null	object 	operator	out	</a:t>
            </a:r>
          </a:p>
          <a:p>
            <a:pPr marL="0" indent="0">
              <a:buNone/>
            </a:pPr>
            <a:r>
              <a:rPr lang="en-IN" dirty="0"/>
              <a:t>default	delegate	do	double	else	</a:t>
            </a:r>
            <a:r>
              <a:rPr lang="en-IN" dirty="0" err="1"/>
              <a:t>enum</a:t>
            </a:r>
            <a:r>
              <a:rPr lang="en-IN" dirty="0"/>
              <a:t>	event</a:t>
            </a:r>
          </a:p>
          <a:p>
            <a:pPr marL="0" indent="0">
              <a:buNone/>
            </a:pPr>
            <a:r>
              <a:rPr lang="en-IN" dirty="0"/>
              <a:t>sealed	short	</a:t>
            </a:r>
            <a:r>
              <a:rPr lang="en-IN" dirty="0" err="1"/>
              <a:t>sizeof</a:t>
            </a:r>
            <a:r>
              <a:rPr lang="en-IN" dirty="0"/>
              <a:t>		static	string	struct</a:t>
            </a:r>
          </a:p>
          <a:p>
            <a:pPr marL="0" indent="0">
              <a:buNone/>
            </a:pPr>
            <a:r>
              <a:rPr lang="en-IN" dirty="0"/>
              <a:t>switch	this	throw	true	try	abstract	base	as	bool	break	catch	case volatile	while			</a:t>
            </a:r>
          </a:p>
        </p:txBody>
      </p:sp>
    </p:spTree>
    <p:extLst>
      <p:ext uri="{BB962C8B-B14F-4D97-AF65-F5344CB8AC3E}">
        <p14:creationId xmlns:p14="http://schemas.microsoft.com/office/powerpoint/2010/main" val="423712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CE59-BD82-7457-0A83-D0D6E3263D5D}"/>
              </a:ext>
            </a:extLst>
          </p:cNvPr>
          <p:cNvSpPr>
            <a:spLocks noGrp="1"/>
          </p:cNvSpPr>
          <p:nvPr>
            <p:ph type="title"/>
          </p:nvPr>
        </p:nvSpPr>
        <p:spPr/>
        <p:txBody>
          <a:bodyPr/>
          <a:lstStyle/>
          <a:p>
            <a:r>
              <a:rPr lang="en-IN" dirty="0"/>
              <a:t>C# Control Statements</a:t>
            </a:r>
          </a:p>
        </p:txBody>
      </p:sp>
      <p:sp>
        <p:nvSpPr>
          <p:cNvPr id="3" name="Content Placeholder 2">
            <a:extLst>
              <a:ext uri="{FF2B5EF4-FFF2-40B4-BE49-F238E27FC236}">
                <a16:creationId xmlns:a16="http://schemas.microsoft.com/office/drawing/2014/main" id="{53F242DC-6EAB-3063-4761-00A0F7E2BA87}"/>
              </a:ext>
            </a:extLst>
          </p:cNvPr>
          <p:cNvSpPr>
            <a:spLocks noGrp="1"/>
          </p:cNvSpPr>
          <p:nvPr>
            <p:ph idx="1"/>
          </p:nvPr>
        </p:nvSpPr>
        <p:spPr/>
        <p:txBody>
          <a:bodyPr/>
          <a:lstStyle/>
          <a:p>
            <a:pPr marL="0" indent="0" algn="just">
              <a:buNone/>
            </a:pPr>
            <a:r>
              <a:rPr lang="en-US" b="0" i="0" dirty="0">
                <a:solidFill>
                  <a:srgbClr val="333333"/>
                </a:solidFill>
                <a:effectLst/>
                <a:latin typeface="inter-regular"/>
              </a:rPr>
              <a:t>In C# programming, the </a:t>
            </a:r>
            <a:r>
              <a:rPr lang="en-US" b="0" i="1" dirty="0">
                <a:solidFill>
                  <a:srgbClr val="333333"/>
                </a:solidFill>
                <a:effectLst/>
                <a:latin typeface="inter-regular"/>
              </a:rPr>
              <a:t>if statement</a:t>
            </a:r>
            <a:r>
              <a:rPr lang="en-US" b="0" i="0" dirty="0">
                <a:solidFill>
                  <a:srgbClr val="333333"/>
                </a:solidFill>
                <a:effectLst/>
                <a:latin typeface="inter-regular"/>
              </a:rPr>
              <a:t> is used to test the condition. There are various types of if statements in C#.</a:t>
            </a:r>
          </a:p>
          <a:p>
            <a:pPr marL="0" indent="0" algn="just">
              <a:buNone/>
            </a:pP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if statement</a:t>
            </a:r>
          </a:p>
          <a:p>
            <a:pPr algn="just">
              <a:buFont typeface="Arial" panose="020B0604020202020204" pitchFamily="34" charset="0"/>
              <a:buChar char="•"/>
            </a:pPr>
            <a:r>
              <a:rPr lang="en-US" b="0" i="0" dirty="0">
                <a:solidFill>
                  <a:srgbClr val="000000"/>
                </a:solidFill>
                <a:effectLst/>
                <a:latin typeface="inter-regular"/>
              </a:rPr>
              <a:t>if-else statement</a:t>
            </a:r>
          </a:p>
          <a:p>
            <a:pPr algn="just">
              <a:buFont typeface="Arial" panose="020B0604020202020204" pitchFamily="34" charset="0"/>
              <a:buChar char="•"/>
            </a:pPr>
            <a:r>
              <a:rPr lang="en-US" b="0" i="0" dirty="0">
                <a:solidFill>
                  <a:srgbClr val="000000"/>
                </a:solidFill>
                <a:effectLst/>
                <a:latin typeface="inter-regular"/>
              </a:rPr>
              <a:t>nested if statement</a:t>
            </a:r>
          </a:p>
        </p:txBody>
      </p:sp>
    </p:spTree>
    <p:extLst>
      <p:ext uri="{BB962C8B-B14F-4D97-AF65-F5344CB8AC3E}">
        <p14:creationId xmlns:p14="http://schemas.microsoft.com/office/powerpoint/2010/main" val="26042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2479F8DA64064C87FB9EE68DD8A46D" ma:contentTypeVersion="2" ma:contentTypeDescription="Create a new document." ma:contentTypeScope="" ma:versionID="1f5dacda2a2004ca947850789662474c">
  <xsd:schema xmlns:xsd="http://www.w3.org/2001/XMLSchema" xmlns:xs="http://www.w3.org/2001/XMLSchema" xmlns:p="http://schemas.microsoft.com/office/2006/metadata/properties" xmlns:ns2="632130b9-4303-4b31-a3de-a759abab74db" targetNamespace="http://schemas.microsoft.com/office/2006/metadata/properties" ma:root="true" ma:fieldsID="d963013cf4a9a3637c20760fb79e2ca3" ns2:_="">
    <xsd:import namespace="632130b9-4303-4b31-a3de-a759abab74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2130b9-4303-4b31-a3de-a759abab74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D33230-99DD-45B0-90A9-FD3744C06449}"/>
</file>

<file path=customXml/itemProps2.xml><?xml version="1.0" encoding="utf-8"?>
<ds:datastoreItem xmlns:ds="http://schemas.openxmlformats.org/officeDocument/2006/customXml" ds:itemID="{AC932E09-D939-40F2-AF17-3A7E2011E857}"/>
</file>

<file path=customXml/itemProps3.xml><?xml version="1.0" encoding="utf-8"?>
<ds:datastoreItem xmlns:ds="http://schemas.openxmlformats.org/officeDocument/2006/customXml" ds:itemID="{842F92D9-4B62-4381-9E2D-A48E8346A171}"/>
</file>

<file path=docProps/app.xml><?xml version="1.0" encoding="utf-8"?>
<Properties xmlns="http://schemas.openxmlformats.org/officeDocument/2006/extended-properties" xmlns:vt="http://schemas.openxmlformats.org/officeDocument/2006/docPropsVTypes">
  <Template/>
  <TotalTime>4420</TotalTime>
  <Words>1747</Words>
  <Application>Microsoft Office PowerPoint</Application>
  <PresentationFormat>Widescreen</PresentationFormat>
  <Paragraphs>135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inter-bold</vt:lpstr>
      <vt:lpstr>inter-regular</vt:lpstr>
      <vt:lpstr>times new roman</vt:lpstr>
      <vt:lpstr>Office Theme</vt:lpstr>
      <vt:lpstr>C# Fundamentals</vt:lpstr>
      <vt:lpstr>What is C#?</vt:lpstr>
      <vt:lpstr>PowerPoint Presentation</vt:lpstr>
      <vt:lpstr>Java Vs C#</vt:lpstr>
      <vt:lpstr>C# Variables</vt:lpstr>
      <vt:lpstr>C# datatypes</vt:lpstr>
      <vt:lpstr>C# Operators</vt:lpstr>
      <vt:lpstr>C# Keywords</vt:lpstr>
      <vt:lpstr>C# Control Statements</vt:lpstr>
      <vt:lpstr>C# Switch</vt:lpstr>
      <vt:lpstr>C# For Loop</vt:lpstr>
      <vt:lpstr>C# While Loop</vt:lpstr>
      <vt:lpstr>C# Do-While Loop</vt:lpstr>
      <vt:lpstr>C# Goto Statement</vt:lpstr>
      <vt:lpstr>C# Function</vt:lpstr>
      <vt:lpstr>C# Call By Value</vt:lpstr>
      <vt:lpstr>C# Call By Reference</vt:lpstr>
      <vt:lpstr>C# Arrays</vt:lpstr>
      <vt:lpstr>Advantages and Disadvantages of Arrays</vt:lpstr>
      <vt:lpstr>Types of Arrays</vt:lpstr>
      <vt:lpstr>Multidimensional Array</vt:lpstr>
      <vt:lpstr>Jagged Arrays</vt:lpstr>
      <vt:lpstr>C# Array class</vt:lpstr>
      <vt:lpstr>C# Constructor</vt:lpstr>
      <vt:lpstr>C# Destructor</vt:lpstr>
      <vt:lpstr>C# this</vt:lpstr>
      <vt:lpstr>C# static</vt:lpstr>
      <vt:lpstr>C# Structs</vt:lpstr>
      <vt:lpstr>C# Enum</vt:lpstr>
      <vt:lpstr>C# Namespaces</vt:lpstr>
      <vt:lpstr>C# Strings</vt:lpstr>
      <vt:lpstr>C# Exception Handling</vt:lpstr>
      <vt:lpstr>Checked and Unchecked 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Fundamentals</dc:title>
  <dc:creator>Auxilia Carolina Joseph</dc:creator>
  <cp:lastModifiedBy>Auxilia Carolina Joseph</cp:lastModifiedBy>
  <cp:revision>41</cp:revision>
  <dcterms:created xsi:type="dcterms:W3CDTF">2022-08-08T07:42:41Z</dcterms:created>
  <dcterms:modified xsi:type="dcterms:W3CDTF">2022-09-23T10:27:25Z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0x010100A42479F8DA64064C87FB9EE68DD8A46D</vt:lpwstr>
  </property>
</Properties>
</file>