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C8F"/>
    <a:srgbClr val="FDE4B5"/>
    <a:srgbClr val="B0C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67"/>
    <p:restoredTop sz="95865"/>
  </p:normalViewPr>
  <p:slideViewPr>
    <p:cSldViewPr snapToGrid="0">
      <p:cViewPr>
        <p:scale>
          <a:sx n="114" d="100"/>
          <a:sy n="114" d="100"/>
        </p:scale>
        <p:origin x="13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740DF-75B5-2641-A107-C4A2B9437D13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E10A0-8E33-7E49-B3A8-2A76E46C3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FEL also identified site 380</a:t>
            </a:r>
          </a:p>
          <a:p>
            <a:r>
              <a:rPr lang="en-US" dirty="0"/>
              <a:t>Not sure how to use the Empirical Bayes Factor to help with analyses. Provides a confidence measure of whether diversification occurred in a given branch? The paper seems to mention EBF values &gt; 1, but the table outputs </a:t>
            </a:r>
            <a:r>
              <a:rPr lang="en-US"/>
              <a:t>proportions between 0 and 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020BC-066B-B24D-A07F-EA3E32D076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649F-BA53-278A-D2DD-B3B6AD50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72B2-CB8E-16F9-7480-927A8335A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5A1B-E46C-261A-9D07-561B6157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B587-AD16-0B44-8351-5BF2BF82C67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0E24-B0C5-7A13-CEA0-7463D131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2821-AEC4-F9DC-F3CD-F5DC0F7C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9D51-6BF6-CC49-A354-02279527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7893-8ED5-0669-C8B9-28DEDE12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43EE-F3D1-2065-70CB-DE675850B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E6073-0C34-330D-B067-66A19C57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B587-AD16-0B44-8351-5BF2BF82C67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E3CC-2D7D-3696-AA01-40531850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5FBA-75FD-D716-4810-5665986A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9D51-6BF6-CC49-A354-02279527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6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D93A9-4F18-DA63-02CC-7417A5F04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F6509-D267-F99E-014E-8A1ECB7E1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6AE3-71D6-D2B1-3B39-C64533AF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B587-AD16-0B44-8351-5BF2BF82C67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19C5-C897-7F61-7661-4326D59D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EF04-53EA-44E6-CCE2-61EA8902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9D51-6BF6-CC49-A354-02279527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9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D176-4B66-1A82-F12A-6BEE247F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EBE4-5827-D19B-201B-33FDF28E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63CB-901B-9DAF-A86A-9F9905E5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B587-AD16-0B44-8351-5BF2BF82C67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27F8B-9314-9AD0-DB31-FC125622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8DCF-6379-7E2E-487A-048CD399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9D51-6BF6-CC49-A354-02279527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6C20-AA7C-14B1-A248-881F5FE5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219DD-74C0-E57F-BCEA-7D1C6E49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D74B-960D-B2DF-B8EE-F3A19CA0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B587-AD16-0B44-8351-5BF2BF82C67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FD6D-5F8E-7332-3BF5-F6899F32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42B7-5069-7B18-08CB-5A72EFEA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9D51-6BF6-CC49-A354-02279527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AE02-18E1-65D4-82B3-F98B0698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F97B-9BB8-0297-33C7-61E945251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05EED-9776-BD59-125F-144185B27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14C95-E419-BCD6-0BA2-C9882757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B587-AD16-0B44-8351-5BF2BF82C67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BB740-A80B-A40E-F055-FDAAC5CA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B4332-7BC1-B272-3BE7-4249C751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9D51-6BF6-CC49-A354-02279527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7F12-F89B-7105-F915-D1DAEF94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AF9B-3D80-C08B-890A-C746C4EC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5EBAE-66BD-534C-C243-F2E2CC8CF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90232-4374-ED73-7AF2-6C9B5622B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9DE3D-63FE-618C-C2CD-A942D4174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33EDA-A516-CF98-9872-B1F1009D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B587-AD16-0B44-8351-5BF2BF82C67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ACFF8-B7EE-BC66-3B12-A54CFEA4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CB00F-C49D-7E5A-32CC-CBDDA70C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9D51-6BF6-CC49-A354-02279527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7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538B-7B25-60A0-0410-8739D959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22AAE-985B-3DF5-B14E-B848B8F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B587-AD16-0B44-8351-5BF2BF82C67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ABC71-247D-D771-3D2E-99377CC9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5F57A-343F-15AE-64B1-95B9AC80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9D51-6BF6-CC49-A354-02279527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22495-EADE-F153-071D-3B27EDC9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B587-AD16-0B44-8351-5BF2BF82C67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E54AF-B5BB-823B-C800-D06E2C13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09BB0-B885-CDC3-0AC2-535AD6B1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9D51-6BF6-CC49-A354-02279527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BBEF-D625-E6C4-77C8-8492CDF9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8712-E586-B525-5281-418FAD885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F6A4F-B3D2-C2FF-2B16-A26678269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DBF30-F3DD-7FEF-4D3F-13D92C09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B587-AD16-0B44-8351-5BF2BF82C67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B274F-3E86-433E-8545-E5D40BC4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720B2-42DA-400B-7AE0-A939A5AE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9D51-6BF6-CC49-A354-02279527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1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C405-EEB9-25CD-1130-423FB18B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713DF-032A-3376-DD94-C7C9B15EE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47799-C95C-3813-9A54-415B823FA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48B65-C452-C4F5-2608-BDC486A3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B587-AD16-0B44-8351-5BF2BF82C67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0B47F-A12E-672C-3CF5-D2E74326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E8D09-711F-4D1C-5051-CE2FC6F3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9D51-6BF6-CC49-A354-02279527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8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BDAAA-7AF8-ED7C-DF84-3EBA768D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4B64A-D94E-DA27-D62F-DF933F6F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B1210-BC0A-E56E-9DAC-8727666A5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DB587-AD16-0B44-8351-5BF2BF82C67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A190-9DEF-9645-885F-529606547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F4FAF-B906-D99D-1562-19AA0AE0D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9D51-6BF6-CC49-A354-02279527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5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0C2E6C-F31B-30D7-D979-F4BF0CD75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362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b="1" dirty="0" err="1">
                <a:latin typeface="+mn-lt"/>
              </a:rPr>
              <a:t>Nipah</a:t>
            </a:r>
            <a:r>
              <a:rPr lang="en-US" b="1" dirty="0">
                <a:latin typeface="+mn-lt"/>
              </a:rPr>
              <a:t> Virus Phosphoprotein Evolutionary Selection Analysis</a:t>
            </a:r>
          </a:p>
        </p:txBody>
      </p:sp>
    </p:spTree>
    <p:extLst>
      <p:ext uri="{BB962C8B-B14F-4D97-AF65-F5344CB8AC3E}">
        <p14:creationId xmlns:p14="http://schemas.microsoft.com/office/powerpoint/2010/main" val="21759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9964BFF-CF91-EBA9-B917-969708C478F0}"/>
              </a:ext>
            </a:extLst>
          </p:cNvPr>
          <p:cNvSpPr txBox="1"/>
          <p:nvPr/>
        </p:nvSpPr>
        <p:spPr>
          <a:xfrm>
            <a:off x="-900180" y="1534757"/>
            <a:ext cx="757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Sites: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58</a:t>
            </a:r>
          </a:p>
          <a:p>
            <a:pPr algn="ctr"/>
            <a:r>
              <a:rPr lang="en-US" dirty="0"/>
              <a:t>64</a:t>
            </a:r>
          </a:p>
          <a:p>
            <a:pPr algn="ctr"/>
            <a:r>
              <a:rPr lang="en-US" dirty="0"/>
              <a:t>228</a:t>
            </a:r>
          </a:p>
          <a:p>
            <a:pPr algn="ctr"/>
            <a:r>
              <a:rPr lang="en-US" dirty="0"/>
              <a:t>377</a:t>
            </a:r>
          </a:p>
          <a:p>
            <a:pPr algn="ctr"/>
            <a:r>
              <a:rPr lang="en-US" dirty="0"/>
              <a:t>380</a:t>
            </a:r>
          </a:p>
          <a:p>
            <a:pPr algn="ctr"/>
            <a:r>
              <a:rPr lang="en-US" dirty="0"/>
              <a:t>408</a:t>
            </a:r>
          </a:p>
          <a:p>
            <a:pPr algn="ctr"/>
            <a:r>
              <a:rPr lang="en-US" dirty="0"/>
              <a:t>421</a:t>
            </a:r>
          </a:p>
          <a:p>
            <a:pPr algn="ctr"/>
            <a:r>
              <a:rPr lang="en-US" dirty="0"/>
              <a:t>437</a:t>
            </a:r>
          </a:p>
          <a:p>
            <a:pPr algn="ctr"/>
            <a:r>
              <a:rPr lang="en-US" dirty="0"/>
              <a:t>438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798DB2-60F3-EE21-895A-532B108C30AC}"/>
              </a:ext>
            </a:extLst>
          </p:cNvPr>
          <p:cNvGrpSpPr/>
          <p:nvPr/>
        </p:nvGrpSpPr>
        <p:grpSpPr>
          <a:xfrm>
            <a:off x="3543300" y="33453"/>
            <a:ext cx="5963614" cy="6782375"/>
            <a:chOff x="4760991" y="0"/>
            <a:chExt cx="5498398" cy="6253288"/>
          </a:xfrm>
        </p:grpSpPr>
        <p:pic>
          <p:nvPicPr>
            <p:cNvPr id="5" name="Picture 4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C986F819-B9BC-65BC-D146-4C8930E77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817"/>
            <a:stretch/>
          </p:blipFill>
          <p:spPr>
            <a:xfrm>
              <a:off x="4760991" y="0"/>
              <a:ext cx="3889225" cy="6253288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3E7C56-5AFA-FC97-657B-A4538373FF7E}"/>
                </a:ext>
              </a:extLst>
            </p:cNvPr>
            <p:cNvGrpSpPr/>
            <p:nvPr/>
          </p:nvGrpSpPr>
          <p:grpSpPr>
            <a:xfrm>
              <a:off x="8899377" y="0"/>
              <a:ext cx="1360012" cy="6253288"/>
              <a:chOff x="8899377" y="0"/>
              <a:chExt cx="1360012" cy="62532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FCDB15D-B9D6-9BFB-8FE1-A8614795786B}"/>
                  </a:ext>
                </a:extLst>
              </p:cNvPr>
              <p:cNvGrpSpPr/>
              <p:nvPr/>
            </p:nvGrpSpPr>
            <p:grpSpPr>
              <a:xfrm>
                <a:off x="8899377" y="0"/>
                <a:ext cx="130324" cy="6253288"/>
                <a:chOff x="7110407" y="0"/>
                <a:chExt cx="46875" cy="6253288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03FD75C-51BB-8E8B-312D-62B523949F3F}"/>
                    </a:ext>
                  </a:extLst>
                </p:cNvPr>
                <p:cNvSpPr/>
                <p:nvPr/>
              </p:nvSpPr>
              <p:spPr>
                <a:xfrm>
                  <a:off x="7110407" y="0"/>
                  <a:ext cx="45720" cy="857433"/>
                </a:xfrm>
                <a:prstGeom prst="rect">
                  <a:avLst/>
                </a:prstGeom>
                <a:solidFill>
                  <a:srgbClr val="FDE4B5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D24093A-1848-6579-9980-47DE68094CA3}"/>
                    </a:ext>
                  </a:extLst>
                </p:cNvPr>
                <p:cNvSpPr/>
                <p:nvPr/>
              </p:nvSpPr>
              <p:spPr>
                <a:xfrm rot="5400000">
                  <a:off x="6512872" y="1457117"/>
                  <a:ext cx="1241945" cy="46875"/>
                </a:xfrm>
                <a:prstGeom prst="rect">
                  <a:avLst/>
                </a:prstGeom>
                <a:solidFill>
                  <a:srgbClr val="8FBC8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EEF5933-742B-C298-734F-D34FEB6978FF}"/>
                    </a:ext>
                  </a:extLst>
                </p:cNvPr>
                <p:cNvSpPr/>
                <p:nvPr/>
              </p:nvSpPr>
              <p:spPr>
                <a:xfrm>
                  <a:off x="7110427" y="2101526"/>
                  <a:ext cx="45719" cy="4151762"/>
                </a:xfrm>
                <a:prstGeom prst="rect">
                  <a:avLst/>
                </a:prstGeom>
                <a:solidFill>
                  <a:srgbClr val="B0C4D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86A6F9-F94A-843A-8D2A-F9F9E3981F9C}"/>
                  </a:ext>
                </a:extLst>
              </p:cNvPr>
              <p:cNvSpPr txBox="1"/>
              <p:nvPr/>
            </p:nvSpPr>
            <p:spPr>
              <a:xfrm>
                <a:off x="9026490" y="290217"/>
                <a:ext cx="12328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Malaysia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35C4DD-0756-7334-2DCB-4B1563D54782}"/>
                  </a:ext>
                </a:extLst>
              </p:cNvPr>
              <p:cNvSpPr txBox="1"/>
              <p:nvPr/>
            </p:nvSpPr>
            <p:spPr>
              <a:xfrm>
                <a:off x="9026490" y="1276003"/>
                <a:ext cx="12328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India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5C970C-0905-4C5F-C1DA-46F63AB4CF99}"/>
                  </a:ext>
                </a:extLst>
              </p:cNvPr>
              <p:cNvSpPr txBox="1"/>
              <p:nvPr/>
            </p:nvSpPr>
            <p:spPr>
              <a:xfrm>
                <a:off x="9026490" y="3909933"/>
                <a:ext cx="12328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Bangladesh</a:t>
                </a:r>
                <a:endParaRPr lang="en-US" dirty="0"/>
              </a:p>
            </p:txBody>
          </p:sp>
        </p:grpSp>
      </p:grpSp>
      <p:pic>
        <p:nvPicPr>
          <p:cNvPr id="20" name="Picture 1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2D6DE42-52A7-AF87-150F-BB301D3D8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060" r="79301" b="3818"/>
          <a:stretch/>
        </p:blipFill>
        <p:spPr>
          <a:xfrm>
            <a:off x="3539874" y="6305550"/>
            <a:ext cx="873151" cy="381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3716951-9672-43A7-5B60-BFEEA664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9" y="3068056"/>
            <a:ext cx="3652151" cy="1930604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000" b="1" dirty="0">
                <a:latin typeface="+mn-lt"/>
              </a:rPr>
              <a:t>MEME and FEL: Codons under Positive Selection</a:t>
            </a:r>
          </a:p>
        </p:txBody>
      </p:sp>
    </p:spTree>
    <p:extLst>
      <p:ext uri="{BB962C8B-B14F-4D97-AF65-F5344CB8AC3E}">
        <p14:creationId xmlns:p14="http://schemas.microsoft.com/office/powerpoint/2010/main" val="379418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C3807-6B87-9A0A-276A-B6D7F9581737}"/>
              </a:ext>
            </a:extLst>
          </p:cNvPr>
          <p:cNvGrpSpPr/>
          <p:nvPr/>
        </p:nvGrpSpPr>
        <p:grpSpPr>
          <a:xfrm>
            <a:off x="1549585" y="21018"/>
            <a:ext cx="6587547" cy="6806160"/>
            <a:chOff x="1549585" y="21018"/>
            <a:chExt cx="6587547" cy="68061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CF3DE7-F1A0-982E-A62A-1B60398508FB}"/>
                </a:ext>
              </a:extLst>
            </p:cNvPr>
            <p:cNvSpPr txBox="1"/>
            <p:nvPr/>
          </p:nvSpPr>
          <p:spPr>
            <a:xfrm>
              <a:off x="5671334" y="21018"/>
              <a:ext cx="24657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aBSREL</a:t>
              </a:r>
              <a:r>
                <a:rPr lang="en-US" dirty="0"/>
                <a:t> branch with diversifying selection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50F5187-7ABB-2EF8-86E7-3E809CA2FDFA}"/>
                </a:ext>
              </a:extLst>
            </p:cNvPr>
            <p:cNvGrpSpPr/>
            <p:nvPr/>
          </p:nvGrpSpPr>
          <p:grpSpPr>
            <a:xfrm>
              <a:off x="1549585" y="34573"/>
              <a:ext cx="4006207" cy="6792605"/>
              <a:chOff x="1549585" y="34573"/>
              <a:chExt cx="4006207" cy="6792605"/>
            </a:xfrm>
          </p:grpSpPr>
          <p:pic>
            <p:nvPicPr>
              <p:cNvPr id="17" name="Picture 16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2DAB082-A48F-5FA2-6D4A-7408C05AEA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1345"/>
              <a:stretch/>
            </p:blipFill>
            <p:spPr>
              <a:xfrm>
                <a:off x="1549585" y="34573"/>
                <a:ext cx="4006207" cy="6792605"/>
              </a:xfrm>
              <a:prstGeom prst="rect">
                <a:avLst/>
              </a:prstGeom>
            </p:spPr>
          </p:pic>
          <p:pic>
            <p:nvPicPr>
              <p:cNvPr id="21" name="Picture 20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7C8A2693-8156-B04B-D3FC-AD72E6473D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7832" r="73497" b="5731"/>
              <a:stretch/>
            </p:blipFill>
            <p:spPr>
              <a:xfrm>
                <a:off x="1549585" y="3657600"/>
                <a:ext cx="1061763" cy="493160"/>
              </a:xfrm>
              <a:prstGeom prst="rect">
                <a:avLst/>
              </a:prstGeom>
            </p:spPr>
          </p:pic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F9F201E-F365-1D47-2957-346F21AA26B8}"/>
              </a:ext>
            </a:extLst>
          </p:cNvPr>
          <p:cNvSpPr/>
          <p:nvPr/>
        </p:nvSpPr>
        <p:spPr>
          <a:xfrm>
            <a:off x="4487280" y="164856"/>
            <a:ext cx="1068512" cy="21575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231FD1-DB72-9C7E-8122-FD2661F0054C}"/>
              </a:ext>
            </a:extLst>
          </p:cNvPr>
          <p:cNvGrpSpPr/>
          <p:nvPr/>
        </p:nvGrpSpPr>
        <p:grpSpPr>
          <a:xfrm>
            <a:off x="6096000" y="5584206"/>
            <a:ext cx="1906750" cy="902515"/>
            <a:chOff x="5968390" y="3909518"/>
            <a:chExt cx="1906750" cy="90251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12FFFE6-4557-81BF-B295-2204D520A7C6}"/>
                </a:ext>
              </a:extLst>
            </p:cNvPr>
            <p:cNvGrpSpPr/>
            <p:nvPr/>
          </p:nvGrpSpPr>
          <p:grpSpPr>
            <a:xfrm>
              <a:off x="5968390" y="3909518"/>
              <a:ext cx="1900719" cy="276999"/>
              <a:chOff x="5968390" y="3909518"/>
              <a:chExt cx="1900719" cy="27699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43CBB2-B94C-5F87-5E02-0BCFEFC48DC4}"/>
                  </a:ext>
                </a:extLst>
              </p:cNvPr>
              <p:cNvSpPr/>
              <p:nvPr/>
            </p:nvSpPr>
            <p:spPr>
              <a:xfrm>
                <a:off x="5968390" y="3945277"/>
                <a:ext cx="667820" cy="205483"/>
              </a:xfrm>
              <a:prstGeom prst="rect">
                <a:avLst/>
              </a:prstGeom>
              <a:solidFill>
                <a:srgbClr val="FDE4B5"/>
              </a:solidFill>
              <a:ln>
                <a:solidFill>
                  <a:srgbClr val="FDE4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B733A3-B23A-EFCA-D6D6-2BCB484D2F88}"/>
                  </a:ext>
                </a:extLst>
              </p:cNvPr>
              <p:cNvSpPr txBox="1"/>
              <p:nvPr/>
            </p:nvSpPr>
            <p:spPr>
              <a:xfrm>
                <a:off x="6636210" y="3909518"/>
                <a:ext cx="12328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Malaysia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6C2983E-5CD8-8380-45A0-BD6879B31116}"/>
                </a:ext>
              </a:extLst>
            </p:cNvPr>
            <p:cNvGrpSpPr/>
            <p:nvPr/>
          </p:nvGrpSpPr>
          <p:grpSpPr>
            <a:xfrm>
              <a:off x="5974421" y="4222276"/>
              <a:ext cx="1900719" cy="276999"/>
              <a:chOff x="5968390" y="3909518"/>
              <a:chExt cx="1900719" cy="2769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391DFD4-99EA-0C1C-5D3C-DA80BAEC675E}"/>
                  </a:ext>
                </a:extLst>
              </p:cNvPr>
              <p:cNvSpPr/>
              <p:nvPr/>
            </p:nvSpPr>
            <p:spPr>
              <a:xfrm>
                <a:off x="5968390" y="3945277"/>
                <a:ext cx="667820" cy="205483"/>
              </a:xfrm>
              <a:prstGeom prst="rect">
                <a:avLst/>
              </a:prstGeom>
              <a:solidFill>
                <a:srgbClr val="8FBC8F"/>
              </a:solidFill>
              <a:ln>
                <a:solidFill>
                  <a:srgbClr val="8FBC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8BA42A-1AE6-9FDF-1689-AC8026E86AAA}"/>
                  </a:ext>
                </a:extLst>
              </p:cNvPr>
              <p:cNvSpPr txBox="1"/>
              <p:nvPr/>
            </p:nvSpPr>
            <p:spPr>
              <a:xfrm>
                <a:off x="6636210" y="3909518"/>
                <a:ext cx="12328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India</a:t>
                </a:r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1FCE94B-6436-879C-7683-3ACF9D8FA1B2}"/>
                </a:ext>
              </a:extLst>
            </p:cNvPr>
            <p:cNvGrpSpPr/>
            <p:nvPr/>
          </p:nvGrpSpPr>
          <p:grpSpPr>
            <a:xfrm>
              <a:off x="5974421" y="4535034"/>
              <a:ext cx="1900719" cy="276999"/>
              <a:chOff x="5968390" y="3909518"/>
              <a:chExt cx="1900719" cy="27699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45AE32-319B-12DA-034D-7A3BFA308330}"/>
                  </a:ext>
                </a:extLst>
              </p:cNvPr>
              <p:cNvSpPr/>
              <p:nvPr/>
            </p:nvSpPr>
            <p:spPr>
              <a:xfrm>
                <a:off x="5968390" y="3945277"/>
                <a:ext cx="667820" cy="205483"/>
              </a:xfrm>
              <a:prstGeom prst="rect">
                <a:avLst/>
              </a:prstGeom>
              <a:solidFill>
                <a:srgbClr val="B0C4DF"/>
              </a:solidFill>
              <a:ln>
                <a:solidFill>
                  <a:srgbClr val="B0C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CD2DC9-CAF4-4946-F712-C45ADC923058}"/>
                  </a:ext>
                </a:extLst>
              </p:cNvPr>
              <p:cNvSpPr txBox="1"/>
              <p:nvPr/>
            </p:nvSpPr>
            <p:spPr>
              <a:xfrm>
                <a:off x="6636210" y="3909518"/>
                <a:ext cx="12328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Bangladesh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474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89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Nipah Virus Phosphoprotein Evolutionary Selection Analysis</vt:lpstr>
      <vt:lpstr>MEME and FEL: Codons under Positive Selection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Nipah Virus Phosphoprotein Evolutionary Selection Analysis</dc:title>
  <dc:creator>Kulkarni, Sanjana</dc:creator>
  <cp:lastModifiedBy>Kulkarni, Sanjana</cp:lastModifiedBy>
  <cp:revision>5</cp:revision>
  <dcterms:created xsi:type="dcterms:W3CDTF">2022-08-22T18:06:14Z</dcterms:created>
  <dcterms:modified xsi:type="dcterms:W3CDTF">2022-08-22T22:56:13Z</dcterms:modified>
</cp:coreProperties>
</file>