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7" r:id="rId2"/>
    <p:sldId id="260" r:id="rId3"/>
    <p:sldId id="261" r:id="rId4"/>
    <p:sldId id="263" r:id="rId5"/>
    <p:sldId id="264" r:id="rId6"/>
    <p:sldId id="262"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F2E2D-6C44-1448-B390-E3A0B10C7177}" type="datetimeFigureOut">
              <a:rPr lang="en-US" smtClean="0"/>
              <a:t>7/28/22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020BC-066B-B24D-A07F-EA3E32D0767A}" type="slidenum">
              <a:rPr lang="en-US" smtClean="0"/>
              <a:t>‹#›</a:t>
            </a:fld>
            <a:endParaRPr lang="en-US"/>
          </a:p>
        </p:txBody>
      </p:sp>
    </p:spTree>
    <p:extLst>
      <p:ext uri="{BB962C8B-B14F-4D97-AF65-F5344CB8AC3E}">
        <p14:creationId xmlns:p14="http://schemas.microsoft.com/office/powerpoint/2010/main" val="244402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 side by side bar chart of the number of isolates originally, after deduplication, and then after ambiguous nucleotide removal.</a:t>
            </a:r>
          </a:p>
        </p:txBody>
      </p:sp>
      <p:sp>
        <p:nvSpPr>
          <p:cNvPr id="4" name="Slide Number Placeholder 3"/>
          <p:cNvSpPr>
            <a:spLocks noGrp="1"/>
          </p:cNvSpPr>
          <p:nvPr>
            <p:ph type="sldNum" sz="quarter" idx="5"/>
          </p:nvPr>
        </p:nvSpPr>
        <p:spPr/>
        <p:txBody>
          <a:bodyPr/>
          <a:lstStyle/>
          <a:p>
            <a:fld id="{15F1861D-9581-4A48-9820-D58A0946BC9C}" type="slidenum">
              <a:rPr lang="en-US" smtClean="0"/>
              <a:t>2</a:t>
            </a:fld>
            <a:endParaRPr lang="en-US"/>
          </a:p>
        </p:txBody>
      </p:sp>
    </p:spTree>
    <p:extLst>
      <p:ext uri="{BB962C8B-B14F-4D97-AF65-F5344CB8AC3E}">
        <p14:creationId xmlns:p14="http://schemas.microsoft.com/office/powerpoint/2010/main" val="409400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Whitmer et al = MK67…..</a:t>
            </a:r>
          </a:p>
        </p:txBody>
      </p:sp>
      <p:sp>
        <p:nvSpPr>
          <p:cNvPr id="4" name="Slide Number Placeholder 3"/>
          <p:cNvSpPr>
            <a:spLocks noGrp="1"/>
          </p:cNvSpPr>
          <p:nvPr>
            <p:ph type="sldNum" sz="quarter" idx="5"/>
          </p:nvPr>
        </p:nvSpPr>
        <p:spPr/>
        <p:txBody>
          <a:bodyPr/>
          <a:lstStyle/>
          <a:p>
            <a:fld id="{98F020BC-066B-B24D-A07F-EA3E32D0767A}" type="slidenum">
              <a:rPr lang="en-US" smtClean="0"/>
              <a:t>5</a:t>
            </a:fld>
            <a:endParaRPr lang="en-US"/>
          </a:p>
        </p:txBody>
      </p:sp>
    </p:spTree>
    <p:extLst>
      <p:ext uri="{BB962C8B-B14F-4D97-AF65-F5344CB8AC3E}">
        <p14:creationId xmlns:p14="http://schemas.microsoft.com/office/powerpoint/2010/main" val="1250360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been deduplicated!</a:t>
            </a:r>
          </a:p>
        </p:txBody>
      </p:sp>
      <p:sp>
        <p:nvSpPr>
          <p:cNvPr id="4" name="Slide Number Placeholder 3"/>
          <p:cNvSpPr>
            <a:spLocks noGrp="1"/>
          </p:cNvSpPr>
          <p:nvPr>
            <p:ph type="sldNum" sz="quarter" idx="5"/>
          </p:nvPr>
        </p:nvSpPr>
        <p:spPr/>
        <p:txBody>
          <a:bodyPr/>
          <a:lstStyle/>
          <a:p>
            <a:fld id="{98F020BC-066B-B24D-A07F-EA3E32D0767A}" type="slidenum">
              <a:rPr lang="en-US" smtClean="0"/>
              <a:t>6</a:t>
            </a:fld>
            <a:endParaRPr lang="en-US"/>
          </a:p>
        </p:txBody>
      </p:sp>
    </p:spTree>
    <p:extLst>
      <p:ext uri="{BB962C8B-B14F-4D97-AF65-F5344CB8AC3E}">
        <p14:creationId xmlns:p14="http://schemas.microsoft.com/office/powerpoint/2010/main" val="3237500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similarity among Bangladesh and India sequences, maybe because they were collected around </a:t>
            </a:r>
            <a:r>
              <a:rPr lang="en-US"/>
              <a:t>outbreak times?</a:t>
            </a:r>
          </a:p>
        </p:txBody>
      </p:sp>
      <p:sp>
        <p:nvSpPr>
          <p:cNvPr id="4" name="Slide Number Placeholder 3"/>
          <p:cNvSpPr>
            <a:spLocks noGrp="1"/>
          </p:cNvSpPr>
          <p:nvPr>
            <p:ph type="sldNum" sz="quarter" idx="5"/>
          </p:nvPr>
        </p:nvSpPr>
        <p:spPr/>
        <p:txBody>
          <a:bodyPr/>
          <a:lstStyle/>
          <a:p>
            <a:fld id="{98F020BC-066B-B24D-A07F-EA3E32D0767A}" type="slidenum">
              <a:rPr lang="en-US" smtClean="0"/>
              <a:t>7</a:t>
            </a:fld>
            <a:endParaRPr lang="en-US"/>
          </a:p>
        </p:txBody>
      </p:sp>
    </p:spTree>
    <p:extLst>
      <p:ext uri="{BB962C8B-B14F-4D97-AF65-F5344CB8AC3E}">
        <p14:creationId xmlns:p14="http://schemas.microsoft.com/office/powerpoint/2010/main" val="348217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BDE4-DD09-1B73-AB7D-0109F6BC1F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53BE56-B986-58D6-B908-8D6A635D99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12DC3F-8CF0-7C60-11B0-9E30F91BA7C5}"/>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5" name="Footer Placeholder 4">
            <a:extLst>
              <a:ext uri="{FF2B5EF4-FFF2-40B4-BE49-F238E27FC236}">
                <a16:creationId xmlns:a16="http://schemas.microsoft.com/office/drawing/2014/main" id="{B5898AC4-23F7-8567-3927-232AECBD8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7D3BE-A6F3-BD12-7445-6D6865C89702}"/>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22577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F230-B0A1-F407-B5F1-7CE8D9B52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B4BA3B-4809-6D23-AA03-C20D9E397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1C7D7-F28D-CA60-E435-1E1D671DF947}"/>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5" name="Footer Placeholder 4">
            <a:extLst>
              <a:ext uri="{FF2B5EF4-FFF2-40B4-BE49-F238E27FC236}">
                <a16:creationId xmlns:a16="http://schemas.microsoft.com/office/drawing/2014/main" id="{EFF7A054-A638-D286-30CD-E8149B028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0B2AA-83D9-6D38-42E9-D9A69AA488AF}"/>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64250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B9A93-4A02-1715-D7FB-5E1B6EFC4F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0EEACA-350F-8A2B-2E4D-5776C5DD3B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2A8F5-CAB6-D711-88E4-90A4B45039CD}"/>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5" name="Footer Placeholder 4">
            <a:extLst>
              <a:ext uri="{FF2B5EF4-FFF2-40B4-BE49-F238E27FC236}">
                <a16:creationId xmlns:a16="http://schemas.microsoft.com/office/drawing/2014/main" id="{56090D91-3B11-0908-0E48-45D74DC5B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C2BCC-70A5-83A0-B696-A68ECE39456F}"/>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25507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4DD1-2744-C82F-FF96-58D889504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FEC49-DF07-F0BC-60A3-87D04A788C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40A77-5410-6802-4947-F694C1E71D06}"/>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5" name="Footer Placeholder 4">
            <a:extLst>
              <a:ext uri="{FF2B5EF4-FFF2-40B4-BE49-F238E27FC236}">
                <a16:creationId xmlns:a16="http://schemas.microsoft.com/office/drawing/2014/main" id="{D6D77549-E343-4AFD-EFF8-7D49230F0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DBEE7-7DB9-E902-8F2A-C5470B2E2C7B}"/>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260174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4E2D-D1AE-3332-76DE-17F18688C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942E8-5925-1F36-684F-7E0AF19C6C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45CFC8-6601-43B8-C31B-220F505A89A4}"/>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5" name="Footer Placeholder 4">
            <a:extLst>
              <a:ext uri="{FF2B5EF4-FFF2-40B4-BE49-F238E27FC236}">
                <a16:creationId xmlns:a16="http://schemas.microsoft.com/office/drawing/2014/main" id="{8A37833C-81E4-C8A3-B4D6-2F53E803A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5C8D3-84DC-AB77-F659-2E39B6028058}"/>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55425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E1A3-F289-62CE-FE38-39ACDD2C0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F2F83-E3E9-6751-B22C-E5DD4D89DC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92FE3A-516D-7621-3B17-C1D17CEC31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0D1CE-AB3D-9BBC-28B1-D4AC4BF6716E}"/>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6" name="Footer Placeholder 5">
            <a:extLst>
              <a:ext uri="{FF2B5EF4-FFF2-40B4-BE49-F238E27FC236}">
                <a16:creationId xmlns:a16="http://schemas.microsoft.com/office/drawing/2014/main" id="{6A2A0E46-EE3E-E6D5-23F5-3B6F70EDD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40BBE-F6D8-A1E0-4495-A1494ABF798C}"/>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162763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BD4C-11B3-83B8-91CC-CB8BDBC56D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CA2B2D-2025-DC95-6F45-0B7797B2F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79659B-41A6-67B7-A87D-55898AE11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06A5AD-6C88-6190-E2A9-20E69C48A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D19E8-A4AA-DBF8-2015-19EA6CC071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5F133C-87A7-FBA9-1AC5-64765821C6F4}"/>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8" name="Footer Placeholder 7">
            <a:extLst>
              <a:ext uri="{FF2B5EF4-FFF2-40B4-BE49-F238E27FC236}">
                <a16:creationId xmlns:a16="http://schemas.microsoft.com/office/drawing/2014/main" id="{9DCF913B-35E9-A418-798D-6FEFEFA074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4CD0A5-6ED1-206B-F596-AA2CC5AB8BD9}"/>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257155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B25D9-D4DF-C770-FB51-287BDC967E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655CB-3DAD-945D-42F2-8577221B060F}"/>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4" name="Footer Placeholder 3">
            <a:extLst>
              <a:ext uri="{FF2B5EF4-FFF2-40B4-BE49-F238E27FC236}">
                <a16:creationId xmlns:a16="http://schemas.microsoft.com/office/drawing/2014/main" id="{028F5703-256F-F461-1736-6C812657C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C1B2BA-7E0E-2C49-4142-E75BB7447224}"/>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562300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E39DD-9F61-EB32-8351-E26B521E02C8}"/>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3" name="Footer Placeholder 2">
            <a:extLst>
              <a:ext uri="{FF2B5EF4-FFF2-40B4-BE49-F238E27FC236}">
                <a16:creationId xmlns:a16="http://schemas.microsoft.com/office/drawing/2014/main" id="{40175CB0-0897-C699-B381-70EB5151F9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5CC8C9-026E-729C-0671-3E061A9FAAC8}"/>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2278691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B742-9213-D7B6-02B4-886E41506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44BCE6-D338-AB08-0D05-2AF7B7D50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6AC0A6-477D-0974-D8BD-5B50CF084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A629F4-CB96-4E28-6582-4D86FD7AA673}"/>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6" name="Footer Placeholder 5">
            <a:extLst>
              <a:ext uri="{FF2B5EF4-FFF2-40B4-BE49-F238E27FC236}">
                <a16:creationId xmlns:a16="http://schemas.microsoft.com/office/drawing/2014/main" id="{63CB3687-6260-8AC1-8EA7-1CE488D1A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3864ED-E235-31A9-E51F-9EEB4A064EE5}"/>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07398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305F-1747-A538-8E86-4BE7EB1A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02EB78-B8F5-0537-11C4-6330C8A1C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C021B2-4F78-67AB-6DEA-4A6C56DC8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D7779-CAAB-5F9C-B854-ECB66C46BF09}"/>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6" name="Footer Placeholder 5">
            <a:extLst>
              <a:ext uri="{FF2B5EF4-FFF2-40B4-BE49-F238E27FC236}">
                <a16:creationId xmlns:a16="http://schemas.microsoft.com/office/drawing/2014/main" id="{2BC67876-AF0D-0F71-588D-C1A5ADF955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36F40-273F-3166-1F84-8B2B211E5D54}"/>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44334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E3C6C-A029-E0D6-796C-C6AD9180F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A59B4F-7C8D-EACF-9830-7B325A2705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7B44B-D27B-E6C8-6577-C33A063DB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7D8-952F-4B48-BE94-EE51B428A039}" type="datetimeFigureOut">
              <a:rPr lang="en-US" smtClean="0"/>
              <a:t>7/28/22</a:t>
            </a:fld>
            <a:endParaRPr lang="en-US"/>
          </a:p>
        </p:txBody>
      </p:sp>
      <p:sp>
        <p:nvSpPr>
          <p:cNvPr id="5" name="Footer Placeholder 4">
            <a:extLst>
              <a:ext uri="{FF2B5EF4-FFF2-40B4-BE49-F238E27FC236}">
                <a16:creationId xmlns:a16="http://schemas.microsoft.com/office/drawing/2014/main" id="{9E21A065-F46E-207D-F08C-50112AECA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7B47DE-A866-AD7F-FE90-BC17FD0F0E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A2E35-F4D0-204A-A6E8-44180EBA2B78}" type="slidenum">
              <a:rPr lang="en-US" smtClean="0"/>
              <a:t>‹#›</a:t>
            </a:fld>
            <a:endParaRPr lang="en-US"/>
          </a:p>
        </p:txBody>
      </p:sp>
    </p:spTree>
    <p:extLst>
      <p:ext uri="{BB962C8B-B14F-4D97-AF65-F5344CB8AC3E}">
        <p14:creationId xmlns:p14="http://schemas.microsoft.com/office/powerpoint/2010/main" val="2769267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C2E6C-F31B-30D7-D979-F4BF0CD75BC8}"/>
              </a:ext>
            </a:extLst>
          </p:cNvPr>
          <p:cNvSpPr>
            <a:spLocks noGrp="1"/>
          </p:cNvSpPr>
          <p:nvPr>
            <p:ph type="ctrTitle"/>
          </p:nvPr>
        </p:nvSpPr>
        <p:spPr>
          <a:xfrm>
            <a:off x="1524000" y="1913620"/>
            <a:ext cx="9144000" cy="2387600"/>
          </a:xfrm>
        </p:spPr>
        <p:txBody>
          <a:bodyPr>
            <a:normAutofit/>
          </a:bodyPr>
          <a:lstStyle/>
          <a:p>
            <a:pPr>
              <a:lnSpc>
                <a:spcPct val="125000"/>
              </a:lnSpc>
            </a:pPr>
            <a:r>
              <a:rPr lang="en-US" b="1" dirty="0" err="1">
                <a:latin typeface="+mn-lt"/>
              </a:rPr>
              <a:t>Nipah</a:t>
            </a:r>
            <a:r>
              <a:rPr lang="en-US" b="1" dirty="0">
                <a:latin typeface="+mn-lt"/>
              </a:rPr>
              <a:t> Virus Phosphoprotein Tree Building Updates</a:t>
            </a:r>
          </a:p>
        </p:txBody>
      </p:sp>
    </p:spTree>
    <p:extLst>
      <p:ext uri="{BB962C8B-B14F-4D97-AF65-F5344CB8AC3E}">
        <p14:creationId xmlns:p14="http://schemas.microsoft.com/office/powerpoint/2010/main" val="217593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54FA224-855E-AE99-0930-D7877E815259}"/>
              </a:ext>
            </a:extLst>
          </p:cNvPr>
          <p:cNvSpPr>
            <a:spLocks noGrp="1"/>
          </p:cNvSpPr>
          <p:nvPr>
            <p:ph type="title"/>
          </p:nvPr>
        </p:nvSpPr>
        <p:spPr>
          <a:xfrm>
            <a:off x="502227" y="267787"/>
            <a:ext cx="11187545" cy="537399"/>
          </a:xfrm>
        </p:spPr>
        <p:txBody>
          <a:bodyPr>
            <a:noAutofit/>
          </a:bodyPr>
          <a:lstStyle/>
          <a:p>
            <a:pPr algn="ctr"/>
            <a:r>
              <a:rPr lang="en-US" sz="3600" b="1" dirty="0">
                <a:latin typeface="+mn-lt"/>
              </a:rPr>
              <a:t>Rebuilding Trees</a:t>
            </a:r>
          </a:p>
        </p:txBody>
      </p:sp>
      <p:sp>
        <p:nvSpPr>
          <p:cNvPr id="3" name="TextBox 2">
            <a:extLst>
              <a:ext uri="{FF2B5EF4-FFF2-40B4-BE49-F238E27FC236}">
                <a16:creationId xmlns:a16="http://schemas.microsoft.com/office/drawing/2014/main" id="{6105A165-8949-B8B6-2B3D-EA80B2E1F989}"/>
              </a:ext>
            </a:extLst>
          </p:cNvPr>
          <p:cNvSpPr txBox="1"/>
          <p:nvPr/>
        </p:nvSpPr>
        <p:spPr>
          <a:xfrm>
            <a:off x="502227" y="2041345"/>
            <a:ext cx="5076487" cy="3785652"/>
          </a:xfrm>
          <a:prstGeom prst="rect">
            <a:avLst/>
          </a:prstGeom>
          <a:noFill/>
        </p:spPr>
        <p:txBody>
          <a:bodyPr wrap="square" rtlCol="0">
            <a:spAutoFit/>
          </a:bodyPr>
          <a:lstStyle/>
          <a:p>
            <a:pPr marL="457200" indent="-457200">
              <a:buFont typeface="+mj-lt"/>
              <a:buAutoNum type="arabicPeriod"/>
            </a:pPr>
            <a:r>
              <a:rPr lang="en-US" sz="2000" dirty="0"/>
              <a:t>Removed all sequences containing ambiguous nucleotides because the dataset is not robust.</a:t>
            </a:r>
          </a:p>
          <a:p>
            <a:pPr marL="457200" indent="-457200">
              <a:buFont typeface="+mj-lt"/>
              <a:buAutoNum type="arabicPeriod"/>
            </a:pPr>
            <a:endParaRPr lang="en-US" sz="2000" dirty="0"/>
          </a:p>
          <a:p>
            <a:pPr marL="457200" indent="-457200">
              <a:buFont typeface="+mj-lt"/>
              <a:buAutoNum type="arabicPeriod"/>
            </a:pPr>
            <a:r>
              <a:rPr lang="en-US" sz="2000" dirty="0"/>
              <a:t>Used </a:t>
            </a:r>
            <a:r>
              <a:rPr lang="en-US" sz="2000" dirty="0" err="1"/>
              <a:t>iqtree</a:t>
            </a:r>
            <a:r>
              <a:rPr lang="en-US" sz="2000" dirty="0"/>
              <a:t> to select best codon substitution model. </a:t>
            </a:r>
          </a:p>
          <a:p>
            <a:pPr marL="457200" indent="-457200">
              <a:buFont typeface="+mj-lt"/>
              <a:buAutoNum type="arabicPeriod"/>
            </a:pPr>
            <a:endParaRPr lang="en-US" sz="2000" dirty="0"/>
          </a:p>
          <a:p>
            <a:pPr marL="457200" indent="-457200">
              <a:buFont typeface="+mj-lt"/>
              <a:buAutoNum type="arabicPeriod"/>
            </a:pPr>
            <a:r>
              <a:rPr lang="en-US" sz="2000" dirty="0"/>
              <a:t>Branch support values = non-parametric bootstrap with 1000 replicates.</a:t>
            </a:r>
          </a:p>
          <a:p>
            <a:pPr marL="457200" indent="-457200">
              <a:buFont typeface="+mj-lt"/>
              <a:buAutoNum type="arabicPeriod"/>
            </a:pPr>
            <a:endParaRPr lang="en-US" sz="2000" dirty="0"/>
          </a:p>
          <a:p>
            <a:pPr marL="457200" indent="-457200">
              <a:buFont typeface="+mj-lt"/>
              <a:buAutoNum type="arabicPeriod"/>
            </a:pPr>
            <a:r>
              <a:rPr lang="en-US" sz="2000" dirty="0"/>
              <a:t>1 Hendra virus sequence as an outgroup</a:t>
            </a:r>
          </a:p>
          <a:p>
            <a:pPr marL="285750" indent="-285750">
              <a:buFont typeface="Arial" panose="020B0604020202020204" pitchFamily="34" charset="0"/>
              <a:buChar char="•"/>
            </a:pPr>
            <a:endParaRPr lang="en-US" sz="2000" dirty="0"/>
          </a:p>
        </p:txBody>
      </p:sp>
      <p:pic>
        <p:nvPicPr>
          <p:cNvPr id="6" name="Picture 5" descr="Chart, bar chart&#10;&#10;Description automatically generated">
            <a:extLst>
              <a:ext uri="{FF2B5EF4-FFF2-40B4-BE49-F238E27FC236}">
                <a16:creationId xmlns:a16="http://schemas.microsoft.com/office/drawing/2014/main" id="{1D18A7EB-D1FB-E27E-67B7-49AF5ED3C29A}"/>
              </a:ext>
            </a:extLst>
          </p:cNvPr>
          <p:cNvPicPr>
            <a:picLocks noChangeAspect="1"/>
          </p:cNvPicPr>
          <p:nvPr/>
        </p:nvPicPr>
        <p:blipFill rotWithShape="1">
          <a:blip r:embed="rId3"/>
          <a:srcRect l="6493" t="4398" r="7645" b="4817"/>
          <a:stretch/>
        </p:blipFill>
        <p:spPr>
          <a:xfrm>
            <a:off x="5989983" y="1537253"/>
            <a:ext cx="5922211" cy="4174437"/>
          </a:xfrm>
          <a:prstGeom prst="rect">
            <a:avLst/>
          </a:prstGeom>
        </p:spPr>
      </p:pic>
    </p:spTree>
    <p:extLst>
      <p:ext uri="{BB962C8B-B14F-4D97-AF65-F5344CB8AC3E}">
        <p14:creationId xmlns:p14="http://schemas.microsoft.com/office/powerpoint/2010/main" val="128165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Chart, scatter chart&#10;&#10;Description automatically generated">
            <a:extLst>
              <a:ext uri="{FF2B5EF4-FFF2-40B4-BE49-F238E27FC236}">
                <a16:creationId xmlns:a16="http://schemas.microsoft.com/office/drawing/2014/main" id="{6329365B-92E8-7D11-77EE-55B534A7C269}"/>
              </a:ext>
            </a:extLst>
          </p:cNvPr>
          <p:cNvPicPr>
            <a:picLocks noChangeAspect="1"/>
          </p:cNvPicPr>
          <p:nvPr/>
        </p:nvPicPr>
        <p:blipFill rotWithShape="1">
          <a:blip r:embed="rId2"/>
          <a:srcRect b="10823"/>
          <a:stretch/>
        </p:blipFill>
        <p:spPr>
          <a:xfrm>
            <a:off x="4049524" y="10188"/>
            <a:ext cx="5830747" cy="6837624"/>
          </a:xfrm>
          <a:prstGeom prst="rect">
            <a:avLst/>
          </a:prstGeom>
        </p:spPr>
      </p:pic>
      <p:pic>
        <p:nvPicPr>
          <p:cNvPr id="17" name="Picture 16" descr="Chart, scatter chart&#10;&#10;Description automatically generated">
            <a:extLst>
              <a:ext uri="{FF2B5EF4-FFF2-40B4-BE49-F238E27FC236}">
                <a16:creationId xmlns:a16="http://schemas.microsoft.com/office/drawing/2014/main" id="{6BDE106B-F267-1924-DA98-12D2EF4CCA2C}"/>
              </a:ext>
            </a:extLst>
          </p:cNvPr>
          <p:cNvPicPr>
            <a:picLocks noChangeAspect="1"/>
          </p:cNvPicPr>
          <p:nvPr/>
        </p:nvPicPr>
        <p:blipFill rotWithShape="1">
          <a:blip r:embed="rId2"/>
          <a:srcRect l="-1854" t="88230" r="82098" b="5110"/>
          <a:stretch/>
        </p:blipFill>
        <p:spPr>
          <a:xfrm>
            <a:off x="5296396" y="3173680"/>
            <a:ext cx="1151905" cy="510639"/>
          </a:xfrm>
          <a:prstGeom prst="rect">
            <a:avLst/>
          </a:prstGeom>
        </p:spPr>
      </p:pic>
      <p:sp>
        <p:nvSpPr>
          <p:cNvPr id="20" name="Title 1">
            <a:extLst>
              <a:ext uri="{FF2B5EF4-FFF2-40B4-BE49-F238E27FC236}">
                <a16:creationId xmlns:a16="http://schemas.microsoft.com/office/drawing/2014/main" id="{1EA9A62E-C60D-B2CD-6DA3-39B8200ACE3E}"/>
              </a:ext>
            </a:extLst>
          </p:cNvPr>
          <p:cNvSpPr>
            <a:spLocks noGrp="1"/>
          </p:cNvSpPr>
          <p:nvPr>
            <p:ph type="title"/>
          </p:nvPr>
        </p:nvSpPr>
        <p:spPr>
          <a:xfrm>
            <a:off x="799110" y="2399111"/>
            <a:ext cx="3701676" cy="2059776"/>
          </a:xfrm>
        </p:spPr>
        <p:txBody>
          <a:bodyPr>
            <a:noAutofit/>
          </a:bodyPr>
          <a:lstStyle/>
          <a:p>
            <a:pPr algn="ctr">
              <a:lnSpc>
                <a:spcPct val="120000"/>
              </a:lnSpc>
            </a:pPr>
            <a:r>
              <a:rPr lang="en-US" sz="3200" b="1" dirty="0">
                <a:latin typeface="+mn-lt"/>
              </a:rPr>
              <a:t>All Unique Phosphoprotein Sequences</a:t>
            </a:r>
          </a:p>
        </p:txBody>
      </p:sp>
      <p:sp>
        <p:nvSpPr>
          <p:cNvPr id="21" name="TextBox 20">
            <a:extLst>
              <a:ext uri="{FF2B5EF4-FFF2-40B4-BE49-F238E27FC236}">
                <a16:creationId xmlns:a16="http://schemas.microsoft.com/office/drawing/2014/main" id="{D06EA859-30A3-454C-AB44-9581AE81F899}"/>
              </a:ext>
            </a:extLst>
          </p:cNvPr>
          <p:cNvSpPr txBox="1"/>
          <p:nvPr/>
        </p:nvSpPr>
        <p:spPr>
          <a:xfrm>
            <a:off x="9999023" y="95003"/>
            <a:ext cx="1235034" cy="307777"/>
          </a:xfrm>
          <a:prstGeom prst="rect">
            <a:avLst/>
          </a:prstGeom>
          <a:noFill/>
        </p:spPr>
        <p:txBody>
          <a:bodyPr wrap="square" rtlCol="0">
            <a:spAutoFit/>
          </a:bodyPr>
          <a:lstStyle/>
          <a:p>
            <a:r>
              <a:rPr lang="en-US" sz="1400" dirty="0">
                <a:solidFill>
                  <a:schemeClr val="bg2">
                    <a:lumMod val="50000"/>
                  </a:schemeClr>
                </a:solidFill>
              </a:rPr>
              <a:t>Cambodia</a:t>
            </a:r>
            <a:endParaRPr lang="en-US" dirty="0">
              <a:solidFill>
                <a:schemeClr val="bg2">
                  <a:lumMod val="50000"/>
                </a:schemeClr>
              </a:solidFill>
            </a:endParaRPr>
          </a:p>
        </p:txBody>
      </p:sp>
      <p:sp>
        <p:nvSpPr>
          <p:cNvPr id="22" name="TextBox 21">
            <a:extLst>
              <a:ext uri="{FF2B5EF4-FFF2-40B4-BE49-F238E27FC236}">
                <a16:creationId xmlns:a16="http://schemas.microsoft.com/office/drawing/2014/main" id="{3EC47AA8-2E6C-964E-F700-E09447A9A123}"/>
              </a:ext>
            </a:extLst>
          </p:cNvPr>
          <p:cNvSpPr txBox="1"/>
          <p:nvPr/>
        </p:nvSpPr>
        <p:spPr>
          <a:xfrm>
            <a:off x="10956966" y="-47501"/>
            <a:ext cx="1235034" cy="307777"/>
          </a:xfrm>
          <a:prstGeom prst="rect">
            <a:avLst/>
          </a:prstGeom>
          <a:noFill/>
        </p:spPr>
        <p:txBody>
          <a:bodyPr wrap="square" rtlCol="0">
            <a:spAutoFit/>
          </a:bodyPr>
          <a:lstStyle/>
          <a:p>
            <a:r>
              <a:rPr lang="en-US" sz="1400" dirty="0" err="1">
                <a:solidFill>
                  <a:schemeClr val="accent2"/>
                </a:solidFill>
              </a:rPr>
              <a:t>HeV</a:t>
            </a:r>
            <a:endParaRPr lang="en-US" dirty="0">
              <a:solidFill>
                <a:schemeClr val="accent2"/>
              </a:solidFill>
            </a:endParaRPr>
          </a:p>
        </p:txBody>
      </p:sp>
      <p:sp>
        <p:nvSpPr>
          <p:cNvPr id="23" name="TextBox 22">
            <a:extLst>
              <a:ext uri="{FF2B5EF4-FFF2-40B4-BE49-F238E27FC236}">
                <a16:creationId xmlns:a16="http://schemas.microsoft.com/office/drawing/2014/main" id="{0AEE28B2-C614-2D70-F4AC-8E13BB5731C0}"/>
              </a:ext>
            </a:extLst>
          </p:cNvPr>
          <p:cNvSpPr txBox="1"/>
          <p:nvPr/>
        </p:nvSpPr>
        <p:spPr>
          <a:xfrm>
            <a:off x="10529454" y="1464466"/>
            <a:ext cx="1409205" cy="338554"/>
          </a:xfrm>
          <a:prstGeom prst="rect">
            <a:avLst/>
          </a:prstGeom>
          <a:noFill/>
        </p:spPr>
        <p:txBody>
          <a:bodyPr wrap="square" rtlCol="0">
            <a:spAutoFit/>
          </a:bodyPr>
          <a:lstStyle/>
          <a:p>
            <a:r>
              <a:rPr lang="en-US" sz="1600" dirty="0">
                <a:solidFill>
                  <a:schemeClr val="accent6">
                    <a:lumMod val="75000"/>
                  </a:schemeClr>
                </a:solidFill>
              </a:rPr>
              <a:t>India</a:t>
            </a:r>
            <a:endParaRPr lang="en-US" dirty="0">
              <a:solidFill>
                <a:schemeClr val="accent6">
                  <a:lumMod val="75000"/>
                </a:schemeClr>
              </a:solidFill>
            </a:endParaRPr>
          </a:p>
        </p:txBody>
      </p:sp>
      <p:sp>
        <p:nvSpPr>
          <p:cNvPr id="24" name="TextBox 23">
            <a:extLst>
              <a:ext uri="{FF2B5EF4-FFF2-40B4-BE49-F238E27FC236}">
                <a16:creationId xmlns:a16="http://schemas.microsoft.com/office/drawing/2014/main" id="{56E9280B-9C0F-C916-1E86-477A2C5D401C}"/>
              </a:ext>
            </a:extLst>
          </p:cNvPr>
          <p:cNvSpPr txBox="1"/>
          <p:nvPr/>
        </p:nvSpPr>
        <p:spPr>
          <a:xfrm>
            <a:off x="10165277" y="3345765"/>
            <a:ext cx="1409205" cy="338554"/>
          </a:xfrm>
          <a:prstGeom prst="rect">
            <a:avLst/>
          </a:prstGeom>
          <a:noFill/>
        </p:spPr>
        <p:txBody>
          <a:bodyPr wrap="square" rtlCol="0">
            <a:spAutoFit/>
          </a:bodyPr>
          <a:lstStyle/>
          <a:p>
            <a:r>
              <a:rPr lang="en-US" sz="1600" dirty="0">
                <a:solidFill>
                  <a:srgbClr val="0070C0"/>
                </a:solidFill>
              </a:rPr>
              <a:t>Bangladesh</a:t>
            </a:r>
            <a:endParaRPr lang="en-US" dirty="0">
              <a:solidFill>
                <a:srgbClr val="0070C0"/>
              </a:solidFill>
            </a:endParaRPr>
          </a:p>
        </p:txBody>
      </p:sp>
      <p:sp>
        <p:nvSpPr>
          <p:cNvPr id="25" name="TextBox 24">
            <a:extLst>
              <a:ext uri="{FF2B5EF4-FFF2-40B4-BE49-F238E27FC236}">
                <a16:creationId xmlns:a16="http://schemas.microsoft.com/office/drawing/2014/main" id="{5A3E6D54-B719-295B-81C4-66F49DA5A3DF}"/>
              </a:ext>
            </a:extLst>
          </p:cNvPr>
          <p:cNvSpPr txBox="1"/>
          <p:nvPr/>
        </p:nvSpPr>
        <p:spPr>
          <a:xfrm>
            <a:off x="10280073" y="5888874"/>
            <a:ext cx="1409205" cy="307777"/>
          </a:xfrm>
          <a:prstGeom prst="rect">
            <a:avLst/>
          </a:prstGeom>
          <a:noFill/>
        </p:spPr>
        <p:txBody>
          <a:bodyPr wrap="square" rtlCol="0">
            <a:spAutoFit/>
          </a:bodyPr>
          <a:lstStyle/>
          <a:p>
            <a:r>
              <a:rPr lang="en-US" sz="1400" dirty="0">
                <a:solidFill>
                  <a:schemeClr val="accent6">
                    <a:lumMod val="75000"/>
                  </a:schemeClr>
                </a:solidFill>
              </a:rPr>
              <a:t>India</a:t>
            </a:r>
            <a:endParaRPr lang="en-US" dirty="0">
              <a:solidFill>
                <a:schemeClr val="accent6">
                  <a:lumMod val="75000"/>
                </a:schemeClr>
              </a:solidFill>
            </a:endParaRPr>
          </a:p>
        </p:txBody>
      </p:sp>
      <p:sp>
        <p:nvSpPr>
          <p:cNvPr id="26" name="TextBox 25">
            <a:extLst>
              <a:ext uri="{FF2B5EF4-FFF2-40B4-BE49-F238E27FC236}">
                <a16:creationId xmlns:a16="http://schemas.microsoft.com/office/drawing/2014/main" id="{AFE063B8-3348-9C42-CD7F-CBC4FC20F158}"/>
              </a:ext>
            </a:extLst>
          </p:cNvPr>
          <p:cNvSpPr txBox="1"/>
          <p:nvPr/>
        </p:nvSpPr>
        <p:spPr>
          <a:xfrm>
            <a:off x="10280073" y="4843911"/>
            <a:ext cx="1409205" cy="307777"/>
          </a:xfrm>
          <a:prstGeom prst="rect">
            <a:avLst/>
          </a:prstGeom>
          <a:noFill/>
        </p:spPr>
        <p:txBody>
          <a:bodyPr wrap="square" rtlCol="0">
            <a:spAutoFit/>
          </a:bodyPr>
          <a:lstStyle/>
          <a:p>
            <a:r>
              <a:rPr lang="en-US" sz="1400" dirty="0"/>
              <a:t>Thailand</a:t>
            </a:r>
            <a:endParaRPr lang="en-US" dirty="0"/>
          </a:p>
        </p:txBody>
      </p:sp>
    </p:spTree>
    <p:extLst>
      <p:ext uri="{BB962C8B-B14F-4D97-AF65-F5344CB8AC3E}">
        <p14:creationId xmlns:p14="http://schemas.microsoft.com/office/powerpoint/2010/main" val="208935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1EA9A62E-C60D-B2CD-6DA3-39B8200ACE3E}"/>
              </a:ext>
            </a:extLst>
          </p:cNvPr>
          <p:cNvSpPr>
            <a:spLocks noGrp="1"/>
          </p:cNvSpPr>
          <p:nvPr>
            <p:ph type="title"/>
          </p:nvPr>
        </p:nvSpPr>
        <p:spPr>
          <a:xfrm>
            <a:off x="799110" y="2399110"/>
            <a:ext cx="3582886" cy="2636027"/>
          </a:xfrm>
        </p:spPr>
        <p:txBody>
          <a:bodyPr>
            <a:noAutofit/>
          </a:bodyPr>
          <a:lstStyle/>
          <a:p>
            <a:pPr algn="ctr">
              <a:lnSpc>
                <a:spcPct val="120000"/>
              </a:lnSpc>
            </a:pPr>
            <a:r>
              <a:rPr lang="en-US" sz="3200" b="1" dirty="0">
                <a:latin typeface="+mn-lt"/>
              </a:rPr>
              <a:t>Phosphoprotein Sequences Minus 1 with Premature Stop Codon</a:t>
            </a:r>
          </a:p>
        </p:txBody>
      </p:sp>
      <p:grpSp>
        <p:nvGrpSpPr>
          <p:cNvPr id="6" name="Group 5">
            <a:extLst>
              <a:ext uri="{FF2B5EF4-FFF2-40B4-BE49-F238E27FC236}">
                <a16:creationId xmlns:a16="http://schemas.microsoft.com/office/drawing/2014/main" id="{836FBDBE-BE24-ACBC-6560-B100B6613A3D}"/>
              </a:ext>
            </a:extLst>
          </p:cNvPr>
          <p:cNvGrpSpPr/>
          <p:nvPr/>
        </p:nvGrpSpPr>
        <p:grpSpPr>
          <a:xfrm>
            <a:off x="4560126" y="0"/>
            <a:ext cx="5842658" cy="6844748"/>
            <a:chOff x="4560126" y="0"/>
            <a:chExt cx="5842658" cy="6844748"/>
          </a:xfrm>
        </p:grpSpPr>
        <p:pic>
          <p:nvPicPr>
            <p:cNvPr id="3" name="Picture 2" descr="Chart, scatter chart&#10;&#10;Description automatically generated">
              <a:extLst>
                <a:ext uri="{FF2B5EF4-FFF2-40B4-BE49-F238E27FC236}">
                  <a16:creationId xmlns:a16="http://schemas.microsoft.com/office/drawing/2014/main" id="{03D1BDB4-DF63-D0F0-707A-4C5026838E78}"/>
                </a:ext>
              </a:extLst>
            </p:cNvPr>
            <p:cNvPicPr>
              <a:picLocks noChangeAspect="1"/>
            </p:cNvPicPr>
            <p:nvPr/>
          </p:nvPicPr>
          <p:blipFill rotWithShape="1">
            <a:blip r:embed="rId2"/>
            <a:srcRect b="11053"/>
            <a:stretch/>
          </p:blipFill>
          <p:spPr>
            <a:xfrm>
              <a:off x="4560126" y="0"/>
              <a:ext cx="5842658" cy="6844748"/>
            </a:xfrm>
            <a:prstGeom prst="rect">
              <a:avLst/>
            </a:prstGeom>
          </p:spPr>
        </p:pic>
        <p:pic>
          <p:nvPicPr>
            <p:cNvPr id="5" name="Picture 4" descr="Chart, scatter chart&#10;&#10;Description automatically generated">
              <a:extLst>
                <a:ext uri="{FF2B5EF4-FFF2-40B4-BE49-F238E27FC236}">
                  <a16:creationId xmlns:a16="http://schemas.microsoft.com/office/drawing/2014/main" id="{5042AA84-FB24-0F39-67AA-11C5E3DB67FF}"/>
                </a:ext>
              </a:extLst>
            </p:cNvPr>
            <p:cNvPicPr>
              <a:picLocks noChangeAspect="1"/>
            </p:cNvPicPr>
            <p:nvPr/>
          </p:nvPicPr>
          <p:blipFill rotWithShape="1">
            <a:blip r:embed="rId2"/>
            <a:srcRect t="87834" r="81098" b="5067"/>
            <a:stretch/>
          </p:blipFill>
          <p:spPr>
            <a:xfrm>
              <a:off x="5543798" y="5415147"/>
              <a:ext cx="1104403" cy="546265"/>
            </a:xfrm>
            <a:prstGeom prst="rect">
              <a:avLst/>
            </a:prstGeom>
          </p:spPr>
        </p:pic>
      </p:grpSp>
      <p:sp>
        <p:nvSpPr>
          <p:cNvPr id="13" name="TextBox 12">
            <a:extLst>
              <a:ext uri="{FF2B5EF4-FFF2-40B4-BE49-F238E27FC236}">
                <a16:creationId xmlns:a16="http://schemas.microsoft.com/office/drawing/2014/main" id="{8BCD5D41-D41D-F029-EB56-8EEDD151CAA2}"/>
              </a:ext>
            </a:extLst>
          </p:cNvPr>
          <p:cNvSpPr txBox="1"/>
          <p:nvPr/>
        </p:nvSpPr>
        <p:spPr>
          <a:xfrm>
            <a:off x="10462156" y="95003"/>
            <a:ext cx="1235034" cy="307777"/>
          </a:xfrm>
          <a:prstGeom prst="rect">
            <a:avLst/>
          </a:prstGeom>
          <a:noFill/>
        </p:spPr>
        <p:txBody>
          <a:bodyPr wrap="square" rtlCol="0">
            <a:spAutoFit/>
          </a:bodyPr>
          <a:lstStyle/>
          <a:p>
            <a:r>
              <a:rPr lang="en-US" sz="1400" dirty="0">
                <a:solidFill>
                  <a:schemeClr val="bg2">
                    <a:lumMod val="50000"/>
                  </a:schemeClr>
                </a:solidFill>
              </a:rPr>
              <a:t>Cambodia</a:t>
            </a:r>
            <a:endParaRPr lang="en-US" dirty="0">
              <a:solidFill>
                <a:schemeClr val="bg2">
                  <a:lumMod val="50000"/>
                </a:schemeClr>
              </a:solidFill>
            </a:endParaRPr>
          </a:p>
        </p:txBody>
      </p:sp>
      <p:sp>
        <p:nvSpPr>
          <p:cNvPr id="14" name="TextBox 13">
            <a:extLst>
              <a:ext uri="{FF2B5EF4-FFF2-40B4-BE49-F238E27FC236}">
                <a16:creationId xmlns:a16="http://schemas.microsoft.com/office/drawing/2014/main" id="{06D16EB2-D7A1-935F-6337-780D3E4D5F7E}"/>
              </a:ext>
            </a:extLst>
          </p:cNvPr>
          <p:cNvSpPr txBox="1"/>
          <p:nvPr/>
        </p:nvSpPr>
        <p:spPr>
          <a:xfrm>
            <a:off x="11420099" y="-47501"/>
            <a:ext cx="1235034" cy="307777"/>
          </a:xfrm>
          <a:prstGeom prst="rect">
            <a:avLst/>
          </a:prstGeom>
          <a:noFill/>
        </p:spPr>
        <p:txBody>
          <a:bodyPr wrap="square" rtlCol="0">
            <a:spAutoFit/>
          </a:bodyPr>
          <a:lstStyle/>
          <a:p>
            <a:r>
              <a:rPr lang="en-US" sz="1400" dirty="0" err="1">
                <a:solidFill>
                  <a:schemeClr val="accent2"/>
                </a:solidFill>
              </a:rPr>
              <a:t>HeV</a:t>
            </a:r>
            <a:endParaRPr lang="en-US" dirty="0">
              <a:solidFill>
                <a:schemeClr val="accent2"/>
              </a:solidFill>
            </a:endParaRPr>
          </a:p>
        </p:txBody>
      </p:sp>
      <p:sp>
        <p:nvSpPr>
          <p:cNvPr id="15" name="TextBox 14">
            <a:extLst>
              <a:ext uri="{FF2B5EF4-FFF2-40B4-BE49-F238E27FC236}">
                <a16:creationId xmlns:a16="http://schemas.microsoft.com/office/drawing/2014/main" id="{8438C160-9192-E4E6-2BF6-22DFC2B34432}"/>
              </a:ext>
            </a:extLst>
          </p:cNvPr>
          <p:cNvSpPr txBox="1"/>
          <p:nvPr/>
        </p:nvSpPr>
        <p:spPr>
          <a:xfrm>
            <a:off x="10992587" y="1464466"/>
            <a:ext cx="1409205" cy="338554"/>
          </a:xfrm>
          <a:prstGeom prst="rect">
            <a:avLst/>
          </a:prstGeom>
          <a:noFill/>
        </p:spPr>
        <p:txBody>
          <a:bodyPr wrap="square" rtlCol="0">
            <a:spAutoFit/>
          </a:bodyPr>
          <a:lstStyle/>
          <a:p>
            <a:r>
              <a:rPr lang="en-US" sz="1600" dirty="0">
                <a:solidFill>
                  <a:schemeClr val="accent6">
                    <a:lumMod val="75000"/>
                  </a:schemeClr>
                </a:solidFill>
              </a:rPr>
              <a:t>India</a:t>
            </a:r>
            <a:endParaRPr lang="en-US" dirty="0">
              <a:solidFill>
                <a:schemeClr val="accent6">
                  <a:lumMod val="75000"/>
                </a:schemeClr>
              </a:solidFill>
            </a:endParaRPr>
          </a:p>
        </p:txBody>
      </p:sp>
      <p:sp>
        <p:nvSpPr>
          <p:cNvPr id="18" name="TextBox 17">
            <a:extLst>
              <a:ext uri="{FF2B5EF4-FFF2-40B4-BE49-F238E27FC236}">
                <a16:creationId xmlns:a16="http://schemas.microsoft.com/office/drawing/2014/main" id="{CFD5B2D8-52CB-1978-EE4D-451874FB2CCA}"/>
              </a:ext>
            </a:extLst>
          </p:cNvPr>
          <p:cNvSpPr txBox="1"/>
          <p:nvPr/>
        </p:nvSpPr>
        <p:spPr>
          <a:xfrm>
            <a:off x="10628410" y="3345765"/>
            <a:ext cx="1409205" cy="338554"/>
          </a:xfrm>
          <a:prstGeom prst="rect">
            <a:avLst/>
          </a:prstGeom>
          <a:noFill/>
        </p:spPr>
        <p:txBody>
          <a:bodyPr wrap="square" rtlCol="0">
            <a:spAutoFit/>
          </a:bodyPr>
          <a:lstStyle/>
          <a:p>
            <a:r>
              <a:rPr lang="en-US" sz="1600" dirty="0">
                <a:solidFill>
                  <a:srgbClr val="0070C0"/>
                </a:solidFill>
              </a:rPr>
              <a:t>Bangladesh</a:t>
            </a:r>
            <a:endParaRPr lang="en-US" dirty="0">
              <a:solidFill>
                <a:srgbClr val="0070C0"/>
              </a:solidFill>
            </a:endParaRPr>
          </a:p>
        </p:txBody>
      </p:sp>
      <p:sp>
        <p:nvSpPr>
          <p:cNvPr id="19" name="TextBox 18">
            <a:extLst>
              <a:ext uri="{FF2B5EF4-FFF2-40B4-BE49-F238E27FC236}">
                <a16:creationId xmlns:a16="http://schemas.microsoft.com/office/drawing/2014/main" id="{57906453-BB7C-502B-EB1A-0BF192F5C14A}"/>
              </a:ext>
            </a:extLst>
          </p:cNvPr>
          <p:cNvSpPr txBox="1"/>
          <p:nvPr/>
        </p:nvSpPr>
        <p:spPr>
          <a:xfrm>
            <a:off x="10743206" y="5853249"/>
            <a:ext cx="1409205" cy="307777"/>
          </a:xfrm>
          <a:prstGeom prst="rect">
            <a:avLst/>
          </a:prstGeom>
          <a:noFill/>
        </p:spPr>
        <p:txBody>
          <a:bodyPr wrap="square" rtlCol="0">
            <a:spAutoFit/>
          </a:bodyPr>
          <a:lstStyle/>
          <a:p>
            <a:r>
              <a:rPr lang="en-US" sz="1400" dirty="0">
                <a:solidFill>
                  <a:schemeClr val="accent6">
                    <a:lumMod val="75000"/>
                  </a:schemeClr>
                </a:solidFill>
              </a:rPr>
              <a:t>India</a:t>
            </a:r>
            <a:endParaRPr lang="en-US" dirty="0">
              <a:solidFill>
                <a:schemeClr val="accent6">
                  <a:lumMod val="75000"/>
                </a:schemeClr>
              </a:solidFill>
            </a:endParaRPr>
          </a:p>
        </p:txBody>
      </p:sp>
      <p:sp>
        <p:nvSpPr>
          <p:cNvPr id="21" name="TextBox 20">
            <a:extLst>
              <a:ext uri="{FF2B5EF4-FFF2-40B4-BE49-F238E27FC236}">
                <a16:creationId xmlns:a16="http://schemas.microsoft.com/office/drawing/2014/main" id="{35B60EE3-9683-CB8A-86AB-E0E0C0E0F0E7}"/>
              </a:ext>
            </a:extLst>
          </p:cNvPr>
          <p:cNvSpPr txBox="1"/>
          <p:nvPr/>
        </p:nvSpPr>
        <p:spPr>
          <a:xfrm>
            <a:off x="10743206" y="4784536"/>
            <a:ext cx="1409205" cy="307777"/>
          </a:xfrm>
          <a:prstGeom prst="rect">
            <a:avLst/>
          </a:prstGeom>
          <a:noFill/>
        </p:spPr>
        <p:txBody>
          <a:bodyPr wrap="square" rtlCol="0">
            <a:spAutoFit/>
          </a:bodyPr>
          <a:lstStyle/>
          <a:p>
            <a:r>
              <a:rPr lang="en-US" sz="1400" dirty="0"/>
              <a:t>Thailand</a:t>
            </a:r>
            <a:endParaRPr lang="en-US" dirty="0"/>
          </a:p>
        </p:txBody>
      </p:sp>
    </p:spTree>
    <p:extLst>
      <p:ext uri="{BB962C8B-B14F-4D97-AF65-F5344CB8AC3E}">
        <p14:creationId xmlns:p14="http://schemas.microsoft.com/office/powerpoint/2010/main" val="216734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D575BF75-C107-64C4-4008-656D0385E8DA}"/>
              </a:ext>
            </a:extLst>
          </p:cNvPr>
          <p:cNvPicPr>
            <a:picLocks noChangeAspect="1"/>
          </p:cNvPicPr>
          <p:nvPr/>
        </p:nvPicPr>
        <p:blipFill rotWithShape="1">
          <a:blip r:embed="rId3"/>
          <a:srcRect b="12727"/>
          <a:stretch/>
        </p:blipFill>
        <p:spPr>
          <a:xfrm>
            <a:off x="3639472" y="0"/>
            <a:ext cx="7273951" cy="6792548"/>
          </a:xfrm>
          <a:prstGeom prst="rect">
            <a:avLst/>
          </a:prstGeom>
        </p:spPr>
      </p:pic>
      <p:sp>
        <p:nvSpPr>
          <p:cNvPr id="20" name="Title 1">
            <a:extLst>
              <a:ext uri="{FF2B5EF4-FFF2-40B4-BE49-F238E27FC236}">
                <a16:creationId xmlns:a16="http://schemas.microsoft.com/office/drawing/2014/main" id="{1EA9A62E-C60D-B2CD-6DA3-39B8200ACE3E}"/>
              </a:ext>
            </a:extLst>
          </p:cNvPr>
          <p:cNvSpPr>
            <a:spLocks noGrp="1"/>
          </p:cNvSpPr>
          <p:nvPr>
            <p:ph type="title"/>
          </p:nvPr>
        </p:nvSpPr>
        <p:spPr>
          <a:xfrm>
            <a:off x="799110" y="2399110"/>
            <a:ext cx="3582886" cy="2636027"/>
          </a:xfrm>
        </p:spPr>
        <p:txBody>
          <a:bodyPr>
            <a:noAutofit/>
          </a:bodyPr>
          <a:lstStyle/>
          <a:p>
            <a:pPr algn="ctr">
              <a:lnSpc>
                <a:spcPct val="120000"/>
              </a:lnSpc>
            </a:pPr>
            <a:r>
              <a:rPr lang="en-US" sz="3200" b="1" dirty="0">
                <a:latin typeface="+mn-lt"/>
              </a:rPr>
              <a:t>Bangladesh Clade</a:t>
            </a:r>
          </a:p>
        </p:txBody>
      </p:sp>
      <p:pic>
        <p:nvPicPr>
          <p:cNvPr id="5" name="Picture 4" descr="Chart&#10;&#10;Description automatically generated">
            <a:extLst>
              <a:ext uri="{FF2B5EF4-FFF2-40B4-BE49-F238E27FC236}">
                <a16:creationId xmlns:a16="http://schemas.microsoft.com/office/drawing/2014/main" id="{16D191BA-5A35-6A9B-6BED-F46EF017ADB6}"/>
              </a:ext>
            </a:extLst>
          </p:cNvPr>
          <p:cNvPicPr>
            <a:picLocks noChangeAspect="1"/>
          </p:cNvPicPr>
          <p:nvPr/>
        </p:nvPicPr>
        <p:blipFill rotWithShape="1">
          <a:blip r:embed="rId3"/>
          <a:srcRect l="-1143" t="87110" r="82935" b="5722"/>
          <a:stretch/>
        </p:blipFill>
        <p:spPr>
          <a:xfrm>
            <a:off x="6096000" y="4756067"/>
            <a:ext cx="1324413" cy="558140"/>
          </a:xfrm>
          <a:prstGeom prst="rect">
            <a:avLst/>
          </a:prstGeom>
        </p:spPr>
      </p:pic>
      <p:cxnSp>
        <p:nvCxnSpPr>
          <p:cNvPr id="7" name="Straight Connector 6">
            <a:extLst>
              <a:ext uri="{FF2B5EF4-FFF2-40B4-BE49-F238E27FC236}">
                <a16:creationId xmlns:a16="http://schemas.microsoft.com/office/drawing/2014/main" id="{9C4FAAD4-AD09-63DD-A8A3-9438E83B31E4}"/>
              </a:ext>
            </a:extLst>
          </p:cNvPr>
          <p:cNvCxnSpPr>
            <a:cxnSpLocks/>
          </p:cNvCxnSpPr>
          <p:nvPr/>
        </p:nvCxnSpPr>
        <p:spPr>
          <a:xfrm>
            <a:off x="11222182" y="3598225"/>
            <a:ext cx="0" cy="152004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0A685E-D186-9D86-6836-1EA3AD17E06E}"/>
              </a:ext>
            </a:extLst>
          </p:cNvPr>
          <p:cNvCxnSpPr>
            <a:cxnSpLocks/>
          </p:cNvCxnSpPr>
          <p:nvPr/>
        </p:nvCxnSpPr>
        <p:spPr>
          <a:xfrm>
            <a:off x="11364686" y="378033"/>
            <a:ext cx="0" cy="1818902"/>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38022D-6932-077E-58DC-5AD8B0E893BA}"/>
              </a:ext>
            </a:extLst>
          </p:cNvPr>
          <p:cNvCxnSpPr>
            <a:cxnSpLocks/>
          </p:cNvCxnSpPr>
          <p:nvPr/>
        </p:nvCxnSpPr>
        <p:spPr>
          <a:xfrm>
            <a:off x="11612088" y="2399110"/>
            <a:ext cx="0" cy="119911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17849BD-B492-23C3-BD87-141B9E6FE821}"/>
              </a:ext>
            </a:extLst>
          </p:cNvPr>
          <p:cNvSpPr txBox="1"/>
          <p:nvPr/>
        </p:nvSpPr>
        <p:spPr>
          <a:xfrm>
            <a:off x="11507190" y="1104405"/>
            <a:ext cx="546265" cy="369332"/>
          </a:xfrm>
          <a:prstGeom prst="rect">
            <a:avLst/>
          </a:prstGeom>
          <a:noFill/>
        </p:spPr>
        <p:txBody>
          <a:bodyPr wrap="square" rtlCol="0">
            <a:spAutoFit/>
          </a:bodyPr>
          <a:lstStyle/>
          <a:p>
            <a:r>
              <a:rPr lang="en-US" dirty="0">
                <a:solidFill>
                  <a:srgbClr val="0070C0"/>
                </a:solidFill>
              </a:rPr>
              <a:t>B-2</a:t>
            </a:r>
          </a:p>
        </p:txBody>
      </p:sp>
      <p:sp>
        <p:nvSpPr>
          <p:cNvPr id="14" name="TextBox 13">
            <a:extLst>
              <a:ext uri="{FF2B5EF4-FFF2-40B4-BE49-F238E27FC236}">
                <a16:creationId xmlns:a16="http://schemas.microsoft.com/office/drawing/2014/main" id="{78A27B80-265E-6452-3066-A3D104B2D516}"/>
              </a:ext>
            </a:extLst>
          </p:cNvPr>
          <p:cNvSpPr txBox="1"/>
          <p:nvPr/>
        </p:nvSpPr>
        <p:spPr>
          <a:xfrm>
            <a:off x="11645735" y="2814001"/>
            <a:ext cx="546265" cy="369332"/>
          </a:xfrm>
          <a:prstGeom prst="rect">
            <a:avLst/>
          </a:prstGeom>
          <a:noFill/>
        </p:spPr>
        <p:txBody>
          <a:bodyPr wrap="square" rtlCol="0">
            <a:spAutoFit/>
          </a:bodyPr>
          <a:lstStyle/>
          <a:p>
            <a:r>
              <a:rPr lang="en-US" dirty="0">
                <a:solidFill>
                  <a:srgbClr val="0070C0"/>
                </a:solidFill>
              </a:rPr>
              <a:t>B-1</a:t>
            </a:r>
          </a:p>
        </p:txBody>
      </p:sp>
      <p:sp>
        <p:nvSpPr>
          <p:cNvPr id="15" name="TextBox 14">
            <a:extLst>
              <a:ext uri="{FF2B5EF4-FFF2-40B4-BE49-F238E27FC236}">
                <a16:creationId xmlns:a16="http://schemas.microsoft.com/office/drawing/2014/main" id="{F9B63D9C-FBA2-76B3-F5A2-C6BE62314989}"/>
              </a:ext>
            </a:extLst>
          </p:cNvPr>
          <p:cNvSpPr txBox="1"/>
          <p:nvPr/>
        </p:nvSpPr>
        <p:spPr>
          <a:xfrm>
            <a:off x="11261767" y="4154265"/>
            <a:ext cx="700642" cy="369332"/>
          </a:xfrm>
          <a:prstGeom prst="rect">
            <a:avLst/>
          </a:prstGeom>
          <a:noFill/>
        </p:spPr>
        <p:txBody>
          <a:bodyPr wrap="square" rtlCol="0">
            <a:spAutoFit/>
          </a:bodyPr>
          <a:lstStyle/>
          <a:p>
            <a:r>
              <a:rPr lang="en-US" dirty="0">
                <a:solidFill>
                  <a:schemeClr val="accent6">
                    <a:lumMod val="75000"/>
                  </a:schemeClr>
                </a:solidFill>
              </a:rPr>
              <a:t>India</a:t>
            </a:r>
          </a:p>
        </p:txBody>
      </p:sp>
    </p:spTree>
    <p:extLst>
      <p:ext uri="{BB962C8B-B14F-4D97-AF65-F5344CB8AC3E}">
        <p14:creationId xmlns:p14="http://schemas.microsoft.com/office/powerpoint/2010/main" val="410486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1A7C3D71-8669-1509-86AF-F7DF2BFDA113}"/>
              </a:ext>
            </a:extLst>
          </p:cNvPr>
          <p:cNvPicPr>
            <a:picLocks noChangeAspect="1"/>
          </p:cNvPicPr>
          <p:nvPr/>
        </p:nvPicPr>
        <p:blipFill rotWithShape="1">
          <a:blip r:embed="rId3"/>
          <a:srcRect b="18961"/>
          <a:stretch/>
        </p:blipFill>
        <p:spPr>
          <a:xfrm>
            <a:off x="5969436" y="300038"/>
            <a:ext cx="5890909" cy="5557652"/>
          </a:xfrm>
          <a:prstGeom prst="rect">
            <a:avLst/>
          </a:prstGeom>
        </p:spPr>
      </p:pic>
      <p:pic>
        <p:nvPicPr>
          <p:cNvPr id="6" name="Picture 2" descr="Geographic and temporal distribution of the Bangladesh 1 and 2 clades. (A) Geographic distribution of Bangladesh 1 and 2 clades over time. Locations of internal nodes (red, blue, or gray (root) triangles on map) and their 80 per cent HPD uncertainty estimates (blue or red transparent polygons) were estimated using BEAST/v1.10.2. Tiles represent selected frames of a movie iterating forward in time through the time-scaled phylogeny and Bangladesh map. Bangladesh clades 1 and 2 are blue and red, respectively. The MCC tree (n = 33 sequences) and node locations on the map are connected by moving red or blue curves. Round points on the map indicate external leaves and known geographic locations on the MCC tree. Alternating gray and white shading on the phylogenetic tree is time span in years. (B) Inhomogeneous spatial intensity of the Bangladesh 1 and 2 clades and internal node estimates. (C) Median branch velocity and 95 per cent HPD estimates from one hundred trees subsampled from the MCMC posterior distribution. (D) Median diffusion coefficients and 95 per cent HPD estimates from one hundred trees subsampled from the MCMC posterior distribution. (E) Maximal spatial wavefront distance from the estimated root location for all NiV sequences from the Bangladesh clade (purple line). Purple shading indicates 95 per cent HPD upper and lower estimates. Gradient of linear trendline (r2=0.92) is the invasion velocity (0.445 km/year).">
            <a:extLst>
              <a:ext uri="{FF2B5EF4-FFF2-40B4-BE49-F238E27FC236}">
                <a16:creationId xmlns:a16="http://schemas.microsoft.com/office/drawing/2014/main" id="{42C36B29-3516-0078-1FEF-F254F551DB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042" t="80029" r="35053"/>
          <a:stretch/>
        </p:blipFill>
        <p:spPr bwMode="auto">
          <a:xfrm>
            <a:off x="497909" y="2023889"/>
            <a:ext cx="5003695" cy="47225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rt&#10;&#10;Description automatically generated">
            <a:extLst>
              <a:ext uri="{FF2B5EF4-FFF2-40B4-BE49-F238E27FC236}">
                <a16:creationId xmlns:a16="http://schemas.microsoft.com/office/drawing/2014/main" id="{56B89534-5F8A-9407-D118-7E7C219EEE2D}"/>
              </a:ext>
            </a:extLst>
          </p:cNvPr>
          <p:cNvPicPr>
            <a:picLocks noChangeAspect="1"/>
          </p:cNvPicPr>
          <p:nvPr/>
        </p:nvPicPr>
        <p:blipFill rotWithShape="1">
          <a:blip r:embed="rId3"/>
          <a:srcRect t="79636" r="68277" b="8697"/>
          <a:stretch/>
        </p:blipFill>
        <p:spPr>
          <a:xfrm>
            <a:off x="10323227" y="6057900"/>
            <a:ext cx="1868773" cy="800100"/>
          </a:xfrm>
          <a:prstGeom prst="rect">
            <a:avLst/>
          </a:prstGeom>
        </p:spPr>
      </p:pic>
      <p:sp>
        <p:nvSpPr>
          <p:cNvPr id="10" name="Title 1">
            <a:extLst>
              <a:ext uri="{FF2B5EF4-FFF2-40B4-BE49-F238E27FC236}">
                <a16:creationId xmlns:a16="http://schemas.microsoft.com/office/drawing/2014/main" id="{8EFF8E91-182A-6C88-BA08-5A68F80803DB}"/>
              </a:ext>
            </a:extLst>
          </p:cNvPr>
          <p:cNvSpPr>
            <a:spLocks noGrp="1"/>
          </p:cNvSpPr>
          <p:nvPr>
            <p:ph type="title"/>
          </p:nvPr>
        </p:nvSpPr>
        <p:spPr>
          <a:xfrm>
            <a:off x="205090" y="111591"/>
            <a:ext cx="5890910" cy="617222"/>
          </a:xfrm>
        </p:spPr>
        <p:txBody>
          <a:bodyPr>
            <a:noAutofit/>
          </a:bodyPr>
          <a:lstStyle/>
          <a:p>
            <a:pPr algn="ctr">
              <a:lnSpc>
                <a:spcPct val="120000"/>
              </a:lnSpc>
            </a:pPr>
            <a:r>
              <a:rPr lang="en-US" sz="3200" b="1" dirty="0">
                <a:latin typeface="+mn-lt"/>
              </a:rPr>
              <a:t>Whitmer </a:t>
            </a:r>
            <a:r>
              <a:rPr lang="en-US" sz="3200" b="1" i="1" dirty="0">
                <a:latin typeface="+mn-lt"/>
              </a:rPr>
              <a:t>et al., </a:t>
            </a:r>
            <a:r>
              <a:rPr lang="en-US" sz="3200" b="1" dirty="0">
                <a:latin typeface="+mn-lt"/>
              </a:rPr>
              <a:t>2021 Sequences</a:t>
            </a:r>
          </a:p>
        </p:txBody>
      </p:sp>
    </p:spTree>
    <p:extLst>
      <p:ext uri="{BB962C8B-B14F-4D97-AF65-F5344CB8AC3E}">
        <p14:creationId xmlns:p14="http://schemas.microsoft.com/office/powerpoint/2010/main" val="56749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646A5F14-D01A-D8F2-42A0-21D7710E92BC}"/>
              </a:ext>
            </a:extLst>
          </p:cNvPr>
          <p:cNvPicPr>
            <a:picLocks noChangeAspect="1"/>
          </p:cNvPicPr>
          <p:nvPr/>
        </p:nvPicPr>
        <p:blipFill>
          <a:blip r:embed="rId3"/>
          <a:stretch>
            <a:fillRect/>
          </a:stretch>
        </p:blipFill>
        <p:spPr>
          <a:xfrm>
            <a:off x="5807374" y="2211173"/>
            <a:ext cx="6368452" cy="4567274"/>
          </a:xfrm>
          <a:prstGeom prst="rect">
            <a:avLst/>
          </a:prstGeom>
        </p:spPr>
      </p:pic>
      <p:pic>
        <p:nvPicPr>
          <p:cNvPr id="7" name="Picture 6" descr="Chart, histogram&#10;&#10;Description automatically generated">
            <a:extLst>
              <a:ext uri="{FF2B5EF4-FFF2-40B4-BE49-F238E27FC236}">
                <a16:creationId xmlns:a16="http://schemas.microsoft.com/office/drawing/2014/main" id="{5BE64F16-1F54-AB57-2435-19E921D074D0}"/>
              </a:ext>
            </a:extLst>
          </p:cNvPr>
          <p:cNvPicPr>
            <a:picLocks noChangeAspect="1"/>
          </p:cNvPicPr>
          <p:nvPr/>
        </p:nvPicPr>
        <p:blipFill>
          <a:blip r:embed="rId4"/>
          <a:stretch>
            <a:fillRect/>
          </a:stretch>
        </p:blipFill>
        <p:spPr>
          <a:xfrm>
            <a:off x="0" y="0"/>
            <a:ext cx="5823457" cy="4085112"/>
          </a:xfrm>
          <a:prstGeom prst="rect">
            <a:avLst/>
          </a:prstGeom>
        </p:spPr>
      </p:pic>
    </p:spTree>
    <p:extLst>
      <p:ext uri="{BB962C8B-B14F-4D97-AF65-F5344CB8AC3E}">
        <p14:creationId xmlns:p14="http://schemas.microsoft.com/office/powerpoint/2010/main" val="177013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137</Words>
  <Application>Microsoft Macintosh PowerPoint</Application>
  <PresentationFormat>Widescreen</PresentationFormat>
  <Paragraphs>36</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Nipah Virus Phosphoprotein Tree Building Updates</vt:lpstr>
      <vt:lpstr>Rebuilding Trees</vt:lpstr>
      <vt:lpstr>All Unique Phosphoprotein Sequences</vt:lpstr>
      <vt:lpstr>Phosphoprotein Sequences Minus 1 with Premature Stop Codon</vt:lpstr>
      <vt:lpstr>Bangladesh Clade</vt:lpstr>
      <vt:lpstr>Whitmer et al., 2021 Sequences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Nipah Virus Phosphoprotein Tree Building Updates</dc:title>
  <dc:creator>Kulkarni, Sanjana</dc:creator>
  <cp:lastModifiedBy>Kulkarni, Sanjana</cp:lastModifiedBy>
  <cp:revision>6</cp:revision>
  <dcterms:created xsi:type="dcterms:W3CDTF">2022-07-27T16:01:36Z</dcterms:created>
  <dcterms:modified xsi:type="dcterms:W3CDTF">2022-07-28T14:54:43Z</dcterms:modified>
</cp:coreProperties>
</file>