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1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439" r:id="rId6"/>
    <p:sldId id="260" r:id="rId7"/>
    <p:sldId id="438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15" autoAdjust="0"/>
  </p:normalViewPr>
  <p:slideViewPr>
    <p:cSldViewPr snapToGrid="0">
      <p:cViewPr varScale="1">
        <p:scale>
          <a:sx n="99" d="100"/>
          <a:sy n="99" d="100"/>
        </p:scale>
        <p:origin x="10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F6C40-E325-451E-B0B2-969A6B47C565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BA8DC-37AF-4F7E-BEC6-8AE243F5D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58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BA8DC-37AF-4F7E-BEC6-8AE243F5D62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671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BA8DC-37AF-4F7E-BEC6-8AE243F5D62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052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2755ABF-CF80-4DBA-8A81-B26AE4116862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740336C-7CA0-4921-BEC6-805C80FBA4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464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5ABF-CF80-4DBA-8A81-B26AE4116862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36C-7CA0-4921-BEC6-805C80FBA4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60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5ABF-CF80-4DBA-8A81-B26AE4116862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36C-7CA0-4921-BEC6-805C80FBA4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967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5ABF-CF80-4DBA-8A81-B26AE4116862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36C-7CA0-4921-BEC6-805C80FBA4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40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5ABF-CF80-4DBA-8A81-B26AE4116862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36C-7CA0-4921-BEC6-805C80FBA4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151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5ABF-CF80-4DBA-8A81-B26AE4116862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36C-7CA0-4921-BEC6-805C80FBA4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996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5ABF-CF80-4DBA-8A81-B26AE4116862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36C-7CA0-4921-BEC6-805C80FBA4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481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2755ABF-CF80-4DBA-8A81-B26AE4116862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36C-7CA0-4921-BEC6-805C80FBA4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405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2755ABF-CF80-4DBA-8A81-B26AE4116862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36C-7CA0-4921-BEC6-805C80FBA4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56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5ABF-CF80-4DBA-8A81-B26AE4116862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36C-7CA0-4921-BEC6-805C80FBA4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85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5ABF-CF80-4DBA-8A81-B26AE4116862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36C-7CA0-4921-BEC6-805C80FBA4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92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5ABF-CF80-4DBA-8A81-B26AE4116862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36C-7CA0-4921-BEC6-805C80FBA4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96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5ABF-CF80-4DBA-8A81-B26AE4116862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36C-7CA0-4921-BEC6-805C80FBA4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88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5ABF-CF80-4DBA-8A81-B26AE4116862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36C-7CA0-4921-BEC6-805C80FBA4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29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5ABF-CF80-4DBA-8A81-B26AE4116862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36C-7CA0-4921-BEC6-805C80FBA4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0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5ABF-CF80-4DBA-8A81-B26AE4116862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36C-7CA0-4921-BEC6-805C80FBA4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20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5ABF-CF80-4DBA-8A81-B26AE4116862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336C-7CA0-4921-BEC6-805C80FBA4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12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2755ABF-CF80-4DBA-8A81-B26AE4116862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740336C-7CA0-4921-BEC6-805C80FBA4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05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2" r:id="rId1"/>
    <p:sldLayoutId id="2147484353" r:id="rId2"/>
    <p:sldLayoutId id="2147484354" r:id="rId3"/>
    <p:sldLayoutId id="2147484355" r:id="rId4"/>
    <p:sldLayoutId id="2147484356" r:id="rId5"/>
    <p:sldLayoutId id="2147484357" r:id="rId6"/>
    <p:sldLayoutId id="2147484358" r:id="rId7"/>
    <p:sldLayoutId id="2147484359" r:id="rId8"/>
    <p:sldLayoutId id="2147484360" r:id="rId9"/>
    <p:sldLayoutId id="2147484361" r:id="rId10"/>
    <p:sldLayoutId id="2147484362" r:id="rId11"/>
    <p:sldLayoutId id="2147484363" r:id="rId12"/>
    <p:sldLayoutId id="2147484364" r:id="rId13"/>
    <p:sldLayoutId id="2147484365" r:id="rId14"/>
    <p:sldLayoutId id="2147484366" r:id="rId15"/>
    <p:sldLayoutId id="2147484367" r:id="rId16"/>
    <p:sldLayoutId id="21474843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7" Type="http://schemas.openxmlformats.org/officeDocument/2006/relationships/image" Target="../media/image5.svg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4.png"/><Relationship Id="rId7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344E7A-2F57-4B5A-8957-C8D01E229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7694" y="769836"/>
            <a:ext cx="5947181" cy="1415988"/>
          </a:xfrm>
        </p:spPr>
        <p:txBody>
          <a:bodyPr/>
          <a:lstStyle/>
          <a:p>
            <a:r>
              <a:rPr lang="fr-FR" sz="6000" dirty="0" err="1"/>
              <a:t>PyWeasel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5984C8-AC7A-4A0D-8CCF-11893AC0D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166" y="3284330"/>
            <a:ext cx="4858316" cy="1561276"/>
          </a:xfrm>
        </p:spPr>
        <p:txBody>
          <a:bodyPr>
            <a:normAutofit/>
          </a:bodyPr>
          <a:lstStyle/>
          <a:p>
            <a:r>
              <a:rPr lang="fr-FR" sz="2000" b="1" dirty="0"/>
              <a:t>Projet M1 Cybersécurité </a:t>
            </a:r>
            <a:r>
              <a:rPr lang="fr-FR" sz="2000" b="1" dirty="0" err="1"/>
              <a:t>Ynov</a:t>
            </a:r>
            <a:endParaRPr lang="fr-FR" sz="2000" b="1" dirty="0"/>
          </a:p>
          <a:p>
            <a:r>
              <a:rPr lang="fr-FR" b="1" dirty="0"/>
              <a:t>SANJUAN Thibaut</a:t>
            </a:r>
          </a:p>
          <a:p>
            <a:r>
              <a:rPr lang="fr-FR" b="1" dirty="0"/>
              <a:t>RODRIGUEZ Jérémie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630256-3D1D-4079-BFEC-04221F0D8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937" y="2558142"/>
            <a:ext cx="3728737" cy="31858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93FD1C4-2B35-4341-A0D1-C0E22CAAD8DC}"/>
              </a:ext>
            </a:extLst>
          </p:cNvPr>
          <p:cNvSpPr txBox="1"/>
          <p:nvPr/>
        </p:nvSpPr>
        <p:spPr>
          <a:xfrm>
            <a:off x="4128723" y="6473206"/>
            <a:ext cx="4818355" cy="36933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fr-FR" b="1" dirty="0">
                <a:ln>
                  <a:solidFill>
                    <a:srgbClr val="7030A0"/>
                  </a:solidFill>
                </a:ln>
                <a:solidFill>
                  <a:schemeClr val="accent4"/>
                </a:solidFill>
              </a:rPr>
              <a:t>En chacun de nous sommeille une fouine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9BD754E-3AFC-4529-BAAE-08E7A7C5E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249" y="542762"/>
            <a:ext cx="559233" cy="55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BBCD5DE7-E630-4C37-AB08-5B86EF1336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3068" y="175491"/>
            <a:ext cx="649414" cy="36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82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172263-F90B-42AD-B611-FD517623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Problématiques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9041A31-D05B-427C-A5B7-184A084D4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681" y="2916561"/>
            <a:ext cx="3835491" cy="28766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140EF69-D895-4920-BC4E-959FA3101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249" y="542762"/>
            <a:ext cx="559233" cy="55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A7DB02E1-D1B1-4CE9-ADF2-2C9C1113A6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3068" y="175491"/>
            <a:ext cx="649414" cy="367271"/>
          </a:xfrm>
          <a:prstGeom prst="rect">
            <a:avLst/>
          </a:prstGeom>
        </p:spPr>
      </p:pic>
      <p:sp>
        <p:nvSpPr>
          <p:cNvPr id="9" name="Rectangle à coins arrondis 3">
            <a:extLst>
              <a:ext uri="{FF2B5EF4-FFF2-40B4-BE49-F238E27FC236}">
                <a16:creationId xmlns:a16="http://schemas.microsoft.com/office/drawing/2014/main" id="{508CC80C-CD14-4A8C-A9BD-B1BCF22F2E1F}"/>
              </a:ext>
            </a:extLst>
          </p:cNvPr>
          <p:cNvSpPr/>
          <p:nvPr/>
        </p:nvSpPr>
        <p:spPr>
          <a:xfrm>
            <a:off x="272824" y="2916561"/>
            <a:ext cx="7110470" cy="29677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9765962-F7F5-403D-9068-89F094DF4A6F}"/>
              </a:ext>
            </a:extLst>
          </p:cNvPr>
          <p:cNvSpPr txBox="1">
            <a:spLocks/>
          </p:cNvSpPr>
          <p:nvPr/>
        </p:nvSpPr>
        <p:spPr>
          <a:xfrm>
            <a:off x="520162" y="2916561"/>
            <a:ext cx="6930509" cy="26738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55591" marR="0" lvl="0" indent="-35559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4388"/>
              </a:buClr>
              <a:buFont typeface="Cambria Math" panose="02040503050406030204" pitchFamily="18" charset="0"/>
              <a:buChar char="ʘ"/>
              <a:defRPr sz="2667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721766" marR="0" lvl="1" indent="-27304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ymbol" panose="05050102010706020507" pitchFamily="18" charset="2"/>
              <a:buChar char="·"/>
              <a:defRPr sz="2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077357" marR="0" lvl="2" indent="-26457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624A"/>
              </a:buClr>
              <a:buFont typeface="Courier New" panose="02070309020205020404" pitchFamily="49" charset="0"/>
              <a:buChar char="o"/>
              <a:defRPr sz="2133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1553594" marR="0" lvl="3" indent="-26246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67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fr-FR" sz="2000" dirty="0"/>
          </a:p>
          <a:p>
            <a:pPr>
              <a:lnSpc>
                <a:spcPct val="200000"/>
              </a:lnSpc>
            </a:pPr>
            <a:r>
              <a:rPr lang="fr-FR" sz="2000" dirty="0"/>
              <a:t>Détecter OS </a:t>
            </a:r>
          </a:p>
          <a:p>
            <a:pPr>
              <a:lnSpc>
                <a:spcPct val="200000"/>
              </a:lnSpc>
            </a:pPr>
            <a:r>
              <a:rPr lang="fr-FR" sz="2000" dirty="0"/>
              <a:t>Rechercher les fichiers sensibles</a:t>
            </a:r>
          </a:p>
          <a:p>
            <a:pPr>
              <a:lnSpc>
                <a:spcPct val="200000"/>
              </a:lnSpc>
            </a:pPr>
            <a:r>
              <a:rPr lang="fr-FR" sz="2000" dirty="0"/>
              <a:t>Extraire les fichiers sensibles</a:t>
            </a:r>
          </a:p>
          <a:p>
            <a:pPr>
              <a:lnSpc>
                <a:spcPct val="200000"/>
              </a:lnSpc>
            </a:pPr>
            <a:r>
              <a:rPr lang="fr-FR" sz="2000" dirty="0"/>
              <a:t>Discrétion</a:t>
            </a:r>
          </a:p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6252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32">
            <a:extLst>
              <a:ext uri="{FF2B5EF4-FFF2-40B4-BE49-F238E27FC236}">
                <a16:creationId xmlns:a16="http://schemas.microsoft.com/office/drawing/2014/main" id="{D6243EB3-A70F-4292-97DE-C7C35EFE9485}"/>
              </a:ext>
            </a:extLst>
          </p:cNvPr>
          <p:cNvSpPr/>
          <p:nvPr/>
        </p:nvSpPr>
        <p:spPr>
          <a:xfrm>
            <a:off x="1080683" y="5254785"/>
            <a:ext cx="6593810" cy="117108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24">
            <a:extLst>
              <a:ext uri="{FF2B5EF4-FFF2-40B4-BE49-F238E27FC236}">
                <a16:creationId xmlns:a16="http://schemas.microsoft.com/office/drawing/2014/main" id="{381F2895-CF5D-4224-9A6C-D3A02483414F}"/>
              </a:ext>
            </a:extLst>
          </p:cNvPr>
          <p:cNvSpPr/>
          <p:nvPr/>
        </p:nvSpPr>
        <p:spPr>
          <a:xfrm>
            <a:off x="1080683" y="2407407"/>
            <a:ext cx="6593810" cy="10548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29">
            <a:extLst>
              <a:ext uri="{FF2B5EF4-FFF2-40B4-BE49-F238E27FC236}">
                <a16:creationId xmlns:a16="http://schemas.microsoft.com/office/drawing/2014/main" id="{6BC7A56F-E3B0-4F64-8D62-9C4967E866D3}"/>
              </a:ext>
            </a:extLst>
          </p:cNvPr>
          <p:cNvSpPr/>
          <p:nvPr/>
        </p:nvSpPr>
        <p:spPr>
          <a:xfrm>
            <a:off x="1080683" y="3735105"/>
            <a:ext cx="6593810" cy="11020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762E34-0C0F-4ECA-9A5F-ECE8820BE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55709DB-2600-4CC6-A144-7F610DE36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624" y="3498120"/>
            <a:ext cx="2152670" cy="15100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079F12C-DE07-4337-AA52-88EE4F761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625" y="5157737"/>
            <a:ext cx="2301422" cy="1531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C702E04-D774-47E7-A346-AD2E08918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515" y="2304992"/>
            <a:ext cx="1054889" cy="10548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F134DA6-A84F-4552-8CB2-9D3AA2F1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249" y="542762"/>
            <a:ext cx="559233" cy="55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C041A356-480B-433E-807B-2C300B00EC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43068" y="175491"/>
            <a:ext cx="649414" cy="367271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34D59D61-311A-4C27-9632-486B1BBEE972}"/>
              </a:ext>
            </a:extLst>
          </p:cNvPr>
          <p:cNvSpPr/>
          <p:nvPr/>
        </p:nvSpPr>
        <p:spPr>
          <a:xfrm>
            <a:off x="177529" y="2598782"/>
            <a:ext cx="705186" cy="6721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61B2347-4E57-43CF-AACE-FF1197CE7DC9}"/>
              </a:ext>
            </a:extLst>
          </p:cNvPr>
          <p:cNvSpPr/>
          <p:nvPr/>
        </p:nvSpPr>
        <p:spPr>
          <a:xfrm>
            <a:off x="177529" y="3917092"/>
            <a:ext cx="705186" cy="67213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87F31AB-AE28-45AC-A210-8E8DC7FE62AD}"/>
              </a:ext>
            </a:extLst>
          </p:cNvPr>
          <p:cNvSpPr/>
          <p:nvPr/>
        </p:nvSpPr>
        <p:spPr>
          <a:xfrm>
            <a:off x="177529" y="5587414"/>
            <a:ext cx="705186" cy="672138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endParaRPr lang="fr-F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08A2CDAC-A7B7-4F48-8DCE-B13006C5140B}"/>
              </a:ext>
            </a:extLst>
          </p:cNvPr>
          <p:cNvSpPr txBox="1">
            <a:spLocks/>
          </p:cNvSpPr>
          <p:nvPr/>
        </p:nvSpPr>
        <p:spPr>
          <a:xfrm>
            <a:off x="1142675" y="2735598"/>
            <a:ext cx="4939118" cy="513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55591" marR="0" lvl="0" indent="-35559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4388"/>
              </a:buClr>
              <a:buFont typeface="Cambria Math" panose="02040503050406030204" pitchFamily="18" charset="0"/>
              <a:buChar char="ʘ"/>
              <a:defRPr sz="2667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721766" marR="0" lvl="1" indent="-27304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ymbol" panose="05050102010706020507" pitchFamily="18" charset="2"/>
              <a:buChar char="·"/>
              <a:defRPr sz="2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077357" marR="0" lvl="2" indent="-26457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624A"/>
              </a:buClr>
              <a:buFont typeface="Courier New" panose="02070309020205020404" pitchFamily="49" charset="0"/>
              <a:buChar char="o"/>
              <a:defRPr sz="2133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1553594" marR="0" lvl="3" indent="-26246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67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dirty="0"/>
              <a:t>Codé en Python</a:t>
            </a:r>
          </a:p>
        </p:txBody>
      </p:sp>
      <p:sp>
        <p:nvSpPr>
          <p:cNvPr id="26" name="Espace réservé du contenu 2">
            <a:extLst>
              <a:ext uri="{FF2B5EF4-FFF2-40B4-BE49-F238E27FC236}">
                <a16:creationId xmlns:a16="http://schemas.microsoft.com/office/drawing/2014/main" id="{B05E1907-0D26-4192-9239-5A7D4D2F7AD3}"/>
              </a:ext>
            </a:extLst>
          </p:cNvPr>
          <p:cNvSpPr txBox="1">
            <a:spLocks/>
          </p:cNvSpPr>
          <p:nvPr/>
        </p:nvSpPr>
        <p:spPr>
          <a:xfrm>
            <a:off x="1176458" y="3796835"/>
            <a:ext cx="7223833" cy="1070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55591" marR="0" lvl="0" indent="-35559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4388"/>
              </a:buClr>
              <a:buFont typeface="Cambria Math" panose="02040503050406030204" pitchFamily="18" charset="0"/>
              <a:buChar char="ʘ"/>
              <a:defRPr sz="2667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721766" marR="0" lvl="1" indent="-27304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ymbol" panose="05050102010706020507" pitchFamily="18" charset="2"/>
              <a:buChar char="·"/>
              <a:defRPr sz="2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077357" marR="0" lvl="2" indent="-26457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624A"/>
              </a:buClr>
              <a:buFont typeface="Courier New" panose="02070309020205020404" pitchFamily="49" charset="0"/>
              <a:buChar char="o"/>
              <a:defRPr sz="2133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1553594" marR="0" lvl="3" indent="-26246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67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dirty="0"/>
              <a:t>Récupération des informations du système</a:t>
            </a:r>
          </a:p>
          <a:p>
            <a:r>
              <a:rPr lang="fr-FR" sz="2000" dirty="0"/>
              <a:t>Recherche des fichiers potentiellement sensibles </a:t>
            </a:r>
          </a:p>
          <a:p>
            <a:r>
              <a:rPr lang="fr-FR" sz="2000" dirty="0"/>
              <a:t>OS Windows et Linux</a:t>
            </a:r>
          </a:p>
          <a:p>
            <a:endParaRPr lang="fr-FR" sz="1800" dirty="0"/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0CA1E617-21E6-4E08-B183-54589F6270B0}"/>
              </a:ext>
            </a:extLst>
          </p:cNvPr>
          <p:cNvSpPr txBox="1">
            <a:spLocks/>
          </p:cNvSpPr>
          <p:nvPr/>
        </p:nvSpPr>
        <p:spPr>
          <a:xfrm>
            <a:off x="1176458" y="5452533"/>
            <a:ext cx="6930509" cy="9733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55591" marR="0" lvl="0" indent="-35559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4388"/>
              </a:buClr>
              <a:buFont typeface="Cambria Math" panose="02040503050406030204" pitchFamily="18" charset="0"/>
              <a:buChar char="ʘ"/>
              <a:defRPr sz="2667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721766" marR="0" lvl="1" indent="-27304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ymbol" panose="05050102010706020507" pitchFamily="18" charset="2"/>
              <a:buChar char="·"/>
              <a:defRPr sz="2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077357" marR="0" lvl="2" indent="-26457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624A"/>
              </a:buClr>
              <a:buFont typeface="Courier New" panose="02070309020205020404" pitchFamily="49" charset="0"/>
              <a:buChar char="o"/>
              <a:defRPr sz="2133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1553594" marR="0" lvl="3" indent="-26246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67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dirty="0"/>
              <a:t>Extraction les informations et fichiers trouvés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/>
              <a:t>HTTPS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338435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3">
            <a:extLst>
              <a:ext uri="{FF2B5EF4-FFF2-40B4-BE49-F238E27FC236}">
                <a16:creationId xmlns:a16="http://schemas.microsoft.com/office/drawing/2014/main" id="{5D7657E5-72D9-46CD-BBD9-F310055F620E}"/>
              </a:ext>
            </a:extLst>
          </p:cNvPr>
          <p:cNvSpPr/>
          <p:nvPr/>
        </p:nvSpPr>
        <p:spPr>
          <a:xfrm>
            <a:off x="676411" y="2461098"/>
            <a:ext cx="8162789" cy="40235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762E34-0C0F-4ECA-9A5F-ECE8820BE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Démarche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F134DA6-A84F-4552-8CB2-9D3AA2F1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249" y="542762"/>
            <a:ext cx="559233" cy="55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C041A356-480B-433E-807B-2C300B00E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3068" y="175491"/>
            <a:ext cx="649414" cy="367271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E07CFAF8-ACBC-4B9F-BE77-6B8608F2B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174" y="4745308"/>
            <a:ext cx="1937201" cy="193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76C29D-F0D7-478F-B4FA-9E7B7D8A61E7}"/>
              </a:ext>
            </a:extLst>
          </p:cNvPr>
          <p:cNvSpPr/>
          <p:nvPr/>
        </p:nvSpPr>
        <p:spPr>
          <a:xfrm>
            <a:off x="9403478" y="4306131"/>
            <a:ext cx="256847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4000" b="1" dirty="0" err="1">
                <a:ln/>
                <a:solidFill>
                  <a:schemeClr val="accent6">
                    <a:lumMod val="50000"/>
                  </a:schemeClr>
                </a:solidFill>
              </a:rPr>
              <a:t>PyWeasel</a:t>
            </a:r>
            <a:endParaRPr lang="fr-FR" sz="4000" b="1" dirty="0">
              <a:ln/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66148A2C-9FAF-46D4-AEC9-04EEB2C8206D}"/>
              </a:ext>
            </a:extLst>
          </p:cNvPr>
          <p:cNvSpPr txBox="1">
            <a:spLocks/>
          </p:cNvSpPr>
          <p:nvPr/>
        </p:nvSpPr>
        <p:spPr>
          <a:xfrm>
            <a:off x="911988" y="2658972"/>
            <a:ext cx="8491490" cy="38256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55591" marR="0" lvl="0" indent="-35559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4388"/>
              </a:buClr>
              <a:buFont typeface="Cambria Math" panose="02040503050406030204" pitchFamily="18" charset="0"/>
              <a:buChar char="ʘ"/>
              <a:defRPr sz="2667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721766" marR="0" lvl="1" indent="-27304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ymbol" panose="05050102010706020507" pitchFamily="18" charset="2"/>
              <a:buChar char="·"/>
              <a:defRPr sz="2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077357" marR="0" lvl="2" indent="-26457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624A"/>
              </a:buClr>
              <a:buFont typeface="Courier New" panose="02070309020205020404" pitchFamily="49" charset="0"/>
              <a:buChar char="o"/>
              <a:defRPr sz="2133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1553594" marR="0" lvl="3" indent="-26246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67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2400" dirty="0"/>
              <a:t>Choisir un nom de projet et création du git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Suivi sur projet sur trello.com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Détections OS et récupération des informations du système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Crawl fichiers et les insérer dans une liste csv avec leurs informations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Copier les fichiers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Zip les fichiers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Extraction https : pipedream.com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Extraction mail : </a:t>
            </a:r>
            <a:r>
              <a:rPr lang="fr-FR" sz="2400" dirty="0" err="1"/>
              <a:t>gmail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70827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3">
            <a:extLst>
              <a:ext uri="{FF2B5EF4-FFF2-40B4-BE49-F238E27FC236}">
                <a16:creationId xmlns:a16="http://schemas.microsoft.com/office/drawing/2014/main" id="{5D7657E5-72D9-46CD-BBD9-F310055F620E}"/>
              </a:ext>
            </a:extLst>
          </p:cNvPr>
          <p:cNvSpPr/>
          <p:nvPr/>
        </p:nvSpPr>
        <p:spPr>
          <a:xfrm>
            <a:off x="676411" y="2461098"/>
            <a:ext cx="7813071" cy="40235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762E34-0C0F-4ECA-9A5F-ECE8820BE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des fichiers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F134DA6-A84F-4552-8CB2-9D3AA2F1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249" y="542762"/>
            <a:ext cx="559233" cy="55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C041A356-480B-433E-807B-2C300B00E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3068" y="175491"/>
            <a:ext cx="649414" cy="3672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76C29D-F0D7-478F-B4FA-9E7B7D8A61E7}"/>
              </a:ext>
            </a:extLst>
          </p:cNvPr>
          <p:cNvSpPr/>
          <p:nvPr/>
        </p:nvSpPr>
        <p:spPr>
          <a:xfrm>
            <a:off x="9158831" y="3394066"/>
            <a:ext cx="256847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4000" b="1" dirty="0" err="1">
                <a:ln/>
                <a:solidFill>
                  <a:schemeClr val="accent6">
                    <a:lumMod val="50000"/>
                  </a:schemeClr>
                </a:solidFill>
              </a:rPr>
              <a:t>PyWeasel</a:t>
            </a:r>
            <a:endParaRPr lang="fr-FR" sz="4000" b="1" dirty="0">
              <a:ln/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66148A2C-9FAF-46D4-AEC9-04EEB2C8206D}"/>
              </a:ext>
            </a:extLst>
          </p:cNvPr>
          <p:cNvSpPr txBox="1">
            <a:spLocks/>
          </p:cNvSpPr>
          <p:nvPr/>
        </p:nvSpPr>
        <p:spPr>
          <a:xfrm>
            <a:off x="911988" y="2658972"/>
            <a:ext cx="8491490" cy="3825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55591" marR="0" lvl="0" indent="-35559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4388"/>
              </a:buClr>
              <a:buFont typeface="Cambria Math" panose="02040503050406030204" pitchFamily="18" charset="0"/>
              <a:buChar char="ʘ"/>
              <a:defRPr sz="2667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721766" marR="0" lvl="1" indent="-27304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ymbol" panose="05050102010706020507" pitchFamily="18" charset="2"/>
              <a:buChar char="·"/>
              <a:defRPr sz="2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077357" marR="0" lvl="2" indent="-26457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624A"/>
              </a:buClr>
              <a:buFont typeface="Courier New" panose="02070309020205020404" pitchFamily="49" charset="0"/>
              <a:buChar char="o"/>
              <a:defRPr sz="2133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1553594" marR="0" lvl="3" indent="-26246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67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2400" dirty="0"/>
              <a:t>Une liste générique Windows/ Linux</a:t>
            </a:r>
          </a:p>
          <a:p>
            <a:pPr>
              <a:lnSpc>
                <a:spcPct val="150000"/>
              </a:lnSpc>
            </a:pPr>
            <a:endParaRPr lang="fr-FR" sz="2400" dirty="0"/>
          </a:p>
          <a:p>
            <a:pPr>
              <a:lnSpc>
                <a:spcPct val="150000"/>
              </a:lnSpc>
            </a:pPr>
            <a:r>
              <a:rPr lang="fr-FR" sz="2400" dirty="0"/>
              <a:t>Une liste complémentaire Linux</a:t>
            </a:r>
          </a:p>
          <a:p>
            <a:pPr>
              <a:lnSpc>
                <a:spcPct val="150000"/>
              </a:lnSpc>
            </a:pPr>
            <a:endParaRPr lang="fr-FR" sz="2400" dirty="0"/>
          </a:p>
          <a:p>
            <a:pPr>
              <a:lnSpc>
                <a:spcPct val="150000"/>
              </a:lnSpc>
            </a:pPr>
            <a:r>
              <a:rPr lang="fr-FR" sz="2400" dirty="0"/>
              <a:t>Une liste complémentaire Windows</a:t>
            </a:r>
          </a:p>
          <a:p>
            <a:endParaRPr lang="fr-FR" sz="2400" dirty="0"/>
          </a:p>
        </p:txBody>
      </p:sp>
      <p:pic>
        <p:nvPicPr>
          <p:cNvPr id="1028" name="Picture 4" descr="13 things you never knew about weasels, from taking on rabbits to squeezing  through wedding rings - Country Life">
            <a:extLst>
              <a:ext uri="{FF2B5EF4-FFF2-40B4-BE49-F238E27FC236}">
                <a16:creationId xmlns:a16="http://schemas.microsoft.com/office/drawing/2014/main" id="{F20B0D70-482A-4B5B-A404-66A731B92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379" y="4112612"/>
            <a:ext cx="3047739" cy="19353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DA Outlines Generic Safety and Efficacy – Policy &amp; Medicine">
            <a:extLst>
              <a:ext uri="{FF2B5EF4-FFF2-40B4-BE49-F238E27FC236}">
                <a16:creationId xmlns:a16="http://schemas.microsoft.com/office/drawing/2014/main" id="{065A6F29-DDB2-48AE-810B-BA5125A9C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750" y="2615893"/>
            <a:ext cx="948381" cy="8384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36" name="Picture 12" descr="Linux, qu'est-ce que c'est ?">
            <a:extLst>
              <a:ext uri="{FF2B5EF4-FFF2-40B4-BE49-F238E27FC236}">
                <a16:creationId xmlns:a16="http://schemas.microsoft.com/office/drawing/2014/main" id="{BC595F22-6D0E-4CD3-9D5C-461EBE82A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750" y="3704064"/>
            <a:ext cx="856283" cy="106155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AutoShape 14">
            <a:extLst>
              <a:ext uri="{FF2B5EF4-FFF2-40B4-BE49-F238E27FC236}">
                <a16:creationId xmlns:a16="http://schemas.microsoft.com/office/drawing/2014/main" id="{58D15080-49DD-43B1-9723-C7B1260F6E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40" name="Picture 16" descr="Windows logo : histoire, signification et évolution, symbole">
            <a:extLst>
              <a:ext uri="{FF2B5EF4-FFF2-40B4-BE49-F238E27FC236}">
                <a16:creationId xmlns:a16="http://schemas.microsoft.com/office/drawing/2014/main" id="{74843C03-E93F-4202-BAB9-4F2478316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320" y="4963494"/>
            <a:ext cx="1149240" cy="11050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6412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à coins arrondis 3">
            <a:extLst>
              <a:ext uri="{FF2B5EF4-FFF2-40B4-BE49-F238E27FC236}">
                <a16:creationId xmlns:a16="http://schemas.microsoft.com/office/drawing/2014/main" id="{1A8FE751-2B45-47D5-84A8-DACC8A1D9B55}"/>
              </a:ext>
            </a:extLst>
          </p:cNvPr>
          <p:cNvSpPr/>
          <p:nvPr/>
        </p:nvSpPr>
        <p:spPr>
          <a:xfrm>
            <a:off x="741284" y="2686051"/>
            <a:ext cx="7921453" cy="34717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762E34-0C0F-4ECA-9A5F-ECE8820BE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F134DA6-A84F-4552-8CB2-9D3AA2F1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249" y="542762"/>
            <a:ext cx="559233" cy="55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C041A356-480B-433E-807B-2C300B00E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3068" y="175491"/>
            <a:ext cx="649414" cy="3672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76C29D-F0D7-478F-B4FA-9E7B7D8A61E7}"/>
              </a:ext>
            </a:extLst>
          </p:cNvPr>
          <p:cNvSpPr/>
          <p:nvPr/>
        </p:nvSpPr>
        <p:spPr>
          <a:xfrm>
            <a:off x="9341672" y="3659786"/>
            <a:ext cx="256847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4000" b="1" dirty="0" err="1">
                <a:ln/>
                <a:solidFill>
                  <a:schemeClr val="accent6">
                    <a:lumMod val="50000"/>
                  </a:schemeClr>
                </a:solidFill>
              </a:rPr>
              <a:t>PyWeasel</a:t>
            </a:r>
            <a:endParaRPr lang="fr-FR" sz="4000" b="1" dirty="0">
              <a:ln/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Espace réservé du contenu 1">
            <a:extLst>
              <a:ext uri="{FF2B5EF4-FFF2-40B4-BE49-F238E27FC236}">
                <a16:creationId xmlns:a16="http://schemas.microsoft.com/office/drawing/2014/main" id="{0640180A-29F6-495F-AE17-BD135C2B3D78}"/>
              </a:ext>
            </a:extLst>
          </p:cNvPr>
          <p:cNvSpPr txBox="1">
            <a:spLocks/>
          </p:cNvSpPr>
          <p:nvPr/>
        </p:nvSpPr>
        <p:spPr>
          <a:xfrm>
            <a:off x="1037761" y="3076575"/>
            <a:ext cx="8761413" cy="26305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55591" marR="0" lvl="0" indent="-355591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4388"/>
              </a:buClr>
              <a:buSzPct val="80000"/>
              <a:buFont typeface="Cambria Math" panose="02040503050406030204" pitchFamily="18" charset="0"/>
              <a:buChar char="ʘ"/>
              <a:defRPr sz="2667" b="0" i="0" u="none" strike="noStrike" kern="1200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721766" marR="0" lvl="1" indent="-273044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Symbol" panose="05050102010706020507" pitchFamily="18" charset="2"/>
              <a:buChar char="·"/>
              <a:defRPr sz="2400" b="0" i="0" u="none" strike="noStrike" kern="1200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077357" marR="0" lvl="2" indent="-264577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624A"/>
              </a:buClr>
              <a:buSzPct val="80000"/>
              <a:buFont typeface="Courier New" panose="02070309020205020404" pitchFamily="49" charset="0"/>
              <a:buChar char="o"/>
              <a:defRPr sz="2133" b="0" i="0" u="none" strike="noStrike" kern="1200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1553594" marR="0" lvl="3" indent="-26246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867" b="0" i="0" u="none" strike="noStrike" kern="1200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2057400" marR="0" lvl="4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67" b="0" i="0" u="none" strike="noStrike" kern="1200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L="2514600" marR="0" lvl="5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70000"/>
              </a:lnSpc>
            </a:pPr>
            <a:r>
              <a:rPr lang="fr-FR" sz="2600" dirty="0"/>
              <a:t>Crawler tous les « chemins » sur OS Linux et Windows</a:t>
            </a:r>
          </a:p>
          <a:p>
            <a:pPr>
              <a:lnSpc>
                <a:spcPct val="170000"/>
              </a:lnSpc>
            </a:pPr>
            <a:r>
              <a:rPr lang="fr-FR" sz="2600" dirty="0"/>
              <a:t>Crawler rapidement</a:t>
            </a:r>
          </a:p>
          <a:p>
            <a:pPr>
              <a:lnSpc>
                <a:spcPct val="170000"/>
              </a:lnSpc>
            </a:pPr>
            <a:r>
              <a:rPr lang="fr-FR" sz="2600" dirty="0"/>
              <a:t>Extraction HTTPS sans serveur dédié</a:t>
            </a:r>
          </a:p>
          <a:p>
            <a:pPr>
              <a:lnSpc>
                <a:spcPct val="170000"/>
              </a:lnSpc>
            </a:pPr>
            <a:r>
              <a:rPr lang="fr-FR" sz="2600" dirty="0"/>
              <a:t>Extraction MAIL avec la politique GMAIL</a:t>
            </a:r>
          </a:p>
          <a:p>
            <a:pPr>
              <a:lnSpc>
                <a:spcPct val="170000"/>
              </a:lnSpc>
            </a:pPr>
            <a:r>
              <a:rPr lang="fr-FR" sz="2600" dirty="0"/>
              <a:t>Exécutables compilés fonctionnels</a:t>
            </a:r>
          </a:p>
          <a:p>
            <a:pPr>
              <a:lnSpc>
                <a:spcPct val="170000"/>
              </a:lnSpc>
            </a:pPr>
            <a:endParaRPr lang="fr-FR" dirty="0"/>
          </a:p>
          <a:p>
            <a:pPr lvl="1">
              <a:lnSpc>
                <a:spcPct val="170000"/>
              </a:lnSpc>
            </a:pPr>
            <a:endParaRPr lang="fr-FR" dirty="0"/>
          </a:p>
        </p:txBody>
      </p:sp>
      <p:pic>
        <p:nvPicPr>
          <p:cNvPr id="2050" name="Picture 2" descr="Weasel and Rodent Trap Catch Box (wrtrap) Northern Sport Co.">
            <a:extLst>
              <a:ext uri="{FF2B5EF4-FFF2-40B4-BE49-F238E27FC236}">
                <a16:creationId xmlns:a16="http://schemas.microsoft.com/office/drawing/2014/main" id="{F71D80DE-E75A-4237-8815-C3277A3C6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946" y="4388875"/>
            <a:ext cx="2447925" cy="18669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57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3">
            <a:extLst>
              <a:ext uri="{FF2B5EF4-FFF2-40B4-BE49-F238E27FC236}">
                <a16:creationId xmlns:a16="http://schemas.microsoft.com/office/drawing/2014/main" id="{2B1CD630-AA1E-4BC8-9218-8EB88F2EF52A}"/>
              </a:ext>
            </a:extLst>
          </p:cNvPr>
          <p:cNvSpPr/>
          <p:nvPr/>
        </p:nvSpPr>
        <p:spPr>
          <a:xfrm>
            <a:off x="795497" y="2596351"/>
            <a:ext cx="7462979" cy="35614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762E34-0C0F-4ECA-9A5F-ECE8820BE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que l’on a appris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F134DA6-A84F-4552-8CB2-9D3AA2F1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249" y="542762"/>
            <a:ext cx="559233" cy="55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C041A356-480B-433E-807B-2C300B00E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3068" y="175491"/>
            <a:ext cx="649414" cy="3672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76C29D-F0D7-478F-B4FA-9E7B7D8A61E7}"/>
              </a:ext>
            </a:extLst>
          </p:cNvPr>
          <p:cNvSpPr/>
          <p:nvPr/>
        </p:nvSpPr>
        <p:spPr>
          <a:xfrm>
            <a:off x="9382790" y="3755980"/>
            <a:ext cx="256847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4000" b="1" dirty="0" err="1">
                <a:ln/>
                <a:solidFill>
                  <a:schemeClr val="accent6">
                    <a:lumMod val="50000"/>
                  </a:schemeClr>
                </a:solidFill>
              </a:rPr>
              <a:t>PyWeasel</a:t>
            </a:r>
            <a:endParaRPr lang="fr-FR" sz="4000" b="1" dirty="0">
              <a:ln/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Espace réservé du contenu 1">
            <a:extLst>
              <a:ext uri="{FF2B5EF4-FFF2-40B4-BE49-F238E27FC236}">
                <a16:creationId xmlns:a16="http://schemas.microsoft.com/office/drawing/2014/main" id="{2FBE1977-84DE-486B-836E-9278EAE88C96}"/>
              </a:ext>
            </a:extLst>
          </p:cNvPr>
          <p:cNvSpPr txBox="1">
            <a:spLocks/>
          </p:cNvSpPr>
          <p:nvPr/>
        </p:nvSpPr>
        <p:spPr>
          <a:xfrm>
            <a:off x="1268555" y="2517472"/>
            <a:ext cx="6821895" cy="35614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55591" marR="0" lvl="0" indent="-355591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4388"/>
              </a:buClr>
              <a:buSzPct val="80000"/>
              <a:buFont typeface="Cambria Math" panose="02040503050406030204" pitchFamily="18" charset="0"/>
              <a:buChar char="ʘ"/>
              <a:defRPr sz="2667" b="0" i="0" u="none" strike="noStrike" kern="1200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721766" marR="0" lvl="1" indent="-273044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Symbol" panose="05050102010706020507" pitchFamily="18" charset="2"/>
              <a:buChar char="·"/>
              <a:defRPr sz="2400" b="0" i="0" u="none" strike="noStrike" kern="1200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077357" marR="0" lvl="2" indent="-264577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624A"/>
              </a:buClr>
              <a:buSzPct val="80000"/>
              <a:buFont typeface="Courier New" panose="02070309020205020404" pitchFamily="49" charset="0"/>
              <a:buChar char="o"/>
              <a:defRPr sz="2133" b="0" i="0" u="none" strike="noStrike" kern="1200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1553594" marR="0" lvl="3" indent="-26246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867" b="0" i="0" u="none" strike="noStrike" kern="1200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2057400" marR="0" lvl="4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67" b="0" i="0" u="none" strike="noStrike" kern="1200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L="2514600" marR="0" lvl="5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r>
              <a:rPr lang="fr-FR" sz="2200" dirty="0"/>
              <a:t>Extraction via HTTPS</a:t>
            </a:r>
          </a:p>
          <a:p>
            <a:pPr>
              <a:lnSpc>
                <a:spcPct val="200000"/>
              </a:lnSpc>
            </a:pPr>
            <a:r>
              <a:rPr lang="fr-FR" sz="2200" dirty="0"/>
              <a:t>Contourner sécurité GMAIL</a:t>
            </a:r>
          </a:p>
          <a:p>
            <a:pPr>
              <a:lnSpc>
                <a:spcPct val="200000"/>
              </a:lnSpc>
            </a:pPr>
            <a:r>
              <a:rPr lang="fr-FR" sz="2200" dirty="0"/>
              <a:t>Compiler des binaires</a:t>
            </a:r>
          </a:p>
          <a:p>
            <a:pPr>
              <a:lnSpc>
                <a:spcPct val="200000"/>
              </a:lnSpc>
            </a:pPr>
            <a:r>
              <a:rPr lang="fr-FR" sz="2200" dirty="0"/>
              <a:t>Taille importante « exécutable » Python</a:t>
            </a:r>
          </a:p>
          <a:p>
            <a:pPr>
              <a:lnSpc>
                <a:spcPct val="200000"/>
              </a:lnSpc>
            </a:pPr>
            <a:r>
              <a:rPr lang="fr-FR" sz="2200" dirty="0"/>
              <a:t>Extraction via DNS (nécessitant un serveur)</a:t>
            </a:r>
          </a:p>
        </p:txBody>
      </p:sp>
      <p:pic>
        <p:nvPicPr>
          <p:cNvPr id="3074" name="Picture 2" descr="Who would win a fight between a rabbit and a weasel? - Quora">
            <a:extLst>
              <a:ext uri="{FF2B5EF4-FFF2-40B4-BE49-F238E27FC236}">
                <a16:creationId xmlns:a16="http://schemas.microsoft.com/office/drawing/2014/main" id="{C9981BE0-9552-44EF-A8D0-C51C97BB8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414" y="4463866"/>
            <a:ext cx="2609850" cy="17335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76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3">
            <a:extLst>
              <a:ext uri="{FF2B5EF4-FFF2-40B4-BE49-F238E27FC236}">
                <a16:creationId xmlns:a16="http://schemas.microsoft.com/office/drawing/2014/main" id="{DBFC8A59-5596-427D-85BD-CC03CC228FD8}"/>
              </a:ext>
            </a:extLst>
          </p:cNvPr>
          <p:cNvSpPr/>
          <p:nvPr/>
        </p:nvSpPr>
        <p:spPr>
          <a:xfrm>
            <a:off x="708710" y="2829836"/>
            <a:ext cx="7986364" cy="34163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DF0C1F-A9CB-4B67-92CC-2CA739A4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DA9973-3153-4B82-B636-0B800FB26808}"/>
              </a:ext>
            </a:extLst>
          </p:cNvPr>
          <p:cNvSpPr/>
          <p:nvPr/>
        </p:nvSpPr>
        <p:spPr>
          <a:xfrm>
            <a:off x="9249012" y="3075057"/>
            <a:ext cx="256847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4000" b="1" dirty="0" err="1">
                <a:ln/>
                <a:solidFill>
                  <a:schemeClr val="accent6">
                    <a:lumMod val="50000"/>
                  </a:schemeClr>
                </a:solidFill>
              </a:rPr>
              <a:t>PyWeasel</a:t>
            </a:r>
            <a:endParaRPr lang="fr-FR" sz="4000" b="1" dirty="0">
              <a:ln/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67A2031-0377-41D3-AED5-0A5131A0C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249" y="542762"/>
            <a:ext cx="559233" cy="55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8E692ED9-5E51-4238-BB32-F5942AD34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3068" y="175491"/>
            <a:ext cx="649414" cy="367271"/>
          </a:xfrm>
          <a:prstGeom prst="rect">
            <a:avLst/>
          </a:prstGeom>
        </p:spPr>
      </p:pic>
      <p:sp>
        <p:nvSpPr>
          <p:cNvPr id="11" name="Espace réservé du contenu 1">
            <a:extLst>
              <a:ext uri="{FF2B5EF4-FFF2-40B4-BE49-F238E27FC236}">
                <a16:creationId xmlns:a16="http://schemas.microsoft.com/office/drawing/2014/main" id="{FBEF22D2-FC88-4B0C-8900-EEE5A2FC1D9B}"/>
              </a:ext>
            </a:extLst>
          </p:cNvPr>
          <p:cNvSpPr txBox="1">
            <a:spLocks/>
          </p:cNvSpPr>
          <p:nvPr/>
        </p:nvSpPr>
        <p:spPr>
          <a:xfrm>
            <a:off x="1154953" y="2829836"/>
            <a:ext cx="7401905" cy="22276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55591" marR="0" lvl="0" indent="-355591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4388"/>
              </a:buClr>
              <a:buSzPct val="80000"/>
              <a:buFont typeface="Cambria Math" panose="02040503050406030204" pitchFamily="18" charset="0"/>
              <a:buChar char="ʘ"/>
              <a:defRPr sz="2667" b="0" i="0" u="none" strike="noStrike" kern="1200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721766" marR="0" lvl="1" indent="-273044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Symbol" panose="05050102010706020507" pitchFamily="18" charset="2"/>
              <a:buChar char="·"/>
              <a:defRPr sz="2400" b="0" i="0" u="none" strike="noStrike" kern="1200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077357" marR="0" lvl="2" indent="-264577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624A"/>
              </a:buClr>
              <a:buSzPct val="80000"/>
              <a:buFont typeface="Courier New" panose="02070309020205020404" pitchFamily="49" charset="0"/>
              <a:buChar char="o"/>
              <a:defRPr sz="2133" b="0" i="0" u="none" strike="noStrike" kern="1200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1553594" marR="0" lvl="3" indent="-26246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867" b="0" i="0" u="none" strike="noStrike" kern="1200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2057400" marR="0" lvl="4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67" b="0" i="0" u="none" strike="noStrike" kern="1200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L="2514600" marR="0" lvl="5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2000" dirty="0" err="1"/>
              <a:t>Autorun</a:t>
            </a:r>
            <a:r>
              <a:rPr lang="fr-FR" sz="2000" dirty="0"/>
              <a:t> via clé USB (</a:t>
            </a:r>
            <a:r>
              <a:rPr lang="fr-FR" sz="2000" dirty="0" err="1"/>
              <a:t>Rubber</a:t>
            </a:r>
            <a:r>
              <a:rPr lang="fr-FR" sz="2000" dirty="0"/>
              <a:t> </a:t>
            </a:r>
            <a:r>
              <a:rPr lang="fr-FR" sz="2000" dirty="0" err="1"/>
              <a:t>Ducky</a:t>
            </a:r>
            <a:r>
              <a:rPr lang="fr-FR" sz="2000" dirty="0"/>
              <a:t> – Bash </a:t>
            </a:r>
            <a:r>
              <a:rPr lang="fr-FR" sz="2000" dirty="0" err="1"/>
              <a:t>Bunny</a:t>
            </a:r>
            <a:r>
              <a:rPr lang="fr-F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Extraction DNS (nécessite un serveur)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Obfuscation (pas nécessaire pour le moment)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Réduire la taille des exécutables (autre langage)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Popup phishing pour récupérer identifiants</a:t>
            </a:r>
          </a:p>
          <a:p>
            <a:pPr>
              <a:lnSpc>
                <a:spcPct val="150000"/>
              </a:lnSpc>
            </a:pPr>
            <a:r>
              <a:rPr lang="fr-FR" sz="2000" dirty="0" err="1"/>
              <a:t>Stégano</a:t>
            </a:r>
            <a:r>
              <a:rPr lang="fr-FR" sz="2000" dirty="0"/>
              <a:t> pré-extraction</a:t>
            </a:r>
          </a:p>
        </p:txBody>
      </p:sp>
      <p:pic>
        <p:nvPicPr>
          <p:cNvPr id="4100" name="Picture 4" descr="Armored Weasel Baby by PsychoTiddyBear on DeviantArt">
            <a:extLst>
              <a:ext uri="{FF2B5EF4-FFF2-40B4-BE49-F238E27FC236}">
                <a16:creationId xmlns:a16="http://schemas.microsoft.com/office/drawing/2014/main" id="{FB9C945B-5F2D-4258-ACC4-71CEC26DB9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7" b="18658"/>
          <a:stretch/>
        </p:blipFill>
        <p:spPr bwMode="auto">
          <a:xfrm>
            <a:off x="8893742" y="3943653"/>
            <a:ext cx="3131891" cy="1677249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5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3">
            <a:extLst>
              <a:ext uri="{FF2B5EF4-FFF2-40B4-BE49-F238E27FC236}">
                <a16:creationId xmlns:a16="http://schemas.microsoft.com/office/drawing/2014/main" id="{42DD01AA-37EE-4452-B94C-63932AEF0DA4}"/>
              </a:ext>
            </a:extLst>
          </p:cNvPr>
          <p:cNvSpPr/>
          <p:nvPr/>
        </p:nvSpPr>
        <p:spPr>
          <a:xfrm>
            <a:off x="618175" y="2695595"/>
            <a:ext cx="7986364" cy="34163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B9FB9F-8B21-4772-8960-ADA7C9A2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3A81AD-DC07-4648-8982-8D3BB90C4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665" y="2633781"/>
            <a:ext cx="6495224" cy="3478114"/>
          </a:xfrm>
        </p:spPr>
        <p:txBody>
          <a:bodyPr>
            <a:normAutofit fontScale="92500" lnSpcReduction="20000"/>
          </a:bodyPr>
          <a:lstStyle/>
          <a:p>
            <a:endParaRPr lang="fr-FR" dirty="0"/>
          </a:p>
          <a:p>
            <a:r>
              <a:rPr lang="fr-FR" sz="3000" dirty="0"/>
              <a:t>Linux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600" dirty="0"/>
              <a:t>MAIL interactive avec liste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600" dirty="0"/>
              <a:t>HTTPS silence avec fichier ciblé</a:t>
            </a:r>
          </a:p>
          <a:p>
            <a:endParaRPr lang="fr-FR" sz="3000" dirty="0"/>
          </a:p>
          <a:p>
            <a:r>
              <a:rPr lang="fr-FR" sz="3000" dirty="0"/>
              <a:t>Windows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600" dirty="0"/>
              <a:t>MAIL interactive avec liste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600" dirty="0"/>
              <a:t>HTTPS silencieux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1EEF7E1-1363-4837-BC6B-35896C987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174" y="4745308"/>
            <a:ext cx="1937201" cy="193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1B1510-21DC-48C1-AD0B-4905107C4912}"/>
              </a:ext>
            </a:extLst>
          </p:cNvPr>
          <p:cNvSpPr/>
          <p:nvPr/>
        </p:nvSpPr>
        <p:spPr>
          <a:xfrm>
            <a:off x="9403478" y="4306131"/>
            <a:ext cx="256847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4000" b="1" dirty="0" err="1">
                <a:ln/>
                <a:solidFill>
                  <a:schemeClr val="accent6">
                    <a:lumMod val="50000"/>
                  </a:schemeClr>
                </a:solidFill>
              </a:rPr>
              <a:t>PyWeasel</a:t>
            </a:r>
            <a:endParaRPr lang="fr-FR" sz="4000" b="1" dirty="0">
              <a:ln/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DAA0D7C-6C78-417C-861C-A956BAFFA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249" y="542762"/>
            <a:ext cx="559233" cy="55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E8280ADC-68BF-4636-8112-AE07B01C43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3068" y="175491"/>
            <a:ext cx="649414" cy="36727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3153F1C-8B33-41D0-A3E9-218525BA1888}"/>
              </a:ext>
            </a:extLst>
          </p:cNvPr>
          <p:cNvSpPr txBox="1"/>
          <p:nvPr/>
        </p:nvSpPr>
        <p:spPr>
          <a:xfrm>
            <a:off x="3976110" y="4907825"/>
            <a:ext cx="5512258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fr-FR" sz="4000" b="1" dirty="0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rPr>
              <a:t>Time to </a:t>
            </a:r>
            <a:r>
              <a:rPr lang="fr-FR" sz="4000" b="1" dirty="0" err="1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rPr>
              <a:t>demonstrate</a:t>
            </a:r>
            <a:r>
              <a:rPr lang="fr-FR" sz="4000" b="1" dirty="0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122" name="Picture 2" descr="Striking close-up of a dragonfly wins wildlife photography contest | Stoat,  Wildlife, Animals">
            <a:extLst>
              <a:ext uri="{FF2B5EF4-FFF2-40B4-BE49-F238E27FC236}">
                <a16:creationId xmlns:a16="http://schemas.microsoft.com/office/drawing/2014/main" id="{69659687-ADC6-4BEE-A572-A689A0355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142" y="2121287"/>
            <a:ext cx="6063143" cy="45649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71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1487</TotalTime>
  <Words>255</Words>
  <Application>Microsoft Office PowerPoint</Application>
  <PresentationFormat>Grand écran</PresentationFormat>
  <Paragraphs>75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Century Gothic</vt:lpstr>
      <vt:lpstr>Symbol</vt:lpstr>
      <vt:lpstr>Wingdings 3</vt:lpstr>
      <vt:lpstr>Salle d’ions</vt:lpstr>
      <vt:lpstr>PyWeasel</vt:lpstr>
      <vt:lpstr>Problématiques</vt:lpstr>
      <vt:lpstr>Présentation</vt:lpstr>
      <vt:lpstr>Démarche</vt:lpstr>
      <vt:lpstr>Liste des fichiers</vt:lpstr>
      <vt:lpstr>Difficultés</vt:lpstr>
      <vt:lpstr>Ce que l’on a appris</vt:lpstr>
      <vt:lpstr>Améliorations</vt:lpstr>
      <vt:lpstr>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PyWeasel</dc:title>
  <dc:creator>RODRIGUEZ Jérémie</dc:creator>
  <cp:lastModifiedBy>RODRIGUEZ Jérémie</cp:lastModifiedBy>
  <cp:revision>31</cp:revision>
  <dcterms:created xsi:type="dcterms:W3CDTF">2021-04-15T13:50:23Z</dcterms:created>
  <dcterms:modified xsi:type="dcterms:W3CDTF">2021-04-22T08:27:47Z</dcterms:modified>
</cp:coreProperties>
</file>