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64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Roboto Light" charset="0"/>
      <p:regular r:id="rId18"/>
      <p:bold r:id="rId19"/>
      <p:italic r:id="rId20"/>
      <p:boldItalic r:id="rId21"/>
    </p:embeddedFont>
    <p:embeddedFont>
      <p:font typeface="Algerian" pitchFamily="82" charset="0"/>
      <p:regular r:id="rId22"/>
    </p:embeddedFont>
    <p:embeddedFont>
      <p:font typeface="Roboto" charset="0"/>
      <p:regular r:id="rId23"/>
      <p:bold r:id="rId24"/>
      <p:italic r:id="rId25"/>
      <p:boldItalic r:id="rId26"/>
    </p:embeddedFont>
    <p:embeddedFont>
      <p:font typeface="Google Sans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94019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0eb0b58b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0eb0b58b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eb0b58b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0eb0b58b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eb0b58b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eb0b58b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eb0b58b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0eb0b58b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0eb0b58b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0eb0b58b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eb0b58b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0eb0b58b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0eb0b58b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0eb0b58b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eb0b58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eb0b58b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0eb0b58b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0eb0b58b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eb0b58b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eb0b58b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eb0b58b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eb0b58b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eb0b58b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eb0b58b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eb0b58b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0eb0b58b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eb0b58b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0eb0b58b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CUSTOM_2_2">
    <p:bg>
      <p:bgPr>
        <a:solidFill>
          <a:srgbClr val="4285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959986" y="822442"/>
            <a:ext cx="75558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47700" y="4572000"/>
            <a:ext cx="8751900" cy="319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22858" y="1183109"/>
            <a:ext cx="82059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Google Sans"/>
                <a:ea typeface="Google Sans"/>
                <a:cs typeface="Google Sans"/>
                <a:sym typeface="Google Sans"/>
              </a:rPr>
              <a:t>Plant App </a:t>
            </a:r>
            <a:r>
              <a:rPr lang="en" sz="3600" dirty="0">
                <a:latin typeface="Google Sans"/>
                <a:ea typeface="Google Sans"/>
                <a:cs typeface="Google Sans"/>
                <a:sym typeface="Google Sans"/>
              </a:rPr>
              <a:t>Usability Study</a:t>
            </a:r>
            <a:endParaRPr sz="36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22858" y="2436199"/>
            <a:ext cx="8075700" cy="78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lang="en" dirty="0" smtClean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 1/27/2022</a:t>
            </a:r>
            <a:endParaRPr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42775" y="3728500"/>
            <a:ext cx="2088900" cy="1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smtClean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  UX Research </a:t>
            </a:r>
            <a:r>
              <a:rPr lang="en" sz="105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Team</a:t>
            </a:r>
            <a:endParaRPr sz="105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499" y="332508"/>
            <a:ext cx="156902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lgerian" pitchFamily="82" charset="0"/>
              </a:rPr>
              <a:t>TELEFLORA</a:t>
            </a:r>
            <a:endParaRPr lang="en-IN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273625" y="404600"/>
            <a:ext cx="5131200" cy="7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Google Sans"/>
                <a:ea typeface="Google Sans"/>
                <a:cs typeface="Google Sans"/>
                <a:sym typeface="Google Sans"/>
              </a:rPr>
              <a:t>Users felt the need to have an option to change the address after placing the order</a:t>
            </a:r>
            <a:endParaRPr sz="1800" dirty="0" smtClean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273625" y="1257300"/>
            <a:ext cx="3585900" cy="370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300" dirty="0" smtClean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Supporting </a:t>
            </a: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evidence from the usability study.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3</a:t>
            </a: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out of </a:t>
            </a: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5 </a:t>
            </a: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total participants said they wanted an option </a:t>
            </a:r>
            <a:r>
              <a:rPr lang="en-US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of changing the address even after placing the order because sometimes they want to change it.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“Sometimes, I want to change the address of the procduct delivery after placing the order but there is no such option available. Wish the app had this option</a:t>
            </a:r>
            <a:r>
              <a:rPr lang="en" sz="1300" i="1" dirty="0" smtClean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r>
              <a:rPr lang="en" sz="1300" dirty="0" smtClean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” </a:t>
            </a:r>
            <a:endParaRPr sz="1300"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— </a:t>
            </a:r>
            <a:r>
              <a:rPr lang="en" sz="1300" dirty="0" smtClean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Vidhi Joshi, India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109" y="155864"/>
            <a:ext cx="2566166" cy="48024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03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273625" y="404599"/>
            <a:ext cx="5131200" cy="76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800" spc="-10" dirty="0"/>
              <a:t>Users</a:t>
            </a:r>
            <a:r>
              <a:rPr lang="en-US" sz="1800" spc="-5" dirty="0"/>
              <a:t> </a:t>
            </a:r>
            <a:r>
              <a:rPr lang="en-US" sz="1800" dirty="0" smtClean="0"/>
              <a:t>want </a:t>
            </a:r>
            <a:r>
              <a:rPr lang="en-US" sz="1800" spc="5" dirty="0" smtClean="0"/>
              <a:t>“</a:t>
            </a:r>
            <a:r>
              <a:rPr lang="en-US" sz="1800" spc="-5" dirty="0" smtClean="0"/>
              <a:t>add</a:t>
            </a:r>
            <a:r>
              <a:rPr lang="en-US" sz="1800" spc="5" dirty="0" smtClean="0"/>
              <a:t> </a:t>
            </a:r>
            <a:r>
              <a:rPr lang="en-US" sz="1800" spc="-15" dirty="0"/>
              <a:t>to</a:t>
            </a:r>
            <a:r>
              <a:rPr lang="en-US" sz="1800" dirty="0"/>
              <a:t> </a:t>
            </a:r>
            <a:r>
              <a:rPr lang="en-US" sz="1800" spc="-15" dirty="0" smtClean="0"/>
              <a:t>cart”</a:t>
            </a:r>
            <a:r>
              <a:rPr lang="en-US" sz="1800" spc="10" dirty="0" smtClean="0"/>
              <a:t> </a:t>
            </a:r>
            <a:r>
              <a:rPr lang="en-US" sz="1800" spc="-5" dirty="0"/>
              <a:t>option</a:t>
            </a:r>
            <a:r>
              <a:rPr lang="en-US" sz="1800" spc="-25" dirty="0"/>
              <a:t> </a:t>
            </a:r>
            <a:r>
              <a:rPr lang="en-US" sz="1800" spc="-5" dirty="0"/>
              <a:t>while</a:t>
            </a:r>
            <a:r>
              <a:rPr lang="en-US" sz="1800" spc="20" dirty="0"/>
              <a:t> </a:t>
            </a:r>
            <a:r>
              <a:rPr lang="en-US" sz="1800" spc="-15" dirty="0"/>
              <a:t>browsing</a:t>
            </a:r>
            <a:r>
              <a:rPr lang="en-US" sz="1800" spc="-10" dirty="0"/>
              <a:t> through </a:t>
            </a:r>
            <a:r>
              <a:rPr lang="en-US" sz="1800" spc="-550" dirty="0"/>
              <a:t> </a:t>
            </a:r>
            <a:r>
              <a:rPr lang="en-US" sz="1800" dirty="0"/>
              <a:t>the</a:t>
            </a:r>
            <a:r>
              <a:rPr lang="en-US" sz="1800" spc="-15" dirty="0"/>
              <a:t> </a:t>
            </a:r>
            <a:r>
              <a:rPr lang="en-US" sz="1800" dirty="0" smtClean="0"/>
              <a:t>collection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73625" y="1174172"/>
            <a:ext cx="3585900" cy="389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300" dirty="0" smtClean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Supporting </a:t>
            </a: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evidence from the usability </a:t>
            </a: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study: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3</a:t>
            </a: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out of </a:t>
            </a: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5 </a:t>
            </a: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total participants </a:t>
            </a: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 noted </a:t>
            </a: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that they would like an option </a:t>
            </a: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of “ add to cart” while checking out the collection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300" dirty="0" smtClean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 smtClean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lang="en" sz="1300" i="1" dirty="0" smtClean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I am a plant lover and it is nice to have an app for it. But I wanted to have “ add to cart” option while browisng through the collection, too, as it is already available when you click on the particular item.</a:t>
            </a:r>
            <a:r>
              <a:rPr lang="en" sz="1300" dirty="0" smtClean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” </a:t>
            </a:r>
            <a:endParaRPr sz="1300"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300" dirty="0" smtClean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 smtClean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— </a:t>
            </a:r>
            <a:r>
              <a:rPr lang="en" sz="1300" dirty="0" smtClean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Aditi Gupta, Plant lover, Minnesota, USA.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45" y="404599"/>
            <a:ext cx="2649293" cy="45414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7443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Insights </a:t>
            </a:r>
            <a:r>
              <a:rPr lang="en" dirty="0"/>
              <a:t>&amp; Recommendations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520400" y="10090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2619380" y="10090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4661416" y="10090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633846" y="1505617"/>
            <a:ext cx="1433946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IN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Review Page</a:t>
            </a:r>
          </a:p>
        </p:txBody>
      </p:sp>
      <p:sp>
        <p:nvSpPr>
          <p:cNvPr id="157" name="Google Shape;157;p25"/>
          <p:cNvSpPr txBox="1"/>
          <p:nvPr/>
        </p:nvSpPr>
        <p:spPr>
          <a:xfrm>
            <a:off x="2722418" y="1392382"/>
            <a:ext cx="1398670" cy="86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Browse without sign-in </a:t>
            </a:r>
            <a:endParaRPr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4661415" y="1568225"/>
            <a:ext cx="1573129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 smtClean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Address change</a:t>
            </a: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520400" y="2982191"/>
            <a:ext cx="1399302" cy="203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</a:t>
            </a: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need a </a:t>
            </a:r>
            <a:r>
              <a:rPr lang="en" sz="11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review page before placing the order to confirm their order details.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2558180" y="3070058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desired to check out the collection without signing-in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4558029" y="2899064"/>
            <a:ext cx="1779900" cy="1402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</a:t>
            </a:r>
            <a:r>
              <a:rPr lang="en" sz="11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want an option to change their address even after placing the order.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273625" y="404600"/>
            <a:ext cx="46071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>
                    <a:lumMod val="7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Research insights 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" name="Google Shape;155;p25"/>
          <p:cNvSpPr/>
          <p:nvPr/>
        </p:nvSpPr>
        <p:spPr>
          <a:xfrm>
            <a:off x="6726911" y="10090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8;p25"/>
          <p:cNvSpPr txBox="1"/>
          <p:nvPr/>
        </p:nvSpPr>
        <p:spPr>
          <a:xfrm>
            <a:off x="6849266" y="1568225"/>
            <a:ext cx="1535145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Aft>
                <a:spcPts val="1600"/>
              </a:spcAft>
            </a:pPr>
            <a:r>
              <a:rPr lang="en-US" sz="1500" dirty="0" smtClean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Add </a:t>
            </a:r>
            <a:r>
              <a:rPr lang="en-US" sz="1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to cart option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61;p25"/>
          <p:cNvSpPr txBox="1"/>
          <p:nvPr/>
        </p:nvSpPr>
        <p:spPr>
          <a:xfrm>
            <a:off x="6604511" y="3036594"/>
            <a:ext cx="1779900" cy="119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11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</a:t>
            </a: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need an “ add to cart” option while checking out the collection or the </a:t>
            </a:r>
            <a:r>
              <a:rPr lang="en" sz="11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products.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>
            <a:off x="358600" y="1074941"/>
            <a:ext cx="8438100" cy="3430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    </a:t>
            </a:r>
            <a:r>
              <a:rPr lang="en" sz="1800" dirty="0" smtClean="0">
                <a:solidFill>
                  <a:schemeClr val="accent1">
                    <a:lumMod val="7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Recommendations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486649" y="1252475"/>
            <a:ext cx="60174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Add a </a:t>
            </a: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“review page” </a:t>
            </a:r>
            <a:r>
              <a:rPr lang="en-US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before placing the final order.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indent="-311150">
              <a:lnSpc>
                <a:spcPct val="115000"/>
              </a:lnSpc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Allow users to check out the app’s collection without signing- in</a:t>
            </a:r>
            <a:r>
              <a:rPr lang="en-US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  <a:p>
            <a:pPr marL="146050" lvl="0">
              <a:lnSpc>
                <a:spcPct val="115000"/>
              </a:lnSpc>
              <a:buClr>
                <a:srgbClr val="595959"/>
              </a:buClr>
              <a:buSzPts val="1300"/>
            </a:pPr>
            <a:endParaRPr lang="en" sz="1300" dirty="0" smtClean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>
              <a:lnSpc>
                <a:spcPct val="115000"/>
              </a:lnSpc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Add a </a:t>
            </a: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“change the delivey address” option so that users can change their address if they feel to do so.</a:t>
            </a:r>
          </a:p>
          <a:p>
            <a:pPr marL="457200" lvl="0" indent="-311150">
              <a:lnSpc>
                <a:spcPct val="115000"/>
              </a:lnSpc>
              <a:buClr>
                <a:srgbClr val="595959"/>
              </a:buClr>
              <a:buSzPts val="1300"/>
              <a:buFont typeface="Roboto Light"/>
              <a:buChar char="●"/>
            </a:pPr>
            <a:endParaRPr lang="en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indent="-311150">
              <a:lnSpc>
                <a:spcPct val="115000"/>
              </a:lnSpc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Add a “add-to-cart” option while browsing through the collection.</a:t>
            </a:r>
          </a:p>
          <a:p>
            <a:pPr marL="146050" lvl="0">
              <a:lnSpc>
                <a:spcPct val="115000"/>
              </a:lnSpc>
              <a:buClr>
                <a:srgbClr val="595959"/>
              </a:buClr>
              <a:buSzPts val="1300"/>
            </a:pPr>
            <a:endParaRPr lang="en" sz="1300" dirty="0" smtClean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46050" lvl="0">
              <a:lnSpc>
                <a:spcPct val="115000"/>
              </a:lnSpc>
              <a:buClr>
                <a:srgbClr val="595959"/>
              </a:buClr>
              <a:buSzPts val="1300"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954116" y="1202218"/>
            <a:ext cx="61104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           Thank </a:t>
            </a:r>
            <a:r>
              <a:rPr lang="en" sz="4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you!</a:t>
            </a:r>
            <a:endParaRPr sz="4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5" y="404599"/>
            <a:ext cx="9144000" cy="80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Table </a:t>
            </a:r>
            <a:r>
              <a:rPr lang="en" sz="2000" b="1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of Contents</a:t>
            </a:r>
            <a:endParaRPr sz="2000" b="1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416201" y="1662544"/>
            <a:ext cx="4568100" cy="320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1</a:t>
            </a: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Study Details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2</a:t>
            </a: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Themes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3</a:t>
            </a: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Insights &amp; Recommendations 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b="1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56075" y="1361850"/>
            <a:ext cx="6732000" cy="27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4000" dirty="0" smtClean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            Study </a:t>
            </a:r>
            <a:r>
              <a:rPr lang="en" sz="4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Details</a:t>
            </a:r>
            <a:endParaRPr sz="4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273625" y="404600"/>
            <a:ext cx="55266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800" dirty="0" smtClean="0">
                <a:latin typeface="Google Sans"/>
                <a:ea typeface="Google Sans"/>
                <a:cs typeface="Google Sans"/>
                <a:sym typeface="Google Sans"/>
              </a:rPr>
              <a:t>    </a:t>
            </a:r>
            <a:r>
              <a:rPr lang="en" sz="1800" dirty="0" smtClean="0">
                <a:solidFill>
                  <a:schemeClr val="accent1">
                    <a:lumMod val="7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Project </a:t>
            </a:r>
            <a:r>
              <a:rPr lang="en" sz="1800" dirty="0">
                <a:solidFill>
                  <a:schemeClr val="accent1">
                    <a:lumMod val="7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Background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563674" y="1080655"/>
            <a:ext cx="7593189" cy="333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We are </a:t>
            </a: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creating a </a:t>
            </a:r>
            <a:r>
              <a:rPr lang="en" sz="1500" dirty="0" smtClea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plant selling app, Teleflora, </a:t>
            </a: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to attract and retain customers in our online system. We noticed that </a:t>
            </a:r>
            <a:r>
              <a:rPr lang="en" sz="1500" dirty="0" smtClea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having an app would be an easy and handy tool for the customers to place their orders. So our focus is to create </a:t>
            </a: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a product that can compete in the market, improve sales, and increase customer satisfaction.</a:t>
            </a:r>
            <a:r>
              <a:rPr lang="en" sz="1500" dirty="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500" dirty="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169938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3257313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344700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6559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    Research </a:t>
            </a:r>
            <a:r>
              <a:rPr lang="en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Questions</a:t>
            </a:r>
            <a:endParaRPr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55700" y="1839498"/>
            <a:ext cx="2481300" cy="295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How long does it take for a user to select and order a </a:t>
            </a:r>
            <a:r>
              <a:rPr lang="en" sz="11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plant </a:t>
            </a: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in the app?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Are users able to successfully order the </a:t>
            </a:r>
            <a:r>
              <a:rPr lang="en" sz="11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plant </a:t>
            </a: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that they want?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What can we learn from the steps users took to order a </a:t>
            </a:r>
            <a:r>
              <a:rPr lang="en" sz="11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plant?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Are there any parts of the </a:t>
            </a:r>
            <a:r>
              <a:rPr lang="en" sz="11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plant </a:t>
            </a: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ordering process where users are getting stuck?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Is the payment process easy for the customer?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312598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Participants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323346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5 </a:t>
            </a:r>
            <a:r>
              <a:rPr lang="en" sz="12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participants</a:t>
            </a:r>
            <a:endParaRPr sz="12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Participants between the ages of </a:t>
            </a:r>
            <a:r>
              <a:rPr lang="en" sz="12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22-42.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200" dirty="0" smtClean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3 male, 2 Female</a:t>
            </a:r>
            <a:endParaRPr lang="en" sz="12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616992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Methodology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180671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25 - 30 </a:t>
            </a:r>
            <a:r>
              <a:rPr lang="en" sz="12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minutes</a:t>
            </a:r>
            <a:endParaRPr sz="12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India</a:t>
            </a: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Unmoderated </a:t>
            </a:r>
            <a:r>
              <a:rPr lang="en" sz="12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usability </a:t>
            </a:r>
            <a:r>
              <a:rPr lang="en" sz="12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study</a:t>
            </a:r>
            <a:endParaRPr sz="12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were asked to order a </a:t>
            </a:r>
            <a:r>
              <a:rPr lang="en" sz="12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plant </a:t>
            </a:r>
            <a:r>
              <a:rPr lang="en" sz="12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on a low-fidelity prototype</a:t>
            </a:r>
            <a:endParaRPr sz="12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73625" y="404600"/>
            <a:ext cx="55266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    </a:t>
            </a:r>
            <a:r>
              <a:rPr lang="en" sz="1800" dirty="0" smtClean="0">
                <a:solidFill>
                  <a:schemeClr val="accent1">
                    <a:lumMod val="7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Study </a:t>
            </a:r>
            <a:r>
              <a:rPr lang="en" sz="1800" dirty="0">
                <a:solidFill>
                  <a:schemeClr val="accent1">
                    <a:lumMod val="7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Details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3107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Prototype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Tested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10725" y="934250"/>
            <a:ext cx="42501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The low-fidelity app prototype for </a:t>
            </a: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Teleflora was </a:t>
            </a: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tested and can be </a:t>
            </a: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viewed  here.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300" dirty="0" smtClean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lvl="0">
              <a:lnSpc>
                <a:spcPct val="115000"/>
              </a:lnSpc>
            </a:pPr>
            <a:r>
              <a:rPr lang="en-I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https://www.figma.com/file/XVsY1zP7NrOxzOAaM47W5c/Untitled?type=design&amp;node-id=0%3A1&amp;t=b6uSlTgj9JJY9grb-1</a:t>
            </a: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/>
            </a: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/>
            </a: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/>
            </a: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382" y="249381"/>
            <a:ext cx="2846720" cy="4605787"/>
          </a:xfrm>
          <a:prstGeom prst="rect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lt1"/>
                </a:solidFill>
              </a:rPr>
              <a:t>                   </a:t>
            </a:r>
            <a:br>
              <a:rPr lang="en" dirty="0" smtClean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 smtClean="0">
                <a:solidFill>
                  <a:schemeClr val="lt1"/>
                </a:solidFill>
              </a:rPr>
              <a:t>                  Themes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8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Google Sans"/>
                <a:ea typeface="Google Sans"/>
                <a:cs typeface="Google Sans"/>
                <a:sym typeface="Google Sans"/>
              </a:rPr>
              <a:t>User want to browse through the collection without signing-in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79375" y="1350818"/>
            <a:ext cx="3585900" cy="34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Supporting evidence from the usability study.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4</a:t>
            </a: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out of </a:t>
            </a: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5 </a:t>
            </a: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total participants said they wanted to </a:t>
            </a:r>
            <a:r>
              <a:rPr lang="en-US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checkout the collection without Signing-in.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lang="en" sz="1300" i="1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I like the </a:t>
            </a:r>
            <a:r>
              <a:rPr lang="en" sz="1300" i="1" dirty="0" smtClean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app features, </a:t>
            </a:r>
            <a:r>
              <a:rPr lang="en" sz="1300" i="1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but </a:t>
            </a:r>
            <a:r>
              <a:rPr lang="en-US" sz="1300" i="1" dirty="0" smtClean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it asks to sign-in first in order to see the collection. It would have been easier if the app had an option to check its collection out without signing- in.”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300" dirty="0" smtClean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— Harshita Jha, Plant lover from Delhi, India.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55" y="197427"/>
            <a:ext cx="2868540" cy="47590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273625" y="404600"/>
            <a:ext cx="5131200" cy="7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Google Sans"/>
                <a:ea typeface="Google Sans"/>
                <a:cs typeface="Google Sans"/>
                <a:sym typeface="Google Sans"/>
              </a:rPr>
              <a:t>Users felt the need to have a review page before confirmation </a:t>
            </a:r>
            <a:endParaRPr sz="1800" dirty="0" smtClean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273625" y="1381990"/>
            <a:ext cx="3585900" cy="357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Supporting </a:t>
            </a: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evidence from the usability study.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5 </a:t>
            </a: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out of </a:t>
            </a: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5 </a:t>
            </a: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total participants said they wanted an option </a:t>
            </a:r>
            <a:r>
              <a:rPr lang="en-US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of review page  having all the details of the chosen product, before placing the order.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“Right after selcting the payment mode, my order got confirmed. </a:t>
            </a:r>
            <a:r>
              <a:rPr lang="en" sz="1300" i="1" dirty="0" smtClean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It would be nice to have a reveiw page to show the details related to the product I ordered.</a:t>
            </a:r>
            <a:r>
              <a:rPr lang="en" sz="1300" dirty="0" smtClean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” </a:t>
            </a:r>
            <a:endParaRPr sz="1300"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— </a:t>
            </a:r>
            <a:r>
              <a:rPr lang="en" sz="1300" dirty="0" smtClean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Abdul Gaffor, India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27" y="124692"/>
            <a:ext cx="2586948" cy="48336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657</Words>
  <Application>Microsoft Office PowerPoint</Application>
  <PresentationFormat>On-screen Show (16:9)</PresentationFormat>
  <Paragraphs>89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Roboto Light</vt:lpstr>
      <vt:lpstr>Algerian</vt:lpstr>
      <vt:lpstr>Roboto</vt:lpstr>
      <vt:lpstr>Google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Themes </vt:lpstr>
      <vt:lpstr>PowerPoint Presentation</vt:lpstr>
      <vt:lpstr>PowerPoint Presentation</vt:lpstr>
      <vt:lpstr>PowerPoint Presentation</vt:lpstr>
      <vt:lpstr>PowerPoint Presentation</vt:lpstr>
      <vt:lpstr> Insights &amp; Recommendations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28</cp:revision>
  <dcterms:modified xsi:type="dcterms:W3CDTF">2023-05-19T04:35:47Z</dcterms:modified>
</cp:coreProperties>
</file>