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17"/>
  </p:notesMasterIdLst>
  <p:sldIdLst>
    <p:sldId id="256" r:id="rId4"/>
    <p:sldId id="257" r:id="rId5"/>
    <p:sldId id="258" r:id="rId6"/>
    <p:sldId id="259" r:id="rId7"/>
    <p:sldId id="261" r:id="rId8"/>
    <p:sldId id="272" r:id="rId9"/>
    <p:sldId id="264" r:id="rId10"/>
    <p:sldId id="265" r:id="rId11"/>
    <p:sldId id="266" r:id="rId12"/>
    <p:sldId id="273"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62" autoAdjust="0"/>
  </p:normalViewPr>
  <p:slideViewPr>
    <p:cSldViewPr>
      <p:cViewPr varScale="1">
        <p:scale>
          <a:sx n="70" d="100"/>
          <a:sy n="70" d="100"/>
        </p:scale>
        <p:origin x="-1422" y="-90"/>
      </p:cViewPr>
      <p:guideLst>
        <p:guide orient="horz" pos="2160"/>
        <p:guide pos="2880"/>
      </p:guideLst>
    </p:cSldViewPr>
  </p:slideViewPr>
  <p:outlineViewPr>
    <p:cViewPr>
      <p:scale>
        <a:sx n="33" d="100"/>
        <a:sy n="33" d="100"/>
      </p:scale>
      <p:origin x="0" y="9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66410-E0AE-4893-95B8-710E8DDAA78C}" type="datetimeFigureOut">
              <a:rPr lang="en-IN" smtClean="0"/>
              <a:t>19-05-2023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C91B6C-D7E1-4FE2-942F-D4F5808B5F1D}" type="slidenum">
              <a:rPr lang="en-IN" smtClean="0"/>
              <a:t>‹#›</a:t>
            </a:fld>
            <a:endParaRPr lang="en-IN"/>
          </a:p>
        </p:txBody>
      </p:sp>
    </p:spTree>
    <p:extLst>
      <p:ext uri="{BB962C8B-B14F-4D97-AF65-F5344CB8AC3E}">
        <p14:creationId xmlns:p14="http://schemas.microsoft.com/office/powerpoint/2010/main" val="1988721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9C91B6C-D7E1-4FE2-942F-D4F5808B5F1D}" type="slidenum">
              <a:rPr lang="en-IN" smtClean="0"/>
              <a:t>1</a:t>
            </a:fld>
            <a:endParaRPr lang="en-IN"/>
          </a:p>
        </p:txBody>
      </p:sp>
    </p:spTree>
    <p:extLst>
      <p:ext uri="{BB962C8B-B14F-4D97-AF65-F5344CB8AC3E}">
        <p14:creationId xmlns:p14="http://schemas.microsoft.com/office/powerpoint/2010/main" val="2154780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0eb0b58bb_0_1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d0eb0b58bb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d0eb0b58bb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d0eb0b58b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0eb0b58bb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0eb0b58b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0eb0b58bb_0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0eb0b58bb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0eb0b58bb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0eb0b58b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d0eb0b58bb_1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d0eb0b58bb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0eb0b58bb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d0eb0b58bb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0eb0b58bb_0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0eb0b58bb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0eb0b58bb_0_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0eb0b58bb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D4A6B81-B305-4B9F-ABF8-90433F9AF6A4}"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571B0D-65AB-47DE-AD68-8718C274C18C}" type="slidenum">
              <a:rPr lang="en-IN" smtClean="0"/>
              <a:t>‹#›</a:t>
            </a:fld>
            <a:endParaRPr lang="en-IN"/>
          </a:p>
        </p:txBody>
      </p:sp>
    </p:spTree>
    <p:extLst>
      <p:ext uri="{BB962C8B-B14F-4D97-AF65-F5344CB8AC3E}">
        <p14:creationId xmlns:p14="http://schemas.microsoft.com/office/powerpoint/2010/main" val="2049561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4A6B81-B305-4B9F-ABF8-90433F9AF6A4}"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571B0D-65AB-47DE-AD68-8718C274C18C}" type="slidenum">
              <a:rPr lang="en-IN" smtClean="0"/>
              <a:t>‹#›</a:t>
            </a:fld>
            <a:endParaRPr lang="en-IN"/>
          </a:p>
        </p:txBody>
      </p:sp>
    </p:spTree>
    <p:extLst>
      <p:ext uri="{BB962C8B-B14F-4D97-AF65-F5344CB8AC3E}">
        <p14:creationId xmlns:p14="http://schemas.microsoft.com/office/powerpoint/2010/main" val="3806566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4A6B81-B305-4B9F-ABF8-90433F9AF6A4}"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571B0D-65AB-47DE-AD68-8718C274C18C}" type="slidenum">
              <a:rPr lang="en-IN" smtClean="0"/>
              <a:t>‹#›</a:t>
            </a:fld>
            <a:endParaRPr lang="en-IN"/>
          </a:p>
        </p:txBody>
      </p:sp>
    </p:spTree>
    <p:extLst>
      <p:ext uri="{BB962C8B-B14F-4D97-AF65-F5344CB8AC3E}">
        <p14:creationId xmlns:p14="http://schemas.microsoft.com/office/powerpoint/2010/main" val="598153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1892820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3856441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1692695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3453342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2563037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2672574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7948215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169852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4A6B81-B305-4B9F-ABF8-90433F9AF6A4}"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571B0D-65AB-47DE-AD68-8718C274C18C}" type="slidenum">
              <a:rPr lang="en-IN" smtClean="0"/>
              <a:t>‹#›</a:t>
            </a:fld>
            <a:endParaRPr lang="en-IN"/>
          </a:p>
        </p:txBody>
      </p:sp>
    </p:spTree>
    <p:extLst>
      <p:ext uri="{BB962C8B-B14F-4D97-AF65-F5344CB8AC3E}">
        <p14:creationId xmlns:p14="http://schemas.microsoft.com/office/powerpoint/2010/main" val="20789526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2015306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23892903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4553771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slide">
  <p:cSld name="Section slide">
    <p:bg>
      <p:bgPr>
        <a:solidFill>
          <a:srgbClr val="4285F4"/>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956075" y="1815800"/>
            <a:ext cx="6732000" cy="37144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4000">
                <a:solidFill>
                  <a:srgbClr val="FFFFFF"/>
                </a:solidFill>
                <a:latin typeface="Google Sans"/>
                <a:ea typeface="Google Sans"/>
                <a:cs typeface="Google Sans"/>
                <a:sym typeface="Google Sans"/>
              </a:defRPr>
            </a:lvl1pPr>
            <a:lvl2pPr lvl="1" rtl="0">
              <a:spcBef>
                <a:spcPts val="0"/>
              </a:spcBef>
              <a:spcAft>
                <a:spcPts val="0"/>
              </a:spcAft>
              <a:buNone/>
              <a:defRPr sz="3600">
                <a:solidFill>
                  <a:srgbClr val="FFFFFF"/>
                </a:solidFill>
                <a:latin typeface="Google Sans"/>
                <a:ea typeface="Google Sans"/>
                <a:cs typeface="Google Sans"/>
                <a:sym typeface="Google Sans"/>
              </a:defRPr>
            </a:lvl2pPr>
            <a:lvl3pPr lvl="2" rtl="0">
              <a:spcBef>
                <a:spcPts val="0"/>
              </a:spcBef>
              <a:spcAft>
                <a:spcPts val="0"/>
              </a:spcAft>
              <a:buNone/>
              <a:defRPr sz="3600">
                <a:solidFill>
                  <a:srgbClr val="FFFFFF"/>
                </a:solidFill>
                <a:latin typeface="Google Sans"/>
                <a:ea typeface="Google Sans"/>
                <a:cs typeface="Google Sans"/>
                <a:sym typeface="Google Sans"/>
              </a:defRPr>
            </a:lvl3pPr>
            <a:lvl4pPr lvl="3" rtl="0">
              <a:spcBef>
                <a:spcPts val="0"/>
              </a:spcBef>
              <a:spcAft>
                <a:spcPts val="0"/>
              </a:spcAft>
              <a:buNone/>
              <a:defRPr sz="3600">
                <a:solidFill>
                  <a:srgbClr val="FFFFFF"/>
                </a:solidFill>
                <a:latin typeface="Google Sans"/>
                <a:ea typeface="Google Sans"/>
                <a:cs typeface="Google Sans"/>
                <a:sym typeface="Google Sans"/>
              </a:defRPr>
            </a:lvl4pPr>
            <a:lvl5pPr lvl="4" rtl="0">
              <a:spcBef>
                <a:spcPts val="0"/>
              </a:spcBef>
              <a:spcAft>
                <a:spcPts val="0"/>
              </a:spcAft>
              <a:buNone/>
              <a:defRPr sz="3600">
                <a:solidFill>
                  <a:srgbClr val="FFFFFF"/>
                </a:solidFill>
                <a:latin typeface="Google Sans"/>
                <a:ea typeface="Google Sans"/>
                <a:cs typeface="Google Sans"/>
                <a:sym typeface="Google Sans"/>
              </a:defRPr>
            </a:lvl5pPr>
            <a:lvl6pPr lvl="5" rtl="0">
              <a:spcBef>
                <a:spcPts val="0"/>
              </a:spcBef>
              <a:spcAft>
                <a:spcPts val="0"/>
              </a:spcAft>
              <a:buNone/>
              <a:defRPr sz="3600">
                <a:solidFill>
                  <a:srgbClr val="FFFFFF"/>
                </a:solidFill>
                <a:latin typeface="Google Sans"/>
                <a:ea typeface="Google Sans"/>
                <a:cs typeface="Google Sans"/>
                <a:sym typeface="Google Sans"/>
              </a:defRPr>
            </a:lvl6pPr>
            <a:lvl7pPr lvl="6" rtl="0">
              <a:spcBef>
                <a:spcPts val="0"/>
              </a:spcBef>
              <a:spcAft>
                <a:spcPts val="0"/>
              </a:spcAft>
              <a:buNone/>
              <a:defRPr sz="3600">
                <a:solidFill>
                  <a:srgbClr val="FFFFFF"/>
                </a:solidFill>
                <a:latin typeface="Google Sans"/>
                <a:ea typeface="Google Sans"/>
                <a:cs typeface="Google Sans"/>
                <a:sym typeface="Google Sans"/>
              </a:defRPr>
            </a:lvl7pPr>
            <a:lvl8pPr lvl="7" rtl="0">
              <a:spcBef>
                <a:spcPts val="0"/>
              </a:spcBef>
              <a:spcAft>
                <a:spcPts val="0"/>
              </a:spcAft>
              <a:buNone/>
              <a:defRPr sz="3600">
                <a:solidFill>
                  <a:srgbClr val="FFFFFF"/>
                </a:solidFill>
                <a:latin typeface="Google Sans"/>
                <a:ea typeface="Google Sans"/>
                <a:cs typeface="Google Sans"/>
                <a:sym typeface="Google Sans"/>
              </a:defRPr>
            </a:lvl8pPr>
            <a:lvl9pPr lvl="8" rtl="0">
              <a:spcBef>
                <a:spcPts val="0"/>
              </a:spcBef>
              <a:spcAft>
                <a:spcPts val="0"/>
              </a:spcAft>
              <a:buNone/>
              <a:defRPr sz="3600">
                <a:solidFill>
                  <a:srgbClr val="FFFFFF"/>
                </a:solidFill>
                <a:latin typeface="Google Sans"/>
                <a:ea typeface="Google Sans"/>
                <a:cs typeface="Google Sans"/>
                <a:sym typeface="Google Sans"/>
              </a:defRPr>
            </a:lvl9pPr>
          </a:lstStyle>
          <a:p>
            <a:endParaRPr/>
          </a:p>
        </p:txBody>
      </p:sp>
      <p:sp>
        <p:nvSpPr>
          <p:cNvPr id="52" name="Google Shape;52;p13"/>
          <p:cNvSpPr txBox="1">
            <a:spLocks noGrp="1"/>
          </p:cNvSpPr>
          <p:nvPr>
            <p:ph type="subTitle" idx="1"/>
          </p:nvPr>
        </p:nvSpPr>
        <p:spPr>
          <a:xfrm>
            <a:off x="959986" y="1096589"/>
            <a:ext cx="7555800" cy="5956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100">
                <a:solidFill>
                  <a:schemeClr val="lt1"/>
                </a:solidFill>
                <a:latin typeface="Roboto Light"/>
                <a:ea typeface="Roboto Light"/>
                <a:cs typeface="Roboto Light"/>
                <a:sym typeface="Roboto Light"/>
              </a:defRPr>
            </a:lvl1pPr>
            <a:lvl2pPr lvl="1" rtl="0">
              <a:spcBef>
                <a:spcPts val="1200"/>
              </a:spcBef>
              <a:spcAft>
                <a:spcPts val="0"/>
              </a:spcAft>
              <a:buNone/>
              <a:defRPr>
                <a:solidFill>
                  <a:schemeClr val="lt1"/>
                </a:solidFill>
              </a:defRPr>
            </a:lvl2pPr>
            <a:lvl3pPr lvl="2" rtl="0">
              <a:spcBef>
                <a:spcPts val="1200"/>
              </a:spcBef>
              <a:spcAft>
                <a:spcPts val="0"/>
              </a:spcAft>
              <a:buNone/>
              <a:defRPr>
                <a:solidFill>
                  <a:schemeClr val="lt1"/>
                </a:solidFill>
              </a:defRPr>
            </a:lvl3pPr>
            <a:lvl4pPr lvl="3" rtl="0">
              <a:spcBef>
                <a:spcPts val="1200"/>
              </a:spcBef>
              <a:spcAft>
                <a:spcPts val="0"/>
              </a:spcAft>
              <a:buNone/>
              <a:defRPr>
                <a:solidFill>
                  <a:schemeClr val="lt1"/>
                </a:solidFill>
              </a:defRPr>
            </a:lvl4pPr>
            <a:lvl5pPr lvl="4" rtl="0">
              <a:spcBef>
                <a:spcPts val="1200"/>
              </a:spcBef>
              <a:spcAft>
                <a:spcPts val="0"/>
              </a:spcAft>
              <a:buNone/>
              <a:defRPr>
                <a:solidFill>
                  <a:schemeClr val="lt1"/>
                </a:solidFill>
              </a:defRPr>
            </a:lvl5pPr>
            <a:lvl6pPr lvl="5" rtl="0">
              <a:spcBef>
                <a:spcPts val="1200"/>
              </a:spcBef>
              <a:spcAft>
                <a:spcPts val="0"/>
              </a:spcAft>
              <a:buNone/>
              <a:defRPr>
                <a:solidFill>
                  <a:schemeClr val="lt1"/>
                </a:solidFill>
              </a:defRPr>
            </a:lvl6pPr>
            <a:lvl7pPr lvl="6" rtl="0">
              <a:spcBef>
                <a:spcPts val="1200"/>
              </a:spcBef>
              <a:spcAft>
                <a:spcPts val="0"/>
              </a:spcAft>
              <a:buNone/>
              <a:defRPr>
                <a:solidFill>
                  <a:schemeClr val="lt1"/>
                </a:solidFill>
              </a:defRPr>
            </a:lvl7pPr>
            <a:lvl8pPr lvl="7" rtl="0">
              <a:spcBef>
                <a:spcPts val="1200"/>
              </a:spcBef>
              <a:spcAft>
                <a:spcPts val="0"/>
              </a:spcAft>
              <a:buNone/>
              <a:defRPr>
                <a:solidFill>
                  <a:schemeClr val="lt1"/>
                </a:solidFill>
              </a:defRPr>
            </a:lvl8pPr>
            <a:lvl9pPr lvl="8" rtl="0">
              <a:spcBef>
                <a:spcPts val="1200"/>
              </a:spcBef>
              <a:spcAft>
                <a:spcPts val="1200"/>
              </a:spcAft>
              <a:buNone/>
              <a:defRPr>
                <a:solidFill>
                  <a:schemeClr val="lt1"/>
                </a:solidFill>
              </a:defRPr>
            </a:lvl9pPr>
          </a:lstStyle>
          <a:p>
            <a:endParaRPr/>
          </a:p>
        </p:txBody>
      </p:sp>
      <p:sp>
        <p:nvSpPr>
          <p:cNvPr id="53" name="Google Shape;53;p13"/>
          <p:cNvSpPr/>
          <p:nvPr/>
        </p:nvSpPr>
        <p:spPr>
          <a:xfrm>
            <a:off x="247700" y="6096000"/>
            <a:ext cx="8751900" cy="426400"/>
          </a:xfrm>
          <a:prstGeom prst="rect">
            <a:avLst/>
          </a:prstGeom>
          <a:solidFill>
            <a:srgbClr val="4285F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2671295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1186103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1253359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14121564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16822043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17440061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669437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4A6B81-B305-4B9F-ABF8-90433F9AF6A4}"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571B0D-65AB-47DE-AD68-8718C274C18C}" type="slidenum">
              <a:rPr lang="en-IN" smtClean="0"/>
              <a:t>‹#›</a:t>
            </a:fld>
            <a:endParaRPr lang="en-IN"/>
          </a:p>
        </p:txBody>
      </p:sp>
    </p:spTree>
    <p:extLst>
      <p:ext uri="{BB962C8B-B14F-4D97-AF65-F5344CB8AC3E}">
        <p14:creationId xmlns:p14="http://schemas.microsoft.com/office/powerpoint/2010/main" val="37533897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38024215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37050191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18800944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18947957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12450513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slide">
  <p:cSld name="Section slide">
    <p:bg>
      <p:bgPr>
        <a:solidFill>
          <a:srgbClr val="4285F4"/>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956075" y="1815800"/>
            <a:ext cx="6732000" cy="37144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4000">
                <a:solidFill>
                  <a:srgbClr val="FFFFFF"/>
                </a:solidFill>
                <a:latin typeface="Google Sans"/>
                <a:ea typeface="Google Sans"/>
                <a:cs typeface="Google Sans"/>
                <a:sym typeface="Google Sans"/>
              </a:defRPr>
            </a:lvl1pPr>
            <a:lvl2pPr lvl="1" rtl="0">
              <a:spcBef>
                <a:spcPts val="0"/>
              </a:spcBef>
              <a:spcAft>
                <a:spcPts val="0"/>
              </a:spcAft>
              <a:buNone/>
              <a:defRPr sz="3600">
                <a:solidFill>
                  <a:srgbClr val="FFFFFF"/>
                </a:solidFill>
                <a:latin typeface="Google Sans"/>
                <a:ea typeface="Google Sans"/>
                <a:cs typeface="Google Sans"/>
                <a:sym typeface="Google Sans"/>
              </a:defRPr>
            </a:lvl2pPr>
            <a:lvl3pPr lvl="2" rtl="0">
              <a:spcBef>
                <a:spcPts val="0"/>
              </a:spcBef>
              <a:spcAft>
                <a:spcPts val="0"/>
              </a:spcAft>
              <a:buNone/>
              <a:defRPr sz="3600">
                <a:solidFill>
                  <a:srgbClr val="FFFFFF"/>
                </a:solidFill>
                <a:latin typeface="Google Sans"/>
                <a:ea typeface="Google Sans"/>
                <a:cs typeface="Google Sans"/>
                <a:sym typeface="Google Sans"/>
              </a:defRPr>
            </a:lvl3pPr>
            <a:lvl4pPr lvl="3" rtl="0">
              <a:spcBef>
                <a:spcPts val="0"/>
              </a:spcBef>
              <a:spcAft>
                <a:spcPts val="0"/>
              </a:spcAft>
              <a:buNone/>
              <a:defRPr sz="3600">
                <a:solidFill>
                  <a:srgbClr val="FFFFFF"/>
                </a:solidFill>
                <a:latin typeface="Google Sans"/>
                <a:ea typeface="Google Sans"/>
                <a:cs typeface="Google Sans"/>
                <a:sym typeface="Google Sans"/>
              </a:defRPr>
            </a:lvl4pPr>
            <a:lvl5pPr lvl="4" rtl="0">
              <a:spcBef>
                <a:spcPts val="0"/>
              </a:spcBef>
              <a:spcAft>
                <a:spcPts val="0"/>
              </a:spcAft>
              <a:buNone/>
              <a:defRPr sz="3600">
                <a:solidFill>
                  <a:srgbClr val="FFFFFF"/>
                </a:solidFill>
                <a:latin typeface="Google Sans"/>
                <a:ea typeface="Google Sans"/>
                <a:cs typeface="Google Sans"/>
                <a:sym typeface="Google Sans"/>
              </a:defRPr>
            </a:lvl5pPr>
            <a:lvl6pPr lvl="5" rtl="0">
              <a:spcBef>
                <a:spcPts val="0"/>
              </a:spcBef>
              <a:spcAft>
                <a:spcPts val="0"/>
              </a:spcAft>
              <a:buNone/>
              <a:defRPr sz="3600">
                <a:solidFill>
                  <a:srgbClr val="FFFFFF"/>
                </a:solidFill>
                <a:latin typeface="Google Sans"/>
                <a:ea typeface="Google Sans"/>
                <a:cs typeface="Google Sans"/>
                <a:sym typeface="Google Sans"/>
              </a:defRPr>
            </a:lvl6pPr>
            <a:lvl7pPr lvl="6" rtl="0">
              <a:spcBef>
                <a:spcPts val="0"/>
              </a:spcBef>
              <a:spcAft>
                <a:spcPts val="0"/>
              </a:spcAft>
              <a:buNone/>
              <a:defRPr sz="3600">
                <a:solidFill>
                  <a:srgbClr val="FFFFFF"/>
                </a:solidFill>
                <a:latin typeface="Google Sans"/>
                <a:ea typeface="Google Sans"/>
                <a:cs typeface="Google Sans"/>
                <a:sym typeface="Google Sans"/>
              </a:defRPr>
            </a:lvl7pPr>
            <a:lvl8pPr lvl="7" rtl="0">
              <a:spcBef>
                <a:spcPts val="0"/>
              </a:spcBef>
              <a:spcAft>
                <a:spcPts val="0"/>
              </a:spcAft>
              <a:buNone/>
              <a:defRPr sz="3600">
                <a:solidFill>
                  <a:srgbClr val="FFFFFF"/>
                </a:solidFill>
                <a:latin typeface="Google Sans"/>
                <a:ea typeface="Google Sans"/>
                <a:cs typeface="Google Sans"/>
                <a:sym typeface="Google Sans"/>
              </a:defRPr>
            </a:lvl8pPr>
            <a:lvl9pPr lvl="8" rtl="0">
              <a:spcBef>
                <a:spcPts val="0"/>
              </a:spcBef>
              <a:spcAft>
                <a:spcPts val="0"/>
              </a:spcAft>
              <a:buNone/>
              <a:defRPr sz="3600">
                <a:solidFill>
                  <a:srgbClr val="FFFFFF"/>
                </a:solidFill>
                <a:latin typeface="Google Sans"/>
                <a:ea typeface="Google Sans"/>
                <a:cs typeface="Google Sans"/>
                <a:sym typeface="Google Sans"/>
              </a:defRPr>
            </a:lvl9pPr>
          </a:lstStyle>
          <a:p>
            <a:endParaRPr/>
          </a:p>
        </p:txBody>
      </p:sp>
      <p:sp>
        <p:nvSpPr>
          <p:cNvPr id="52" name="Google Shape;52;p13"/>
          <p:cNvSpPr txBox="1">
            <a:spLocks noGrp="1"/>
          </p:cNvSpPr>
          <p:nvPr>
            <p:ph type="subTitle" idx="1"/>
          </p:nvPr>
        </p:nvSpPr>
        <p:spPr>
          <a:xfrm>
            <a:off x="959986" y="1096589"/>
            <a:ext cx="7555800" cy="5956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100">
                <a:solidFill>
                  <a:schemeClr val="lt1"/>
                </a:solidFill>
                <a:latin typeface="Roboto Light"/>
                <a:ea typeface="Roboto Light"/>
                <a:cs typeface="Roboto Light"/>
                <a:sym typeface="Roboto Light"/>
              </a:defRPr>
            </a:lvl1pPr>
            <a:lvl2pPr lvl="1" rtl="0">
              <a:spcBef>
                <a:spcPts val="1200"/>
              </a:spcBef>
              <a:spcAft>
                <a:spcPts val="0"/>
              </a:spcAft>
              <a:buNone/>
              <a:defRPr>
                <a:solidFill>
                  <a:schemeClr val="lt1"/>
                </a:solidFill>
              </a:defRPr>
            </a:lvl2pPr>
            <a:lvl3pPr lvl="2" rtl="0">
              <a:spcBef>
                <a:spcPts val="1200"/>
              </a:spcBef>
              <a:spcAft>
                <a:spcPts val="0"/>
              </a:spcAft>
              <a:buNone/>
              <a:defRPr>
                <a:solidFill>
                  <a:schemeClr val="lt1"/>
                </a:solidFill>
              </a:defRPr>
            </a:lvl3pPr>
            <a:lvl4pPr lvl="3" rtl="0">
              <a:spcBef>
                <a:spcPts val="1200"/>
              </a:spcBef>
              <a:spcAft>
                <a:spcPts val="0"/>
              </a:spcAft>
              <a:buNone/>
              <a:defRPr>
                <a:solidFill>
                  <a:schemeClr val="lt1"/>
                </a:solidFill>
              </a:defRPr>
            </a:lvl4pPr>
            <a:lvl5pPr lvl="4" rtl="0">
              <a:spcBef>
                <a:spcPts val="1200"/>
              </a:spcBef>
              <a:spcAft>
                <a:spcPts val="0"/>
              </a:spcAft>
              <a:buNone/>
              <a:defRPr>
                <a:solidFill>
                  <a:schemeClr val="lt1"/>
                </a:solidFill>
              </a:defRPr>
            </a:lvl5pPr>
            <a:lvl6pPr lvl="5" rtl="0">
              <a:spcBef>
                <a:spcPts val="1200"/>
              </a:spcBef>
              <a:spcAft>
                <a:spcPts val="0"/>
              </a:spcAft>
              <a:buNone/>
              <a:defRPr>
                <a:solidFill>
                  <a:schemeClr val="lt1"/>
                </a:solidFill>
              </a:defRPr>
            </a:lvl6pPr>
            <a:lvl7pPr lvl="6" rtl="0">
              <a:spcBef>
                <a:spcPts val="1200"/>
              </a:spcBef>
              <a:spcAft>
                <a:spcPts val="0"/>
              </a:spcAft>
              <a:buNone/>
              <a:defRPr>
                <a:solidFill>
                  <a:schemeClr val="lt1"/>
                </a:solidFill>
              </a:defRPr>
            </a:lvl7pPr>
            <a:lvl8pPr lvl="7" rtl="0">
              <a:spcBef>
                <a:spcPts val="1200"/>
              </a:spcBef>
              <a:spcAft>
                <a:spcPts val="0"/>
              </a:spcAft>
              <a:buNone/>
              <a:defRPr>
                <a:solidFill>
                  <a:schemeClr val="lt1"/>
                </a:solidFill>
              </a:defRPr>
            </a:lvl8pPr>
            <a:lvl9pPr lvl="8" rtl="0">
              <a:spcBef>
                <a:spcPts val="1200"/>
              </a:spcBef>
              <a:spcAft>
                <a:spcPts val="1200"/>
              </a:spcAft>
              <a:buNone/>
              <a:defRPr>
                <a:solidFill>
                  <a:schemeClr val="lt1"/>
                </a:solidFill>
              </a:defRPr>
            </a:lvl9pPr>
          </a:lstStyle>
          <a:p>
            <a:endParaRPr/>
          </a:p>
        </p:txBody>
      </p:sp>
      <p:sp>
        <p:nvSpPr>
          <p:cNvPr id="53" name="Google Shape;53;p13"/>
          <p:cNvSpPr/>
          <p:nvPr/>
        </p:nvSpPr>
        <p:spPr>
          <a:xfrm>
            <a:off x="247700" y="6096000"/>
            <a:ext cx="8751900" cy="426400"/>
          </a:xfrm>
          <a:prstGeom prst="rect">
            <a:avLst/>
          </a:prstGeom>
          <a:solidFill>
            <a:srgbClr val="4285F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202712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D4A6B81-B305-4B9F-ABF8-90433F9AF6A4}"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571B0D-65AB-47DE-AD68-8718C274C18C}" type="slidenum">
              <a:rPr lang="en-IN" smtClean="0"/>
              <a:t>‹#›</a:t>
            </a:fld>
            <a:endParaRPr lang="en-IN"/>
          </a:p>
        </p:txBody>
      </p:sp>
    </p:spTree>
    <p:extLst>
      <p:ext uri="{BB962C8B-B14F-4D97-AF65-F5344CB8AC3E}">
        <p14:creationId xmlns:p14="http://schemas.microsoft.com/office/powerpoint/2010/main" val="1588451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D4A6B81-B305-4B9F-ABF8-90433F9AF6A4}" type="datetimeFigureOut">
              <a:rPr lang="en-IN" smtClean="0"/>
              <a:t>19-05-2023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571B0D-65AB-47DE-AD68-8718C274C18C}" type="slidenum">
              <a:rPr lang="en-IN" smtClean="0"/>
              <a:t>‹#›</a:t>
            </a:fld>
            <a:endParaRPr lang="en-IN"/>
          </a:p>
        </p:txBody>
      </p:sp>
    </p:spTree>
    <p:extLst>
      <p:ext uri="{BB962C8B-B14F-4D97-AF65-F5344CB8AC3E}">
        <p14:creationId xmlns:p14="http://schemas.microsoft.com/office/powerpoint/2010/main" val="1567304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D4A6B81-B305-4B9F-ABF8-90433F9AF6A4}" type="datetimeFigureOut">
              <a:rPr lang="en-IN" smtClean="0"/>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571B0D-65AB-47DE-AD68-8718C274C18C}" type="slidenum">
              <a:rPr lang="en-IN" smtClean="0"/>
              <a:t>‹#›</a:t>
            </a:fld>
            <a:endParaRPr lang="en-IN"/>
          </a:p>
        </p:txBody>
      </p:sp>
    </p:spTree>
    <p:extLst>
      <p:ext uri="{BB962C8B-B14F-4D97-AF65-F5344CB8AC3E}">
        <p14:creationId xmlns:p14="http://schemas.microsoft.com/office/powerpoint/2010/main" val="2653969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4A6B81-B305-4B9F-ABF8-90433F9AF6A4}" type="datetimeFigureOut">
              <a:rPr lang="en-IN" smtClean="0"/>
              <a:t>19-05-2023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571B0D-65AB-47DE-AD68-8718C274C18C}" type="slidenum">
              <a:rPr lang="en-IN" smtClean="0"/>
              <a:t>‹#›</a:t>
            </a:fld>
            <a:endParaRPr lang="en-IN"/>
          </a:p>
        </p:txBody>
      </p:sp>
    </p:spTree>
    <p:extLst>
      <p:ext uri="{BB962C8B-B14F-4D97-AF65-F5344CB8AC3E}">
        <p14:creationId xmlns:p14="http://schemas.microsoft.com/office/powerpoint/2010/main" val="167142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A6B81-B305-4B9F-ABF8-90433F9AF6A4}"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571B0D-65AB-47DE-AD68-8718C274C18C}" type="slidenum">
              <a:rPr lang="en-IN" smtClean="0"/>
              <a:t>‹#›</a:t>
            </a:fld>
            <a:endParaRPr lang="en-IN"/>
          </a:p>
        </p:txBody>
      </p:sp>
    </p:spTree>
    <p:extLst>
      <p:ext uri="{BB962C8B-B14F-4D97-AF65-F5344CB8AC3E}">
        <p14:creationId xmlns:p14="http://schemas.microsoft.com/office/powerpoint/2010/main" val="3960254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A6B81-B305-4B9F-ABF8-90433F9AF6A4}"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571B0D-65AB-47DE-AD68-8718C274C18C}" type="slidenum">
              <a:rPr lang="en-IN" smtClean="0"/>
              <a:t>‹#›</a:t>
            </a:fld>
            <a:endParaRPr lang="en-IN"/>
          </a:p>
        </p:txBody>
      </p:sp>
    </p:spTree>
    <p:extLst>
      <p:ext uri="{BB962C8B-B14F-4D97-AF65-F5344CB8AC3E}">
        <p14:creationId xmlns:p14="http://schemas.microsoft.com/office/powerpoint/2010/main" val="175222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4A6B81-B305-4B9F-ABF8-90433F9AF6A4}" type="datetimeFigureOut">
              <a:rPr lang="en-IN" smtClean="0"/>
              <a:t>19-05-2023</a:t>
            </a:fld>
            <a:endParaRPr lang="en-IN"/>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571B0D-65AB-47DE-AD68-8718C274C18C}" type="slidenum">
              <a:rPr lang="en-IN" smtClean="0"/>
              <a:t>‹#›</a:t>
            </a:fld>
            <a:endParaRPr lang="en-IN"/>
          </a:p>
        </p:txBody>
      </p:sp>
    </p:spTree>
    <p:extLst>
      <p:ext uri="{BB962C8B-B14F-4D97-AF65-F5344CB8AC3E}">
        <p14:creationId xmlns:p14="http://schemas.microsoft.com/office/powerpoint/2010/main" val="1150972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a:buClr>
                <a:srgbClr val="000000"/>
              </a:buClr>
              <a:buFont typeface="Arial"/>
              <a:buNone/>
            </a:pPr>
            <a:fld id="{00000000-1234-1234-1234-123412341234}" type="slidenum">
              <a:rPr lang="en" kern="0">
                <a:solidFill>
                  <a:srgbClr val="595959"/>
                </a:solidFill>
                <a:cs typeface="Arial"/>
                <a:sym typeface="Arial"/>
              </a:rPr>
              <a:pPr>
                <a:buClr>
                  <a:srgbClr val="000000"/>
                </a:buClr>
                <a:buFont typeface="Arial"/>
                <a:buNone/>
              </a:pPr>
              <a:t>‹#›</a:t>
            </a:fld>
            <a:endParaRPr kern="0">
              <a:solidFill>
                <a:srgbClr val="595959"/>
              </a:solidFill>
              <a:cs typeface="Arial"/>
              <a:sym typeface="Arial"/>
            </a:endParaRPr>
          </a:p>
        </p:txBody>
      </p:sp>
    </p:spTree>
    <p:extLst>
      <p:ext uri="{BB962C8B-B14F-4D97-AF65-F5344CB8AC3E}">
        <p14:creationId xmlns:p14="http://schemas.microsoft.com/office/powerpoint/2010/main" val="386905614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a:buClr>
                <a:srgbClr val="000000"/>
              </a:buClr>
              <a:buFont typeface="Arial"/>
              <a:buNone/>
            </a:pPr>
            <a:fld id="{00000000-1234-1234-1234-123412341234}" type="slidenum">
              <a:rPr lang="en" kern="0">
                <a:solidFill>
                  <a:srgbClr val="595959"/>
                </a:solidFill>
                <a:cs typeface="Arial"/>
                <a:sym typeface="Arial"/>
              </a:rPr>
              <a:pPr>
                <a:buClr>
                  <a:srgbClr val="000000"/>
                </a:buClr>
                <a:buFont typeface="Arial"/>
                <a:buNone/>
              </a:pPr>
              <a:t>‹#›</a:t>
            </a:fld>
            <a:endParaRPr kern="0">
              <a:solidFill>
                <a:srgbClr val="595959"/>
              </a:solidFill>
              <a:cs typeface="Arial"/>
              <a:sym typeface="Arial"/>
            </a:endParaRPr>
          </a:p>
        </p:txBody>
      </p:sp>
    </p:spTree>
    <p:extLst>
      <p:ext uri="{BB962C8B-B14F-4D97-AF65-F5344CB8AC3E}">
        <p14:creationId xmlns:p14="http://schemas.microsoft.com/office/powerpoint/2010/main" val="2744303800"/>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figma.com/file/f7XxnuRVhlqpxtgczqSHm8/Twitter-Themes?type=design&amp;node-id=663571%3A448&amp;t=eRbg42H1wcxyR4v0-1"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2">
                    <a:lumMod val="60000"/>
                    <a:lumOff val="40000"/>
                  </a:schemeClr>
                </a:solidFill>
              </a:rPr>
              <a:t>Twitter App  Usability Study</a:t>
            </a:r>
            <a:endParaRPr lang="en-IN" dirty="0">
              <a:solidFill>
                <a:schemeClr val="tx2">
                  <a:lumMod val="60000"/>
                  <a:lumOff val="40000"/>
                </a:schemeClr>
              </a:solidFill>
            </a:endParaRPr>
          </a:p>
        </p:txBody>
      </p:sp>
      <p:sp>
        <p:nvSpPr>
          <p:cNvPr id="3" name="Subtitle 2"/>
          <p:cNvSpPr>
            <a:spLocks noGrp="1"/>
          </p:cNvSpPr>
          <p:nvPr>
            <p:ph type="subTitle" idx="1"/>
          </p:nvPr>
        </p:nvSpPr>
        <p:spPr>
          <a:xfrm>
            <a:off x="1115616" y="5301208"/>
            <a:ext cx="3168352" cy="720080"/>
          </a:xfrm>
        </p:spPr>
        <p:txBody>
          <a:bodyPr>
            <a:normAutofit/>
          </a:bodyPr>
          <a:lstStyle/>
          <a:p>
            <a:r>
              <a:rPr lang="en-US" dirty="0" smtClean="0"/>
              <a:t> </a:t>
            </a:r>
            <a:r>
              <a:rPr lang="en-US" sz="2600" dirty="0" smtClean="0">
                <a:solidFill>
                  <a:schemeClr val="tx1">
                    <a:lumMod val="65000"/>
                    <a:lumOff val="35000"/>
                  </a:schemeClr>
                </a:solidFill>
              </a:rPr>
              <a:t>UX Research Team</a:t>
            </a:r>
            <a:endParaRPr lang="en-IN" sz="2600" dirty="0">
              <a:solidFill>
                <a:schemeClr val="tx1">
                  <a:lumMod val="65000"/>
                  <a:lumOff val="35000"/>
                </a:schemeClr>
              </a:solidFill>
            </a:endParaRPr>
          </a:p>
        </p:txBody>
      </p:sp>
      <p:sp>
        <p:nvSpPr>
          <p:cNvPr id="4" name="TextBox 3"/>
          <p:cNvSpPr txBox="1"/>
          <p:nvPr/>
        </p:nvSpPr>
        <p:spPr>
          <a:xfrm>
            <a:off x="1403648" y="3501008"/>
            <a:ext cx="1656184" cy="369332"/>
          </a:xfrm>
          <a:prstGeom prst="rect">
            <a:avLst/>
          </a:prstGeom>
          <a:noFill/>
        </p:spPr>
        <p:txBody>
          <a:bodyPr wrap="square" rtlCol="0">
            <a:spAutoFit/>
          </a:bodyPr>
          <a:lstStyle/>
          <a:p>
            <a:r>
              <a:rPr lang="en-US" dirty="0" smtClean="0">
                <a:solidFill>
                  <a:schemeClr val="tx1">
                    <a:lumMod val="75000"/>
                    <a:lumOff val="25000"/>
                  </a:schemeClr>
                </a:solidFill>
              </a:rPr>
              <a:t>February, 2023</a:t>
            </a:r>
            <a:endParaRPr lang="en-IN" dirty="0">
              <a:solidFill>
                <a:schemeClr val="tx1">
                  <a:lumMod val="75000"/>
                  <a:lumOff val="25000"/>
                </a:schemeClr>
              </a:solidFill>
            </a:endParaRPr>
          </a:p>
        </p:txBody>
      </p:sp>
    </p:spTree>
    <p:extLst>
      <p:ext uri="{BB962C8B-B14F-4D97-AF65-F5344CB8AC3E}">
        <p14:creationId xmlns:p14="http://schemas.microsoft.com/office/powerpoint/2010/main" val="30202271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956075" y="1815800"/>
            <a:ext cx="7443000" cy="371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smtClean="0"/>
              <a:t/>
            </a:r>
            <a:br>
              <a:rPr lang="en" dirty="0" smtClean="0"/>
            </a:br>
            <a:r>
              <a:rPr lang="en" dirty="0" smtClean="0"/>
              <a:t>Insights </a:t>
            </a:r>
            <a:r>
              <a:rPr lang="en" dirty="0"/>
              <a:t>&amp; Recommendations</a:t>
            </a:r>
            <a:endParaRPr dirty="0"/>
          </a:p>
        </p:txBody>
      </p:sp>
    </p:spTree>
    <p:extLst>
      <p:ext uri="{BB962C8B-B14F-4D97-AF65-F5344CB8AC3E}">
        <p14:creationId xmlns:p14="http://schemas.microsoft.com/office/powerpoint/2010/main" val="2184137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p:nvPr/>
        </p:nvSpPr>
        <p:spPr>
          <a:xfrm>
            <a:off x="1265753" y="4005066"/>
            <a:ext cx="2200926" cy="1683017"/>
          </a:xfrm>
          <a:prstGeom prst="rect">
            <a:avLst/>
          </a:pr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5"/>
          <p:cNvSpPr/>
          <p:nvPr/>
        </p:nvSpPr>
        <p:spPr>
          <a:xfrm>
            <a:off x="1476270" y="1261900"/>
            <a:ext cx="1842737" cy="22100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5"/>
          <p:cNvSpPr/>
          <p:nvPr/>
        </p:nvSpPr>
        <p:spPr>
          <a:xfrm>
            <a:off x="3514200" y="3861050"/>
            <a:ext cx="2039400" cy="2271719"/>
          </a:xfrm>
          <a:prstGeom prst="rect">
            <a:avLst/>
          </a:pr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5"/>
          <p:cNvSpPr/>
          <p:nvPr/>
        </p:nvSpPr>
        <p:spPr>
          <a:xfrm>
            <a:off x="3630737" y="1261900"/>
            <a:ext cx="1796442" cy="22100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5"/>
          <p:cNvSpPr/>
          <p:nvPr/>
        </p:nvSpPr>
        <p:spPr>
          <a:xfrm>
            <a:off x="5755450" y="3861047"/>
            <a:ext cx="2039400" cy="2271720"/>
          </a:xfrm>
          <a:prstGeom prst="rect">
            <a:avLst/>
          </a:pr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5"/>
          <p:cNvSpPr/>
          <p:nvPr/>
        </p:nvSpPr>
        <p:spPr>
          <a:xfrm>
            <a:off x="5943778" y="1261900"/>
            <a:ext cx="1851075" cy="22100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5"/>
          <p:cNvSpPr txBox="1"/>
          <p:nvPr/>
        </p:nvSpPr>
        <p:spPr>
          <a:xfrm>
            <a:off x="1476266" y="2007489"/>
            <a:ext cx="1779900" cy="71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500" dirty="0" smtClean="0">
                <a:solidFill>
                  <a:srgbClr val="FFFFFF"/>
                </a:solidFill>
                <a:latin typeface="Google Sans"/>
                <a:ea typeface="Google Sans"/>
                <a:cs typeface="Google Sans"/>
                <a:sym typeface="Google Sans"/>
              </a:rPr>
              <a:t>Edit the tweet option</a:t>
            </a:r>
            <a:endParaRPr sz="1500" dirty="0">
              <a:solidFill>
                <a:srgbClr val="FFFFFF"/>
              </a:solidFill>
              <a:latin typeface="Google Sans"/>
              <a:ea typeface="Google Sans"/>
              <a:cs typeface="Google Sans"/>
              <a:sym typeface="Google Sans"/>
            </a:endParaRPr>
          </a:p>
        </p:txBody>
      </p:sp>
      <p:sp>
        <p:nvSpPr>
          <p:cNvPr id="157" name="Google Shape;157;p25"/>
          <p:cNvSpPr txBox="1"/>
          <p:nvPr/>
        </p:nvSpPr>
        <p:spPr>
          <a:xfrm>
            <a:off x="3630737" y="2007489"/>
            <a:ext cx="1779900" cy="718800"/>
          </a:xfrm>
          <a:prstGeom prst="rect">
            <a:avLst/>
          </a:prstGeom>
          <a:noFill/>
          <a:ln>
            <a:noFill/>
          </a:ln>
        </p:spPr>
        <p:txBody>
          <a:bodyPr spcFirstLastPara="1" wrap="square" lIns="91425" tIns="91425" rIns="91425" bIns="91425" anchor="t" anchorCtr="0">
            <a:noAutofit/>
          </a:bodyPr>
          <a:lstStyle/>
          <a:p>
            <a:pPr lvl="0" algn="ctr">
              <a:spcAft>
                <a:spcPts val="1600"/>
              </a:spcAft>
            </a:pPr>
            <a:r>
              <a:rPr lang="en-US" sz="1500" dirty="0">
                <a:solidFill>
                  <a:srgbClr val="FFFFFF"/>
                </a:solidFill>
                <a:latin typeface="Google Sans"/>
                <a:ea typeface="Google Sans"/>
                <a:cs typeface="Google Sans"/>
                <a:sym typeface="Google Sans"/>
              </a:rPr>
              <a:t>Upload file (</a:t>
            </a:r>
            <a:r>
              <a:rPr lang="en-US" sz="1500" dirty="0" err="1" smtClean="0">
                <a:solidFill>
                  <a:srgbClr val="FFFFFF"/>
                </a:solidFill>
                <a:latin typeface="Google Sans"/>
                <a:ea typeface="Google Sans"/>
                <a:cs typeface="Google Sans"/>
                <a:sym typeface="Google Sans"/>
              </a:rPr>
              <a:t>pdf</a:t>
            </a:r>
            <a:r>
              <a:rPr lang="en-US" sz="1500" dirty="0" smtClean="0">
                <a:solidFill>
                  <a:srgbClr val="FFFFFF"/>
                </a:solidFill>
                <a:latin typeface="Google Sans"/>
                <a:ea typeface="Google Sans"/>
                <a:cs typeface="Google Sans"/>
                <a:sym typeface="Google Sans"/>
              </a:rPr>
              <a:t>, doc)  </a:t>
            </a:r>
            <a:r>
              <a:rPr lang="en-US" sz="1500" dirty="0">
                <a:solidFill>
                  <a:srgbClr val="FFFFFF"/>
                </a:solidFill>
                <a:latin typeface="Google Sans"/>
                <a:ea typeface="Google Sans"/>
                <a:cs typeface="Google Sans"/>
                <a:sym typeface="Google Sans"/>
              </a:rPr>
              <a:t>option</a:t>
            </a:r>
          </a:p>
        </p:txBody>
      </p:sp>
      <p:sp>
        <p:nvSpPr>
          <p:cNvPr id="158" name="Google Shape;158;p25"/>
          <p:cNvSpPr txBox="1"/>
          <p:nvPr/>
        </p:nvSpPr>
        <p:spPr>
          <a:xfrm>
            <a:off x="5885208" y="2007489"/>
            <a:ext cx="1779900" cy="71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500" dirty="0" smtClean="0">
                <a:solidFill>
                  <a:srgbClr val="FFFFFF"/>
                </a:solidFill>
                <a:latin typeface="Google Sans"/>
                <a:ea typeface="Google Sans"/>
                <a:cs typeface="Google Sans"/>
                <a:sym typeface="Google Sans"/>
              </a:rPr>
              <a:t>All the comments available in comment icon</a:t>
            </a:r>
            <a:endParaRPr sz="1500" dirty="0">
              <a:solidFill>
                <a:srgbClr val="FFFFFF"/>
              </a:solidFill>
              <a:latin typeface="Google Sans"/>
              <a:ea typeface="Google Sans"/>
              <a:cs typeface="Google Sans"/>
              <a:sym typeface="Google Sans"/>
            </a:endParaRPr>
          </a:p>
        </p:txBody>
      </p:sp>
      <p:sp>
        <p:nvSpPr>
          <p:cNvPr id="159" name="Google Shape;159;p25"/>
          <p:cNvSpPr txBox="1"/>
          <p:nvPr/>
        </p:nvSpPr>
        <p:spPr>
          <a:xfrm>
            <a:off x="1539104" y="3861049"/>
            <a:ext cx="1779900" cy="2160241"/>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1100" dirty="0">
              <a:solidFill>
                <a:srgbClr val="595959"/>
              </a:solidFill>
              <a:latin typeface="Roboto Light"/>
              <a:ea typeface="Roboto Light"/>
              <a:cs typeface="Roboto Light"/>
              <a:sym typeface="Roboto Light"/>
            </a:endParaRPr>
          </a:p>
          <a:p>
            <a:pPr marL="0" lvl="0" indent="0" algn="ctr" rtl="0">
              <a:lnSpc>
                <a:spcPct val="115000"/>
              </a:lnSpc>
              <a:spcBef>
                <a:spcPts val="1600"/>
              </a:spcBef>
              <a:spcAft>
                <a:spcPts val="1600"/>
              </a:spcAft>
              <a:buNone/>
            </a:pPr>
            <a:r>
              <a:rPr lang="en" sz="1100" dirty="0">
                <a:solidFill>
                  <a:srgbClr val="595959"/>
                </a:solidFill>
                <a:latin typeface="Roboto Light"/>
                <a:ea typeface="Roboto Light"/>
                <a:cs typeface="Roboto Light"/>
                <a:sym typeface="Roboto Light"/>
              </a:rPr>
              <a:t>Users need </a:t>
            </a:r>
            <a:r>
              <a:rPr lang="en" sz="1100" dirty="0" smtClean="0">
                <a:solidFill>
                  <a:srgbClr val="595959"/>
                </a:solidFill>
                <a:latin typeface="Roboto Light"/>
                <a:ea typeface="Roboto Light"/>
                <a:cs typeface="Roboto Light"/>
                <a:sym typeface="Roboto Light"/>
              </a:rPr>
              <a:t>a edit option to make changes in their tweets they have posted.</a:t>
            </a:r>
            <a:endParaRPr sz="1100" dirty="0">
              <a:solidFill>
                <a:srgbClr val="595959"/>
              </a:solidFill>
              <a:latin typeface="Roboto Light"/>
              <a:ea typeface="Roboto Light"/>
              <a:cs typeface="Roboto Light"/>
              <a:sym typeface="Roboto Light"/>
            </a:endParaRPr>
          </a:p>
        </p:txBody>
      </p:sp>
      <p:sp>
        <p:nvSpPr>
          <p:cNvPr id="160" name="Google Shape;160;p25"/>
          <p:cNvSpPr txBox="1"/>
          <p:nvPr/>
        </p:nvSpPr>
        <p:spPr>
          <a:xfrm>
            <a:off x="3647279" y="3717032"/>
            <a:ext cx="1779900" cy="1465437"/>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1100" dirty="0">
              <a:solidFill>
                <a:srgbClr val="595959"/>
              </a:solidFill>
              <a:latin typeface="Roboto Light"/>
              <a:ea typeface="Roboto Light"/>
              <a:cs typeface="Roboto Light"/>
              <a:sym typeface="Roboto Light"/>
            </a:endParaRPr>
          </a:p>
          <a:p>
            <a:pPr marL="0" lvl="0" indent="0" algn="ctr" rtl="0">
              <a:lnSpc>
                <a:spcPct val="115000"/>
              </a:lnSpc>
              <a:spcBef>
                <a:spcPts val="1600"/>
              </a:spcBef>
              <a:spcAft>
                <a:spcPts val="1600"/>
              </a:spcAft>
              <a:buNone/>
            </a:pPr>
            <a:r>
              <a:rPr lang="en" sz="1100" dirty="0">
                <a:solidFill>
                  <a:srgbClr val="595959"/>
                </a:solidFill>
                <a:latin typeface="Roboto Light"/>
                <a:ea typeface="Roboto Light"/>
                <a:cs typeface="Roboto Light"/>
                <a:sym typeface="Roboto Light"/>
              </a:rPr>
              <a:t>Users need </a:t>
            </a:r>
            <a:r>
              <a:rPr lang="en" sz="1100" dirty="0" smtClean="0">
                <a:solidFill>
                  <a:srgbClr val="595959"/>
                </a:solidFill>
                <a:latin typeface="Roboto Light"/>
                <a:ea typeface="Roboto Light"/>
                <a:cs typeface="Roboto Light"/>
                <a:sym typeface="Roboto Light"/>
              </a:rPr>
              <a:t>an option to share file in form of pdf and doc  through message.</a:t>
            </a:r>
            <a:endParaRPr sz="1100" dirty="0">
              <a:solidFill>
                <a:srgbClr val="595959"/>
              </a:solidFill>
              <a:latin typeface="Roboto Light"/>
              <a:ea typeface="Roboto Light"/>
              <a:cs typeface="Roboto Light"/>
              <a:sym typeface="Roboto Light"/>
            </a:endParaRPr>
          </a:p>
        </p:txBody>
      </p:sp>
      <p:sp>
        <p:nvSpPr>
          <p:cNvPr id="161" name="Google Shape;161;p25"/>
          <p:cNvSpPr txBox="1"/>
          <p:nvPr/>
        </p:nvSpPr>
        <p:spPr>
          <a:xfrm>
            <a:off x="5885204" y="3717034"/>
            <a:ext cx="1779900" cy="1468937"/>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1100" dirty="0">
              <a:solidFill>
                <a:srgbClr val="595959"/>
              </a:solidFill>
              <a:latin typeface="Roboto Light"/>
              <a:ea typeface="Roboto Light"/>
              <a:cs typeface="Roboto Light"/>
              <a:sym typeface="Roboto Light"/>
            </a:endParaRPr>
          </a:p>
          <a:p>
            <a:pPr marL="0" lvl="0" indent="0" algn="ctr" rtl="0">
              <a:lnSpc>
                <a:spcPct val="115000"/>
              </a:lnSpc>
              <a:spcBef>
                <a:spcPts val="1600"/>
              </a:spcBef>
              <a:spcAft>
                <a:spcPts val="1600"/>
              </a:spcAft>
              <a:buNone/>
            </a:pPr>
            <a:r>
              <a:rPr lang="en" sz="1100" dirty="0" smtClean="0">
                <a:solidFill>
                  <a:srgbClr val="595959"/>
                </a:solidFill>
                <a:latin typeface="Roboto Light"/>
                <a:ea typeface="Roboto Light"/>
                <a:cs typeface="Roboto Light"/>
                <a:sym typeface="Roboto Light"/>
              </a:rPr>
              <a:t>Users felt the need to have all the comments on that particulatr tweet under the comment icon.</a:t>
            </a:r>
            <a:endParaRPr sz="1100" dirty="0">
              <a:solidFill>
                <a:srgbClr val="595959"/>
              </a:solidFill>
              <a:latin typeface="Roboto Light"/>
              <a:ea typeface="Roboto Light"/>
              <a:cs typeface="Roboto Light"/>
              <a:sym typeface="Roboto Light"/>
            </a:endParaRPr>
          </a:p>
        </p:txBody>
      </p:sp>
      <p:sp>
        <p:nvSpPr>
          <p:cNvPr id="162" name="Google Shape;162;p25"/>
          <p:cNvSpPr txBox="1"/>
          <p:nvPr/>
        </p:nvSpPr>
        <p:spPr>
          <a:xfrm>
            <a:off x="273625" y="539467"/>
            <a:ext cx="4607100" cy="64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smtClean="0">
                <a:latin typeface="Google Sans"/>
                <a:ea typeface="Google Sans"/>
                <a:cs typeface="Google Sans"/>
                <a:sym typeface="Google Sans"/>
              </a:rPr>
              <a:t>            </a:t>
            </a:r>
            <a:r>
              <a:rPr lang="en" sz="2000" dirty="0" smtClean="0">
                <a:latin typeface="Google Sans"/>
                <a:ea typeface="Google Sans"/>
                <a:cs typeface="Google Sans"/>
                <a:sym typeface="Google Sans"/>
              </a:rPr>
              <a:t>Research </a:t>
            </a:r>
            <a:r>
              <a:rPr lang="en" sz="2000" dirty="0">
                <a:latin typeface="Google Sans"/>
                <a:ea typeface="Google Sans"/>
                <a:cs typeface="Google Sans"/>
                <a:sym typeface="Google Sans"/>
              </a:rPr>
              <a:t>insights </a:t>
            </a:r>
            <a:endParaRPr sz="2000" dirty="0">
              <a:latin typeface="Google Sans"/>
              <a:ea typeface="Google Sans"/>
              <a:cs typeface="Google Sans"/>
              <a:sym typeface="Google Sans"/>
            </a:endParaRPr>
          </a:p>
        </p:txBody>
      </p:sp>
    </p:spTree>
    <p:extLst>
      <p:ext uri="{BB962C8B-B14F-4D97-AF65-F5344CB8AC3E}">
        <p14:creationId xmlns:p14="http://schemas.microsoft.com/office/powerpoint/2010/main" val="3996220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a:hlinkClick r:id="rId3"/>
          </p:cNvPr>
          <p:cNvSpPr/>
          <p:nvPr/>
        </p:nvSpPr>
        <p:spPr>
          <a:xfrm>
            <a:off x="358600" y="1419400"/>
            <a:ext cx="8438100" cy="4573600"/>
          </a:xfrm>
          <a:prstGeom prst="rect">
            <a:avLst/>
          </a:pr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26"/>
          <p:cNvSpPr txBox="1"/>
          <p:nvPr/>
        </p:nvSpPr>
        <p:spPr>
          <a:xfrm>
            <a:off x="1043612" y="764706"/>
            <a:ext cx="4361217" cy="125553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800" dirty="0" smtClean="0">
                <a:solidFill>
                  <a:srgbClr val="000000"/>
                </a:solidFill>
                <a:latin typeface="Times New Roman" pitchFamily="18" charset="0"/>
                <a:ea typeface="Google Sans"/>
                <a:cs typeface="Times New Roman" pitchFamily="18" charset="0"/>
                <a:sym typeface="Google Sans"/>
              </a:rPr>
              <a:t>Recommendations</a:t>
            </a:r>
            <a:endParaRPr sz="2800" dirty="0">
              <a:solidFill>
                <a:srgbClr val="000000"/>
              </a:solidFill>
              <a:latin typeface="Google Sans"/>
              <a:ea typeface="Google Sans"/>
              <a:cs typeface="Google Sans"/>
              <a:sym typeface="Google Sans"/>
            </a:endParaRPr>
          </a:p>
          <a:p>
            <a:pPr marL="0" lvl="0" indent="0" algn="l" rtl="0">
              <a:lnSpc>
                <a:spcPct val="115000"/>
              </a:lnSpc>
              <a:spcBef>
                <a:spcPts val="0"/>
              </a:spcBef>
              <a:spcAft>
                <a:spcPts val="0"/>
              </a:spcAft>
              <a:buNone/>
            </a:pPr>
            <a:endParaRPr sz="1800" dirty="0">
              <a:solidFill>
                <a:srgbClr val="000000"/>
              </a:solidFill>
              <a:latin typeface="Google Sans"/>
              <a:ea typeface="Google Sans"/>
              <a:cs typeface="Google Sans"/>
              <a:sym typeface="Google Sans"/>
            </a:endParaRPr>
          </a:p>
          <a:p>
            <a:pPr marL="0" lvl="0" indent="0" algn="l" rtl="0">
              <a:lnSpc>
                <a:spcPct val="115000"/>
              </a:lnSpc>
              <a:spcBef>
                <a:spcPts val="0"/>
              </a:spcBef>
              <a:spcAft>
                <a:spcPts val="0"/>
              </a:spcAft>
              <a:buNone/>
            </a:pPr>
            <a:endParaRPr sz="1800" dirty="0">
              <a:solidFill>
                <a:srgbClr val="000000"/>
              </a:solidFill>
              <a:latin typeface="Google Sans"/>
              <a:ea typeface="Google Sans"/>
              <a:cs typeface="Google Sans"/>
              <a:sym typeface="Google Sans"/>
            </a:endParaRPr>
          </a:p>
        </p:txBody>
      </p:sp>
      <p:sp>
        <p:nvSpPr>
          <p:cNvPr id="169" name="Google Shape;169;p26">
            <a:hlinkClick r:id="rId3"/>
          </p:cNvPr>
          <p:cNvSpPr txBox="1"/>
          <p:nvPr/>
        </p:nvSpPr>
        <p:spPr>
          <a:xfrm>
            <a:off x="486648" y="2420889"/>
            <a:ext cx="7613744" cy="3096343"/>
          </a:xfrm>
          <a:prstGeom prst="rect">
            <a:avLst/>
          </a:prstGeom>
          <a:noFill/>
          <a:ln>
            <a:noFill/>
          </a:ln>
        </p:spPr>
        <p:txBody>
          <a:bodyPr spcFirstLastPara="1" wrap="square" lIns="91425" tIns="91425" rIns="91425" bIns="91425" anchor="t" anchorCtr="0">
            <a:noAutofit/>
          </a:bodyPr>
          <a:lstStyle/>
          <a:p>
            <a:pPr marL="457200" lvl="0" indent="-311150" algn="just" rtl="0">
              <a:lnSpc>
                <a:spcPct val="115000"/>
              </a:lnSpc>
              <a:spcBef>
                <a:spcPts val="0"/>
              </a:spcBef>
              <a:spcAft>
                <a:spcPts val="0"/>
              </a:spcAft>
              <a:buClr>
                <a:srgbClr val="595959"/>
              </a:buClr>
              <a:buSzPts val="1300"/>
              <a:buFont typeface="Roboto Light"/>
              <a:buChar char="●"/>
            </a:pPr>
            <a:r>
              <a:rPr lang="en" sz="1400" dirty="0">
                <a:solidFill>
                  <a:srgbClr val="595959"/>
                </a:solidFill>
                <a:latin typeface="Roboto Light"/>
                <a:ea typeface="Roboto Light"/>
                <a:cs typeface="Roboto Light"/>
                <a:sym typeface="Roboto Light"/>
              </a:rPr>
              <a:t>Add </a:t>
            </a:r>
            <a:r>
              <a:rPr lang="en" sz="1400" dirty="0" smtClean="0">
                <a:solidFill>
                  <a:srgbClr val="595959"/>
                </a:solidFill>
                <a:latin typeface="Roboto Light"/>
                <a:ea typeface="Roboto Light"/>
                <a:cs typeface="Roboto Light"/>
                <a:sym typeface="Roboto Light"/>
              </a:rPr>
              <a:t>an “edit tweet” </a:t>
            </a:r>
            <a:r>
              <a:rPr lang="en" sz="1400" dirty="0">
                <a:solidFill>
                  <a:srgbClr val="595959"/>
                </a:solidFill>
                <a:latin typeface="Roboto Light"/>
                <a:ea typeface="Roboto Light"/>
                <a:cs typeface="Roboto Light"/>
                <a:sym typeface="Roboto Light"/>
              </a:rPr>
              <a:t>option </a:t>
            </a:r>
            <a:r>
              <a:rPr lang="en" sz="1400" dirty="0" smtClean="0">
                <a:solidFill>
                  <a:srgbClr val="595959"/>
                </a:solidFill>
                <a:latin typeface="Roboto Light"/>
                <a:ea typeface="Roboto Light"/>
                <a:cs typeface="Roboto Light"/>
                <a:sym typeface="Roboto Light"/>
              </a:rPr>
              <a:t>so that users can make changes in their tweets they posted.</a:t>
            </a:r>
            <a:endParaRPr sz="1400" dirty="0">
              <a:solidFill>
                <a:srgbClr val="595959"/>
              </a:solidFill>
              <a:latin typeface="Roboto Light"/>
              <a:ea typeface="Roboto Light"/>
              <a:cs typeface="Roboto Light"/>
              <a:sym typeface="Roboto Light"/>
            </a:endParaRPr>
          </a:p>
          <a:p>
            <a:pPr marL="0" lvl="0" indent="0" algn="just" rtl="0">
              <a:lnSpc>
                <a:spcPct val="115000"/>
              </a:lnSpc>
              <a:spcBef>
                <a:spcPts val="0"/>
              </a:spcBef>
              <a:spcAft>
                <a:spcPts val="0"/>
              </a:spcAft>
              <a:buNone/>
            </a:pPr>
            <a:endParaRPr sz="1400" dirty="0">
              <a:solidFill>
                <a:srgbClr val="595959"/>
              </a:solidFill>
              <a:latin typeface="Roboto Light"/>
              <a:ea typeface="Roboto Light"/>
              <a:cs typeface="Roboto Light"/>
              <a:sym typeface="Roboto Light"/>
            </a:endParaRPr>
          </a:p>
          <a:p>
            <a:pPr marL="457200" lvl="0" indent="-311150" algn="just" rtl="0">
              <a:lnSpc>
                <a:spcPct val="115000"/>
              </a:lnSpc>
              <a:spcBef>
                <a:spcPts val="0"/>
              </a:spcBef>
              <a:spcAft>
                <a:spcPts val="0"/>
              </a:spcAft>
              <a:buClr>
                <a:srgbClr val="595959"/>
              </a:buClr>
              <a:buSzPts val="1300"/>
              <a:buFont typeface="Roboto Light"/>
              <a:buChar char="●"/>
            </a:pPr>
            <a:r>
              <a:rPr lang="en-US" sz="1400" dirty="0" smtClean="0">
                <a:solidFill>
                  <a:srgbClr val="595959"/>
                </a:solidFill>
                <a:latin typeface="Roboto Light"/>
                <a:ea typeface="Roboto Light"/>
                <a:cs typeface="Roboto Light"/>
                <a:sym typeface="Roboto Light"/>
              </a:rPr>
              <a:t>Include an option to share files (doc, </a:t>
            </a:r>
            <a:r>
              <a:rPr lang="en-US" sz="1400" dirty="0" err="1">
                <a:solidFill>
                  <a:srgbClr val="595959"/>
                </a:solidFill>
                <a:latin typeface="Roboto Light"/>
                <a:ea typeface="Roboto Light"/>
                <a:cs typeface="Roboto Light"/>
                <a:sym typeface="Roboto Light"/>
              </a:rPr>
              <a:t>p</a:t>
            </a:r>
            <a:r>
              <a:rPr lang="en-US" sz="1400" dirty="0" err="1" smtClean="0">
                <a:solidFill>
                  <a:srgbClr val="595959"/>
                </a:solidFill>
                <a:latin typeface="Roboto Light"/>
                <a:ea typeface="Roboto Light"/>
                <a:cs typeface="Roboto Light"/>
                <a:sym typeface="Roboto Light"/>
              </a:rPr>
              <a:t>df</a:t>
            </a:r>
            <a:r>
              <a:rPr lang="en-US" sz="1400" dirty="0" smtClean="0">
                <a:solidFill>
                  <a:srgbClr val="595959"/>
                </a:solidFill>
                <a:latin typeface="Roboto Light"/>
                <a:ea typeface="Roboto Light"/>
                <a:cs typeface="Roboto Light"/>
                <a:sym typeface="Roboto Light"/>
              </a:rPr>
              <a:t>) </a:t>
            </a:r>
            <a:r>
              <a:rPr lang="en-US" sz="1400" dirty="0" smtClean="0">
                <a:solidFill>
                  <a:srgbClr val="595959"/>
                </a:solidFill>
                <a:latin typeface="Roboto Light"/>
                <a:ea typeface="Roboto Light"/>
                <a:cs typeface="Roboto Light"/>
                <a:sym typeface="Roboto Light"/>
              </a:rPr>
              <a:t> </a:t>
            </a:r>
            <a:r>
              <a:rPr lang="en-US" sz="1400" dirty="0" smtClean="0">
                <a:solidFill>
                  <a:srgbClr val="595959"/>
                </a:solidFill>
                <a:latin typeface="Roboto Light"/>
                <a:ea typeface="Roboto Light"/>
                <a:cs typeface="Roboto Light"/>
                <a:sym typeface="Roboto Light"/>
              </a:rPr>
              <a:t>in the message section.</a:t>
            </a:r>
            <a:endParaRPr sz="1400" dirty="0">
              <a:solidFill>
                <a:srgbClr val="595959"/>
              </a:solidFill>
              <a:latin typeface="Roboto Light"/>
              <a:ea typeface="Roboto Light"/>
              <a:cs typeface="Roboto Light"/>
              <a:sym typeface="Roboto Light"/>
            </a:endParaRPr>
          </a:p>
          <a:p>
            <a:pPr marL="457200" lvl="0" indent="0" algn="just" rtl="0">
              <a:lnSpc>
                <a:spcPct val="115000"/>
              </a:lnSpc>
              <a:spcBef>
                <a:spcPts val="0"/>
              </a:spcBef>
              <a:spcAft>
                <a:spcPts val="0"/>
              </a:spcAft>
              <a:buNone/>
            </a:pPr>
            <a:endParaRPr sz="1400" dirty="0">
              <a:solidFill>
                <a:srgbClr val="595959"/>
              </a:solidFill>
              <a:latin typeface="Roboto Light"/>
              <a:ea typeface="Roboto Light"/>
              <a:cs typeface="Roboto Light"/>
              <a:sym typeface="Roboto Light"/>
            </a:endParaRPr>
          </a:p>
          <a:p>
            <a:pPr marL="457200" lvl="0" indent="-311150" algn="just" rtl="0">
              <a:lnSpc>
                <a:spcPct val="115000"/>
              </a:lnSpc>
              <a:spcBef>
                <a:spcPts val="0"/>
              </a:spcBef>
              <a:spcAft>
                <a:spcPts val="0"/>
              </a:spcAft>
              <a:buClr>
                <a:srgbClr val="595959"/>
              </a:buClr>
              <a:buSzPts val="1300"/>
              <a:buFont typeface="Roboto Light"/>
              <a:buChar char="●"/>
            </a:pPr>
            <a:r>
              <a:rPr lang="en-US" sz="1400" dirty="0" smtClean="0">
                <a:solidFill>
                  <a:srgbClr val="595959"/>
                </a:solidFill>
                <a:latin typeface="Roboto Light"/>
                <a:ea typeface="Roboto Light"/>
                <a:cs typeface="Roboto Light"/>
                <a:sym typeface="Roboto Light"/>
              </a:rPr>
              <a:t>Include all the comments on that particular tweet in the comment icon</a:t>
            </a:r>
            <a:r>
              <a:rPr lang="en-US" sz="1400" dirty="0" smtClean="0">
                <a:solidFill>
                  <a:srgbClr val="595959"/>
                </a:solidFill>
                <a:latin typeface="Roboto Light"/>
                <a:ea typeface="Roboto Light"/>
                <a:cs typeface="Roboto Light"/>
                <a:sym typeface="Roboto Light"/>
              </a:rPr>
              <a:t>.</a:t>
            </a:r>
          </a:p>
          <a:p>
            <a:pPr marL="457200" lvl="0" indent="-311150" algn="just" rtl="0">
              <a:lnSpc>
                <a:spcPct val="115000"/>
              </a:lnSpc>
              <a:spcBef>
                <a:spcPts val="0"/>
              </a:spcBef>
              <a:spcAft>
                <a:spcPts val="0"/>
              </a:spcAft>
              <a:buClr>
                <a:srgbClr val="595959"/>
              </a:buClr>
              <a:buSzPts val="1300"/>
              <a:buFont typeface="Roboto Light"/>
              <a:buChar char="●"/>
            </a:pPr>
            <a:endParaRPr lang="en-US" sz="1400" dirty="0">
              <a:solidFill>
                <a:srgbClr val="595959"/>
              </a:solidFill>
              <a:latin typeface="Roboto Light"/>
              <a:ea typeface="Roboto Light"/>
              <a:cs typeface="Roboto Light"/>
              <a:sym typeface="Roboto Light"/>
            </a:endParaRPr>
          </a:p>
          <a:p>
            <a:pPr marL="146050" lvl="0" algn="just" rtl="0">
              <a:lnSpc>
                <a:spcPct val="115000"/>
              </a:lnSpc>
              <a:spcBef>
                <a:spcPts val="0"/>
              </a:spcBef>
              <a:spcAft>
                <a:spcPts val="0"/>
              </a:spcAft>
              <a:buClr>
                <a:srgbClr val="595959"/>
              </a:buClr>
              <a:buSzPts val="1300"/>
            </a:pPr>
            <a:endParaRPr lang="en-US" sz="1400" dirty="0" smtClean="0">
              <a:solidFill>
                <a:srgbClr val="595959"/>
              </a:solidFill>
              <a:latin typeface="Roboto Light"/>
              <a:ea typeface="Roboto Light"/>
              <a:cs typeface="Roboto Light"/>
              <a:sym typeface="Roboto Light"/>
            </a:endParaRPr>
          </a:p>
          <a:p>
            <a:pPr marL="146050" lvl="0" algn="just" rtl="0">
              <a:lnSpc>
                <a:spcPct val="115000"/>
              </a:lnSpc>
              <a:spcBef>
                <a:spcPts val="0"/>
              </a:spcBef>
              <a:spcAft>
                <a:spcPts val="0"/>
              </a:spcAft>
              <a:buClr>
                <a:srgbClr val="595959"/>
              </a:buClr>
              <a:buSzPts val="1300"/>
            </a:pPr>
            <a:r>
              <a:rPr lang="en-US" sz="1400" b="1" dirty="0" smtClean="0">
                <a:solidFill>
                  <a:srgbClr val="595959"/>
                </a:solidFill>
                <a:latin typeface="Roboto Light"/>
                <a:ea typeface="Roboto Light"/>
                <a:cs typeface="Roboto Light"/>
                <a:sym typeface="Roboto Light"/>
              </a:rPr>
              <a:t>NOTE: </a:t>
            </a:r>
            <a:r>
              <a:rPr lang="en-US" sz="1400" dirty="0" smtClean="0">
                <a:solidFill>
                  <a:srgbClr val="595959"/>
                </a:solidFill>
                <a:latin typeface="Roboto Light"/>
                <a:ea typeface="Roboto Light"/>
                <a:cs typeface="Roboto Light"/>
                <a:sym typeface="Roboto Light"/>
              </a:rPr>
              <a:t>The theme based prototypes can be seen here;</a:t>
            </a:r>
          </a:p>
          <a:p>
            <a:pPr marL="146050" lvl="0" algn="just">
              <a:lnSpc>
                <a:spcPct val="115000"/>
              </a:lnSpc>
              <a:buClr>
                <a:srgbClr val="595959"/>
              </a:buClr>
              <a:buSzPts val="1300"/>
            </a:pPr>
            <a:endParaRPr lang="en-IN" sz="1600" dirty="0" smtClean="0">
              <a:solidFill>
                <a:srgbClr val="595959"/>
              </a:solidFill>
              <a:latin typeface="Roboto Light"/>
              <a:ea typeface="Roboto Light"/>
              <a:cs typeface="Roboto Light"/>
              <a:sym typeface="Roboto Light"/>
            </a:endParaRPr>
          </a:p>
          <a:p>
            <a:pPr marL="146050" lvl="0" algn="just">
              <a:lnSpc>
                <a:spcPct val="115000"/>
              </a:lnSpc>
              <a:buClr>
                <a:srgbClr val="595959"/>
              </a:buClr>
              <a:buSzPts val="1300"/>
            </a:pPr>
            <a:r>
              <a:rPr lang="en-IN" sz="1600" dirty="0" smtClean="0">
                <a:solidFill>
                  <a:srgbClr val="595959"/>
                </a:solidFill>
                <a:latin typeface="Roboto Light"/>
                <a:ea typeface="Roboto Light"/>
                <a:cs typeface="Roboto Light"/>
                <a:sym typeface="Roboto Light"/>
              </a:rPr>
              <a:t>https</a:t>
            </a:r>
            <a:r>
              <a:rPr lang="en-IN" sz="1600" dirty="0">
                <a:solidFill>
                  <a:srgbClr val="595959"/>
                </a:solidFill>
                <a:latin typeface="Roboto Light"/>
                <a:ea typeface="Roboto Light"/>
                <a:cs typeface="Roboto Light"/>
                <a:sym typeface="Roboto Light"/>
              </a:rPr>
              <a:t>://www.figma.com/file/f7XxnuRVhlqpxtgczqSHm8/Twitter-Themes?type=design&amp;node-id=663571%3A448&amp;t=eRbg42H1wcxyR4v0-1</a:t>
            </a:r>
            <a:endParaRPr sz="1600" dirty="0">
              <a:solidFill>
                <a:srgbClr val="595959"/>
              </a:solidFill>
              <a:latin typeface="Roboto Light"/>
              <a:ea typeface="Roboto Light"/>
              <a:cs typeface="Roboto Light"/>
              <a:sym typeface="Roboto Light"/>
            </a:endParaRPr>
          </a:p>
          <a:p>
            <a:pPr marL="0" lvl="0" indent="0" algn="just" rtl="0">
              <a:lnSpc>
                <a:spcPct val="115000"/>
              </a:lnSpc>
              <a:spcBef>
                <a:spcPts val="1600"/>
              </a:spcBef>
              <a:spcAft>
                <a:spcPts val="1600"/>
              </a:spcAft>
              <a:buNone/>
            </a:pPr>
            <a:endParaRPr sz="1300" dirty="0">
              <a:solidFill>
                <a:srgbClr val="595959"/>
              </a:solidFill>
              <a:latin typeface="Roboto Light"/>
              <a:ea typeface="Roboto Light"/>
              <a:cs typeface="Roboto Light"/>
              <a:sym typeface="Roboto Light"/>
            </a:endParaRPr>
          </a:p>
        </p:txBody>
      </p:sp>
    </p:spTree>
    <p:extLst>
      <p:ext uri="{BB962C8B-B14F-4D97-AF65-F5344CB8AC3E}">
        <p14:creationId xmlns:p14="http://schemas.microsoft.com/office/powerpoint/2010/main" val="1521926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p:nvPr/>
        </p:nvSpPr>
        <p:spPr>
          <a:xfrm>
            <a:off x="954116" y="1602957"/>
            <a:ext cx="6110400" cy="1970059"/>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dirty="0" smtClean="0">
                <a:solidFill>
                  <a:srgbClr val="000000"/>
                </a:solidFill>
                <a:latin typeface="Google Sans"/>
                <a:ea typeface="Google Sans"/>
                <a:cs typeface="Google Sans"/>
                <a:sym typeface="Google Sans"/>
              </a:rPr>
              <a:t>           </a:t>
            </a:r>
            <a:r>
              <a:rPr lang="en" sz="4800" dirty="0" smtClean="0">
                <a:solidFill>
                  <a:schemeClr val="tx1">
                    <a:lumMod val="75000"/>
                    <a:lumOff val="25000"/>
                  </a:schemeClr>
                </a:solidFill>
                <a:latin typeface="Google Sans"/>
                <a:ea typeface="Google Sans"/>
                <a:cs typeface="Google Sans"/>
                <a:sym typeface="Google Sans"/>
              </a:rPr>
              <a:t>Thank you</a:t>
            </a:r>
            <a:endParaRPr sz="4800" dirty="0">
              <a:solidFill>
                <a:schemeClr val="tx1">
                  <a:lumMod val="75000"/>
                  <a:lumOff val="25000"/>
                </a:schemeClr>
              </a:solidFill>
              <a:latin typeface="Google Sans"/>
              <a:ea typeface="Google Sans"/>
              <a:cs typeface="Google Sans"/>
              <a:sym typeface="Google Sans"/>
            </a:endParaRPr>
          </a:p>
        </p:txBody>
      </p:sp>
    </p:spTree>
    <p:extLst>
      <p:ext uri="{BB962C8B-B14F-4D97-AF65-F5344CB8AC3E}">
        <p14:creationId xmlns:p14="http://schemas.microsoft.com/office/powerpoint/2010/main" val="3739757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80120"/>
          </a:xfrm>
        </p:spPr>
        <p:txBody>
          <a:bodyPr>
            <a:normAutofit fontScale="90000"/>
          </a:bodyPr>
          <a:lstStyle/>
          <a:p>
            <a:pPr lvl="0"/>
            <a:r>
              <a:rPr lang="en-IN" b="1" dirty="0" smtClean="0">
                <a:solidFill>
                  <a:srgbClr val="434343"/>
                </a:solidFill>
                <a:latin typeface="Google Sans"/>
                <a:ea typeface="Google Sans"/>
                <a:cs typeface="Google Sans"/>
                <a:sym typeface="Google Sans"/>
              </a:rPr>
              <a:t/>
            </a:r>
            <a:br>
              <a:rPr lang="en-IN" b="1" dirty="0" smtClean="0">
                <a:solidFill>
                  <a:srgbClr val="434343"/>
                </a:solidFill>
                <a:latin typeface="Google Sans"/>
                <a:ea typeface="Google Sans"/>
                <a:cs typeface="Google Sans"/>
                <a:sym typeface="Google Sans"/>
              </a:rPr>
            </a:br>
            <a:r>
              <a:rPr lang="en-IN" b="1" dirty="0" smtClean="0">
                <a:solidFill>
                  <a:srgbClr val="434343"/>
                </a:solidFill>
                <a:latin typeface="Google Sans"/>
                <a:ea typeface="Google Sans"/>
                <a:cs typeface="Google Sans"/>
                <a:sym typeface="Google Sans"/>
              </a:rPr>
              <a:t>Table of Contents</a:t>
            </a:r>
            <a:br>
              <a:rPr lang="en-IN" b="1" dirty="0" smtClean="0">
                <a:solidFill>
                  <a:srgbClr val="434343"/>
                </a:solidFill>
                <a:latin typeface="Google Sans"/>
                <a:ea typeface="Google Sans"/>
                <a:cs typeface="Google Sans"/>
                <a:sym typeface="Google Sans"/>
              </a:rPr>
            </a:br>
            <a:endParaRPr lang="en-IN" dirty="0"/>
          </a:p>
        </p:txBody>
      </p:sp>
      <p:sp>
        <p:nvSpPr>
          <p:cNvPr id="3" name="Content Placeholder 2"/>
          <p:cNvSpPr>
            <a:spLocks noGrp="1"/>
          </p:cNvSpPr>
          <p:nvPr>
            <p:ph idx="1"/>
          </p:nvPr>
        </p:nvSpPr>
        <p:spPr>
          <a:xfrm>
            <a:off x="457200" y="1916833"/>
            <a:ext cx="8229600" cy="4209331"/>
          </a:xfrm>
        </p:spPr>
        <p:txBody>
          <a:bodyPr>
            <a:normAutofit/>
          </a:bodyPr>
          <a:lstStyle/>
          <a:p>
            <a:pPr marL="0" lvl="0" indent="0">
              <a:lnSpc>
                <a:spcPct val="150000"/>
              </a:lnSpc>
              <a:spcBef>
                <a:spcPts val="0"/>
              </a:spcBef>
              <a:buNone/>
            </a:pPr>
            <a:endParaRPr lang="en-US" sz="2800" b="1" dirty="0" smtClean="0">
              <a:solidFill>
                <a:srgbClr val="4285F4"/>
              </a:solidFill>
              <a:latin typeface="Google Sans"/>
              <a:ea typeface="Google Sans"/>
              <a:cs typeface="Google Sans"/>
              <a:sym typeface="Google Sans"/>
            </a:endParaRPr>
          </a:p>
          <a:p>
            <a:pPr marL="0" lvl="0" indent="0">
              <a:lnSpc>
                <a:spcPct val="150000"/>
              </a:lnSpc>
              <a:spcBef>
                <a:spcPts val="0"/>
              </a:spcBef>
              <a:buNone/>
            </a:pPr>
            <a:r>
              <a:rPr lang="en-US" sz="2800" b="1" dirty="0" smtClean="0">
                <a:solidFill>
                  <a:srgbClr val="4285F4"/>
                </a:solidFill>
                <a:latin typeface="Google Sans"/>
                <a:ea typeface="Google Sans"/>
                <a:cs typeface="Google Sans"/>
                <a:sym typeface="Google Sans"/>
              </a:rPr>
              <a:t>Section 1</a:t>
            </a:r>
            <a:r>
              <a:rPr lang="en-US" sz="2800" dirty="0" smtClean="0">
                <a:solidFill>
                  <a:srgbClr val="434343"/>
                </a:solidFill>
                <a:latin typeface="Google Sans"/>
                <a:ea typeface="Google Sans"/>
                <a:cs typeface="Google Sans"/>
                <a:sym typeface="Google Sans"/>
              </a:rPr>
              <a:t>   Study Details</a:t>
            </a:r>
          </a:p>
          <a:p>
            <a:pPr marL="0" lvl="0" indent="0">
              <a:lnSpc>
                <a:spcPct val="150000"/>
              </a:lnSpc>
              <a:spcBef>
                <a:spcPts val="1600"/>
              </a:spcBef>
              <a:buNone/>
            </a:pPr>
            <a:r>
              <a:rPr lang="en-US" sz="2800" b="1" dirty="0" smtClean="0">
                <a:solidFill>
                  <a:srgbClr val="4285F4"/>
                </a:solidFill>
                <a:latin typeface="Google Sans"/>
                <a:ea typeface="Google Sans"/>
                <a:cs typeface="Google Sans"/>
                <a:sym typeface="Google Sans"/>
              </a:rPr>
              <a:t>Section 2</a:t>
            </a:r>
            <a:r>
              <a:rPr lang="en-US" sz="2800" dirty="0" smtClean="0">
                <a:solidFill>
                  <a:srgbClr val="434343"/>
                </a:solidFill>
                <a:latin typeface="Google Sans"/>
                <a:ea typeface="Google Sans"/>
                <a:cs typeface="Google Sans"/>
                <a:sym typeface="Google Sans"/>
              </a:rPr>
              <a:t>   Themes</a:t>
            </a:r>
          </a:p>
          <a:p>
            <a:pPr marL="0" lvl="0" indent="0">
              <a:lnSpc>
                <a:spcPct val="150000"/>
              </a:lnSpc>
              <a:spcBef>
                <a:spcPts val="1600"/>
              </a:spcBef>
              <a:buNone/>
            </a:pPr>
            <a:r>
              <a:rPr lang="en-US" sz="2800" b="1" dirty="0" smtClean="0">
                <a:solidFill>
                  <a:srgbClr val="4285F4"/>
                </a:solidFill>
                <a:latin typeface="Google Sans"/>
                <a:ea typeface="Google Sans"/>
                <a:cs typeface="Google Sans"/>
                <a:sym typeface="Google Sans"/>
              </a:rPr>
              <a:t>Section 3</a:t>
            </a:r>
            <a:r>
              <a:rPr lang="en-US" sz="2800" dirty="0" smtClean="0">
                <a:solidFill>
                  <a:srgbClr val="434343"/>
                </a:solidFill>
                <a:latin typeface="Google Sans"/>
                <a:ea typeface="Google Sans"/>
                <a:cs typeface="Google Sans"/>
                <a:sym typeface="Google Sans"/>
              </a:rPr>
              <a:t>   Insights &amp; Recommendations </a:t>
            </a:r>
          </a:p>
          <a:p>
            <a:pPr marL="0" lvl="0" indent="0">
              <a:lnSpc>
                <a:spcPct val="150000"/>
              </a:lnSpc>
              <a:spcBef>
                <a:spcPts val="1600"/>
              </a:spcBef>
              <a:spcAft>
                <a:spcPts val="1600"/>
              </a:spcAft>
              <a:buNone/>
            </a:pPr>
            <a:endParaRPr lang="en-US" sz="2800" b="1" dirty="0" smtClean="0">
              <a:solidFill>
                <a:srgbClr val="4285F4"/>
              </a:solidFill>
              <a:latin typeface="Google Sans"/>
              <a:ea typeface="Google Sans"/>
              <a:cs typeface="Google Sans"/>
              <a:sym typeface="Google Sans"/>
            </a:endParaRPr>
          </a:p>
          <a:p>
            <a:endParaRPr lang="en-IN" sz="2800" dirty="0"/>
          </a:p>
        </p:txBody>
      </p:sp>
    </p:spTree>
    <p:extLst>
      <p:ext uri="{BB962C8B-B14F-4D97-AF65-F5344CB8AC3E}">
        <p14:creationId xmlns:p14="http://schemas.microsoft.com/office/powerpoint/2010/main" val="220761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0768"/>
            <a:ext cx="8229600" cy="2232248"/>
          </a:xfrm>
        </p:spPr>
        <p:txBody>
          <a:bodyPr>
            <a:normAutofit/>
          </a:bodyPr>
          <a:lstStyle/>
          <a:p>
            <a:r>
              <a:rPr lang="en-US" dirty="0" smtClean="0"/>
              <a:t/>
            </a:r>
            <a:br>
              <a:rPr lang="en-US" dirty="0" smtClean="0"/>
            </a:br>
            <a:r>
              <a:rPr lang="en-US" dirty="0" smtClean="0"/>
              <a:t/>
            </a:r>
            <a:br>
              <a:rPr lang="en-US" dirty="0" smtClean="0"/>
            </a:br>
            <a:r>
              <a:rPr lang="en-US" b="1" dirty="0" smtClean="0"/>
              <a:t>Study Details</a:t>
            </a:r>
            <a:endParaRPr lang="en-IN" b="1" dirty="0"/>
          </a:p>
        </p:txBody>
      </p:sp>
    </p:spTree>
    <p:extLst>
      <p:ext uri="{BB962C8B-B14F-4D97-AF65-F5344CB8AC3E}">
        <p14:creationId xmlns:p14="http://schemas.microsoft.com/office/powerpoint/2010/main" val="3543229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282155"/>
          </a:xfrm>
        </p:spPr>
        <p:txBody>
          <a:bodyPr>
            <a:normAutofit/>
          </a:bodyPr>
          <a:lstStyle/>
          <a:p>
            <a:r>
              <a:rPr lang="en-US" sz="4000" dirty="0" smtClean="0"/>
              <a:t>Project Background</a:t>
            </a:r>
            <a:endParaRPr lang="en-IN" sz="4000" dirty="0"/>
          </a:p>
        </p:txBody>
      </p:sp>
      <p:sp>
        <p:nvSpPr>
          <p:cNvPr id="3" name="Content Placeholder 2"/>
          <p:cNvSpPr>
            <a:spLocks noGrp="1"/>
          </p:cNvSpPr>
          <p:nvPr>
            <p:ph idx="1"/>
          </p:nvPr>
        </p:nvSpPr>
        <p:spPr/>
        <p:txBody>
          <a:bodyPr>
            <a:normAutofit/>
          </a:bodyPr>
          <a:lstStyle/>
          <a:p>
            <a:pPr marL="0" indent="0" algn="just">
              <a:buNone/>
            </a:pP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We are conducting a research on the </a:t>
            </a:r>
            <a:r>
              <a:rPr lang="en-US" sz="2800" dirty="0" err="1" smtClean="0">
                <a:latin typeface="Times New Roman" pitchFamily="18" charset="0"/>
                <a:cs typeface="Times New Roman" pitchFamily="18" charset="0"/>
              </a:rPr>
              <a:t>updation</a:t>
            </a:r>
            <a:r>
              <a:rPr lang="en-US" sz="2800" dirty="0" smtClean="0">
                <a:latin typeface="Times New Roman" pitchFamily="18" charset="0"/>
                <a:cs typeface="Times New Roman" pitchFamily="18" charset="0"/>
              </a:rPr>
              <a:t> of the twitter app to address the pain points of the users. The study focuses on finding the issues users are facing and what new features needs to be added in the existing version of the  app for the better, effective and hassle-free use experience.</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153438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p:nvPr/>
        </p:nvSpPr>
        <p:spPr>
          <a:xfrm>
            <a:off x="6169938" y="1672667"/>
            <a:ext cx="2723100" cy="4512400"/>
          </a:xfrm>
          <a:prstGeom prst="rect">
            <a:avLst/>
          </a:pr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 name="Google Shape;83;p18"/>
          <p:cNvSpPr/>
          <p:nvPr/>
        </p:nvSpPr>
        <p:spPr>
          <a:xfrm>
            <a:off x="3257313" y="1672667"/>
            <a:ext cx="2723100" cy="4512400"/>
          </a:xfrm>
          <a:prstGeom prst="rect">
            <a:avLst/>
          </a:pr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4" name="Google Shape;84;p18"/>
          <p:cNvSpPr/>
          <p:nvPr/>
        </p:nvSpPr>
        <p:spPr>
          <a:xfrm>
            <a:off x="344700" y="1672667"/>
            <a:ext cx="2723100" cy="4512400"/>
          </a:xfrm>
          <a:prstGeom prst="rect">
            <a:avLst/>
          </a:pr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5" name="Google Shape;85;p18"/>
          <p:cNvSpPr txBox="1"/>
          <p:nvPr/>
        </p:nvSpPr>
        <p:spPr>
          <a:xfrm>
            <a:off x="465593" y="1747140"/>
            <a:ext cx="2481300" cy="3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4285F4"/>
                </a:solidFill>
                <a:latin typeface="Times New Roman" pitchFamily="18" charset="0"/>
                <a:ea typeface="Google Sans"/>
                <a:cs typeface="Times New Roman" pitchFamily="18" charset="0"/>
                <a:sym typeface="Google Sans"/>
              </a:rPr>
              <a:t>Research Questions</a:t>
            </a:r>
            <a:endParaRPr dirty="0">
              <a:solidFill>
                <a:srgbClr val="4285F4"/>
              </a:solidFill>
              <a:latin typeface="Times New Roman" pitchFamily="18" charset="0"/>
              <a:ea typeface="Google Sans"/>
              <a:cs typeface="Times New Roman" pitchFamily="18" charset="0"/>
              <a:sym typeface="Google Sans"/>
            </a:endParaRPr>
          </a:p>
          <a:p>
            <a:pPr marL="0" lvl="0" indent="0" algn="l" rtl="0">
              <a:spcBef>
                <a:spcPts val="0"/>
              </a:spcBef>
              <a:spcAft>
                <a:spcPts val="0"/>
              </a:spcAft>
              <a:buNone/>
            </a:pPr>
            <a:endParaRPr sz="1600" dirty="0">
              <a:solidFill>
                <a:srgbClr val="4285F4"/>
              </a:solidFill>
              <a:latin typeface="Times New Roman" pitchFamily="18" charset="0"/>
              <a:ea typeface="Google Sans"/>
              <a:cs typeface="Times New Roman" pitchFamily="18" charset="0"/>
              <a:sym typeface="Google Sans"/>
            </a:endParaRPr>
          </a:p>
        </p:txBody>
      </p:sp>
      <p:sp>
        <p:nvSpPr>
          <p:cNvPr id="86" name="Google Shape;86;p18"/>
          <p:cNvSpPr txBox="1"/>
          <p:nvPr/>
        </p:nvSpPr>
        <p:spPr>
          <a:xfrm>
            <a:off x="455700" y="2452665"/>
            <a:ext cx="2481300" cy="34772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595959"/>
              </a:buClr>
              <a:buSzPts val="1100"/>
              <a:buFont typeface="Roboto Light"/>
              <a:buAutoNum type="arabicPeriod"/>
            </a:pPr>
            <a:endParaRPr lang="en-US" sz="1600" dirty="0" smtClean="0">
              <a:solidFill>
                <a:srgbClr val="595959"/>
              </a:solidFill>
              <a:latin typeface="Times New Roman" pitchFamily="18" charset="0"/>
              <a:ea typeface="Roboto Light"/>
              <a:cs typeface="Times New Roman" pitchFamily="18" charset="0"/>
              <a:sym typeface="Roboto Light"/>
            </a:endParaRPr>
          </a:p>
          <a:p>
            <a:pPr marL="457200" lvl="0" indent="-298450" algn="l" rtl="0">
              <a:lnSpc>
                <a:spcPct val="115000"/>
              </a:lnSpc>
              <a:spcBef>
                <a:spcPts val="0"/>
              </a:spcBef>
              <a:spcAft>
                <a:spcPts val="0"/>
              </a:spcAft>
              <a:buClr>
                <a:srgbClr val="595959"/>
              </a:buClr>
              <a:buSzPts val="1100"/>
              <a:buFont typeface="Roboto Light"/>
              <a:buAutoNum type="arabicPeriod"/>
            </a:pPr>
            <a:r>
              <a:rPr lang="en-US" sz="1600" dirty="0" smtClean="0">
                <a:solidFill>
                  <a:srgbClr val="595959"/>
                </a:solidFill>
                <a:latin typeface="Times New Roman" pitchFamily="18" charset="0"/>
                <a:ea typeface="Roboto Light"/>
                <a:cs typeface="Times New Roman" pitchFamily="18" charset="0"/>
                <a:sym typeface="Roboto Light"/>
              </a:rPr>
              <a:t>What are the problems users are facing while using the app?</a:t>
            </a:r>
          </a:p>
          <a:p>
            <a:pPr marL="457200" lvl="0" indent="-298450" algn="l" rtl="0">
              <a:lnSpc>
                <a:spcPct val="115000"/>
              </a:lnSpc>
              <a:spcBef>
                <a:spcPts val="0"/>
              </a:spcBef>
              <a:spcAft>
                <a:spcPts val="0"/>
              </a:spcAft>
              <a:buClr>
                <a:srgbClr val="595959"/>
              </a:buClr>
              <a:buSzPts val="1100"/>
              <a:buFont typeface="Roboto Light"/>
              <a:buAutoNum type="arabicPeriod"/>
            </a:pPr>
            <a:r>
              <a:rPr lang="en-US" sz="1600" dirty="0" smtClean="0">
                <a:solidFill>
                  <a:srgbClr val="595959"/>
                </a:solidFill>
                <a:latin typeface="Times New Roman" pitchFamily="18" charset="0"/>
                <a:ea typeface="Roboto Light"/>
                <a:cs typeface="Times New Roman" pitchFamily="18" charset="0"/>
                <a:sym typeface="Roboto Light"/>
              </a:rPr>
              <a:t>Are there any parts of the app where users are getting stuck?</a:t>
            </a:r>
            <a:endParaRPr sz="1600" dirty="0">
              <a:solidFill>
                <a:srgbClr val="595959"/>
              </a:solidFill>
              <a:latin typeface="Times New Roman" pitchFamily="18" charset="0"/>
              <a:ea typeface="Roboto Light"/>
              <a:cs typeface="Times New Roman" pitchFamily="18" charset="0"/>
              <a:sym typeface="Roboto Light"/>
            </a:endParaRPr>
          </a:p>
          <a:p>
            <a:pPr marL="457200" lvl="0" indent="-298450" algn="just" rtl="0">
              <a:lnSpc>
                <a:spcPct val="115000"/>
              </a:lnSpc>
              <a:spcBef>
                <a:spcPts val="0"/>
              </a:spcBef>
              <a:spcAft>
                <a:spcPts val="0"/>
              </a:spcAft>
              <a:buClr>
                <a:srgbClr val="595959"/>
              </a:buClr>
              <a:buSzPts val="1100"/>
              <a:buFont typeface="Roboto Light"/>
              <a:buAutoNum type="arabicPeriod"/>
            </a:pPr>
            <a:r>
              <a:rPr lang="en-US" sz="1600" dirty="0" smtClean="0">
                <a:solidFill>
                  <a:srgbClr val="595959"/>
                </a:solidFill>
                <a:latin typeface="Times New Roman" pitchFamily="18" charset="0"/>
                <a:ea typeface="Roboto Light"/>
                <a:cs typeface="Times New Roman" pitchFamily="18" charset="0"/>
                <a:sym typeface="Roboto Light"/>
              </a:rPr>
              <a:t>What are the  new features needs to be added in the existing app?</a:t>
            </a:r>
            <a:endParaRPr sz="1600" dirty="0">
              <a:solidFill>
                <a:srgbClr val="595959"/>
              </a:solidFill>
              <a:latin typeface="Times New Roman" pitchFamily="18" charset="0"/>
              <a:ea typeface="Roboto Light"/>
              <a:cs typeface="Times New Roman" pitchFamily="18" charset="0"/>
              <a:sym typeface="Roboto Light"/>
            </a:endParaRPr>
          </a:p>
          <a:p>
            <a:pPr marL="0" lvl="0" indent="0" algn="l" rtl="0">
              <a:lnSpc>
                <a:spcPct val="115000"/>
              </a:lnSpc>
              <a:spcBef>
                <a:spcPts val="0"/>
              </a:spcBef>
              <a:spcAft>
                <a:spcPts val="0"/>
              </a:spcAft>
              <a:buNone/>
            </a:pPr>
            <a:endParaRPr sz="1600" dirty="0">
              <a:solidFill>
                <a:srgbClr val="595959"/>
              </a:solidFill>
              <a:latin typeface="Times New Roman" pitchFamily="18" charset="0"/>
              <a:ea typeface="Roboto Light"/>
              <a:cs typeface="Times New Roman" pitchFamily="18" charset="0"/>
              <a:sym typeface="Roboto Light"/>
            </a:endParaRPr>
          </a:p>
        </p:txBody>
      </p:sp>
      <p:sp>
        <p:nvSpPr>
          <p:cNvPr id="87" name="Google Shape;87;p18"/>
          <p:cNvSpPr txBox="1"/>
          <p:nvPr/>
        </p:nvSpPr>
        <p:spPr>
          <a:xfrm>
            <a:off x="3312598" y="1747140"/>
            <a:ext cx="2481300" cy="3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4285F4"/>
                </a:solidFill>
                <a:latin typeface="Times New Roman" pitchFamily="18" charset="0"/>
                <a:ea typeface="Google Sans"/>
                <a:cs typeface="Times New Roman" pitchFamily="18" charset="0"/>
                <a:sym typeface="Google Sans"/>
              </a:rPr>
              <a:t>Participants</a:t>
            </a:r>
            <a:endParaRPr dirty="0">
              <a:solidFill>
                <a:srgbClr val="4285F4"/>
              </a:solidFill>
              <a:latin typeface="Times New Roman" pitchFamily="18" charset="0"/>
              <a:ea typeface="Google Sans"/>
              <a:cs typeface="Times New Roman" pitchFamily="18" charset="0"/>
              <a:sym typeface="Google Sans"/>
            </a:endParaRPr>
          </a:p>
        </p:txBody>
      </p:sp>
      <p:sp>
        <p:nvSpPr>
          <p:cNvPr id="88" name="Google Shape;88;p18"/>
          <p:cNvSpPr txBox="1"/>
          <p:nvPr/>
        </p:nvSpPr>
        <p:spPr>
          <a:xfrm>
            <a:off x="3323346" y="2452678"/>
            <a:ext cx="2481300" cy="328058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lang="en" sz="1600" dirty="0" smtClean="0">
              <a:solidFill>
                <a:srgbClr val="595959"/>
              </a:solidFill>
              <a:latin typeface="Times New Roman" pitchFamily="18" charset="0"/>
              <a:ea typeface="Roboto Light"/>
              <a:cs typeface="Times New Roman" pitchFamily="18" charset="0"/>
              <a:sym typeface="Roboto Light"/>
            </a:endParaRPr>
          </a:p>
          <a:p>
            <a:pPr marL="0" lvl="0" indent="0" algn="l" rtl="0">
              <a:lnSpc>
                <a:spcPct val="115000"/>
              </a:lnSpc>
              <a:spcBef>
                <a:spcPts val="0"/>
              </a:spcBef>
              <a:spcAft>
                <a:spcPts val="0"/>
              </a:spcAft>
              <a:buNone/>
            </a:pPr>
            <a:r>
              <a:rPr lang="en" sz="1600" dirty="0" smtClean="0">
                <a:solidFill>
                  <a:srgbClr val="595959"/>
                </a:solidFill>
                <a:latin typeface="Times New Roman" pitchFamily="18" charset="0"/>
                <a:ea typeface="Roboto Light"/>
                <a:cs typeface="Times New Roman" pitchFamily="18" charset="0"/>
                <a:sym typeface="Roboto Light"/>
              </a:rPr>
              <a:t>6 </a:t>
            </a:r>
            <a:r>
              <a:rPr lang="en" sz="1600" dirty="0">
                <a:solidFill>
                  <a:srgbClr val="595959"/>
                </a:solidFill>
                <a:latin typeface="Times New Roman" pitchFamily="18" charset="0"/>
                <a:ea typeface="Roboto Light"/>
                <a:cs typeface="Times New Roman" pitchFamily="18" charset="0"/>
                <a:sym typeface="Roboto Light"/>
              </a:rPr>
              <a:t>participants</a:t>
            </a:r>
            <a:endParaRPr sz="1600" dirty="0">
              <a:solidFill>
                <a:srgbClr val="595959"/>
              </a:solidFill>
              <a:latin typeface="Times New Roman" pitchFamily="18" charset="0"/>
              <a:ea typeface="Roboto Light"/>
              <a:cs typeface="Times New Roman" pitchFamily="18" charset="0"/>
              <a:sym typeface="Roboto Light"/>
            </a:endParaRPr>
          </a:p>
          <a:p>
            <a:pPr marL="0" lvl="0" indent="0" algn="l" rtl="0">
              <a:lnSpc>
                <a:spcPct val="115000"/>
              </a:lnSpc>
              <a:spcBef>
                <a:spcPts val="0"/>
              </a:spcBef>
              <a:spcAft>
                <a:spcPts val="0"/>
              </a:spcAft>
              <a:buNone/>
            </a:pPr>
            <a:endParaRPr sz="1600" dirty="0">
              <a:solidFill>
                <a:srgbClr val="595959"/>
              </a:solidFill>
              <a:latin typeface="Times New Roman" pitchFamily="18" charset="0"/>
              <a:ea typeface="Roboto Light"/>
              <a:cs typeface="Times New Roman" pitchFamily="18" charset="0"/>
              <a:sym typeface="Roboto Light"/>
            </a:endParaRPr>
          </a:p>
          <a:p>
            <a:pPr marL="0" lvl="0" indent="0" algn="just" rtl="0">
              <a:lnSpc>
                <a:spcPct val="115000"/>
              </a:lnSpc>
              <a:spcBef>
                <a:spcPts val="0"/>
              </a:spcBef>
              <a:spcAft>
                <a:spcPts val="0"/>
              </a:spcAft>
              <a:buNone/>
            </a:pPr>
            <a:r>
              <a:rPr lang="en" sz="1600" dirty="0">
                <a:solidFill>
                  <a:srgbClr val="595959"/>
                </a:solidFill>
                <a:latin typeface="Times New Roman" pitchFamily="18" charset="0"/>
                <a:ea typeface="Roboto Light"/>
                <a:cs typeface="Times New Roman" pitchFamily="18" charset="0"/>
                <a:sym typeface="Roboto Light"/>
              </a:rPr>
              <a:t>3</a:t>
            </a:r>
            <a:r>
              <a:rPr lang="en" sz="1600" dirty="0" smtClean="0">
                <a:solidFill>
                  <a:srgbClr val="595959"/>
                </a:solidFill>
                <a:latin typeface="Times New Roman" pitchFamily="18" charset="0"/>
                <a:ea typeface="Roboto Light"/>
                <a:cs typeface="Times New Roman" pitchFamily="18" charset="0"/>
                <a:sym typeface="Roboto Light"/>
              </a:rPr>
              <a:t> male and 3 female participants </a:t>
            </a:r>
            <a:r>
              <a:rPr lang="en" sz="1600" dirty="0">
                <a:solidFill>
                  <a:srgbClr val="595959"/>
                </a:solidFill>
                <a:latin typeface="Times New Roman" pitchFamily="18" charset="0"/>
                <a:ea typeface="Roboto Light"/>
                <a:cs typeface="Times New Roman" pitchFamily="18" charset="0"/>
                <a:sym typeface="Roboto Light"/>
              </a:rPr>
              <a:t>between the ages of </a:t>
            </a:r>
            <a:r>
              <a:rPr lang="en" sz="1600" dirty="0" smtClean="0">
                <a:solidFill>
                  <a:srgbClr val="595959"/>
                </a:solidFill>
                <a:latin typeface="Times New Roman" pitchFamily="18" charset="0"/>
                <a:ea typeface="Roboto Light"/>
                <a:cs typeface="Times New Roman" pitchFamily="18" charset="0"/>
                <a:sym typeface="Roboto Light"/>
              </a:rPr>
              <a:t>21 - 45 </a:t>
            </a:r>
            <a:r>
              <a:rPr lang="en" sz="1600" dirty="0">
                <a:solidFill>
                  <a:srgbClr val="595959"/>
                </a:solidFill>
                <a:latin typeface="Times New Roman" pitchFamily="18" charset="0"/>
                <a:ea typeface="Roboto Light"/>
                <a:cs typeface="Times New Roman" pitchFamily="18" charset="0"/>
                <a:sym typeface="Roboto Light"/>
              </a:rPr>
              <a:t>who reside in metropolitan and </a:t>
            </a:r>
            <a:r>
              <a:rPr lang="en" sz="1600" dirty="0" smtClean="0">
                <a:solidFill>
                  <a:srgbClr val="595959"/>
                </a:solidFill>
                <a:latin typeface="Times New Roman" pitchFamily="18" charset="0"/>
                <a:ea typeface="Roboto Light"/>
                <a:cs typeface="Times New Roman" pitchFamily="18" charset="0"/>
                <a:sym typeface="Roboto Light"/>
              </a:rPr>
              <a:t>urban areas.</a:t>
            </a:r>
          </a:p>
          <a:p>
            <a:pPr marL="0" lvl="0" indent="0" algn="l" rtl="0">
              <a:lnSpc>
                <a:spcPct val="115000"/>
              </a:lnSpc>
              <a:spcBef>
                <a:spcPts val="0"/>
              </a:spcBef>
              <a:spcAft>
                <a:spcPts val="0"/>
              </a:spcAft>
              <a:buNone/>
            </a:pPr>
            <a:endParaRPr lang="en" sz="1600" dirty="0">
              <a:solidFill>
                <a:srgbClr val="595959"/>
              </a:solidFill>
              <a:latin typeface="Times New Roman" pitchFamily="18" charset="0"/>
              <a:ea typeface="Roboto Light"/>
              <a:cs typeface="Times New Roman" pitchFamily="18" charset="0"/>
              <a:sym typeface="Roboto Light"/>
            </a:endParaRPr>
          </a:p>
          <a:p>
            <a:pPr marL="0" lvl="0" indent="0" algn="l" rtl="0">
              <a:lnSpc>
                <a:spcPct val="115000"/>
              </a:lnSpc>
              <a:spcBef>
                <a:spcPts val="0"/>
              </a:spcBef>
              <a:spcAft>
                <a:spcPts val="0"/>
              </a:spcAft>
              <a:buNone/>
            </a:pPr>
            <a:r>
              <a:rPr lang="en" sz="1600" dirty="0" smtClean="0">
                <a:solidFill>
                  <a:srgbClr val="595959"/>
                </a:solidFill>
                <a:latin typeface="Times New Roman" pitchFamily="18" charset="0"/>
                <a:ea typeface="Roboto Light"/>
                <a:cs typeface="Times New Roman" pitchFamily="18" charset="0"/>
                <a:sym typeface="Roboto Light"/>
              </a:rPr>
              <a:t>Participants use Twitter on regular basis to tweet as well as to get the updates.</a:t>
            </a:r>
            <a:endParaRPr sz="1600" dirty="0">
              <a:solidFill>
                <a:srgbClr val="595959"/>
              </a:solidFill>
              <a:latin typeface="Times New Roman" pitchFamily="18" charset="0"/>
              <a:ea typeface="Roboto Light"/>
              <a:cs typeface="Times New Roman" pitchFamily="18" charset="0"/>
              <a:sym typeface="Roboto Light"/>
            </a:endParaRPr>
          </a:p>
        </p:txBody>
      </p:sp>
      <p:sp>
        <p:nvSpPr>
          <p:cNvPr id="89" name="Google Shape;89;p18"/>
          <p:cNvSpPr txBox="1"/>
          <p:nvPr/>
        </p:nvSpPr>
        <p:spPr>
          <a:xfrm>
            <a:off x="6169923" y="1747140"/>
            <a:ext cx="2481300" cy="3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4285F4"/>
                </a:solidFill>
                <a:latin typeface="Times New Roman" pitchFamily="18" charset="0"/>
                <a:ea typeface="Google Sans"/>
                <a:cs typeface="Times New Roman" pitchFamily="18" charset="0"/>
                <a:sym typeface="Google Sans"/>
              </a:rPr>
              <a:t>Methodology</a:t>
            </a:r>
            <a:endParaRPr dirty="0">
              <a:solidFill>
                <a:srgbClr val="4285F4"/>
              </a:solidFill>
              <a:latin typeface="Times New Roman" pitchFamily="18" charset="0"/>
              <a:ea typeface="Google Sans"/>
              <a:cs typeface="Times New Roman" pitchFamily="18" charset="0"/>
              <a:sym typeface="Google Sans"/>
            </a:endParaRPr>
          </a:p>
        </p:txBody>
      </p:sp>
      <p:sp>
        <p:nvSpPr>
          <p:cNvPr id="90" name="Google Shape;90;p18"/>
          <p:cNvSpPr txBox="1"/>
          <p:nvPr/>
        </p:nvSpPr>
        <p:spPr>
          <a:xfrm>
            <a:off x="6180671" y="2452676"/>
            <a:ext cx="2481300" cy="295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lang="en" sz="1600" dirty="0" smtClean="0">
              <a:solidFill>
                <a:srgbClr val="595959"/>
              </a:solidFill>
              <a:latin typeface="Times New Roman" pitchFamily="18" charset="0"/>
              <a:ea typeface="Roboto Light"/>
              <a:cs typeface="Times New Roman" pitchFamily="18" charset="0"/>
              <a:sym typeface="Roboto Light"/>
            </a:endParaRPr>
          </a:p>
          <a:p>
            <a:pPr marL="0" lvl="0" indent="0" algn="l" rtl="0">
              <a:lnSpc>
                <a:spcPct val="115000"/>
              </a:lnSpc>
              <a:spcBef>
                <a:spcPts val="0"/>
              </a:spcBef>
              <a:spcAft>
                <a:spcPts val="0"/>
              </a:spcAft>
              <a:buNone/>
            </a:pPr>
            <a:r>
              <a:rPr lang="en" sz="1600" dirty="0" smtClean="0">
                <a:solidFill>
                  <a:srgbClr val="595959"/>
                </a:solidFill>
                <a:latin typeface="Times New Roman" pitchFamily="18" charset="0"/>
                <a:ea typeface="Roboto Light"/>
                <a:cs typeface="Times New Roman" pitchFamily="18" charset="0"/>
                <a:sym typeface="Roboto Light"/>
              </a:rPr>
              <a:t>25-30 </a:t>
            </a:r>
            <a:r>
              <a:rPr lang="en" sz="1600" dirty="0">
                <a:solidFill>
                  <a:srgbClr val="595959"/>
                </a:solidFill>
                <a:latin typeface="Times New Roman" pitchFamily="18" charset="0"/>
                <a:ea typeface="Roboto Light"/>
                <a:cs typeface="Times New Roman" pitchFamily="18" charset="0"/>
                <a:sym typeface="Roboto Light"/>
              </a:rPr>
              <a:t>minutes</a:t>
            </a:r>
            <a:endParaRPr sz="1600" dirty="0">
              <a:solidFill>
                <a:srgbClr val="595959"/>
              </a:solidFill>
              <a:latin typeface="Times New Roman" pitchFamily="18" charset="0"/>
              <a:ea typeface="Roboto Light"/>
              <a:cs typeface="Times New Roman" pitchFamily="18" charset="0"/>
              <a:sym typeface="Roboto Light"/>
            </a:endParaRPr>
          </a:p>
          <a:p>
            <a:pPr marL="0" lvl="0" indent="0" algn="l" rtl="0">
              <a:lnSpc>
                <a:spcPct val="115000"/>
              </a:lnSpc>
              <a:spcBef>
                <a:spcPts val="1600"/>
              </a:spcBef>
              <a:spcAft>
                <a:spcPts val="0"/>
              </a:spcAft>
              <a:buNone/>
            </a:pPr>
            <a:r>
              <a:rPr lang="en-US" sz="1600" dirty="0" smtClean="0">
                <a:solidFill>
                  <a:srgbClr val="595959"/>
                </a:solidFill>
                <a:latin typeface="Times New Roman" pitchFamily="18" charset="0"/>
                <a:ea typeface="Roboto Light"/>
                <a:cs typeface="Times New Roman" pitchFamily="18" charset="0"/>
                <a:sym typeface="Roboto Light"/>
              </a:rPr>
              <a:t>India</a:t>
            </a:r>
            <a:endParaRPr sz="1600" dirty="0">
              <a:solidFill>
                <a:srgbClr val="595959"/>
              </a:solidFill>
              <a:latin typeface="Times New Roman" pitchFamily="18" charset="0"/>
              <a:ea typeface="Roboto Light"/>
              <a:cs typeface="Times New Roman" pitchFamily="18" charset="0"/>
              <a:sym typeface="Roboto Light"/>
            </a:endParaRPr>
          </a:p>
          <a:p>
            <a:pPr marL="0" lvl="0" indent="0" algn="just" rtl="0">
              <a:lnSpc>
                <a:spcPct val="115000"/>
              </a:lnSpc>
              <a:spcBef>
                <a:spcPts val="1600"/>
              </a:spcBef>
              <a:spcAft>
                <a:spcPts val="0"/>
              </a:spcAft>
              <a:buNone/>
            </a:pPr>
            <a:r>
              <a:rPr lang="en" sz="1600" dirty="0">
                <a:solidFill>
                  <a:srgbClr val="595959"/>
                </a:solidFill>
                <a:latin typeface="Times New Roman" pitchFamily="18" charset="0"/>
                <a:ea typeface="Roboto Light"/>
                <a:cs typeface="Times New Roman" pitchFamily="18" charset="0"/>
                <a:sym typeface="Roboto Light"/>
              </a:rPr>
              <a:t>M</a:t>
            </a:r>
            <a:r>
              <a:rPr lang="en" sz="1600" dirty="0" smtClean="0">
                <a:solidFill>
                  <a:srgbClr val="595959"/>
                </a:solidFill>
                <a:latin typeface="Times New Roman" pitchFamily="18" charset="0"/>
                <a:ea typeface="Roboto Light"/>
                <a:cs typeface="Times New Roman" pitchFamily="18" charset="0"/>
                <a:sym typeface="Roboto Light"/>
              </a:rPr>
              <a:t>oderated </a:t>
            </a:r>
            <a:r>
              <a:rPr lang="en" sz="1600" dirty="0">
                <a:solidFill>
                  <a:srgbClr val="595959"/>
                </a:solidFill>
                <a:latin typeface="Times New Roman" pitchFamily="18" charset="0"/>
                <a:ea typeface="Roboto Light"/>
                <a:cs typeface="Times New Roman" pitchFamily="18" charset="0"/>
                <a:sym typeface="Roboto Light"/>
              </a:rPr>
              <a:t>usability </a:t>
            </a:r>
            <a:r>
              <a:rPr lang="en" sz="1600" dirty="0" smtClean="0">
                <a:solidFill>
                  <a:srgbClr val="595959"/>
                </a:solidFill>
                <a:latin typeface="Times New Roman" pitchFamily="18" charset="0"/>
                <a:ea typeface="Roboto Light"/>
                <a:cs typeface="Times New Roman" pitchFamily="18" charset="0"/>
                <a:sym typeface="Roboto Light"/>
              </a:rPr>
              <a:t>study</a:t>
            </a:r>
            <a:endParaRPr sz="1600" dirty="0">
              <a:solidFill>
                <a:srgbClr val="595959"/>
              </a:solidFill>
              <a:latin typeface="Times New Roman" pitchFamily="18" charset="0"/>
              <a:ea typeface="Roboto Light"/>
              <a:cs typeface="Times New Roman" pitchFamily="18" charset="0"/>
              <a:sym typeface="Roboto Light"/>
            </a:endParaRPr>
          </a:p>
          <a:p>
            <a:pPr marL="0" lvl="0" indent="0" algn="l" rtl="0">
              <a:lnSpc>
                <a:spcPct val="115000"/>
              </a:lnSpc>
              <a:spcBef>
                <a:spcPts val="1600"/>
              </a:spcBef>
              <a:spcAft>
                <a:spcPts val="1600"/>
              </a:spcAft>
              <a:buNone/>
            </a:pPr>
            <a:endParaRPr sz="1600" dirty="0">
              <a:solidFill>
                <a:srgbClr val="595959"/>
              </a:solidFill>
              <a:latin typeface="Times New Roman" pitchFamily="18" charset="0"/>
              <a:ea typeface="Roboto Light"/>
              <a:cs typeface="Times New Roman" pitchFamily="18" charset="0"/>
              <a:sym typeface="Roboto Light"/>
            </a:endParaRPr>
          </a:p>
        </p:txBody>
      </p:sp>
      <p:sp>
        <p:nvSpPr>
          <p:cNvPr id="91" name="Google Shape;91;p18"/>
          <p:cNvSpPr txBox="1"/>
          <p:nvPr/>
        </p:nvSpPr>
        <p:spPr>
          <a:xfrm>
            <a:off x="151839" y="539467"/>
            <a:ext cx="5526600" cy="87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200" dirty="0" smtClean="0">
                <a:solidFill>
                  <a:srgbClr val="000000"/>
                </a:solidFill>
                <a:latin typeface="Times New Roman" pitchFamily="18" charset="0"/>
                <a:ea typeface="Google Sans"/>
                <a:cs typeface="Times New Roman" pitchFamily="18" charset="0"/>
                <a:sym typeface="Google Sans"/>
              </a:rPr>
              <a:t>   Study </a:t>
            </a:r>
            <a:r>
              <a:rPr lang="en" sz="3200" dirty="0">
                <a:solidFill>
                  <a:srgbClr val="000000"/>
                </a:solidFill>
                <a:latin typeface="Times New Roman" pitchFamily="18" charset="0"/>
                <a:ea typeface="Google Sans"/>
                <a:cs typeface="Times New Roman" pitchFamily="18" charset="0"/>
                <a:sym typeface="Google Sans"/>
              </a:rPr>
              <a:t>Details</a:t>
            </a:r>
            <a:endParaRPr sz="3200" dirty="0">
              <a:solidFill>
                <a:srgbClr val="000000"/>
              </a:solidFill>
              <a:latin typeface="Times New Roman" pitchFamily="18" charset="0"/>
              <a:ea typeface="Google Sans"/>
              <a:cs typeface="Times New Roman" pitchFamily="18" charset="0"/>
              <a:sym typeface="Google Sans"/>
            </a:endParaRPr>
          </a:p>
          <a:p>
            <a:pPr marL="0" lvl="0" indent="0" algn="l" rtl="0">
              <a:lnSpc>
                <a:spcPct val="115000"/>
              </a:lnSpc>
              <a:spcBef>
                <a:spcPts val="0"/>
              </a:spcBef>
              <a:spcAft>
                <a:spcPts val="0"/>
              </a:spcAft>
              <a:buNone/>
            </a:pPr>
            <a:endParaRPr sz="1600" dirty="0">
              <a:solidFill>
                <a:srgbClr val="000000"/>
              </a:solidFill>
              <a:latin typeface="Times New Roman" pitchFamily="18" charset="0"/>
              <a:ea typeface="Google Sans"/>
              <a:cs typeface="Times New Roman" pitchFamily="18" charset="0"/>
              <a:sym typeface="Google Sans"/>
            </a:endParaRPr>
          </a:p>
        </p:txBody>
      </p:sp>
    </p:spTree>
    <p:extLst>
      <p:ext uri="{BB962C8B-B14F-4D97-AF65-F5344CB8AC3E}">
        <p14:creationId xmlns:p14="http://schemas.microsoft.com/office/powerpoint/2010/main" val="312903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956075" y="1815800"/>
            <a:ext cx="6732000" cy="371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smtClean="0">
                <a:solidFill>
                  <a:schemeClr val="lt1"/>
                </a:solidFill>
              </a:rPr>
              <a:t>                   </a:t>
            </a:r>
            <a:br>
              <a:rPr lang="en" dirty="0" smtClean="0">
                <a:solidFill>
                  <a:schemeClr val="lt1"/>
                </a:solidFill>
              </a:rPr>
            </a:br>
            <a:r>
              <a:rPr lang="en" dirty="0">
                <a:solidFill>
                  <a:schemeClr val="lt1"/>
                </a:solidFill>
              </a:rPr>
              <a:t> </a:t>
            </a:r>
            <a:r>
              <a:rPr lang="en" dirty="0" smtClean="0">
                <a:solidFill>
                  <a:schemeClr val="lt1"/>
                </a:solidFill>
              </a:rPr>
              <a:t>                  Themes</a:t>
            </a:r>
            <a:endParaRPr dirty="0">
              <a:solidFill>
                <a:schemeClr val="lt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48293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p:nvPr/>
        </p:nvSpPr>
        <p:spPr>
          <a:xfrm>
            <a:off x="179512" y="539467"/>
            <a:ext cx="5131200" cy="457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000" dirty="0" smtClean="0">
                <a:latin typeface="Google Sans"/>
                <a:ea typeface="Google Sans"/>
                <a:cs typeface="Google Sans"/>
                <a:sym typeface="Google Sans"/>
              </a:rPr>
              <a:t>User felt the need of an edit option</a:t>
            </a:r>
            <a:endParaRPr sz="2000" dirty="0">
              <a:solidFill>
                <a:srgbClr val="000000"/>
              </a:solidFill>
              <a:latin typeface="Google Sans"/>
              <a:ea typeface="Google Sans"/>
              <a:cs typeface="Google Sans"/>
              <a:sym typeface="Google Sans"/>
            </a:endParaRPr>
          </a:p>
        </p:txBody>
      </p:sp>
      <p:sp>
        <p:nvSpPr>
          <p:cNvPr id="110" name="Google Shape;110;p21"/>
          <p:cNvSpPr txBox="1"/>
          <p:nvPr/>
        </p:nvSpPr>
        <p:spPr>
          <a:xfrm>
            <a:off x="273628" y="1295134"/>
            <a:ext cx="4287201" cy="530222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lang="en" sz="1400" dirty="0" smtClean="0">
              <a:solidFill>
                <a:srgbClr val="595959"/>
              </a:solidFill>
              <a:latin typeface="Times New Roman" pitchFamily="18" charset="0"/>
              <a:ea typeface="Roboto Light"/>
              <a:cs typeface="Times New Roman" pitchFamily="18" charset="0"/>
              <a:sym typeface="Roboto Light"/>
            </a:endParaRPr>
          </a:p>
          <a:p>
            <a:pPr marL="0" lvl="0" indent="0" algn="l" rtl="0">
              <a:lnSpc>
                <a:spcPct val="115000"/>
              </a:lnSpc>
              <a:spcBef>
                <a:spcPts val="0"/>
              </a:spcBef>
              <a:spcAft>
                <a:spcPts val="0"/>
              </a:spcAft>
              <a:buNone/>
            </a:pPr>
            <a:r>
              <a:rPr lang="en" sz="1400" dirty="0" smtClean="0">
                <a:solidFill>
                  <a:srgbClr val="595959"/>
                </a:solidFill>
                <a:latin typeface="Times New Roman" pitchFamily="18" charset="0"/>
                <a:ea typeface="Roboto Light"/>
                <a:cs typeface="Times New Roman" pitchFamily="18" charset="0"/>
                <a:sym typeface="Roboto Light"/>
              </a:rPr>
              <a:t>Supporting </a:t>
            </a:r>
            <a:r>
              <a:rPr lang="en" sz="1400" dirty="0">
                <a:solidFill>
                  <a:srgbClr val="595959"/>
                </a:solidFill>
                <a:latin typeface="Times New Roman" pitchFamily="18" charset="0"/>
                <a:ea typeface="Roboto Light"/>
                <a:cs typeface="Times New Roman" pitchFamily="18" charset="0"/>
                <a:sym typeface="Roboto Light"/>
              </a:rPr>
              <a:t>evidence from the usability </a:t>
            </a:r>
            <a:r>
              <a:rPr lang="en" sz="1400" dirty="0" smtClean="0">
                <a:solidFill>
                  <a:srgbClr val="595959"/>
                </a:solidFill>
                <a:latin typeface="Times New Roman" pitchFamily="18" charset="0"/>
                <a:ea typeface="Roboto Light"/>
                <a:cs typeface="Times New Roman" pitchFamily="18" charset="0"/>
                <a:sym typeface="Roboto Light"/>
              </a:rPr>
              <a:t>study:</a:t>
            </a:r>
            <a:endParaRPr sz="1400" dirty="0">
              <a:solidFill>
                <a:srgbClr val="595959"/>
              </a:solidFill>
              <a:latin typeface="Times New Roman" pitchFamily="18" charset="0"/>
              <a:ea typeface="Roboto Light"/>
              <a:cs typeface="Times New Roman" pitchFamily="18" charset="0"/>
              <a:sym typeface="Roboto Light"/>
            </a:endParaRPr>
          </a:p>
          <a:p>
            <a:pPr marL="457200" lvl="0" indent="-311150" algn="l" rtl="0">
              <a:lnSpc>
                <a:spcPct val="115000"/>
              </a:lnSpc>
              <a:spcBef>
                <a:spcPts val="1000"/>
              </a:spcBef>
              <a:spcAft>
                <a:spcPts val="0"/>
              </a:spcAft>
              <a:buClr>
                <a:srgbClr val="595959"/>
              </a:buClr>
              <a:buSzPts val="1300"/>
              <a:buFont typeface="Roboto Light"/>
              <a:buChar char="●"/>
            </a:pPr>
            <a:r>
              <a:rPr lang="en" sz="1400" dirty="0">
                <a:solidFill>
                  <a:srgbClr val="595959"/>
                </a:solidFill>
                <a:latin typeface="Times New Roman" pitchFamily="18" charset="0"/>
                <a:ea typeface="Roboto Light"/>
                <a:cs typeface="Times New Roman" pitchFamily="18" charset="0"/>
                <a:sym typeface="Roboto Light"/>
              </a:rPr>
              <a:t>6</a:t>
            </a:r>
            <a:r>
              <a:rPr lang="en" sz="1400" dirty="0" smtClean="0">
                <a:solidFill>
                  <a:srgbClr val="595959"/>
                </a:solidFill>
                <a:latin typeface="Times New Roman" pitchFamily="18" charset="0"/>
                <a:ea typeface="Roboto Light"/>
                <a:cs typeface="Times New Roman" pitchFamily="18" charset="0"/>
                <a:sym typeface="Roboto Light"/>
              </a:rPr>
              <a:t> </a:t>
            </a:r>
            <a:r>
              <a:rPr lang="en" sz="1400" dirty="0">
                <a:solidFill>
                  <a:srgbClr val="595959"/>
                </a:solidFill>
                <a:latin typeface="Times New Roman" pitchFamily="18" charset="0"/>
                <a:ea typeface="Roboto Light"/>
                <a:cs typeface="Times New Roman" pitchFamily="18" charset="0"/>
                <a:sym typeface="Roboto Light"/>
              </a:rPr>
              <a:t>out of 6</a:t>
            </a:r>
            <a:r>
              <a:rPr lang="en" sz="1400" dirty="0" smtClean="0">
                <a:solidFill>
                  <a:srgbClr val="595959"/>
                </a:solidFill>
                <a:latin typeface="Times New Roman" pitchFamily="18" charset="0"/>
                <a:ea typeface="Roboto Light"/>
                <a:cs typeface="Times New Roman" pitchFamily="18" charset="0"/>
                <a:sym typeface="Roboto Light"/>
              </a:rPr>
              <a:t> </a:t>
            </a:r>
            <a:r>
              <a:rPr lang="en" sz="1400" dirty="0">
                <a:solidFill>
                  <a:srgbClr val="595959"/>
                </a:solidFill>
                <a:latin typeface="Times New Roman" pitchFamily="18" charset="0"/>
                <a:ea typeface="Roboto Light"/>
                <a:cs typeface="Times New Roman" pitchFamily="18" charset="0"/>
                <a:sym typeface="Roboto Light"/>
              </a:rPr>
              <a:t>total participants </a:t>
            </a:r>
            <a:r>
              <a:rPr lang="en-US" sz="1400" dirty="0" smtClean="0">
                <a:solidFill>
                  <a:srgbClr val="595959"/>
                </a:solidFill>
                <a:latin typeface="Times New Roman" pitchFamily="18" charset="0"/>
                <a:ea typeface="Roboto Light"/>
                <a:cs typeface="Times New Roman" pitchFamily="18" charset="0"/>
                <a:sym typeface="Roboto Light"/>
              </a:rPr>
              <a:t>wished to have a edit option for the tweets.</a:t>
            </a:r>
            <a:endParaRPr sz="1400" dirty="0">
              <a:solidFill>
                <a:srgbClr val="595959"/>
              </a:solidFill>
              <a:latin typeface="Times New Roman" pitchFamily="18" charset="0"/>
              <a:ea typeface="Roboto Light"/>
              <a:cs typeface="Times New Roman" pitchFamily="18" charset="0"/>
              <a:sym typeface="Roboto Light"/>
            </a:endParaRPr>
          </a:p>
          <a:p>
            <a:pPr marL="457200" lvl="0" indent="-311150" algn="l" rtl="0">
              <a:lnSpc>
                <a:spcPct val="115000"/>
              </a:lnSpc>
              <a:spcBef>
                <a:spcPts val="1000"/>
              </a:spcBef>
              <a:spcAft>
                <a:spcPts val="0"/>
              </a:spcAft>
              <a:buClr>
                <a:srgbClr val="595959"/>
              </a:buClr>
              <a:buSzPts val="1300"/>
              <a:buFont typeface="Roboto Light"/>
              <a:buChar char="●"/>
            </a:pPr>
            <a:r>
              <a:rPr lang="en" sz="1400" dirty="0">
                <a:solidFill>
                  <a:srgbClr val="595959"/>
                </a:solidFill>
                <a:latin typeface="Times New Roman" pitchFamily="18" charset="0"/>
                <a:ea typeface="Roboto Light"/>
                <a:cs typeface="Times New Roman" pitchFamily="18" charset="0"/>
                <a:sym typeface="Roboto Light"/>
              </a:rPr>
              <a:t>4 out of </a:t>
            </a:r>
            <a:r>
              <a:rPr lang="en" sz="1400" dirty="0" smtClean="0">
                <a:solidFill>
                  <a:srgbClr val="595959"/>
                </a:solidFill>
                <a:latin typeface="Times New Roman" pitchFamily="18" charset="0"/>
                <a:ea typeface="Roboto Light"/>
                <a:cs typeface="Times New Roman" pitchFamily="18" charset="0"/>
                <a:sym typeface="Roboto Light"/>
              </a:rPr>
              <a:t>6 </a:t>
            </a:r>
            <a:r>
              <a:rPr lang="en" sz="1400" dirty="0">
                <a:solidFill>
                  <a:srgbClr val="595959"/>
                </a:solidFill>
                <a:latin typeface="Times New Roman" pitchFamily="18" charset="0"/>
                <a:ea typeface="Roboto Light"/>
                <a:cs typeface="Times New Roman" pitchFamily="18" charset="0"/>
                <a:sym typeface="Roboto Light"/>
              </a:rPr>
              <a:t>total participants expressed a desire to </a:t>
            </a:r>
            <a:r>
              <a:rPr lang="en-US" sz="1400" dirty="0" smtClean="0">
                <a:solidFill>
                  <a:srgbClr val="595959"/>
                </a:solidFill>
                <a:latin typeface="Times New Roman" pitchFamily="18" charset="0"/>
                <a:ea typeface="Roboto Light"/>
                <a:cs typeface="Times New Roman" pitchFamily="18" charset="0"/>
                <a:sym typeface="Roboto Light"/>
              </a:rPr>
              <a:t>have it in the3 dots option in front of the tweet.</a:t>
            </a:r>
          </a:p>
          <a:p>
            <a:pPr marL="457200" indent="-311150">
              <a:lnSpc>
                <a:spcPct val="115000"/>
              </a:lnSpc>
              <a:spcBef>
                <a:spcPts val="1000"/>
              </a:spcBef>
              <a:buClr>
                <a:srgbClr val="595959"/>
              </a:buClr>
              <a:buSzPts val="1300"/>
              <a:buFont typeface="Roboto Light"/>
              <a:buChar char="●"/>
            </a:pPr>
            <a:r>
              <a:rPr lang="en" sz="1400" dirty="0">
                <a:solidFill>
                  <a:srgbClr val="595959"/>
                </a:solidFill>
                <a:latin typeface="Times New Roman" pitchFamily="18" charset="0"/>
                <a:ea typeface="Roboto Light"/>
                <a:cs typeface="Times New Roman" pitchFamily="18" charset="0"/>
                <a:sym typeface="Roboto Light"/>
              </a:rPr>
              <a:t>2</a:t>
            </a:r>
            <a:r>
              <a:rPr lang="en" sz="1400" dirty="0" smtClean="0">
                <a:solidFill>
                  <a:srgbClr val="595959"/>
                </a:solidFill>
                <a:latin typeface="Times New Roman" pitchFamily="18" charset="0"/>
                <a:ea typeface="Roboto Light"/>
                <a:cs typeface="Times New Roman" pitchFamily="18" charset="0"/>
                <a:sym typeface="Roboto Light"/>
              </a:rPr>
              <a:t> out of 6 total participants expressed a desire to </a:t>
            </a:r>
            <a:r>
              <a:rPr lang="en-US" sz="1400" dirty="0" smtClean="0">
                <a:solidFill>
                  <a:srgbClr val="595959"/>
                </a:solidFill>
                <a:latin typeface="Times New Roman" pitchFamily="18" charset="0"/>
                <a:ea typeface="Roboto Light"/>
                <a:cs typeface="Times New Roman" pitchFamily="18" charset="0"/>
                <a:sym typeface="Roboto Light"/>
              </a:rPr>
              <a:t>have it along with the re-tweet option.</a:t>
            </a:r>
          </a:p>
          <a:p>
            <a:pPr marL="457200" lvl="0" indent="-311150" algn="l" rtl="0">
              <a:lnSpc>
                <a:spcPct val="115000"/>
              </a:lnSpc>
              <a:spcBef>
                <a:spcPts val="1000"/>
              </a:spcBef>
              <a:spcAft>
                <a:spcPts val="0"/>
              </a:spcAft>
              <a:buClr>
                <a:srgbClr val="595959"/>
              </a:buClr>
              <a:buSzPts val="1300"/>
              <a:buFont typeface="Roboto Light"/>
              <a:buChar char="●"/>
            </a:pPr>
            <a:endParaRPr lang="en-US" sz="1400" dirty="0" smtClean="0">
              <a:solidFill>
                <a:srgbClr val="595959"/>
              </a:solidFill>
              <a:latin typeface="Times New Roman" pitchFamily="18" charset="0"/>
              <a:ea typeface="Roboto Light"/>
              <a:cs typeface="Times New Roman" pitchFamily="18" charset="0"/>
              <a:sym typeface="Roboto Light"/>
            </a:endParaRPr>
          </a:p>
          <a:p>
            <a:pPr lvl="0">
              <a:spcBef>
                <a:spcPts val="1000"/>
              </a:spcBef>
            </a:pPr>
            <a:r>
              <a:rPr lang="en" sz="1400" dirty="0" smtClean="0">
                <a:solidFill>
                  <a:srgbClr val="4285F4"/>
                </a:solidFill>
                <a:latin typeface="Times New Roman" pitchFamily="18" charset="0"/>
                <a:ea typeface="Roboto Light"/>
                <a:cs typeface="Times New Roman" pitchFamily="18" charset="0"/>
                <a:sym typeface="Roboto Light"/>
              </a:rPr>
              <a:t>“</a:t>
            </a:r>
            <a:r>
              <a:rPr lang="en" sz="1400" i="1" dirty="0" smtClean="0">
                <a:solidFill>
                  <a:srgbClr val="4285F4"/>
                </a:solidFill>
                <a:latin typeface="Times New Roman" pitchFamily="18" charset="0"/>
                <a:ea typeface="Roboto Light"/>
                <a:cs typeface="Times New Roman" pitchFamily="18" charset="0"/>
                <a:sym typeface="Roboto Light"/>
              </a:rPr>
              <a:t>Sometimes, I want to edit  my tweets, but there is no edit option  avaliable so either I delete it and  make a new one or I let the tweet as it is. I wish there was an edit option</a:t>
            </a:r>
            <a:r>
              <a:rPr lang="en" sz="1400" dirty="0" smtClean="0">
                <a:solidFill>
                  <a:srgbClr val="4285F4"/>
                </a:solidFill>
                <a:latin typeface="Times New Roman" pitchFamily="18" charset="0"/>
                <a:ea typeface="Roboto Light"/>
                <a:cs typeface="Times New Roman" pitchFamily="18" charset="0"/>
                <a:sym typeface="Roboto Light"/>
              </a:rPr>
              <a:t>.”</a:t>
            </a:r>
          </a:p>
          <a:p>
            <a:endParaRPr lang="en" sz="1400" dirty="0">
              <a:solidFill>
                <a:srgbClr val="4285F4"/>
              </a:solidFill>
              <a:latin typeface="Times New Roman" pitchFamily="18" charset="0"/>
              <a:ea typeface="Roboto Light"/>
              <a:cs typeface="Times New Roman" pitchFamily="18" charset="0"/>
              <a:sym typeface="Roboto Light"/>
            </a:endParaRPr>
          </a:p>
          <a:p>
            <a:r>
              <a:rPr lang="en" sz="1400" dirty="0" smtClean="0">
                <a:solidFill>
                  <a:srgbClr val="4285F4"/>
                </a:solidFill>
                <a:latin typeface="Times New Roman" pitchFamily="18" charset="0"/>
                <a:ea typeface="Roboto Light"/>
                <a:cs typeface="Times New Roman" pitchFamily="18" charset="0"/>
                <a:sym typeface="Roboto Light"/>
              </a:rPr>
              <a:t>— </a:t>
            </a:r>
            <a:r>
              <a:rPr lang="en-IN" sz="1400" dirty="0" err="1" smtClean="0">
                <a:solidFill>
                  <a:schemeClr val="accent1"/>
                </a:solidFill>
                <a:latin typeface="Times New Roman" pitchFamily="18" charset="0"/>
                <a:ea typeface="Roboto Light"/>
                <a:cs typeface="Times New Roman" pitchFamily="18" charset="0"/>
                <a:sym typeface="Roboto Light"/>
              </a:rPr>
              <a:t>Dharmendra</a:t>
            </a:r>
            <a:r>
              <a:rPr lang="en-IN" sz="1400" dirty="0" smtClean="0">
                <a:solidFill>
                  <a:schemeClr val="accent1"/>
                </a:solidFill>
                <a:latin typeface="Times New Roman" pitchFamily="18" charset="0"/>
                <a:ea typeface="Roboto Light"/>
                <a:cs typeface="Times New Roman" pitchFamily="18" charset="0"/>
                <a:sym typeface="Roboto Light"/>
              </a:rPr>
              <a:t> </a:t>
            </a:r>
            <a:r>
              <a:rPr lang="en-IN" sz="1400" dirty="0" err="1" smtClean="0">
                <a:solidFill>
                  <a:schemeClr val="accent1"/>
                </a:solidFill>
                <a:latin typeface="Times New Roman" pitchFamily="18" charset="0"/>
                <a:ea typeface="Roboto Light"/>
                <a:cs typeface="Times New Roman" pitchFamily="18" charset="0"/>
                <a:sym typeface="Roboto Light"/>
              </a:rPr>
              <a:t>Choudhary</a:t>
            </a:r>
            <a:r>
              <a:rPr lang="en-IN" sz="1400" dirty="0" smtClean="0">
                <a:solidFill>
                  <a:schemeClr val="accent1"/>
                </a:solidFill>
                <a:latin typeface="Times New Roman" pitchFamily="18" charset="0"/>
                <a:ea typeface="Roboto Light"/>
                <a:cs typeface="Times New Roman" pitchFamily="18" charset="0"/>
                <a:sym typeface="Roboto Light"/>
              </a:rPr>
              <a:t>, Twitter user from Bengaluru, India.</a:t>
            </a:r>
            <a:endParaRPr lang="en-IN" sz="1400" dirty="0" smtClean="0">
              <a:solidFill>
                <a:srgbClr val="4285F4"/>
              </a:solidFill>
              <a:latin typeface="Times New Roman" pitchFamily="18" charset="0"/>
              <a:ea typeface="Roboto Light"/>
              <a:cs typeface="Times New Roman" pitchFamily="18" charset="0"/>
              <a:sym typeface="Roboto Light"/>
            </a:endParaRPr>
          </a:p>
          <a:p>
            <a:pPr marL="0" lvl="0" indent="0" algn="l" rtl="0">
              <a:spcBef>
                <a:spcPts val="0"/>
              </a:spcBef>
              <a:spcAft>
                <a:spcPts val="0"/>
              </a:spcAft>
              <a:buNone/>
            </a:pPr>
            <a:endParaRPr sz="1400" dirty="0">
              <a:solidFill>
                <a:srgbClr val="595959"/>
              </a:solidFill>
              <a:latin typeface="Times New Roman" pitchFamily="18" charset="0"/>
              <a:ea typeface="Roboto Light"/>
              <a:cs typeface="Times New Roman" pitchFamily="18" charset="0"/>
              <a:sym typeface="Roboto Light"/>
            </a:endParaRPr>
          </a:p>
        </p:txBody>
      </p:sp>
      <p:sp>
        <p:nvSpPr>
          <p:cNvPr id="115" name="Google Shape;115;p21"/>
          <p:cNvSpPr/>
          <p:nvPr/>
        </p:nvSpPr>
        <p:spPr>
          <a:xfrm>
            <a:off x="279375" y="6267957"/>
            <a:ext cx="8562900" cy="205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064" y="1336635"/>
            <a:ext cx="2822448" cy="4700016"/>
          </a:xfrm>
          <a:prstGeom prst="rect">
            <a:avLst/>
          </a:prstGeom>
          <a:ln>
            <a:solidFill>
              <a:schemeClr val="tx2"/>
            </a:solidFill>
          </a:ln>
        </p:spPr>
      </p:pic>
    </p:spTree>
    <p:extLst>
      <p:ext uri="{BB962C8B-B14F-4D97-AF65-F5344CB8AC3E}">
        <p14:creationId xmlns:p14="http://schemas.microsoft.com/office/powerpoint/2010/main" val="3986324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p:nvPr/>
        </p:nvSpPr>
        <p:spPr>
          <a:xfrm>
            <a:off x="273625" y="539467"/>
            <a:ext cx="5131200" cy="755600"/>
          </a:xfrm>
          <a:prstGeom prst="rect">
            <a:avLst/>
          </a:prstGeom>
          <a:noFill/>
          <a:ln>
            <a:noFill/>
          </a:ln>
        </p:spPr>
        <p:txBody>
          <a:bodyPr spcFirstLastPara="1" wrap="square" lIns="91425" tIns="91425" rIns="91425" bIns="91425" anchor="t" anchorCtr="0">
            <a:noAutofit/>
          </a:bodyPr>
          <a:lstStyle/>
          <a:p>
            <a:pPr lvl="0">
              <a:lnSpc>
                <a:spcPct val="115000"/>
              </a:lnSpc>
            </a:pPr>
            <a:r>
              <a:rPr lang="en-US" sz="2000" dirty="0" smtClean="0">
                <a:latin typeface="Google Sans"/>
                <a:ea typeface="Google Sans"/>
                <a:cs typeface="Google Sans"/>
                <a:sym typeface="Google Sans"/>
              </a:rPr>
              <a:t>Users felt the need to </a:t>
            </a:r>
            <a:r>
              <a:rPr lang="en-US" sz="2000" dirty="0">
                <a:latin typeface="Google Sans"/>
                <a:ea typeface="Google Sans"/>
                <a:cs typeface="Google Sans"/>
                <a:sym typeface="Google Sans"/>
              </a:rPr>
              <a:t>share the files </a:t>
            </a:r>
            <a:r>
              <a:rPr lang="en-US" sz="2000" dirty="0" smtClean="0">
                <a:latin typeface="Google Sans"/>
                <a:ea typeface="Google Sans"/>
                <a:cs typeface="Google Sans"/>
                <a:sym typeface="Google Sans"/>
              </a:rPr>
              <a:t>(</a:t>
            </a:r>
            <a:r>
              <a:rPr lang="en-US" sz="2000" dirty="0" err="1" smtClean="0">
                <a:latin typeface="Google Sans"/>
                <a:ea typeface="Google Sans"/>
                <a:cs typeface="Google Sans"/>
                <a:sym typeface="Google Sans"/>
              </a:rPr>
              <a:t>pdf</a:t>
            </a:r>
            <a:r>
              <a:rPr lang="en-US" sz="2000" dirty="0" smtClean="0">
                <a:latin typeface="Google Sans"/>
                <a:ea typeface="Google Sans"/>
                <a:cs typeface="Google Sans"/>
                <a:sym typeface="Google Sans"/>
              </a:rPr>
              <a:t>, doc) while direct messaging</a:t>
            </a:r>
            <a:endParaRPr sz="2000" dirty="0">
              <a:solidFill>
                <a:srgbClr val="000000"/>
              </a:solidFill>
              <a:latin typeface="Google Sans"/>
              <a:ea typeface="Google Sans"/>
              <a:cs typeface="Google Sans"/>
              <a:sym typeface="Google Sans"/>
            </a:endParaRPr>
          </a:p>
          <a:p>
            <a:pPr marL="0" lvl="0" indent="0" algn="l" rtl="0">
              <a:lnSpc>
                <a:spcPct val="115000"/>
              </a:lnSpc>
              <a:spcBef>
                <a:spcPts val="0"/>
              </a:spcBef>
              <a:spcAft>
                <a:spcPts val="0"/>
              </a:spcAft>
              <a:buNone/>
            </a:pPr>
            <a:endParaRPr sz="1800" dirty="0">
              <a:solidFill>
                <a:srgbClr val="000000"/>
              </a:solidFill>
              <a:latin typeface="Google Sans"/>
              <a:ea typeface="Google Sans"/>
              <a:cs typeface="Google Sans"/>
              <a:sym typeface="Google Sans"/>
            </a:endParaRPr>
          </a:p>
        </p:txBody>
      </p:sp>
      <p:sp>
        <p:nvSpPr>
          <p:cNvPr id="122" name="Google Shape;122;p22"/>
          <p:cNvSpPr txBox="1"/>
          <p:nvPr/>
        </p:nvSpPr>
        <p:spPr>
          <a:xfrm>
            <a:off x="273628" y="1628800"/>
            <a:ext cx="4010343" cy="439248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lang="en" sz="1300" dirty="0" smtClean="0">
              <a:solidFill>
                <a:srgbClr val="595959"/>
              </a:solidFill>
              <a:latin typeface="Roboto Light"/>
              <a:ea typeface="Roboto Light"/>
              <a:cs typeface="Roboto Light"/>
              <a:sym typeface="Roboto Light"/>
            </a:endParaRPr>
          </a:p>
          <a:p>
            <a:pPr marL="0" lvl="0" indent="0" algn="l" rtl="0">
              <a:lnSpc>
                <a:spcPct val="115000"/>
              </a:lnSpc>
              <a:spcBef>
                <a:spcPts val="0"/>
              </a:spcBef>
              <a:spcAft>
                <a:spcPts val="0"/>
              </a:spcAft>
              <a:buNone/>
            </a:pPr>
            <a:r>
              <a:rPr lang="en" sz="1300" dirty="0" smtClean="0">
                <a:solidFill>
                  <a:srgbClr val="595959"/>
                </a:solidFill>
                <a:latin typeface="Roboto Light"/>
                <a:ea typeface="Roboto Light"/>
                <a:cs typeface="Roboto Light"/>
                <a:sym typeface="Roboto Light"/>
              </a:rPr>
              <a:t>Supporting </a:t>
            </a:r>
            <a:r>
              <a:rPr lang="en" sz="1300" dirty="0">
                <a:solidFill>
                  <a:srgbClr val="595959"/>
                </a:solidFill>
                <a:latin typeface="Roboto Light"/>
                <a:ea typeface="Roboto Light"/>
                <a:cs typeface="Roboto Light"/>
                <a:sym typeface="Roboto Light"/>
              </a:rPr>
              <a:t>evidence from the usability study.</a:t>
            </a:r>
            <a:endParaRPr sz="1300" dirty="0">
              <a:solidFill>
                <a:srgbClr val="595959"/>
              </a:solidFill>
              <a:latin typeface="Roboto Light"/>
              <a:ea typeface="Roboto Light"/>
              <a:cs typeface="Roboto Light"/>
              <a:sym typeface="Roboto Light"/>
            </a:endParaRPr>
          </a:p>
          <a:p>
            <a:pPr marL="457200" lvl="0" indent="-311150" algn="l" rtl="0">
              <a:lnSpc>
                <a:spcPct val="115000"/>
              </a:lnSpc>
              <a:spcBef>
                <a:spcPts val="1000"/>
              </a:spcBef>
              <a:spcAft>
                <a:spcPts val="0"/>
              </a:spcAft>
              <a:buClr>
                <a:srgbClr val="595959"/>
              </a:buClr>
              <a:buSzPts val="1300"/>
              <a:buFont typeface="Roboto Light"/>
              <a:buChar char="●"/>
            </a:pPr>
            <a:r>
              <a:rPr lang="en" sz="1300" dirty="0">
                <a:solidFill>
                  <a:srgbClr val="595959"/>
                </a:solidFill>
                <a:latin typeface="Roboto Light"/>
                <a:ea typeface="Roboto Light"/>
                <a:cs typeface="Roboto Light"/>
                <a:sym typeface="Roboto Light"/>
              </a:rPr>
              <a:t>3</a:t>
            </a:r>
            <a:r>
              <a:rPr lang="en" sz="1300" dirty="0" smtClean="0">
                <a:solidFill>
                  <a:srgbClr val="595959"/>
                </a:solidFill>
                <a:latin typeface="Roboto Light"/>
                <a:ea typeface="Roboto Light"/>
                <a:cs typeface="Roboto Light"/>
                <a:sym typeface="Roboto Light"/>
              </a:rPr>
              <a:t> </a:t>
            </a:r>
            <a:r>
              <a:rPr lang="en" sz="1300" dirty="0">
                <a:solidFill>
                  <a:srgbClr val="595959"/>
                </a:solidFill>
                <a:latin typeface="Roboto Light"/>
                <a:ea typeface="Roboto Light"/>
                <a:cs typeface="Roboto Light"/>
                <a:sym typeface="Roboto Light"/>
              </a:rPr>
              <a:t>out of </a:t>
            </a:r>
            <a:r>
              <a:rPr lang="en" sz="1300" dirty="0" smtClean="0">
                <a:solidFill>
                  <a:srgbClr val="595959"/>
                </a:solidFill>
                <a:latin typeface="Roboto Light"/>
                <a:ea typeface="Roboto Light"/>
                <a:cs typeface="Roboto Light"/>
                <a:sym typeface="Roboto Light"/>
              </a:rPr>
              <a:t>6 </a:t>
            </a:r>
            <a:r>
              <a:rPr lang="en" sz="1300" dirty="0">
                <a:solidFill>
                  <a:srgbClr val="595959"/>
                </a:solidFill>
                <a:latin typeface="Roboto Light"/>
                <a:ea typeface="Roboto Light"/>
                <a:cs typeface="Roboto Light"/>
                <a:sym typeface="Roboto Light"/>
              </a:rPr>
              <a:t>total participants said they wanted </a:t>
            </a:r>
            <a:r>
              <a:rPr lang="en-US" sz="1300" dirty="0" smtClean="0">
                <a:solidFill>
                  <a:srgbClr val="595959"/>
                </a:solidFill>
                <a:latin typeface="Roboto Light"/>
                <a:ea typeface="Roboto Light"/>
                <a:cs typeface="Roboto Light"/>
                <a:sym typeface="Roboto Light"/>
              </a:rPr>
              <a:t>to upload a </a:t>
            </a:r>
            <a:r>
              <a:rPr lang="en-US" sz="1300" dirty="0" err="1" smtClean="0">
                <a:solidFill>
                  <a:srgbClr val="595959"/>
                </a:solidFill>
                <a:latin typeface="Roboto Light"/>
                <a:ea typeface="Roboto Light"/>
                <a:cs typeface="Roboto Light"/>
                <a:sym typeface="Roboto Light"/>
              </a:rPr>
              <a:t>pdf</a:t>
            </a:r>
            <a:r>
              <a:rPr lang="en-US" sz="1300" dirty="0">
                <a:solidFill>
                  <a:srgbClr val="595959"/>
                </a:solidFill>
                <a:latin typeface="Roboto Light"/>
                <a:ea typeface="Roboto Light"/>
                <a:cs typeface="Roboto Light"/>
                <a:sym typeface="Roboto Light"/>
              </a:rPr>
              <a:t> </a:t>
            </a:r>
            <a:r>
              <a:rPr lang="en-US" sz="1300" dirty="0" smtClean="0">
                <a:solidFill>
                  <a:srgbClr val="595959"/>
                </a:solidFill>
                <a:latin typeface="Roboto Light"/>
                <a:ea typeface="Roboto Light"/>
                <a:cs typeface="Roboto Light"/>
                <a:sym typeface="Roboto Light"/>
              </a:rPr>
              <a:t>and doc file in the message tab.</a:t>
            </a:r>
            <a:endParaRPr sz="1300" dirty="0">
              <a:solidFill>
                <a:srgbClr val="595959"/>
              </a:solidFill>
              <a:latin typeface="Roboto Light"/>
              <a:ea typeface="Roboto Light"/>
              <a:cs typeface="Roboto Light"/>
              <a:sym typeface="Roboto Light"/>
            </a:endParaRPr>
          </a:p>
          <a:p>
            <a:pPr marL="457200" lvl="0" indent="0" algn="l" rtl="0">
              <a:lnSpc>
                <a:spcPct val="115000"/>
              </a:lnSpc>
              <a:spcBef>
                <a:spcPts val="1000"/>
              </a:spcBef>
              <a:spcAft>
                <a:spcPts val="0"/>
              </a:spcAft>
              <a:buNone/>
            </a:pPr>
            <a:endParaRPr sz="1300" dirty="0">
              <a:solidFill>
                <a:srgbClr val="595959"/>
              </a:solidFill>
              <a:latin typeface="Roboto Light"/>
              <a:ea typeface="Roboto Light"/>
              <a:cs typeface="Roboto Light"/>
              <a:sym typeface="Roboto Light"/>
            </a:endParaRPr>
          </a:p>
          <a:p>
            <a:pPr lvl="0">
              <a:spcBef>
                <a:spcPts val="1000"/>
              </a:spcBef>
              <a:buClr>
                <a:schemeClr val="dk1"/>
              </a:buClr>
              <a:buSzPts val="1100"/>
            </a:pPr>
            <a:r>
              <a:rPr lang="en" sz="1300" dirty="0" smtClean="0">
                <a:solidFill>
                  <a:schemeClr val="accent1"/>
                </a:solidFill>
                <a:latin typeface="Roboto Light"/>
                <a:ea typeface="Roboto Light"/>
                <a:cs typeface="Roboto Light"/>
                <a:sym typeface="Roboto Light"/>
              </a:rPr>
              <a:t>“</a:t>
            </a:r>
            <a:r>
              <a:rPr lang="en" sz="1300" i="1" dirty="0" smtClean="0">
                <a:solidFill>
                  <a:schemeClr val="accent1"/>
                </a:solidFill>
                <a:latin typeface="Roboto Light"/>
                <a:ea typeface="Roboto Light"/>
                <a:cs typeface="Roboto Light"/>
                <a:sym typeface="Roboto Light"/>
              </a:rPr>
              <a:t>I use the app regularly and enjoy using  it.   Sometimes I want to share a </a:t>
            </a:r>
            <a:r>
              <a:rPr lang="en" sz="1300" i="1" dirty="0">
                <a:solidFill>
                  <a:schemeClr val="accent1"/>
                </a:solidFill>
                <a:latin typeface="Roboto Light"/>
                <a:ea typeface="Roboto Light"/>
                <a:cs typeface="Roboto Light"/>
                <a:sym typeface="Roboto Light"/>
              </a:rPr>
              <a:t>file (</a:t>
            </a:r>
            <a:r>
              <a:rPr lang="en" sz="1300" i="1" dirty="0" smtClean="0">
                <a:solidFill>
                  <a:schemeClr val="accent1"/>
                </a:solidFill>
                <a:latin typeface="Roboto Light"/>
                <a:ea typeface="Roboto Light"/>
                <a:cs typeface="Roboto Light"/>
                <a:sym typeface="Roboto Light"/>
              </a:rPr>
              <a:t>doc, pdf) through the message but one can only send GIF and images . It would have been nice to have an “attach file” option too.”</a:t>
            </a:r>
            <a:endParaRPr lang="en" sz="1300" dirty="0" smtClean="0">
              <a:solidFill>
                <a:schemeClr val="accent1"/>
              </a:solidFill>
              <a:latin typeface="Roboto Light"/>
              <a:ea typeface="Roboto Light"/>
              <a:cs typeface="Roboto Light"/>
              <a:sym typeface="Roboto Light"/>
            </a:endParaRPr>
          </a:p>
          <a:p>
            <a:pPr marL="0" lvl="0" indent="0" algn="l" rtl="0">
              <a:spcBef>
                <a:spcPts val="1000"/>
              </a:spcBef>
              <a:spcAft>
                <a:spcPts val="0"/>
              </a:spcAft>
              <a:buClr>
                <a:schemeClr val="dk1"/>
              </a:buClr>
              <a:buSzPts val="1100"/>
              <a:buFont typeface="Arial"/>
              <a:buNone/>
            </a:pPr>
            <a:endParaRPr sz="1300" dirty="0">
              <a:solidFill>
                <a:schemeClr val="accent1"/>
              </a:solidFill>
              <a:latin typeface="Roboto Light"/>
              <a:ea typeface="Roboto Light"/>
              <a:cs typeface="Roboto Light"/>
              <a:sym typeface="Roboto Light"/>
            </a:endParaRPr>
          </a:p>
          <a:p>
            <a:pPr>
              <a:buClr>
                <a:schemeClr val="dk1"/>
              </a:buClr>
              <a:buSzPts val="1100"/>
            </a:pPr>
            <a:r>
              <a:rPr lang="en" sz="1300" dirty="0" smtClean="0">
                <a:solidFill>
                  <a:srgbClr val="4285F4"/>
                </a:solidFill>
                <a:latin typeface="Roboto Light"/>
                <a:ea typeface="Roboto Light"/>
                <a:cs typeface="Roboto Light"/>
                <a:sym typeface="Roboto Light"/>
              </a:rPr>
              <a:t>— </a:t>
            </a:r>
            <a:r>
              <a:rPr lang="en-IN" sz="1300" dirty="0" err="1" smtClean="0">
                <a:solidFill>
                  <a:srgbClr val="4285F4"/>
                </a:solidFill>
                <a:latin typeface="Roboto Light"/>
                <a:ea typeface="Roboto Light"/>
                <a:cs typeface="Roboto Light"/>
                <a:sym typeface="Roboto Light"/>
              </a:rPr>
              <a:t>Puneet</a:t>
            </a:r>
            <a:r>
              <a:rPr lang="en-IN" sz="1300" dirty="0" smtClean="0">
                <a:solidFill>
                  <a:srgbClr val="4285F4"/>
                </a:solidFill>
                <a:latin typeface="Roboto Light"/>
                <a:ea typeface="Roboto Light"/>
                <a:cs typeface="Roboto Light"/>
                <a:sym typeface="Roboto Light"/>
              </a:rPr>
              <a:t> </a:t>
            </a:r>
            <a:r>
              <a:rPr lang="en-IN" sz="1300" dirty="0" err="1" smtClean="0">
                <a:solidFill>
                  <a:srgbClr val="4285F4"/>
                </a:solidFill>
                <a:latin typeface="Roboto Light"/>
                <a:ea typeface="Roboto Light"/>
                <a:cs typeface="Roboto Light"/>
                <a:sym typeface="Roboto Light"/>
              </a:rPr>
              <a:t>Agarwal</a:t>
            </a:r>
            <a:r>
              <a:rPr lang="en-IN" sz="1300" dirty="0" smtClean="0">
                <a:solidFill>
                  <a:srgbClr val="4285F4"/>
                </a:solidFill>
                <a:latin typeface="Roboto Light"/>
                <a:ea typeface="Roboto Light"/>
                <a:cs typeface="Roboto Light"/>
                <a:sym typeface="Roboto Light"/>
              </a:rPr>
              <a:t>, Twitter User, Ireland</a:t>
            </a:r>
          </a:p>
          <a:p>
            <a:pPr marL="0" lvl="0" indent="0" algn="l" rtl="0">
              <a:spcBef>
                <a:spcPts val="0"/>
              </a:spcBef>
              <a:spcAft>
                <a:spcPts val="0"/>
              </a:spcAft>
              <a:buClr>
                <a:schemeClr val="dk1"/>
              </a:buClr>
              <a:buSzPts val="1100"/>
              <a:buFont typeface="Arial"/>
              <a:buNone/>
            </a:pPr>
            <a:r>
              <a:rPr lang="en" sz="1300" dirty="0" smtClean="0">
                <a:solidFill>
                  <a:srgbClr val="4285F4"/>
                </a:solidFill>
                <a:latin typeface="Roboto Light"/>
                <a:ea typeface="Roboto Light"/>
                <a:cs typeface="Roboto Light"/>
                <a:sym typeface="Roboto Light"/>
              </a:rPr>
              <a:t> </a:t>
            </a:r>
            <a:endParaRPr sz="1300" dirty="0">
              <a:solidFill>
                <a:srgbClr val="595959"/>
              </a:solidFill>
              <a:latin typeface="Roboto Light"/>
              <a:ea typeface="Roboto Light"/>
              <a:cs typeface="Roboto Light"/>
              <a:sym typeface="Roboto Light"/>
            </a:endParaRPr>
          </a:p>
        </p:txBody>
      </p:sp>
      <p:sp>
        <p:nvSpPr>
          <p:cNvPr id="127" name="Google Shape;127;p22"/>
          <p:cNvSpPr/>
          <p:nvPr/>
        </p:nvSpPr>
        <p:spPr>
          <a:xfrm>
            <a:off x="279375" y="6267957"/>
            <a:ext cx="8562900" cy="205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7111" y="1124744"/>
            <a:ext cx="2682240" cy="4611624"/>
          </a:xfrm>
          <a:prstGeom prst="rect">
            <a:avLst/>
          </a:prstGeom>
          <a:ln>
            <a:solidFill>
              <a:schemeClr val="tx1"/>
            </a:solidFill>
          </a:ln>
        </p:spPr>
      </p:pic>
    </p:spTree>
    <p:extLst>
      <p:ext uri="{BB962C8B-B14F-4D97-AF65-F5344CB8AC3E}">
        <p14:creationId xmlns:p14="http://schemas.microsoft.com/office/powerpoint/2010/main" val="2009351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p:nvPr/>
        </p:nvSpPr>
        <p:spPr>
          <a:xfrm>
            <a:off x="273625" y="539467"/>
            <a:ext cx="5131200" cy="130535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000" dirty="0" smtClean="0">
                <a:latin typeface="Google Sans"/>
                <a:ea typeface="Google Sans"/>
                <a:cs typeface="Google Sans"/>
                <a:sym typeface="Google Sans"/>
              </a:rPr>
              <a:t>User want to see comments on that particular tweet in comment icon        along with the “tweet your reply” option</a:t>
            </a:r>
            <a:endParaRPr sz="2000" dirty="0">
              <a:solidFill>
                <a:srgbClr val="000000"/>
              </a:solidFill>
              <a:latin typeface="Google Sans"/>
              <a:ea typeface="Google Sans"/>
              <a:cs typeface="Google Sans"/>
              <a:sym typeface="Google Sans"/>
            </a:endParaRPr>
          </a:p>
          <a:p>
            <a:pPr marL="0" lvl="0" indent="0" algn="l" rtl="0">
              <a:lnSpc>
                <a:spcPct val="115000"/>
              </a:lnSpc>
              <a:spcBef>
                <a:spcPts val="0"/>
              </a:spcBef>
              <a:spcAft>
                <a:spcPts val="0"/>
              </a:spcAft>
              <a:buNone/>
            </a:pPr>
            <a:endParaRPr sz="1800" dirty="0">
              <a:solidFill>
                <a:srgbClr val="000000"/>
              </a:solidFill>
              <a:latin typeface="Google Sans"/>
              <a:ea typeface="Google Sans"/>
              <a:cs typeface="Google Sans"/>
              <a:sym typeface="Google Sans"/>
            </a:endParaRPr>
          </a:p>
        </p:txBody>
      </p:sp>
      <p:sp>
        <p:nvSpPr>
          <p:cNvPr id="134" name="Google Shape;134;p23"/>
          <p:cNvSpPr txBox="1"/>
          <p:nvPr/>
        </p:nvSpPr>
        <p:spPr>
          <a:xfrm>
            <a:off x="273628" y="1844824"/>
            <a:ext cx="3987481" cy="476630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lang="en" sz="1300" dirty="0" smtClean="0">
              <a:solidFill>
                <a:srgbClr val="595959"/>
              </a:solidFill>
              <a:latin typeface="Roboto Light"/>
              <a:ea typeface="Roboto Light"/>
              <a:cs typeface="Roboto Light"/>
              <a:sym typeface="Roboto Light"/>
            </a:endParaRPr>
          </a:p>
          <a:p>
            <a:pPr marL="0" lvl="0" indent="0" algn="l" rtl="0">
              <a:lnSpc>
                <a:spcPct val="115000"/>
              </a:lnSpc>
              <a:spcBef>
                <a:spcPts val="0"/>
              </a:spcBef>
              <a:spcAft>
                <a:spcPts val="0"/>
              </a:spcAft>
              <a:buNone/>
            </a:pPr>
            <a:r>
              <a:rPr lang="en" sz="1300" dirty="0" smtClean="0">
                <a:solidFill>
                  <a:srgbClr val="595959"/>
                </a:solidFill>
                <a:latin typeface="Roboto Light"/>
                <a:ea typeface="Roboto Light"/>
                <a:cs typeface="Roboto Light"/>
                <a:sym typeface="Roboto Light"/>
              </a:rPr>
              <a:t>Supporting </a:t>
            </a:r>
            <a:r>
              <a:rPr lang="en" sz="1300" dirty="0">
                <a:solidFill>
                  <a:srgbClr val="595959"/>
                </a:solidFill>
                <a:latin typeface="Roboto Light"/>
                <a:ea typeface="Roboto Light"/>
                <a:cs typeface="Roboto Light"/>
                <a:sym typeface="Roboto Light"/>
              </a:rPr>
              <a:t>evidence from the usability study.</a:t>
            </a:r>
            <a:endParaRPr sz="1300" dirty="0">
              <a:solidFill>
                <a:srgbClr val="595959"/>
              </a:solidFill>
              <a:latin typeface="Roboto Light"/>
              <a:ea typeface="Roboto Light"/>
              <a:cs typeface="Roboto Light"/>
              <a:sym typeface="Roboto Light"/>
            </a:endParaRPr>
          </a:p>
          <a:p>
            <a:pPr marL="457200" lvl="0" indent="-311150" algn="l" rtl="0">
              <a:lnSpc>
                <a:spcPct val="115000"/>
              </a:lnSpc>
              <a:spcBef>
                <a:spcPts val="1000"/>
              </a:spcBef>
              <a:spcAft>
                <a:spcPts val="0"/>
              </a:spcAft>
              <a:buClr>
                <a:srgbClr val="595959"/>
              </a:buClr>
              <a:buSzPts val="1300"/>
              <a:buFont typeface="Roboto Light"/>
              <a:buChar char="●"/>
            </a:pPr>
            <a:r>
              <a:rPr lang="en" sz="1300" dirty="0">
                <a:solidFill>
                  <a:srgbClr val="595959"/>
                </a:solidFill>
                <a:latin typeface="Roboto Light"/>
                <a:ea typeface="Roboto Light"/>
                <a:cs typeface="Roboto Light"/>
                <a:sym typeface="Roboto Light"/>
              </a:rPr>
              <a:t>4</a:t>
            </a:r>
            <a:r>
              <a:rPr lang="en" sz="1300" dirty="0" smtClean="0">
                <a:solidFill>
                  <a:srgbClr val="595959"/>
                </a:solidFill>
                <a:latin typeface="Roboto Light"/>
                <a:ea typeface="Roboto Light"/>
                <a:cs typeface="Roboto Light"/>
                <a:sym typeface="Roboto Light"/>
              </a:rPr>
              <a:t> </a:t>
            </a:r>
            <a:r>
              <a:rPr lang="en" sz="1300" dirty="0">
                <a:solidFill>
                  <a:srgbClr val="595959"/>
                </a:solidFill>
                <a:latin typeface="Roboto Light"/>
                <a:ea typeface="Roboto Light"/>
                <a:cs typeface="Roboto Light"/>
                <a:sym typeface="Roboto Light"/>
              </a:rPr>
              <a:t>out of </a:t>
            </a:r>
            <a:r>
              <a:rPr lang="en" sz="1300" dirty="0" smtClean="0">
                <a:solidFill>
                  <a:srgbClr val="595959"/>
                </a:solidFill>
                <a:latin typeface="Roboto Light"/>
                <a:ea typeface="Roboto Light"/>
                <a:cs typeface="Roboto Light"/>
                <a:sym typeface="Roboto Light"/>
              </a:rPr>
              <a:t>6 </a:t>
            </a:r>
            <a:r>
              <a:rPr lang="en" sz="1300" dirty="0">
                <a:solidFill>
                  <a:srgbClr val="595959"/>
                </a:solidFill>
                <a:latin typeface="Roboto Light"/>
                <a:ea typeface="Roboto Light"/>
                <a:cs typeface="Roboto Light"/>
                <a:sym typeface="Roboto Light"/>
              </a:rPr>
              <a:t>total participants said they wanted </a:t>
            </a:r>
            <a:r>
              <a:rPr lang="en-US" sz="1300" dirty="0" smtClean="0">
                <a:solidFill>
                  <a:srgbClr val="595959"/>
                </a:solidFill>
                <a:latin typeface="Roboto Light"/>
                <a:ea typeface="Roboto Light"/>
                <a:cs typeface="Roboto Light"/>
                <a:sym typeface="Roboto Light"/>
              </a:rPr>
              <a:t>see the comments of others in the same tab where they tweet their reply.</a:t>
            </a:r>
            <a:endParaRPr sz="1300" dirty="0">
              <a:solidFill>
                <a:srgbClr val="595959"/>
              </a:solidFill>
              <a:latin typeface="Roboto Light"/>
              <a:ea typeface="Roboto Light"/>
              <a:cs typeface="Roboto Light"/>
              <a:sym typeface="Roboto Light"/>
            </a:endParaRPr>
          </a:p>
          <a:p>
            <a:pPr marL="0" lvl="0" indent="0" algn="l" rtl="0">
              <a:lnSpc>
                <a:spcPct val="115000"/>
              </a:lnSpc>
              <a:spcBef>
                <a:spcPts val="1000"/>
              </a:spcBef>
              <a:spcAft>
                <a:spcPts val="0"/>
              </a:spcAft>
              <a:buNone/>
            </a:pPr>
            <a:endParaRPr sz="1300" dirty="0">
              <a:solidFill>
                <a:srgbClr val="595959"/>
              </a:solidFill>
              <a:latin typeface="Roboto Light"/>
              <a:ea typeface="Roboto Light"/>
              <a:cs typeface="Roboto Light"/>
              <a:sym typeface="Roboto Light"/>
            </a:endParaRPr>
          </a:p>
          <a:p>
            <a:pPr marL="0" lvl="0" indent="0" algn="l" rtl="0">
              <a:lnSpc>
                <a:spcPct val="115000"/>
              </a:lnSpc>
              <a:spcBef>
                <a:spcPts val="1000"/>
              </a:spcBef>
              <a:spcAft>
                <a:spcPts val="0"/>
              </a:spcAft>
              <a:buNone/>
            </a:pPr>
            <a:endParaRPr sz="1300" dirty="0">
              <a:solidFill>
                <a:srgbClr val="595959"/>
              </a:solidFill>
              <a:latin typeface="Roboto Light"/>
              <a:ea typeface="Roboto Light"/>
              <a:cs typeface="Roboto Light"/>
              <a:sym typeface="Roboto Light"/>
            </a:endParaRPr>
          </a:p>
          <a:p>
            <a:pPr marL="0" lvl="0" indent="0" algn="l" rtl="0">
              <a:spcBef>
                <a:spcPts val="1000"/>
              </a:spcBef>
              <a:spcAft>
                <a:spcPts val="0"/>
              </a:spcAft>
              <a:buNone/>
            </a:pPr>
            <a:r>
              <a:rPr lang="en" sz="1300" dirty="0" smtClean="0">
                <a:solidFill>
                  <a:schemeClr val="accent1"/>
                </a:solidFill>
                <a:latin typeface="Roboto Light"/>
                <a:ea typeface="Roboto Light"/>
                <a:cs typeface="Roboto Light"/>
                <a:sym typeface="Roboto Light"/>
              </a:rPr>
              <a:t>“</a:t>
            </a:r>
            <a:r>
              <a:rPr lang="en" sz="1300" i="1" dirty="0" smtClean="0">
                <a:solidFill>
                  <a:schemeClr val="accent1"/>
                </a:solidFill>
                <a:latin typeface="Roboto Light"/>
                <a:ea typeface="Roboto Light"/>
                <a:cs typeface="Roboto Light"/>
                <a:sym typeface="Roboto Light"/>
              </a:rPr>
              <a:t>When </a:t>
            </a:r>
            <a:r>
              <a:rPr lang="en-IN" sz="1300" i="1" dirty="0" smtClean="0">
                <a:solidFill>
                  <a:schemeClr val="accent1"/>
                </a:solidFill>
                <a:latin typeface="Roboto Light"/>
                <a:ea typeface="Roboto Light"/>
                <a:cs typeface="Roboto Light"/>
                <a:sym typeface="Roboto Light"/>
              </a:rPr>
              <a:t>I</a:t>
            </a:r>
            <a:r>
              <a:rPr lang="en" sz="1300" i="1" dirty="0" smtClean="0">
                <a:solidFill>
                  <a:schemeClr val="accent1"/>
                </a:solidFill>
                <a:latin typeface="Roboto Light"/>
                <a:ea typeface="Roboto Light"/>
                <a:cs typeface="Roboto Light"/>
                <a:sym typeface="Roboto Light"/>
              </a:rPr>
              <a:t> click on the comment icon, I see “ “tweet your reply” instead of comments on that particular tweet as the sign indicate. It would have been easier if I  could read comments on that  tweets along with the “ tweet your reply</a:t>
            </a:r>
            <a:r>
              <a:rPr lang="en" sz="1300" dirty="0" smtClean="0">
                <a:solidFill>
                  <a:schemeClr val="accent1"/>
                </a:solidFill>
                <a:latin typeface="Roboto Light"/>
                <a:ea typeface="Roboto Light"/>
                <a:cs typeface="Roboto Light"/>
                <a:sym typeface="Roboto Light"/>
              </a:rPr>
              <a:t>” option. </a:t>
            </a:r>
            <a:endParaRPr sz="1300" dirty="0">
              <a:solidFill>
                <a:schemeClr val="accent1"/>
              </a:solidFill>
              <a:latin typeface="Roboto Light"/>
              <a:ea typeface="Roboto Light"/>
              <a:cs typeface="Roboto Light"/>
              <a:sym typeface="Roboto Light"/>
            </a:endParaRPr>
          </a:p>
          <a:p>
            <a:pPr marL="0" lvl="0" indent="0" algn="l" rtl="0">
              <a:spcBef>
                <a:spcPts val="0"/>
              </a:spcBef>
              <a:spcAft>
                <a:spcPts val="0"/>
              </a:spcAft>
              <a:buNone/>
            </a:pPr>
            <a:endParaRPr lang="en" sz="1300" dirty="0" smtClean="0">
              <a:solidFill>
                <a:srgbClr val="4285F4"/>
              </a:solidFill>
              <a:latin typeface="Roboto Light"/>
              <a:ea typeface="Roboto Light"/>
              <a:cs typeface="Roboto Light"/>
              <a:sym typeface="Roboto Light"/>
            </a:endParaRPr>
          </a:p>
          <a:p>
            <a:pPr marL="0" lvl="0" indent="0" algn="l" rtl="0">
              <a:spcBef>
                <a:spcPts val="0"/>
              </a:spcBef>
              <a:spcAft>
                <a:spcPts val="0"/>
              </a:spcAft>
              <a:buNone/>
            </a:pPr>
            <a:r>
              <a:rPr lang="en" sz="1300" dirty="0" smtClean="0">
                <a:solidFill>
                  <a:srgbClr val="4285F4"/>
                </a:solidFill>
                <a:latin typeface="Roboto Light"/>
                <a:ea typeface="Roboto Light"/>
                <a:cs typeface="Roboto Light"/>
                <a:sym typeface="Roboto Light"/>
              </a:rPr>
              <a:t>— </a:t>
            </a:r>
          </a:p>
          <a:p>
            <a:pPr marL="0" lvl="0" indent="0" algn="l" rtl="0">
              <a:spcBef>
                <a:spcPts val="0"/>
              </a:spcBef>
              <a:spcAft>
                <a:spcPts val="0"/>
              </a:spcAft>
              <a:buNone/>
            </a:pPr>
            <a:r>
              <a:rPr lang="en-US" sz="1300" dirty="0" err="1" smtClean="0">
                <a:solidFill>
                  <a:schemeClr val="accent1"/>
                </a:solidFill>
                <a:latin typeface="Roboto Light"/>
                <a:ea typeface="Roboto Light"/>
                <a:cs typeface="Roboto Light"/>
                <a:sym typeface="Roboto Light"/>
              </a:rPr>
              <a:t>Anju</a:t>
            </a:r>
            <a:r>
              <a:rPr lang="en-US" sz="1300" dirty="0" smtClean="0">
                <a:solidFill>
                  <a:schemeClr val="accent1"/>
                </a:solidFill>
                <a:latin typeface="Roboto Light"/>
                <a:ea typeface="Roboto Light"/>
                <a:cs typeface="Roboto Light"/>
                <a:sym typeface="Roboto Light"/>
              </a:rPr>
              <a:t> </a:t>
            </a:r>
            <a:r>
              <a:rPr lang="en-US" sz="1300" dirty="0" err="1" smtClean="0">
                <a:solidFill>
                  <a:schemeClr val="accent1"/>
                </a:solidFill>
                <a:latin typeface="Roboto Light"/>
                <a:ea typeface="Roboto Light"/>
                <a:cs typeface="Roboto Light"/>
                <a:sym typeface="Roboto Light"/>
              </a:rPr>
              <a:t>Arya</a:t>
            </a:r>
            <a:r>
              <a:rPr lang="en-US" sz="1300" dirty="0" smtClean="0">
                <a:solidFill>
                  <a:schemeClr val="accent1"/>
                </a:solidFill>
                <a:latin typeface="Roboto Light"/>
                <a:ea typeface="Roboto Light"/>
                <a:cs typeface="Roboto Light"/>
                <a:sym typeface="Roboto Light"/>
              </a:rPr>
              <a:t>, Twitter user from Jaipur, India.</a:t>
            </a:r>
            <a:endParaRPr sz="1300" dirty="0" smtClean="0">
              <a:solidFill>
                <a:srgbClr val="4285F4"/>
              </a:solidFill>
              <a:latin typeface="Roboto Light"/>
              <a:ea typeface="Roboto Light"/>
              <a:cs typeface="Roboto Light"/>
              <a:sym typeface="Roboto Light"/>
            </a:endParaRPr>
          </a:p>
          <a:p>
            <a:pPr marL="0" lvl="0" indent="0" algn="l" rtl="0">
              <a:lnSpc>
                <a:spcPct val="115000"/>
              </a:lnSpc>
              <a:spcBef>
                <a:spcPts val="0"/>
              </a:spcBef>
              <a:spcAft>
                <a:spcPts val="1000"/>
              </a:spcAft>
              <a:buNone/>
            </a:pPr>
            <a:endParaRPr sz="1300" dirty="0">
              <a:solidFill>
                <a:srgbClr val="595959"/>
              </a:solidFill>
              <a:latin typeface="Roboto Light"/>
              <a:ea typeface="Roboto Light"/>
              <a:cs typeface="Roboto Light"/>
              <a:sym typeface="Roboto Light"/>
            </a:endParaRPr>
          </a:p>
        </p:txBody>
      </p:sp>
      <p:sp>
        <p:nvSpPr>
          <p:cNvPr id="139" name="Google Shape;139;p23"/>
          <p:cNvSpPr/>
          <p:nvPr/>
        </p:nvSpPr>
        <p:spPr>
          <a:xfrm>
            <a:off x="279375" y="6267957"/>
            <a:ext cx="8562900" cy="205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Oval Callout 1"/>
          <p:cNvSpPr/>
          <p:nvPr/>
        </p:nvSpPr>
        <p:spPr>
          <a:xfrm>
            <a:off x="4067948" y="1045677"/>
            <a:ext cx="386325" cy="292939"/>
          </a:xfrm>
          <a:prstGeom prst="wedgeEllipseCallout">
            <a:avLst/>
          </a:prstGeom>
          <a:solidFill>
            <a:schemeClr val="accent1">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accent1">
                    <a:lumMod val="40000"/>
                    <a:lumOff val="60000"/>
                  </a:schemeClr>
                </a:solidFill>
              </a:rPr>
              <a:t> </a:t>
            </a:r>
            <a:endParaRPr lang="en-IN" dirty="0">
              <a:solidFill>
                <a:schemeClr val="accent1">
                  <a:lumMod val="40000"/>
                  <a:lumOff val="60000"/>
                </a:schemeClr>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0112" y="1022704"/>
            <a:ext cx="2859024" cy="4700016"/>
          </a:xfrm>
          <a:prstGeom prst="rect">
            <a:avLst/>
          </a:prstGeom>
          <a:ln>
            <a:solidFill>
              <a:schemeClr val="tx1"/>
            </a:solidFill>
          </a:ln>
        </p:spPr>
      </p:pic>
    </p:spTree>
    <p:extLst>
      <p:ext uri="{BB962C8B-B14F-4D97-AF65-F5344CB8AC3E}">
        <p14:creationId xmlns:p14="http://schemas.microsoft.com/office/powerpoint/2010/main" val="4139527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656</Words>
  <Application>Microsoft Office PowerPoint</Application>
  <PresentationFormat>On-screen Show (4:3)</PresentationFormat>
  <Paragraphs>85</Paragraphs>
  <Slides>13</Slides>
  <Notes>10</Notes>
  <HiddenSlides>0</HiddenSlides>
  <MMClips>0</MMClips>
  <ScaleCrop>false</ScaleCrop>
  <HeadingPairs>
    <vt:vector size="4" baseType="variant">
      <vt:variant>
        <vt:lpstr>Theme</vt:lpstr>
      </vt:variant>
      <vt:variant>
        <vt:i4>3</vt:i4>
      </vt:variant>
      <vt:variant>
        <vt:lpstr>Slide Titles</vt:lpstr>
      </vt:variant>
      <vt:variant>
        <vt:i4>13</vt:i4>
      </vt:variant>
    </vt:vector>
  </HeadingPairs>
  <TitlesOfParts>
    <vt:vector size="16" baseType="lpstr">
      <vt:lpstr>Office Theme</vt:lpstr>
      <vt:lpstr>Simple Light</vt:lpstr>
      <vt:lpstr>1_Simple Light</vt:lpstr>
      <vt:lpstr>Twitter App  Usability Study</vt:lpstr>
      <vt:lpstr> Table of Contents </vt:lpstr>
      <vt:lpstr>  Study Details</vt:lpstr>
      <vt:lpstr>Project Background</vt:lpstr>
      <vt:lpstr>PowerPoint Presentation</vt:lpstr>
      <vt:lpstr>                                       Themes </vt:lpstr>
      <vt:lpstr>PowerPoint Presentation</vt:lpstr>
      <vt:lpstr>PowerPoint Presentation</vt:lpstr>
      <vt:lpstr>PowerPoint Presentation</vt:lpstr>
      <vt:lpstr> Insights &amp; Recommendations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App  Usability Study</dc:title>
  <dc:creator>HP</dc:creator>
  <cp:lastModifiedBy>HP</cp:lastModifiedBy>
  <cp:revision>41</cp:revision>
  <dcterms:created xsi:type="dcterms:W3CDTF">2023-02-07T04:19:31Z</dcterms:created>
  <dcterms:modified xsi:type="dcterms:W3CDTF">2023-05-19T04:50:01Z</dcterms:modified>
</cp:coreProperties>
</file>