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E8F862-38B6-4909-9FE7-A2E55549308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21892752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8F862-38B6-4909-9FE7-A2E55549308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330653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1E8F862-38B6-4909-9FE7-A2E555493080}" type="datetimeFigureOut">
              <a:rPr lang="en-IN" smtClean="0"/>
              <a:t>26-01-2021</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301663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8F862-38B6-4909-9FE7-A2E555493080}"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261578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1E8F862-38B6-4909-9FE7-A2E555493080}" type="datetimeFigureOut">
              <a:rPr lang="en-IN" smtClean="0"/>
              <a:t>26-01-2021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D8E496B-595E-483F-96CD-1EBADAA68D82}" type="slidenum">
              <a:rPr lang="en-IN" smtClean="0"/>
              <a:t>‹#›</a:t>
            </a:fld>
            <a:endParaRPr lang="en-IN"/>
          </a:p>
        </p:txBody>
      </p:sp>
    </p:spTree>
    <p:extLst>
      <p:ext uri="{BB962C8B-B14F-4D97-AF65-F5344CB8AC3E}">
        <p14:creationId xmlns:p14="http://schemas.microsoft.com/office/powerpoint/2010/main" val="35961933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E8F862-38B6-4909-9FE7-A2E555493080}"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136892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E8F862-38B6-4909-9FE7-A2E555493080}"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130114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E8F862-38B6-4909-9FE7-A2E555493080}"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23982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8F862-38B6-4909-9FE7-A2E555493080}"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337028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E8F862-38B6-4909-9FE7-A2E555493080}"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143727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E8F862-38B6-4909-9FE7-A2E555493080}"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E496B-595E-483F-96CD-1EBADAA68D82}" type="slidenum">
              <a:rPr lang="en-IN" smtClean="0"/>
              <a:t>‹#›</a:t>
            </a:fld>
            <a:endParaRPr lang="en-IN"/>
          </a:p>
        </p:txBody>
      </p:sp>
    </p:spTree>
    <p:extLst>
      <p:ext uri="{BB962C8B-B14F-4D97-AF65-F5344CB8AC3E}">
        <p14:creationId xmlns:p14="http://schemas.microsoft.com/office/powerpoint/2010/main" val="361410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1E8F862-38B6-4909-9FE7-A2E555493080}" type="datetimeFigureOut">
              <a:rPr lang="en-IN" smtClean="0"/>
              <a:t>26-01-2021</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D8E496B-595E-483F-96CD-1EBADAA68D82}" type="slidenum">
              <a:rPr lang="en-IN" smtClean="0"/>
              <a:t>‹#›</a:t>
            </a:fld>
            <a:endParaRPr lang="en-IN"/>
          </a:p>
        </p:txBody>
      </p:sp>
    </p:spTree>
    <p:extLst>
      <p:ext uri="{BB962C8B-B14F-4D97-AF65-F5344CB8AC3E}">
        <p14:creationId xmlns:p14="http://schemas.microsoft.com/office/powerpoint/2010/main" val="31483062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AE2C-2833-4EE0-9B92-402F415EB652}"/>
              </a:ext>
            </a:extLst>
          </p:cNvPr>
          <p:cNvSpPr>
            <a:spLocks noGrp="1"/>
          </p:cNvSpPr>
          <p:nvPr>
            <p:ph type="ctrTitle"/>
          </p:nvPr>
        </p:nvSpPr>
        <p:spPr>
          <a:xfrm>
            <a:off x="1350498" y="2304490"/>
            <a:ext cx="10201419" cy="1254663"/>
          </a:xfrm>
        </p:spPr>
        <p:txBody>
          <a:bodyPr anchor="b">
            <a:normAutofit fontScale="90000"/>
          </a:bodyPr>
          <a:lstStyle/>
          <a:p>
            <a:r>
              <a:rPr lang="en-IN" sz="5400" dirty="0"/>
              <a:t>B-TECH PAPER SOLUTIONS (2012) </a:t>
            </a:r>
            <a:r>
              <a:rPr lang="en-IN" sz="2000" b="1" dirty="0"/>
              <a:t>section 1</a:t>
            </a:r>
            <a:endParaRPr lang="en-IN" sz="5400" b="1" dirty="0"/>
          </a:p>
        </p:txBody>
      </p:sp>
      <p:sp>
        <p:nvSpPr>
          <p:cNvPr id="3" name="Subtitle 2">
            <a:extLst>
              <a:ext uri="{FF2B5EF4-FFF2-40B4-BE49-F238E27FC236}">
                <a16:creationId xmlns:a16="http://schemas.microsoft.com/office/drawing/2014/main" id="{14EFA9B6-1B8D-435E-B011-170EA3EE03D1}"/>
              </a:ext>
            </a:extLst>
          </p:cNvPr>
          <p:cNvSpPr>
            <a:spLocks noGrp="1"/>
          </p:cNvSpPr>
          <p:nvPr>
            <p:ph type="subTitle" idx="1"/>
          </p:nvPr>
        </p:nvSpPr>
        <p:spPr>
          <a:xfrm>
            <a:off x="7464612" y="4750893"/>
            <a:ext cx="4087305" cy="1147863"/>
          </a:xfrm>
        </p:spPr>
        <p:txBody>
          <a:bodyPr anchor="t">
            <a:normAutofit/>
          </a:bodyPr>
          <a:lstStyle/>
          <a:p>
            <a:pPr algn="l"/>
            <a:r>
              <a:rPr lang="en-IN" sz="2000" dirty="0"/>
              <a:t>SANJUG SONOWAL</a:t>
            </a:r>
          </a:p>
        </p:txBody>
      </p:sp>
    </p:spTree>
    <p:extLst>
      <p:ext uri="{BB962C8B-B14F-4D97-AF65-F5344CB8AC3E}">
        <p14:creationId xmlns:p14="http://schemas.microsoft.com/office/powerpoint/2010/main" val="12529869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87AF-8B2A-4659-A2E3-548346846938}"/>
              </a:ext>
            </a:extLst>
          </p:cNvPr>
          <p:cNvSpPr>
            <a:spLocks noGrp="1"/>
          </p:cNvSpPr>
          <p:nvPr>
            <p:ph type="title"/>
          </p:nvPr>
        </p:nvSpPr>
        <p:spPr/>
        <p:txBody>
          <a:bodyPr/>
          <a:lstStyle/>
          <a:p>
            <a:r>
              <a:rPr lang="en-IN" b="1" i="0" dirty="0">
                <a:solidFill>
                  <a:schemeClr val="bg1"/>
                </a:solidFill>
                <a:effectLst/>
                <a:latin typeface="erdana"/>
              </a:rPr>
              <a:t>6) Memory Management</a:t>
            </a:r>
            <a:endParaRPr lang="en-IN" b="1" dirty="0">
              <a:solidFill>
                <a:schemeClr val="bg1"/>
              </a:solidFill>
            </a:endParaRPr>
          </a:p>
        </p:txBody>
      </p:sp>
      <p:sp>
        <p:nvSpPr>
          <p:cNvPr id="3" name="Content Placeholder 2">
            <a:extLst>
              <a:ext uri="{FF2B5EF4-FFF2-40B4-BE49-F238E27FC236}">
                <a16:creationId xmlns:a16="http://schemas.microsoft.com/office/drawing/2014/main" id="{2A8E5FEF-48E7-4EDF-BF43-848688831222}"/>
              </a:ext>
            </a:extLst>
          </p:cNvPr>
          <p:cNvSpPr>
            <a:spLocks noGrp="1"/>
          </p:cNvSpPr>
          <p:nvPr>
            <p:ph idx="1"/>
          </p:nvPr>
        </p:nvSpPr>
        <p:spPr/>
        <p:txBody>
          <a:bodyPr>
            <a:normAutofit/>
          </a:bodyPr>
          <a:lstStyle/>
          <a:p>
            <a:r>
              <a:rPr lang="en-US" sz="3200" b="0" i="0" dirty="0">
                <a:effectLst/>
                <a:latin typeface="verdana" panose="020B0604030504040204" pitchFamily="34" charset="0"/>
              </a:rPr>
              <a:t>It supports the feature of </a:t>
            </a:r>
            <a:r>
              <a:rPr lang="en-US" sz="3200" b="1" i="0" dirty="0">
                <a:solidFill>
                  <a:srgbClr val="FFFF00"/>
                </a:solidFill>
                <a:effectLst/>
                <a:latin typeface="verdana" panose="020B0604030504040204" pitchFamily="34" charset="0"/>
              </a:rPr>
              <a:t>dynamic memory allocation</a:t>
            </a:r>
            <a:r>
              <a:rPr lang="en-US" sz="3200" b="0" i="0" dirty="0">
                <a:effectLst/>
                <a:latin typeface="verdana" panose="020B0604030504040204" pitchFamily="34" charset="0"/>
              </a:rPr>
              <a:t>. In C language, we can free the allocated memory at any time by calling the </a:t>
            </a:r>
            <a:r>
              <a:rPr lang="en-US" sz="3200" b="1" i="0" dirty="0">
                <a:solidFill>
                  <a:srgbClr val="FFFF00"/>
                </a:solidFill>
                <a:effectLst/>
                <a:latin typeface="verdana" panose="020B0604030504040204" pitchFamily="34" charset="0"/>
              </a:rPr>
              <a:t>free()</a:t>
            </a:r>
            <a:r>
              <a:rPr lang="en-US" sz="3200" b="0" i="0" dirty="0">
                <a:solidFill>
                  <a:srgbClr val="FFFF00"/>
                </a:solidFill>
                <a:effectLst/>
                <a:latin typeface="verdana" panose="020B0604030504040204" pitchFamily="34" charset="0"/>
              </a:rPr>
              <a:t> </a:t>
            </a:r>
            <a:r>
              <a:rPr lang="en-US" sz="3200" b="0" i="0" dirty="0">
                <a:effectLst/>
                <a:latin typeface="verdana" panose="020B0604030504040204" pitchFamily="34" charset="0"/>
              </a:rPr>
              <a:t>function.</a:t>
            </a:r>
            <a:endParaRPr lang="en-IN" sz="3200" dirty="0"/>
          </a:p>
        </p:txBody>
      </p:sp>
    </p:spTree>
    <p:extLst>
      <p:ext uri="{BB962C8B-B14F-4D97-AF65-F5344CB8AC3E}">
        <p14:creationId xmlns:p14="http://schemas.microsoft.com/office/powerpoint/2010/main" val="167736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E282-35AE-42B0-868F-786DA24CE476}"/>
              </a:ext>
            </a:extLst>
          </p:cNvPr>
          <p:cNvSpPr>
            <a:spLocks noGrp="1"/>
          </p:cNvSpPr>
          <p:nvPr>
            <p:ph type="title"/>
          </p:nvPr>
        </p:nvSpPr>
        <p:spPr/>
        <p:txBody>
          <a:bodyPr/>
          <a:lstStyle/>
          <a:p>
            <a:r>
              <a:rPr lang="en-IN" b="1" i="0" dirty="0">
                <a:solidFill>
                  <a:schemeClr val="bg1"/>
                </a:solidFill>
                <a:effectLst/>
                <a:latin typeface="erdana"/>
              </a:rPr>
              <a:t>7) Speed</a:t>
            </a:r>
            <a:endParaRPr lang="en-IN" b="1" dirty="0">
              <a:solidFill>
                <a:schemeClr val="bg1"/>
              </a:solidFill>
            </a:endParaRPr>
          </a:p>
        </p:txBody>
      </p:sp>
      <p:sp>
        <p:nvSpPr>
          <p:cNvPr id="3" name="Content Placeholder 2">
            <a:extLst>
              <a:ext uri="{FF2B5EF4-FFF2-40B4-BE49-F238E27FC236}">
                <a16:creationId xmlns:a16="http://schemas.microsoft.com/office/drawing/2014/main" id="{28FF951E-BC0A-4BD1-AEB3-FB39B6FAE0B8}"/>
              </a:ext>
            </a:extLst>
          </p:cNvPr>
          <p:cNvSpPr>
            <a:spLocks noGrp="1"/>
          </p:cNvSpPr>
          <p:nvPr>
            <p:ph idx="1"/>
          </p:nvPr>
        </p:nvSpPr>
        <p:spPr/>
        <p:txBody>
          <a:bodyPr>
            <a:normAutofit/>
          </a:bodyPr>
          <a:lstStyle/>
          <a:p>
            <a:r>
              <a:rPr lang="en-US" sz="3600" b="0" i="0" dirty="0">
                <a:effectLst/>
                <a:latin typeface="verdana" panose="020B0604030504040204" pitchFamily="34" charset="0"/>
              </a:rPr>
              <a:t>The compilation and execution time of C language is fast since there are lesser inbuilt functions and hence the lesser overhead.</a:t>
            </a:r>
            <a:endParaRPr lang="en-IN" sz="3600" dirty="0"/>
          </a:p>
        </p:txBody>
      </p:sp>
    </p:spTree>
    <p:extLst>
      <p:ext uri="{BB962C8B-B14F-4D97-AF65-F5344CB8AC3E}">
        <p14:creationId xmlns:p14="http://schemas.microsoft.com/office/powerpoint/2010/main" val="15417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3214-5068-48BE-89F5-B1CAE7FF5E12}"/>
              </a:ext>
            </a:extLst>
          </p:cNvPr>
          <p:cNvSpPr>
            <a:spLocks noGrp="1"/>
          </p:cNvSpPr>
          <p:nvPr>
            <p:ph type="title"/>
          </p:nvPr>
        </p:nvSpPr>
        <p:spPr/>
        <p:txBody>
          <a:bodyPr/>
          <a:lstStyle/>
          <a:p>
            <a:r>
              <a:rPr lang="en-IN" b="1" i="0" dirty="0">
                <a:solidFill>
                  <a:schemeClr val="bg1"/>
                </a:solidFill>
                <a:effectLst/>
                <a:latin typeface="erdana"/>
              </a:rPr>
              <a:t>8) Pointer</a:t>
            </a:r>
            <a:endParaRPr lang="en-IN" b="1" dirty="0">
              <a:solidFill>
                <a:schemeClr val="bg1"/>
              </a:solidFill>
            </a:endParaRPr>
          </a:p>
        </p:txBody>
      </p:sp>
      <p:sp>
        <p:nvSpPr>
          <p:cNvPr id="3" name="Content Placeholder 2">
            <a:extLst>
              <a:ext uri="{FF2B5EF4-FFF2-40B4-BE49-F238E27FC236}">
                <a16:creationId xmlns:a16="http://schemas.microsoft.com/office/drawing/2014/main" id="{89762029-57AB-41DD-BA46-41742B3ADC68}"/>
              </a:ext>
            </a:extLst>
          </p:cNvPr>
          <p:cNvSpPr>
            <a:spLocks noGrp="1"/>
          </p:cNvSpPr>
          <p:nvPr>
            <p:ph idx="1"/>
          </p:nvPr>
        </p:nvSpPr>
        <p:spPr/>
        <p:txBody>
          <a:bodyPr>
            <a:normAutofit/>
          </a:bodyPr>
          <a:lstStyle/>
          <a:p>
            <a:r>
              <a:rPr lang="en-US" sz="3600" b="0" i="0" dirty="0">
                <a:effectLst/>
                <a:latin typeface="verdana" panose="020B0604030504040204" pitchFamily="34" charset="0"/>
              </a:rPr>
              <a:t>C provides the feature of pointers. We can directly interact with the memory by using the pointers. We </a:t>
            </a:r>
            <a:r>
              <a:rPr lang="en-US" sz="3600" b="1" i="0" dirty="0">
                <a:solidFill>
                  <a:srgbClr val="FFFF00"/>
                </a:solidFill>
                <a:effectLst/>
                <a:latin typeface="verdana" panose="020B0604030504040204" pitchFamily="34" charset="0"/>
              </a:rPr>
              <a:t>can use pointers for memory, structures, functions, array</a:t>
            </a:r>
            <a:r>
              <a:rPr lang="en-US" sz="3600" b="0" i="0" dirty="0">
                <a:solidFill>
                  <a:srgbClr val="FFFF00"/>
                </a:solidFill>
                <a:effectLst/>
                <a:latin typeface="verdana" panose="020B0604030504040204" pitchFamily="34" charset="0"/>
              </a:rPr>
              <a:t>,</a:t>
            </a:r>
            <a:r>
              <a:rPr lang="en-US" sz="3600" b="0" i="0" dirty="0">
                <a:effectLst/>
                <a:latin typeface="verdana" panose="020B0604030504040204" pitchFamily="34" charset="0"/>
              </a:rPr>
              <a:t> etc.</a:t>
            </a:r>
            <a:endParaRPr lang="en-IN" sz="3600" dirty="0"/>
          </a:p>
        </p:txBody>
      </p:sp>
    </p:spTree>
    <p:extLst>
      <p:ext uri="{BB962C8B-B14F-4D97-AF65-F5344CB8AC3E}">
        <p14:creationId xmlns:p14="http://schemas.microsoft.com/office/powerpoint/2010/main" val="9136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28EC-2DE6-4729-8239-919004D24A70}"/>
              </a:ext>
            </a:extLst>
          </p:cNvPr>
          <p:cNvSpPr>
            <a:spLocks noGrp="1"/>
          </p:cNvSpPr>
          <p:nvPr>
            <p:ph type="title"/>
          </p:nvPr>
        </p:nvSpPr>
        <p:spPr/>
        <p:txBody>
          <a:bodyPr/>
          <a:lstStyle/>
          <a:p>
            <a:r>
              <a:rPr lang="en-IN" b="1" i="0" dirty="0">
                <a:solidFill>
                  <a:schemeClr val="bg1"/>
                </a:solidFill>
                <a:effectLst/>
                <a:latin typeface="erdana"/>
              </a:rPr>
              <a:t>9) Recursion</a:t>
            </a:r>
            <a:endParaRPr lang="en-IN" b="1" dirty="0">
              <a:solidFill>
                <a:schemeClr val="bg1"/>
              </a:solidFill>
            </a:endParaRPr>
          </a:p>
        </p:txBody>
      </p:sp>
      <p:sp>
        <p:nvSpPr>
          <p:cNvPr id="3" name="Content Placeholder 2">
            <a:extLst>
              <a:ext uri="{FF2B5EF4-FFF2-40B4-BE49-F238E27FC236}">
                <a16:creationId xmlns:a16="http://schemas.microsoft.com/office/drawing/2014/main" id="{683BA1D5-AB76-4ADA-A689-2E203B1528F4}"/>
              </a:ext>
            </a:extLst>
          </p:cNvPr>
          <p:cNvSpPr>
            <a:spLocks noGrp="1"/>
          </p:cNvSpPr>
          <p:nvPr>
            <p:ph idx="1"/>
          </p:nvPr>
        </p:nvSpPr>
        <p:spPr/>
        <p:txBody>
          <a:bodyPr>
            <a:normAutofit/>
          </a:bodyPr>
          <a:lstStyle/>
          <a:p>
            <a:r>
              <a:rPr lang="en-US" sz="3600" b="0" i="0" dirty="0">
                <a:effectLst/>
                <a:latin typeface="verdana" panose="020B0604030504040204" pitchFamily="34" charset="0"/>
              </a:rPr>
              <a:t>In C, we </a:t>
            </a:r>
            <a:r>
              <a:rPr lang="en-US" sz="3600" b="1" i="0" dirty="0">
                <a:solidFill>
                  <a:srgbClr val="FFFF00"/>
                </a:solidFill>
                <a:effectLst/>
                <a:latin typeface="verdana" panose="020B0604030504040204" pitchFamily="34" charset="0"/>
              </a:rPr>
              <a:t>can call the function within the function</a:t>
            </a:r>
            <a:r>
              <a:rPr lang="en-US" sz="3600" b="0" i="0" dirty="0">
                <a:effectLst/>
                <a:latin typeface="verdana" panose="020B0604030504040204" pitchFamily="34" charset="0"/>
              </a:rPr>
              <a:t>. It provides code reusability for every function. Recursion enables us to use the approach of backtracking.</a:t>
            </a:r>
            <a:endParaRPr lang="en-IN" sz="3600" dirty="0"/>
          </a:p>
        </p:txBody>
      </p:sp>
    </p:spTree>
    <p:extLst>
      <p:ext uri="{BB962C8B-B14F-4D97-AF65-F5344CB8AC3E}">
        <p14:creationId xmlns:p14="http://schemas.microsoft.com/office/powerpoint/2010/main" val="23796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77CD-95A0-4BD3-9ED3-D9912D70B5CF}"/>
              </a:ext>
            </a:extLst>
          </p:cNvPr>
          <p:cNvSpPr>
            <a:spLocks noGrp="1"/>
          </p:cNvSpPr>
          <p:nvPr>
            <p:ph type="title"/>
          </p:nvPr>
        </p:nvSpPr>
        <p:spPr/>
        <p:txBody>
          <a:bodyPr/>
          <a:lstStyle/>
          <a:p>
            <a:r>
              <a:rPr lang="en-IN" b="1" i="0" dirty="0">
                <a:solidFill>
                  <a:schemeClr val="bg1"/>
                </a:solidFill>
                <a:effectLst/>
                <a:latin typeface="erdana"/>
              </a:rPr>
              <a:t>10) Extensible</a:t>
            </a:r>
            <a:endParaRPr lang="en-IN" b="1" dirty="0">
              <a:solidFill>
                <a:schemeClr val="bg1"/>
              </a:solidFill>
            </a:endParaRPr>
          </a:p>
        </p:txBody>
      </p:sp>
      <p:sp>
        <p:nvSpPr>
          <p:cNvPr id="3" name="Content Placeholder 2">
            <a:extLst>
              <a:ext uri="{FF2B5EF4-FFF2-40B4-BE49-F238E27FC236}">
                <a16:creationId xmlns:a16="http://schemas.microsoft.com/office/drawing/2014/main" id="{27CC6443-432D-4612-8073-6A35B854B263}"/>
              </a:ext>
            </a:extLst>
          </p:cNvPr>
          <p:cNvSpPr>
            <a:spLocks noGrp="1"/>
          </p:cNvSpPr>
          <p:nvPr>
            <p:ph idx="1"/>
          </p:nvPr>
        </p:nvSpPr>
        <p:spPr/>
        <p:txBody>
          <a:bodyPr>
            <a:normAutofit/>
          </a:bodyPr>
          <a:lstStyle/>
          <a:p>
            <a:r>
              <a:rPr lang="en-US" sz="4400" b="0" i="0" dirty="0">
                <a:effectLst/>
                <a:latin typeface="verdana" panose="020B0604030504040204" pitchFamily="34" charset="0"/>
              </a:rPr>
              <a:t>C language is extensible because it </a:t>
            </a:r>
            <a:r>
              <a:rPr lang="en-US" sz="4400" b="1" i="0" dirty="0">
                <a:solidFill>
                  <a:srgbClr val="FFFF00"/>
                </a:solidFill>
                <a:effectLst/>
                <a:latin typeface="verdana" panose="020B0604030504040204" pitchFamily="34" charset="0"/>
              </a:rPr>
              <a:t>can easily adopt new features</a:t>
            </a:r>
            <a:r>
              <a:rPr lang="en-US" sz="4400" b="0" i="0" dirty="0">
                <a:solidFill>
                  <a:srgbClr val="FFFF00"/>
                </a:solidFill>
                <a:effectLst/>
                <a:latin typeface="verdana" panose="020B0604030504040204" pitchFamily="34" charset="0"/>
              </a:rPr>
              <a:t>.</a:t>
            </a:r>
            <a:endParaRPr lang="en-IN" sz="4400" dirty="0">
              <a:solidFill>
                <a:srgbClr val="FFFF00"/>
              </a:solidFill>
            </a:endParaRPr>
          </a:p>
        </p:txBody>
      </p:sp>
    </p:spTree>
    <p:extLst>
      <p:ext uri="{BB962C8B-B14F-4D97-AF65-F5344CB8AC3E}">
        <p14:creationId xmlns:p14="http://schemas.microsoft.com/office/powerpoint/2010/main" val="57724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325C-EF2C-4077-A468-3A20EDDC786A}"/>
              </a:ext>
            </a:extLst>
          </p:cNvPr>
          <p:cNvSpPr>
            <a:spLocks noGrp="1"/>
          </p:cNvSpPr>
          <p:nvPr>
            <p:ph type="title"/>
          </p:nvPr>
        </p:nvSpPr>
        <p:spPr/>
        <p:txBody>
          <a:bodyPr/>
          <a:lstStyle/>
          <a:p>
            <a:r>
              <a:rPr lang="en-IN" b="1" dirty="0"/>
              <a:t>3: LIST RULES OF DEFINING VARIABLES</a:t>
            </a:r>
          </a:p>
        </p:txBody>
      </p:sp>
      <p:sp>
        <p:nvSpPr>
          <p:cNvPr id="3" name="Content Placeholder 2">
            <a:extLst>
              <a:ext uri="{FF2B5EF4-FFF2-40B4-BE49-F238E27FC236}">
                <a16:creationId xmlns:a16="http://schemas.microsoft.com/office/drawing/2014/main" id="{FD241C93-25A2-40F8-B93A-306ADE169D80}"/>
              </a:ext>
            </a:extLst>
          </p:cNvPr>
          <p:cNvSpPr>
            <a:spLocks noGrp="1"/>
          </p:cNvSpPr>
          <p:nvPr>
            <p:ph idx="1"/>
          </p:nvPr>
        </p:nvSpPr>
        <p:spPr/>
        <p:txBody>
          <a:bodyPr>
            <a:normAutofit/>
          </a:bodyPr>
          <a:lstStyle/>
          <a:p>
            <a:pPr algn="l">
              <a:buFont typeface="Arial" panose="020B0604020202020204" pitchFamily="34" charset="0"/>
              <a:buChar char="•"/>
            </a:pPr>
            <a:r>
              <a:rPr lang="en-US" sz="3200" b="1" i="0" dirty="0">
                <a:effectLst/>
                <a:latin typeface="arial" panose="020B0604020202020204" pitchFamily="34" charset="0"/>
              </a:rPr>
              <a:t>A variable name can only have letters (both uppercase and lowercase letters), digits and underscore.</a:t>
            </a:r>
          </a:p>
          <a:p>
            <a:pPr algn="l">
              <a:buFont typeface="Arial" panose="020B0604020202020204" pitchFamily="34" charset="0"/>
              <a:buChar char="•"/>
            </a:pPr>
            <a:r>
              <a:rPr lang="en-US" sz="3200" b="1" i="0" dirty="0">
                <a:effectLst/>
                <a:latin typeface="arial" panose="020B0604020202020204" pitchFamily="34" charset="0"/>
              </a:rPr>
              <a:t>The first letter of a variable should be either a letter or an underscore.</a:t>
            </a:r>
          </a:p>
          <a:p>
            <a:pPr algn="l">
              <a:buFont typeface="Arial" panose="020B0604020202020204" pitchFamily="34" charset="0"/>
              <a:buChar char="•"/>
            </a:pPr>
            <a:r>
              <a:rPr lang="en-US" sz="3200" b="1" i="0" dirty="0">
                <a:effectLst/>
                <a:latin typeface="arial" panose="020B0604020202020204" pitchFamily="34" charset="0"/>
              </a:rPr>
              <a:t>There is no rule on how long a variable name (identifier) can be.</a:t>
            </a:r>
          </a:p>
          <a:p>
            <a:endParaRPr lang="en-IN" sz="3200" b="1" dirty="0"/>
          </a:p>
        </p:txBody>
      </p:sp>
    </p:spTree>
    <p:extLst>
      <p:ext uri="{BB962C8B-B14F-4D97-AF65-F5344CB8AC3E}">
        <p14:creationId xmlns:p14="http://schemas.microsoft.com/office/powerpoint/2010/main" val="364209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99AC-F893-4440-B296-389D6E45D07E}"/>
              </a:ext>
            </a:extLst>
          </p:cNvPr>
          <p:cNvSpPr>
            <a:spLocks noGrp="1"/>
          </p:cNvSpPr>
          <p:nvPr>
            <p:ph type="title"/>
          </p:nvPr>
        </p:nvSpPr>
        <p:spPr/>
        <p:txBody>
          <a:bodyPr/>
          <a:lstStyle/>
          <a:p>
            <a:r>
              <a:rPr lang="en-IN" b="1" dirty="0"/>
              <a:t>4: Arithmetic operators</a:t>
            </a:r>
          </a:p>
        </p:txBody>
      </p:sp>
      <p:pic>
        <p:nvPicPr>
          <p:cNvPr id="5" name="Content Placeholder 4">
            <a:extLst>
              <a:ext uri="{FF2B5EF4-FFF2-40B4-BE49-F238E27FC236}">
                <a16:creationId xmlns:a16="http://schemas.microsoft.com/office/drawing/2014/main" id="{E24CB3A6-6EAD-4D87-9B01-0AEA9E367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434" y="2228045"/>
            <a:ext cx="9684912" cy="4250027"/>
          </a:xfrm>
        </p:spPr>
      </p:pic>
    </p:spTree>
    <p:extLst>
      <p:ext uri="{BB962C8B-B14F-4D97-AF65-F5344CB8AC3E}">
        <p14:creationId xmlns:p14="http://schemas.microsoft.com/office/powerpoint/2010/main" val="60772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EB72-C5DE-4EF6-AF93-03ED703C9215}"/>
              </a:ext>
            </a:extLst>
          </p:cNvPr>
          <p:cNvSpPr>
            <a:spLocks noGrp="1"/>
          </p:cNvSpPr>
          <p:nvPr>
            <p:ph type="title"/>
          </p:nvPr>
        </p:nvSpPr>
        <p:spPr/>
        <p:txBody>
          <a:bodyPr/>
          <a:lstStyle/>
          <a:p>
            <a:r>
              <a:rPr lang="en-IN" b="1" dirty="0"/>
              <a:t>5: relational operators</a:t>
            </a:r>
          </a:p>
        </p:txBody>
      </p:sp>
      <p:pic>
        <p:nvPicPr>
          <p:cNvPr id="5" name="Content Placeholder 4">
            <a:extLst>
              <a:ext uri="{FF2B5EF4-FFF2-40B4-BE49-F238E27FC236}">
                <a16:creationId xmlns:a16="http://schemas.microsoft.com/office/drawing/2014/main" id="{5CC9C41D-8271-4A95-A38F-87EF7282D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2" y="2498501"/>
            <a:ext cx="10071278" cy="4075323"/>
          </a:xfrm>
        </p:spPr>
      </p:pic>
    </p:spTree>
    <p:extLst>
      <p:ext uri="{BB962C8B-B14F-4D97-AF65-F5344CB8AC3E}">
        <p14:creationId xmlns:p14="http://schemas.microsoft.com/office/powerpoint/2010/main" val="277975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7C47-3C3A-4FAE-B2FB-41865DAC3A85}"/>
              </a:ext>
            </a:extLst>
          </p:cNvPr>
          <p:cNvSpPr>
            <a:spLocks noGrp="1"/>
          </p:cNvSpPr>
          <p:nvPr>
            <p:ph type="title"/>
          </p:nvPr>
        </p:nvSpPr>
        <p:spPr/>
        <p:txBody>
          <a:bodyPr/>
          <a:lstStyle/>
          <a:p>
            <a:r>
              <a:rPr lang="en-IN" b="1" dirty="0"/>
              <a:t>6: explain </a:t>
            </a:r>
            <a:r>
              <a:rPr lang="en-IN" b="1" dirty="0" err="1"/>
              <a:t>goto</a:t>
            </a:r>
            <a:r>
              <a:rPr lang="en-IN" b="1" dirty="0"/>
              <a:t> in c</a:t>
            </a:r>
          </a:p>
        </p:txBody>
      </p:sp>
      <p:sp>
        <p:nvSpPr>
          <p:cNvPr id="3" name="Content Placeholder 2">
            <a:extLst>
              <a:ext uri="{FF2B5EF4-FFF2-40B4-BE49-F238E27FC236}">
                <a16:creationId xmlns:a16="http://schemas.microsoft.com/office/drawing/2014/main" id="{FFEBD232-02C6-456D-94DF-7A0195300319}"/>
              </a:ext>
            </a:extLst>
          </p:cNvPr>
          <p:cNvSpPr>
            <a:spLocks noGrp="1"/>
          </p:cNvSpPr>
          <p:nvPr>
            <p:ph idx="1"/>
          </p:nvPr>
        </p:nvSpPr>
        <p:spPr/>
        <p:txBody>
          <a:bodyPr>
            <a:normAutofit/>
          </a:bodyPr>
          <a:lstStyle/>
          <a:p>
            <a:r>
              <a:rPr lang="en-US" sz="4000" b="0" i="0" dirty="0">
                <a:effectLst/>
                <a:latin typeface="arial" panose="020B0604020202020204" pitchFamily="34" charset="0"/>
              </a:rPr>
              <a:t>A </a:t>
            </a:r>
            <a:r>
              <a:rPr lang="en-US" sz="4000" b="1" i="0" dirty="0" err="1">
                <a:effectLst/>
                <a:latin typeface="arial" panose="020B0604020202020204" pitchFamily="34" charset="0"/>
              </a:rPr>
              <a:t>goto</a:t>
            </a:r>
            <a:r>
              <a:rPr lang="en-US" sz="4000" b="0" i="0" dirty="0">
                <a:effectLst/>
                <a:latin typeface="arial" panose="020B0604020202020204" pitchFamily="34" charset="0"/>
              </a:rPr>
              <a:t> statement in </a:t>
            </a:r>
            <a:r>
              <a:rPr lang="en-US" sz="4000" b="1" i="0" dirty="0">
                <a:effectLst/>
                <a:latin typeface="arial" panose="020B0604020202020204" pitchFamily="34" charset="0"/>
              </a:rPr>
              <a:t>C</a:t>
            </a:r>
            <a:r>
              <a:rPr lang="en-US" sz="4000" b="0" i="0" dirty="0">
                <a:effectLst/>
                <a:latin typeface="arial" panose="020B0604020202020204" pitchFamily="34" charset="0"/>
              </a:rPr>
              <a:t> programming provides an unconditional jump from the '</a:t>
            </a:r>
            <a:r>
              <a:rPr lang="en-US" sz="4000" b="1" i="0" dirty="0" err="1">
                <a:effectLst/>
                <a:latin typeface="arial" panose="020B0604020202020204" pitchFamily="34" charset="0"/>
              </a:rPr>
              <a:t>goto</a:t>
            </a:r>
            <a:r>
              <a:rPr lang="en-US" sz="4000" b="0" i="0" dirty="0">
                <a:effectLst/>
                <a:latin typeface="arial" panose="020B0604020202020204" pitchFamily="34" charset="0"/>
              </a:rPr>
              <a:t>' to a labeled statement in the same function. ... Any program that uses a </a:t>
            </a:r>
            <a:r>
              <a:rPr lang="en-US" sz="4000" b="1" i="0" dirty="0" err="1">
                <a:effectLst/>
                <a:latin typeface="arial" panose="020B0604020202020204" pitchFamily="34" charset="0"/>
              </a:rPr>
              <a:t>goto</a:t>
            </a:r>
            <a:r>
              <a:rPr lang="en-US" sz="4000" b="0" i="0" dirty="0">
                <a:effectLst/>
                <a:latin typeface="arial" panose="020B0604020202020204" pitchFamily="34" charset="0"/>
              </a:rPr>
              <a:t> can be rewritten to avoid them.</a:t>
            </a:r>
            <a:endParaRPr lang="en-IN" sz="4000" dirty="0"/>
          </a:p>
        </p:txBody>
      </p:sp>
    </p:spTree>
    <p:extLst>
      <p:ext uri="{BB962C8B-B14F-4D97-AF65-F5344CB8AC3E}">
        <p14:creationId xmlns:p14="http://schemas.microsoft.com/office/powerpoint/2010/main" val="756276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3B3A-77BE-4163-9B44-3D2F71E42036}"/>
              </a:ext>
            </a:extLst>
          </p:cNvPr>
          <p:cNvSpPr>
            <a:spLocks noGrp="1"/>
          </p:cNvSpPr>
          <p:nvPr>
            <p:ph type="title"/>
          </p:nvPr>
        </p:nvSpPr>
        <p:spPr/>
        <p:txBody>
          <a:bodyPr/>
          <a:lstStyle/>
          <a:p>
            <a:r>
              <a:rPr lang="en-IN" b="1" dirty="0"/>
              <a:t>6: </a:t>
            </a:r>
            <a:r>
              <a:rPr lang="en-US" b="1" dirty="0"/>
              <a:t>list various output flags used in formatted output c statement</a:t>
            </a:r>
            <a:endParaRPr lang="en-IN" b="1" dirty="0"/>
          </a:p>
        </p:txBody>
      </p:sp>
      <p:sp>
        <p:nvSpPr>
          <p:cNvPr id="3" name="Content Placeholder 2">
            <a:extLst>
              <a:ext uri="{FF2B5EF4-FFF2-40B4-BE49-F238E27FC236}">
                <a16:creationId xmlns:a16="http://schemas.microsoft.com/office/drawing/2014/main" id="{94ACD2C1-4CB8-44BE-B4B9-758E823D38C4}"/>
              </a:ext>
            </a:extLst>
          </p:cNvPr>
          <p:cNvSpPr>
            <a:spLocks noGrp="1"/>
          </p:cNvSpPr>
          <p:nvPr>
            <p:ph idx="1"/>
          </p:nvPr>
        </p:nvSpPr>
        <p:spPr/>
        <p:txBody>
          <a:bodyPr>
            <a:normAutofit/>
          </a:bodyPr>
          <a:lstStyle/>
          <a:p>
            <a:r>
              <a:rPr lang="en-IN" sz="3600" b="1" dirty="0" err="1"/>
              <a:t>Printf</a:t>
            </a:r>
            <a:r>
              <a:rPr lang="en-IN" sz="3600" b="1" dirty="0"/>
              <a:t>()</a:t>
            </a:r>
          </a:p>
          <a:p>
            <a:r>
              <a:rPr lang="en-IN" sz="3600" b="1" dirty="0" err="1"/>
              <a:t>Scanf</a:t>
            </a:r>
            <a:r>
              <a:rPr lang="en-IN" sz="3600" b="1" dirty="0"/>
              <a:t>()</a:t>
            </a:r>
          </a:p>
          <a:p>
            <a:r>
              <a:rPr lang="en-US" sz="3600" b="1" dirty="0" err="1"/>
              <a:t>printf</a:t>
            </a:r>
            <a:r>
              <a:rPr lang="en-US" sz="3600" b="1" dirty="0"/>
              <a:t>() function input data from the standard input stream. – </a:t>
            </a:r>
          </a:p>
          <a:p>
            <a:r>
              <a:rPr lang="en-US" sz="3600" b="1" dirty="0" err="1"/>
              <a:t>scanf</a:t>
            </a:r>
            <a:r>
              <a:rPr lang="en-US" sz="3600" b="1" dirty="0"/>
              <a:t>(), output data to the standard output stream</a:t>
            </a:r>
            <a:endParaRPr lang="en-IN" sz="3600" b="1" dirty="0"/>
          </a:p>
        </p:txBody>
      </p:sp>
    </p:spTree>
    <p:extLst>
      <p:ext uri="{BB962C8B-B14F-4D97-AF65-F5344CB8AC3E}">
        <p14:creationId xmlns:p14="http://schemas.microsoft.com/office/powerpoint/2010/main" val="184513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BB85-8F2A-455D-A7D0-A6210632131A}"/>
              </a:ext>
            </a:extLst>
          </p:cNvPr>
          <p:cNvSpPr>
            <a:spLocks noGrp="1"/>
          </p:cNvSpPr>
          <p:nvPr>
            <p:ph type="title"/>
          </p:nvPr>
        </p:nvSpPr>
        <p:spPr/>
        <p:txBody>
          <a:bodyPr/>
          <a:lstStyle/>
          <a:p>
            <a:r>
              <a:rPr lang="en-IN" b="1" dirty="0"/>
              <a:t>1: List VARIOUS FLOWCHART SYMBOLS .</a:t>
            </a:r>
          </a:p>
        </p:txBody>
      </p:sp>
      <p:pic>
        <p:nvPicPr>
          <p:cNvPr id="1025" name="Picture 1" descr="Flowline symbol in flowchart of programming">
            <a:extLst>
              <a:ext uri="{FF2B5EF4-FFF2-40B4-BE49-F238E27FC236}">
                <a16:creationId xmlns:a16="http://schemas.microsoft.com/office/drawing/2014/main" id="{1AC119A9-2CB6-4DDC-8928-8EDBE37FB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13" y="2855846"/>
            <a:ext cx="19240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erminal symbol in flowchart of programming">
            <a:extLst>
              <a:ext uri="{FF2B5EF4-FFF2-40B4-BE49-F238E27FC236}">
                <a16:creationId xmlns:a16="http://schemas.microsoft.com/office/drawing/2014/main" id="{F5D9B4DB-3AB7-458F-83DA-B80CA2DE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13" y="2020016"/>
            <a:ext cx="1924050" cy="7825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put/Output symbol in flowchart of programming">
            <a:extLst>
              <a:ext uri="{FF2B5EF4-FFF2-40B4-BE49-F238E27FC236}">
                <a16:creationId xmlns:a16="http://schemas.microsoft.com/office/drawing/2014/main" id="{72497210-CCFA-45E9-B662-40FEA574F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213" y="3919486"/>
            <a:ext cx="19240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edefined process symbol in flowchart of programming">
            <a:extLst>
              <a:ext uri="{FF2B5EF4-FFF2-40B4-BE49-F238E27FC236}">
                <a16:creationId xmlns:a16="http://schemas.microsoft.com/office/drawing/2014/main" id="{520FB998-79AA-46E0-BC10-4B1704C45D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213" y="5229404"/>
            <a:ext cx="1924050" cy="10096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E27267-F808-4F11-9872-7F9450F60878}"/>
              </a:ext>
            </a:extLst>
          </p:cNvPr>
          <p:cNvSpPr txBox="1"/>
          <p:nvPr/>
        </p:nvSpPr>
        <p:spPr>
          <a:xfrm>
            <a:off x="3013656" y="2226635"/>
            <a:ext cx="2176530" cy="369332"/>
          </a:xfrm>
          <a:prstGeom prst="rect">
            <a:avLst/>
          </a:prstGeom>
          <a:noFill/>
        </p:spPr>
        <p:txBody>
          <a:bodyPr wrap="square" rtlCol="0">
            <a:spAutoFit/>
          </a:bodyPr>
          <a:lstStyle/>
          <a:p>
            <a:r>
              <a:rPr lang="en-IN" b="0" i="0" dirty="0">
                <a:effectLst/>
                <a:latin typeface="euclid_circular_a"/>
              </a:rPr>
              <a:t>Terminal(Stop/Start)</a:t>
            </a:r>
            <a:endParaRPr lang="en-IN" dirty="0"/>
          </a:p>
        </p:txBody>
      </p:sp>
      <p:sp>
        <p:nvSpPr>
          <p:cNvPr id="8" name="TextBox 7">
            <a:extLst>
              <a:ext uri="{FF2B5EF4-FFF2-40B4-BE49-F238E27FC236}">
                <a16:creationId xmlns:a16="http://schemas.microsoft.com/office/drawing/2014/main" id="{E6D8D294-92E6-497D-BE64-F43AD42338CD}"/>
              </a:ext>
            </a:extLst>
          </p:cNvPr>
          <p:cNvSpPr txBox="1"/>
          <p:nvPr/>
        </p:nvSpPr>
        <p:spPr>
          <a:xfrm>
            <a:off x="3076576" y="3176005"/>
            <a:ext cx="1025345" cy="369332"/>
          </a:xfrm>
          <a:prstGeom prst="rect">
            <a:avLst/>
          </a:prstGeom>
          <a:noFill/>
        </p:spPr>
        <p:txBody>
          <a:bodyPr wrap="none" rtlCol="0">
            <a:spAutoFit/>
          </a:bodyPr>
          <a:lstStyle/>
          <a:p>
            <a:r>
              <a:rPr lang="en-IN" b="0" i="0" dirty="0">
                <a:effectLst/>
                <a:latin typeface="euclid_circular_a"/>
              </a:rPr>
              <a:t>Flow line</a:t>
            </a:r>
            <a:endParaRPr lang="en-IN" dirty="0"/>
          </a:p>
        </p:txBody>
      </p:sp>
      <p:sp>
        <p:nvSpPr>
          <p:cNvPr id="9" name="TextBox 8">
            <a:extLst>
              <a:ext uri="{FF2B5EF4-FFF2-40B4-BE49-F238E27FC236}">
                <a16:creationId xmlns:a16="http://schemas.microsoft.com/office/drawing/2014/main" id="{3305EB3A-9910-4D58-B266-D20E8BD0177F}"/>
              </a:ext>
            </a:extLst>
          </p:cNvPr>
          <p:cNvSpPr txBox="1"/>
          <p:nvPr/>
        </p:nvSpPr>
        <p:spPr>
          <a:xfrm>
            <a:off x="3076576" y="4239645"/>
            <a:ext cx="1446230" cy="369332"/>
          </a:xfrm>
          <a:prstGeom prst="rect">
            <a:avLst/>
          </a:prstGeom>
          <a:noFill/>
        </p:spPr>
        <p:txBody>
          <a:bodyPr wrap="none" rtlCol="0">
            <a:spAutoFit/>
          </a:bodyPr>
          <a:lstStyle/>
          <a:p>
            <a:r>
              <a:rPr lang="en-IN" b="0" i="0" dirty="0">
                <a:effectLst/>
                <a:latin typeface="euclid_circular_a"/>
              </a:rPr>
              <a:t>Input/Output</a:t>
            </a:r>
            <a:endParaRPr lang="en-IN" dirty="0"/>
          </a:p>
        </p:txBody>
      </p:sp>
      <p:sp>
        <p:nvSpPr>
          <p:cNvPr id="10" name="TextBox 9">
            <a:extLst>
              <a:ext uri="{FF2B5EF4-FFF2-40B4-BE49-F238E27FC236}">
                <a16:creationId xmlns:a16="http://schemas.microsoft.com/office/drawing/2014/main" id="{EA40A377-3815-4B3F-9094-398126B33407}"/>
              </a:ext>
            </a:extLst>
          </p:cNvPr>
          <p:cNvSpPr txBox="1"/>
          <p:nvPr/>
        </p:nvSpPr>
        <p:spPr>
          <a:xfrm>
            <a:off x="3076576" y="5549563"/>
            <a:ext cx="2886559" cy="369332"/>
          </a:xfrm>
          <a:prstGeom prst="rect">
            <a:avLst/>
          </a:prstGeom>
          <a:noFill/>
        </p:spPr>
        <p:txBody>
          <a:bodyPr wrap="none" rtlCol="0">
            <a:spAutoFit/>
          </a:bodyPr>
          <a:lstStyle/>
          <a:p>
            <a:r>
              <a:rPr lang="en-IN" b="0" i="0" dirty="0">
                <a:effectLst/>
                <a:latin typeface="euclid_circular_a"/>
              </a:rPr>
              <a:t>Predefined Process/Function</a:t>
            </a:r>
            <a:endParaRPr lang="en-IN" dirty="0"/>
          </a:p>
        </p:txBody>
      </p:sp>
      <p:sp>
        <p:nvSpPr>
          <p:cNvPr id="11" name="TextBox 10">
            <a:extLst>
              <a:ext uri="{FF2B5EF4-FFF2-40B4-BE49-F238E27FC236}">
                <a16:creationId xmlns:a16="http://schemas.microsoft.com/office/drawing/2014/main" id="{EA5C3719-19E5-45AC-A80B-93B602326225}"/>
              </a:ext>
            </a:extLst>
          </p:cNvPr>
          <p:cNvSpPr txBox="1"/>
          <p:nvPr/>
        </p:nvSpPr>
        <p:spPr>
          <a:xfrm>
            <a:off x="6310782" y="2226635"/>
            <a:ext cx="4676217" cy="369332"/>
          </a:xfrm>
          <a:prstGeom prst="rect">
            <a:avLst/>
          </a:prstGeom>
          <a:noFill/>
        </p:spPr>
        <p:txBody>
          <a:bodyPr wrap="none" rtlCol="0">
            <a:spAutoFit/>
          </a:bodyPr>
          <a:lstStyle/>
          <a:p>
            <a:r>
              <a:rPr lang="en-US" b="0" i="0" dirty="0">
                <a:effectLst/>
                <a:latin typeface="euclid_circular_a"/>
              </a:rPr>
              <a:t>Represents the start and the end of a flowchart.</a:t>
            </a:r>
            <a:endParaRPr lang="en-IN" dirty="0"/>
          </a:p>
        </p:txBody>
      </p:sp>
      <p:sp>
        <p:nvSpPr>
          <p:cNvPr id="12" name="TextBox 11">
            <a:extLst>
              <a:ext uri="{FF2B5EF4-FFF2-40B4-BE49-F238E27FC236}">
                <a16:creationId xmlns:a16="http://schemas.microsoft.com/office/drawing/2014/main" id="{99CDBD4F-164E-4AF4-B41A-8D5E9BEE6978}"/>
              </a:ext>
            </a:extLst>
          </p:cNvPr>
          <p:cNvSpPr txBox="1"/>
          <p:nvPr/>
        </p:nvSpPr>
        <p:spPr>
          <a:xfrm>
            <a:off x="6310782" y="3176005"/>
            <a:ext cx="4821897" cy="369332"/>
          </a:xfrm>
          <a:prstGeom prst="rect">
            <a:avLst/>
          </a:prstGeom>
          <a:noFill/>
        </p:spPr>
        <p:txBody>
          <a:bodyPr wrap="none" rtlCol="0">
            <a:spAutoFit/>
          </a:bodyPr>
          <a:lstStyle/>
          <a:p>
            <a:r>
              <a:rPr lang="en-US" b="0" i="0" dirty="0">
                <a:effectLst/>
                <a:latin typeface="euclid_circular_a"/>
              </a:rPr>
              <a:t>Indicates the flow of logic by connecting symbols.</a:t>
            </a:r>
            <a:endParaRPr lang="en-IN" dirty="0"/>
          </a:p>
        </p:txBody>
      </p:sp>
      <p:sp>
        <p:nvSpPr>
          <p:cNvPr id="13" name="TextBox 12">
            <a:extLst>
              <a:ext uri="{FF2B5EF4-FFF2-40B4-BE49-F238E27FC236}">
                <a16:creationId xmlns:a16="http://schemas.microsoft.com/office/drawing/2014/main" id="{FB40AC29-C39E-47A5-ADD7-73233E9733F2}"/>
              </a:ext>
            </a:extLst>
          </p:cNvPr>
          <p:cNvSpPr txBox="1"/>
          <p:nvPr/>
        </p:nvSpPr>
        <p:spPr>
          <a:xfrm>
            <a:off x="6310782" y="4239645"/>
            <a:ext cx="3656257" cy="369332"/>
          </a:xfrm>
          <a:prstGeom prst="rect">
            <a:avLst/>
          </a:prstGeom>
          <a:noFill/>
        </p:spPr>
        <p:txBody>
          <a:bodyPr wrap="none" rtlCol="0">
            <a:spAutoFit/>
          </a:bodyPr>
          <a:lstStyle/>
          <a:p>
            <a:r>
              <a:rPr lang="en-US" b="0" i="0" dirty="0">
                <a:effectLst/>
                <a:latin typeface="euclid_circular_a"/>
              </a:rPr>
              <a:t>Used for input and output operation.</a:t>
            </a:r>
            <a:endParaRPr lang="en-IN" dirty="0"/>
          </a:p>
        </p:txBody>
      </p:sp>
      <p:sp>
        <p:nvSpPr>
          <p:cNvPr id="14" name="TextBox 13">
            <a:extLst>
              <a:ext uri="{FF2B5EF4-FFF2-40B4-BE49-F238E27FC236}">
                <a16:creationId xmlns:a16="http://schemas.microsoft.com/office/drawing/2014/main" id="{B9EA00D9-A5F1-4E0F-BA44-C4AF0342E2BB}"/>
              </a:ext>
            </a:extLst>
          </p:cNvPr>
          <p:cNvSpPr txBox="1"/>
          <p:nvPr/>
        </p:nvSpPr>
        <p:spPr>
          <a:xfrm>
            <a:off x="6310782" y="5539815"/>
            <a:ext cx="5958747" cy="646331"/>
          </a:xfrm>
          <a:prstGeom prst="rect">
            <a:avLst/>
          </a:prstGeom>
          <a:noFill/>
        </p:spPr>
        <p:txBody>
          <a:bodyPr wrap="none" rtlCol="0">
            <a:spAutoFit/>
          </a:bodyPr>
          <a:lstStyle/>
          <a:p>
            <a:r>
              <a:rPr lang="en-US" b="0" i="0" dirty="0">
                <a:effectLst/>
                <a:latin typeface="euclid_circular_a"/>
              </a:rPr>
              <a:t>Represents a group of statements performing one processing </a:t>
            </a:r>
          </a:p>
          <a:p>
            <a:r>
              <a:rPr lang="en-US" b="0" i="0" dirty="0">
                <a:effectLst/>
                <a:latin typeface="euclid_circular_a"/>
              </a:rPr>
              <a:t>task.</a:t>
            </a:r>
            <a:endParaRPr lang="en-IN" dirty="0"/>
          </a:p>
        </p:txBody>
      </p:sp>
    </p:spTree>
    <p:extLst>
      <p:ext uri="{BB962C8B-B14F-4D97-AF65-F5344CB8AC3E}">
        <p14:creationId xmlns:p14="http://schemas.microsoft.com/office/powerpoint/2010/main" val="191047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3229-31E5-4032-84C5-ED520E3CBB20}"/>
              </a:ext>
            </a:extLst>
          </p:cNvPr>
          <p:cNvSpPr>
            <a:spLocks noGrp="1"/>
          </p:cNvSpPr>
          <p:nvPr>
            <p:ph type="title"/>
          </p:nvPr>
        </p:nvSpPr>
        <p:spPr/>
        <p:txBody>
          <a:bodyPr/>
          <a:lstStyle/>
          <a:p>
            <a:r>
              <a:rPr lang="en-IN" b="1" dirty="0"/>
              <a:t>7: </a:t>
            </a:r>
            <a:r>
              <a:rPr lang="en-IN" b="1" dirty="0" err="1"/>
              <a:t>sysntax</a:t>
            </a:r>
            <a:r>
              <a:rPr lang="en-IN" b="1" dirty="0"/>
              <a:t> of ternary operator</a:t>
            </a:r>
          </a:p>
        </p:txBody>
      </p:sp>
      <p:sp>
        <p:nvSpPr>
          <p:cNvPr id="3" name="Content Placeholder 2">
            <a:extLst>
              <a:ext uri="{FF2B5EF4-FFF2-40B4-BE49-F238E27FC236}">
                <a16:creationId xmlns:a16="http://schemas.microsoft.com/office/drawing/2014/main" id="{E2F1E16F-CA5A-48FB-85F8-4C4FF430171D}"/>
              </a:ext>
            </a:extLst>
          </p:cNvPr>
          <p:cNvSpPr>
            <a:spLocks noGrp="1"/>
          </p:cNvSpPr>
          <p:nvPr>
            <p:ph idx="1"/>
          </p:nvPr>
        </p:nvSpPr>
        <p:spPr/>
        <p:txBody>
          <a:bodyPr>
            <a:normAutofit/>
          </a:bodyPr>
          <a:lstStyle/>
          <a:p>
            <a:r>
              <a:rPr lang="en-US" sz="2800" b="1" i="0" dirty="0">
                <a:effectLst/>
                <a:latin typeface="Roboto Mono"/>
              </a:rPr>
              <a:t>condition ? </a:t>
            </a:r>
            <a:r>
              <a:rPr lang="en-US" sz="2800" b="1" i="0" dirty="0" err="1">
                <a:effectLst/>
                <a:latin typeface="Roboto Mono"/>
              </a:rPr>
              <a:t>value_if_true</a:t>
            </a:r>
            <a:r>
              <a:rPr lang="en-US" sz="2800" b="1" i="0" dirty="0">
                <a:effectLst/>
                <a:latin typeface="Roboto Mono"/>
              </a:rPr>
              <a:t> : </a:t>
            </a:r>
            <a:r>
              <a:rPr lang="en-US" sz="2800" b="1" i="0" dirty="0" err="1">
                <a:effectLst/>
                <a:latin typeface="Roboto Mono"/>
              </a:rPr>
              <a:t>value_if_false</a:t>
            </a:r>
            <a:endParaRPr lang="en-IN" sz="2800" b="1" dirty="0"/>
          </a:p>
        </p:txBody>
      </p:sp>
    </p:spTree>
    <p:extLst>
      <p:ext uri="{BB962C8B-B14F-4D97-AF65-F5344CB8AC3E}">
        <p14:creationId xmlns:p14="http://schemas.microsoft.com/office/powerpoint/2010/main" val="2752501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97EF-D666-4263-868F-4BB1F7E9595E}"/>
              </a:ext>
            </a:extLst>
          </p:cNvPr>
          <p:cNvSpPr>
            <a:spLocks noGrp="1"/>
          </p:cNvSpPr>
          <p:nvPr>
            <p:ph type="title"/>
          </p:nvPr>
        </p:nvSpPr>
        <p:spPr/>
        <p:txBody>
          <a:bodyPr/>
          <a:lstStyle/>
          <a:p>
            <a:r>
              <a:rPr lang="en-IN" b="1" dirty="0"/>
              <a:t>8:advantage of array</a:t>
            </a:r>
          </a:p>
        </p:txBody>
      </p:sp>
      <p:sp>
        <p:nvSpPr>
          <p:cNvPr id="3" name="Content Placeholder 2">
            <a:extLst>
              <a:ext uri="{FF2B5EF4-FFF2-40B4-BE49-F238E27FC236}">
                <a16:creationId xmlns:a16="http://schemas.microsoft.com/office/drawing/2014/main" id="{BD5FBD00-7F82-45BB-BB83-E3628E76040B}"/>
              </a:ext>
            </a:extLst>
          </p:cNvPr>
          <p:cNvSpPr>
            <a:spLocks noGrp="1"/>
          </p:cNvSpPr>
          <p:nvPr>
            <p:ph idx="1"/>
          </p:nvPr>
        </p:nvSpPr>
        <p:spPr>
          <a:xfrm>
            <a:off x="1202919" y="2011680"/>
            <a:ext cx="9784080" cy="4562144"/>
          </a:xfrm>
        </p:spPr>
        <p:txBody>
          <a:bodyPr>
            <a:noAutofit/>
          </a:bodyPr>
          <a:lstStyle/>
          <a:p>
            <a:pPr algn="l">
              <a:buFont typeface="Arial" panose="020B0604020202020204" pitchFamily="34" charset="0"/>
              <a:buChar char="•"/>
            </a:pPr>
            <a:r>
              <a:rPr lang="en-US" sz="2400" b="1" i="0" dirty="0">
                <a:effectLst/>
                <a:latin typeface="Nunito Sans"/>
              </a:rPr>
              <a:t>Arrays represent multiple data items of the same type using a single name.</a:t>
            </a:r>
          </a:p>
          <a:p>
            <a:pPr algn="l">
              <a:buFont typeface="Arial" panose="020B0604020202020204" pitchFamily="34" charset="0"/>
              <a:buChar char="•"/>
            </a:pPr>
            <a:r>
              <a:rPr lang="en-US" sz="2400" b="1" i="0" dirty="0">
                <a:effectLst/>
                <a:latin typeface="Nunito Sans"/>
              </a:rPr>
              <a:t>In arrays, the elements can be accessed randomly by using the index number.</a:t>
            </a:r>
          </a:p>
          <a:p>
            <a:pPr algn="l">
              <a:buFont typeface="Arial" panose="020B0604020202020204" pitchFamily="34" charset="0"/>
              <a:buChar char="•"/>
            </a:pPr>
            <a:r>
              <a:rPr lang="en-US" sz="2400" b="1" i="0" dirty="0">
                <a:effectLst/>
                <a:latin typeface="Nunito Sans"/>
              </a:rPr>
              <a:t>Arrays allocate memory in contiguous memory locations for all its elements. Hence there is no chance of extra memory being allocated in case of arrays. This avoids memory overflow or shortage of memory in arrays.</a:t>
            </a:r>
          </a:p>
          <a:p>
            <a:pPr algn="l">
              <a:buFont typeface="Arial" panose="020B0604020202020204" pitchFamily="34" charset="0"/>
              <a:buChar char="•"/>
            </a:pPr>
            <a:r>
              <a:rPr lang="en-US" sz="2400" b="1" i="0" dirty="0">
                <a:effectLst/>
                <a:latin typeface="Nunito Sans"/>
              </a:rPr>
              <a:t>Using arrays, other data structures like linked lists, stacks, queues, trees, graphs </a:t>
            </a:r>
            <a:r>
              <a:rPr lang="en-US" sz="2400" b="1" i="0" dirty="0" err="1">
                <a:effectLst/>
                <a:latin typeface="Nunito Sans"/>
              </a:rPr>
              <a:t>etc</a:t>
            </a:r>
            <a:r>
              <a:rPr lang="en-US" sz="2400" b="1" i="0" dirty="0">
                <a:effectLst/>
                <a:latin typeface="Nunito Sans"/>
              </a:rPr>
              <a:t> can be implemented.</a:t>
            </a:r>
          </a:p>
          <a:p>
            <a:pPr algn="l">
              <a:buFont typeface="Arial" panose="020B0604020202020204" pitchFamily="34" charset="0"/>
              <a:buChar char="•"/>
            </a:pPr>
            <a:r>
              <a:rPr lang="en-US" sz="2400" b="1" i="0" dirty="0">
                <a:effectLst/>
                <a:latin typeface="Nunito Sans"/>
              </a:rPr>
              <a:t>Two-dimensional arrays are used to represent matrices.</a:t>
            </a:r>
          </a:p>
          <a:p>
            <a:pPr algn="l">
              <a:buFont typeface="Arial" panose="020B0604020202020204" pitchFamily="34" charset="0"/>
              <a:buChar char="•"/>
            </a:pPr>
            <a:endParaRPr lang="en-US" sz="2400" b="1" i="0" dirty="0">
              <a:effectLst/>
              <a:latin typeface="Nunito Sans"/>
            </a:endParaRPr>
          </a:p>
          <a:p>
            <a:endParaRPr lang="en-IN" sz="2400" b="1" dirty="0"/>
          </a:p>
        </p:txBody>
      </p:sp>
    </p:spTree>
    <p:extLst>
      <p:ext uri="{BB962C8B-B14F-4D97-AF65-F5344CB8AC3E}">
        <p14:creationId xmlns:p14="http://schemas.microsoft.com/office/powerpoint/2010/main" val="2126686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E56A-CD9D-4E7F-8D9B-D14C67E73E41}"/>
              </a:ext>
            </a:extLst>
          </p:cNvPr>
          <p:cNvSpPr>
            <a:spLocks noGrp="1"/>
          </p:cNvSpPr>
          <p:nvPr>
            <p:ph type="title"/>
          </p:nvPr>
        </p:nvSpPr>
        <p:spPr/>
        <p:txBody>
          <a:bodyPr/>
          <a:lstStyle/>
          <a:p>
            <a:r>
              <a:rPr lang="en-IN" b="1" dirty="0"/>
              <a:t>9:evaluate ++a + b++ , a=5 and b=5</a:t>
            </a:r>
          </a:p>
        </p:txBody>
      </p:sp>
      <p:sp>
        <p:nvSpPr>
          <p:cNvPr id="3" name="Content Placeholder 2">
            <a:extLst>
              <a:ext uri="{FF2B5EF4-FFF2-40B4-BE49-F238E27FC236}">
                <a16:creationId xmlns:a16="http://schemas.microsoft.com/office/drawing/2014/main" id="{185484C4-B7EE-4B67-B3E2-916AD1E226BA}"/>
              </a:ext>
            </a:extLst>
          </p:cNvPr>
          <p:cNvSpPr>
            <a:spLocks noGrp="1"/>
          </p:cNvSpPr>
          <p:nvPr>
            <p:ph idx="1"/>
          </p:nvPr>
        </p:nvSpPr>
        <p:spPr/>
        <p:txBody>
          <a:bodyPr>
            <a:normAutofit/>
          </a:bodyPr>
          <a:lstStyle/>
          <a:p>
            <a:r>
              <a:rPr lang="en-IN" sz="6600" b="1" dirty="0"/>
              <a:t>Answer = </a:t>
            </a:r>
            <a:r>
              <a:rPr lang="en-IN" sz="6600" b="1" dirty="0">
                <a:solidFill>
                  <a:srgbClr val="FFFF00"/>
                </a:solidFill>
              </a:rPr>
              <a:t>11</a:t>
            </a:r>
          </a:p>
        </p:txBody>
      </p:sp>
    </p:spTree>
    <p:extLst>
      <p:ext uri="{BB962C8B-B14F-4D97-AF65-F5344CB8AC3E}">
        <p14:creationId xmlns:p14="http://schemas.microsoft.com/office/powerpoint/2010/main" val="356530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0968-9FB6-40F5-B8A9-B94BFB71B224}"/>
              </a:ext>
            </a:extLst>
          </p:cNvPr>
          <p:cNvSpPr>
            <a:spLocks noGrp="1"/>
          </p:cNvSpPr>
          <p:nvPr>
            <p:ph type="title"/>
          </p:nvPr>
        </p:nvSpPr>
        <p:spPr/>
        <p:txBody>
          <a:bodyPr/>
          <a:lstStyle/>
          <a:p>
            <a:r>
              <a:rPr lang="en-IN" b="1" dirty="0"/>
              <a:t>10: give difference between while and do while</a:t>
            </a:r>
          </a:p>
        </p:txBody>
      </p:sp>
      <p:sp>
        <p:nvSpPr>
          <p:cNvPr id="3" name="Content Placeholder 2">
            <a:extLst>
              <a:ext uri="{FF2B5EF4-FFF2-40B4-BE49-F238E27FC236}">
                <a16:creationId xmlns:a16="http://schemas.microsoft.com/office/drawing/2014/main" id="{6E65165D-09BB-4354-B492-F8576601D3B2}"/>
              </a:ext>
            </a:extLst>
          </p:cNvPr>
          <p:cNvSpPr>
            <a:spLocks noGrp="1"/>
          </p:cNvSpPr>
          <p:nvPr>
            <p:ph idx="1"/>
          </p:nvPr>
        </p:nvSpPr>
        <p:spPr/>
        <p:txBody>
          <a:bodyPr>
            <a:normAutofit/>
          </a:bodyPr>
          <a:lstStyle/>
          <a:p>
            <a:r>
              <a:rPr lang="en-US" sz="4000" b="1" i="0" dirty="0">
                <a:effectLst/>
                <a:latin typeface="arial" panose="020B0604020202020204" pitchFamily="34" charset="0"/>
              </a:rPr>
              <a:t>While loop is </a:t>
            </a:r>
            <a:r>
              <a:rPr lang="en-US" sz="4000" b="1" i="0" dirty="0">
                <a:solidFill>
                  <a:srgbClr val="FFFF00"/>
                </a:solidFill>
                <a:effectLst/>
                <a:latin typeface="arial" panose="020B0604020202020204" pitchFamily="34" charset="0"/>
              </a:rPr>
              <a:t>executed only when given condition is true</a:t>
            </a:r>
            <a:r>
              <a:rPr lang="en-US" sz="4000" b="1" i="0" dirty="0">
                <a:effectLst/>
                <a:latin typeface="arial" panose="020B0604020202020204" pitchFamily="34" charset="0"/>
              </a:rPr>
              <a:t>. Whereas, do-while loop is executed for first time irrespective of the condition. </a:t>
            </a:r>
            <a:r>
              <a:rPr lang="en-US" sz="4000" b="1" i="0" dirty="0">
                <a:solidFill>
                  <a:srgbClr val="FFFF00"/>
                </a:solidFill>
                <a:effectLst/>
                <a:latin typeface="arial" panose="020B0604020202020204" pitchFamily="34" charset="0"/>
              </a:rPr>
              <a:t>After executing while loop for first time, then condition is checked.</a:t>
            </a:r>
            <a:endParaRPr lang="en-IN" sz="4000" b="1" dirty="0">
              <a:solidFill>
                <a:srgbClr val="FFFF00"/>
              </a:solidFill>
            </a:endParaRPr>
          </a:p>
        </p:txBody>
      </p:sp>
    </p:spTree>
    <p:extLst>
      <p:ext uri="{BB962C8B-B14F-4D97-AF65-F5344CB8AC3E}">
        <p14:creationId xmlns:p14="http://schemas.microsoft.com/office/powerpoint/2010/main" val="34350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CC2D-E898-4AA8-AAF7-BB6B8C21EAAC}"/>
              </a:ext>
            </a:extLst>
          </p:cNvPr>
          <p:cNvSpPr>
            <a:spLocks noGrp="1"/>
          </p:cNvSpPr>
          <p:nvPr>
            <p:ph type="title"/>
          </p:nvPr>
        </p:nvSpPr>
        <p:spPr/>
        <p:txBody>
          <a:bodyPr/>
          <a:lstStyle/>
          <a:p>
            <a:r>
              <a:rPr lang="en-IN" b="1" dirty="0"/>
              <a:t>1: List VARIOUS FLOWCHART SYMBOLS .</a:t>
            </a:r>
          </a:p>
        </p:txBody>
      </p:sp>
      <p:pic>
        <p:nvPicPr>
          <p:cNvPr id="4" name="Picture 4" descr="Processing symbol in flowchart of programming">
            <a:extLst>
              <a:ext uri="{FF2B5EF4-FFF2-40B4-BE49-F238E27FC236}">
                <a16:creationId xmlns:a16="http://schemas.microsoft.com/office/drawing/2014/main" id="{A13B7554-6EBF-444A-8A98-D4840DB8E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94" y="5446426"/>
            <a:ext cx="19240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ecision making symbol in flowchart of programming">
            <a:extLst>
              <a:ext uri="{FF2B5EF4-FFF2-40B4-BE49-F238E27FC236}">
                <a16:creationId xmlns:a16="http://schemas.microsoft.com/office/drawing/2014/main" id="{7CF3031F-A909-4005-BFBD-AE01CCB2B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94" y="3044069"/>
            <a:ext cx="19240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On-page connector symbol in flowchart of programming">
            <a:extLst>
              <a:ext uri="{FF2B5EF4-FFF2-40B4-BE49-F238E27FC236}">
                <a16:creationId xmlns:a16="http://schemas.microsoft.com/office/drawing/2014/main" id="{BBEA49DF-A6B5-4592-A1CE-3C985C985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94" y="1905583"/>
            <a:ext cx="19240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Off-page connector symbol in flowchart of programming">
            <a:extLst>
              <a:ext uri="{FF2B5EF4-FFF2-40B4-BE49-F238E27FC236}">
                <a16:creationId xmlns:a16="http://schemas.microsoft.com/office/drawing/2014/main" id="{8500FAB3-DF35-4155-87FF-84F1AE6AC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94" y="4312455"/>
            <a:ext cx="1924050" cy="1009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8CC36C-88F0-474B-B506-AB7FD96354EC}"/>
              </a:ext>
            </a:extLst>
          </p:cNvPr>
          <p:cNvSpPr txBox="1"/>
          <p:nvPr/>
        </p:nvSpPr>
        <p:spPr>
          <a:xfrm>
            <a:off x="2382592" y="2225742"/>
            <a:ext cx="2015936" cy="369332"/>
          </a:xfrm>
          <a:prstGeom prst="rect">
            <a:avLst/>
          </a:prstGeom>
          <a:noFill/>
        </p:spPr>
        <p:txBody>
          <a:bodyPr wrap="none" rtlCol="0">
            <a:spAutoFit/>
          </a:bodyPr>
          <a:lstStyle/>
          <a:p>
            <a:r>
              <a:rPr lang="en-IN" b="0" i="0" dirty="0">
                <a:effectLst/>
                <a:latin typeface="euclid_circular_a"/>
              </a:rPr>
              <a:t>On-page Connector</a:t>
            </a:r>
            <a:endParaRPr lang="en-IN" dirty="0"/>
          </a:p>
        </p:txBody>
      </p:sp>
      <p:sp>
        <p:nvSpPr>
          <p:cNvPr id="9" name="TextBox 8">
            <a:extLst>
              <a:ext uri="{FF2B5EF4-FFF2-40B4-BE49-F238E27FC236}">
                <a16:creationId xmlns:a16="http://schemas.microsoft.com/office/drawing/2014/main" id="{F7D52D25-09D3-44F2-A4FF-234692815FE4}"/>
              </a:ext>
            </a:extLst>
          </p:cNvPr>
          <p:cNvSpPr txBox="1"/>
          <p:nvPr/>
        </p:nvSpPr>
        <p:spPr>
          <a:xfrm>
            <a:off x="2410805" y="3364228"/>
            <a:ext cx="979755" cy="369332"/>
          </a:xfrm>
          <a:prstGeom prst="rect">
            <a:avLst/>
          </a:prstGeom>
          <a:noFill/>
        </p:spPr>
        <p:txBody>
          <a:bodyPr wrap="none" rtlCol="0">
            <a:spAutoFit/>
          </a:bodyPr>
          <a:lstStyle/>
          <a:p>
            <a:r>
              <a:rPr lang="en-IN" b="0" i="0" dirty="0">
                <a:effectLst/>
                <a:latin typeface="euclid_circular_a"/>
              </a:rPr>
              <a:t>Decision</a:t>
            </a:r>
            <a:endParaRPr lang="en-IN" dirty="0"/>
          </a:p>
        </p:txBody>
      </p:sp>
      <p:sp>
        <p:nvSpPr>
          <p:cNvPr id="10" name="TextBox 9">
            <a:extLst>
              <a:ext uri="{FF2B5EF4-FFF2-40B4-BE49-F238E27FC236}">
                <a16:creationId xmlns:a16="http://schemas.microsoft.com/office/drawing/2014/main" id="{4A20CA32-81FE-4756-90F5-A9EEE3BFD0CC}"/>
              </a:ext>
            </a:extLst>
          </p:cNvPr>
          <p:cNvSpPr txBox="1"/>
          <p:nvPr/>
        </p:nvSpPr>
        <p:spPr>
          <a:xfrm>
            <a:off x="2410805" y="4632614"/>
            <a:ext cx="2032929" cy="369332"/>
          </a:xfrm>
          <a:prstGeom prst="rect">
            <a:avLst/>
          </a:prstGeom>
          <a:noFill/>
        </p:spPr>
        <p:txBody>
          <a:bodyPr wrap="none" rtlCol="0">
            <a:spAutoFit/>
          </a:bodyPr>
          <a:lstStyle/>
          <a:p>
            <a:r>
              <a:rPr lang="en-IN" b="0" i="0" dirty="0">
                <a:effectLst/>
                <a:latin typeface="euclid_circular_a"/>
              </a:rPr>
              <a:t>Off-page Connector</a:t>
            </a:r>
            <a:endParaRPr lang="en-IN" dirty="0"/>
          </a:p>
        </p:txBody>
      </p:sp>
      <p:sp>
        <p:nvSpPr>
          <p:cNvPr id="11" name="TextBox 10">
            <a:extLst>
              <a:ext uri="{FF2B5EF4-FFF2-40B4-BE49-F238E27FC236}">
                <a16:creationId xmlns:a16="http://schemas.microsoft.com/office/drawing/2014/main" id="{C67DC485-832D-4FB6-B630-5ADFA35B9575}"/>
              </a:ext>
            </a:extLst>
          </p:cNvPr>
          <p:cNvSpPr txBox="1"/>
          <p:nvPr/>
        </p:nvSpPr>
        <p:spPr>
          <a:xfrm>
            <a:off x="2410805" y="5771100"/>
            <a:ext cx="1178015" cy="369332"/>
          </a:xfrm>
          <a:prstGeom prst="rect">
            <a:avLst/>
          </a:prstGeom>
          <a:noFill/>
        </p:spPr>
        <p:txBody>
          <a:bodyPr wrap="none" rtlCol="0">
            <a:spAutoFit/>
          </a:bodyPr>
          <a:lstStyle/>
          <a:p>
            <a:r>
              <a:rPr lang="en-IN" b="0" i="0" dirty="0">
                <a:effectLst/>
                <a:latin typeface="euclid_circular_a"/>
              </a:rPr>
              <a:t>Processing</a:t>
            </a:r>
            <a:endParaRPr lang="en-IN" dirty="0"/>
          </a:p>
        </p:txBody>
      </p:sp>
      <p:sp>
        <p:nvSpPr>
          <p:cNvPr id="12" name="TextBox 11">
            <a:extLst>
              <a:ext uri="{FF2B5EF4-FFF2-40B4-BE49-F238E27FC236}">
                <a16:creationId xmlns:a16="http://schemas.microsoft.com/office/drawing/2014/main" id="{46BB81C5-3EC2-43D1-96BA-48ACAEDEE983}"/>
              </a:ext>
            </a:extLst>
          </p:cNvPr>
          <p:cNvSpPr txBox="1"/>
          <p:nvPr/>
        </p:nvSpPr>
        <p:spPr>
          <a:xfrm>
            <a:off x="5769735" y="2225742"/>
            <a:ext cx="2983253" cy="369332"/>
          </a:xfrm>
          <a:prstGeom prst="rect">
            <a:avLst/>
          </a:prstGeom>
          <a:noFill/>
        </p:spPr>
        <p:txBody>
          <a:bodyPr wrap="none" rtlCol="0">
            <a:spAutoFit/>
          </a:bodyPr>
          <a:lstStyle/>
          <a:p>
            <a:r>
              <a:rPr lang="en-US" b="0" i="0" dirty="0">
                <a:effectLst/>
                <a:latin typeface="euclid_circular_a"/>
              </a:rPr>
              <a:t>Used to join different flowline</a:t>
            </a:r>
            <a:endParaRPr lang="en-IN" dirty="0"/>
          </a:p>
        </p:txBody>
      </p:sp>
      <p:sp>
        <p:nvSpPr>
          <p:cNvPr id="13" name="TextBox 12">
            <a:extLst>
              <a:ext uri="{FF2B5EF4-FFF2-40B4-BE49-F238E27FC236}">
                <a16:creationId xmlns:a16="http://schemas.microsoft.com/office/drawing/2014/main" id="{C351EE8B-D3BC-41E0-B65D-0F56D982C6BA}"/>
              </a:ext>
            </a:extLst>
          </p:cNvPr>
          <p:cNvSpPr txBox="1"/>
          <p:nvPr/>
        </p:nvSpPr>
        <p:spPr>
          <a:xfrm>
            <a:off x="5769735" y="3364228"/>
            <a:ext cx="5856796" cy="369332"/>
          </a:xfrm>
          <a:prstGeom prst="rect">
            <a:avLst/>
          </a:prstGeom>
          <a:noFill/>
        </p:spPr>
        <p:txBody>
          <a:bodyPr wrap="none" rtlCol="0">
            <a:spAutoFit/>
          </a:bodyPr>
          <a:lstStyle/>
          <a:p>
            <a:r>
              <a:rPr lang="en-US" b="0" i="0" dirty="0">
                <a:effectLst/>
                <a:latin typeface="euclid_circular_a"/>
              </a:rPr>
              <a:t>Used for decision making between two or more alternatives.</a:t>
            </a:r>
            <a:endParaRPr lang="en-IN" dirty="0"/>
          </a:p>
        </p:txBody>
      </p:sp>
      <p:sp>
        <p:nvSpPr>
          <p:cNvPr id="14" name="TextBox 13">
            <a:extLst>
              <a:ext uri="{FF2B5EF4-FFF2-40B4-BE49-F238E27FC236}">
                <a16:creationId xmlns:a16="http://schemas.microsoft.com/office/drawing/2014/main" id="{BDDAF7C8-EC20-4A88-8CA0-FC2FC12A1000}"/>
              </a:ext>
            </a:extLst>
          </p:cNvPr>
          <p:cNvSpPr txBox="1"/>
          <p:nvPr/>
        </p:nvSpPr>
        <p:spPr>
          <a:xfrm>
            <a:off x="5769735" y="4632614"/>
            <a:ext cx="5668603" cy="369332"/>
          </a:xfrm>
          <a:prstGeom prst="rect">
            <a:avLst/>
          </a:prstGeom>
          <a:noFill/>
        </p:spPr>
        <p:txBody>
          <a:bodyPr wrap="none" rtlCol="0">
            <a:spAutoFit/>
          </a:bodyPr>
          <a:lstStyle/>
          <a:p>
            <a:r>
              <a:rPr lang="en-US" b="0" i="0" dirty="0">
                <a:effectLst/>
                <a:latin typeface="euclid_circular_a"/>
              </a:rPr>
              <a:t>Used to connect the flowchart portion on a different page.</a:t>
            </a:r>
            <a:endParaRPr lang="en-IN" dirty="0"/>
          </a:p>
        </p:txBody>
      </p:sp>
      <p:sp>
        <p:nvSpPr>
          <p:cNvPr id="15" name="TextBox 14">
            <a:extLst>
              <a:ext uri="{FF2B5EF4-FFF2-40B4-BE49-F238E27FC236}">
                <a16:creationId xmlns:a16="http://schemas.microsoft.com/office/drawing/2014/main" id="{E01EBD31-4133-4B6B-83A8-ECBC802FDBA8}"/>
              </a:ext>
            </a:extLst>
          </p:cNvPr>
          <p:cNvSpPr txBox="1"/>
          <p:nvPr/>
        </p:nvSpPr>
        <p:spPr>
          <a:xfrm>
            <a:off x="5769735" y="5771100"/>
            <a:ext cx="5401672" cy="369332"/>
          </a:xfrm>
          <a:prstGeom prst="rect">
            <a:avLst/>
          </a:prstGeom>
          <a:noFill/>
        </p:spPr>
        <p:txBody>
          <a:bodyPr wrap="none" rtlCol="0">
            <a:spAutoFit/>
          </a:bodyPr>
          <a:lstStyle/>
          <a:p>
            <a:r>
              <a:rPr lang="en-US" b="0" i="0" dirty="0">
                <a:effectLst/>
                <a:latin typeface="euclid_circular_a"/>
              </a:rPr>
              <a:t>Used for arithmetic operations and data-manipulations.</a:t>
            </a:r>
            <a:endParaRPr lang="en-IN" dirty="0"/>
          </a:p>
        </p:txBody>
      </p:sp>
    </p:spTree>
    <p:extLst>
      <p:ext uri="{BB962C8B-B14F-4D97-AF65-F5344CB8AC3E}">
        <p14:creationId xmlns:p14="http://schemas.microsoft.com/office/powerpoint/2010/main" val="239532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A0E3-F58F-4453-B666-73BC1EB070C4}"/>
              </a:ext>
            </a:extLst>
          </p:cNvPr>
          <p:cNvSpPr>
            <a:spLocks noGrp="1"/>
          </p:cNvSpPr>
          <p:nvPr>
            <p:ph type="title"/>
          </p:nvPr>
        </p:nvSpPr>
        <p:spPr/>
        <p:txBody>
          <a:bodyPr/>
          <a:lstStyle/>
          <a:p>
            <a:r>
              <a:rPr lang="en-IN" b="1" dirty="0"/>
              <a:t>2: list features of c</a:t>
            </a:r>
          </a:p>
        </p:txBody>
      </p:sp>
      <p:sp>
        <p:nvSpPr>
          <p:cNvPr id="3" name="Content Placeholder 2">
            <a:extLst>
              <a:ext uri="{FF2B5EF4-FFF2-40B4-BE49-F238E27FC236}">
                <a16:creationId xmlns:a16="http://schemas.microsoft.com/office/drawing/2014/main" id="{C568F603-4518-40C8-B9AE-B4CC1B420672}"/>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verdana" panose="020B0604030504040204" pitchFamily="34" charset="0"/>
              </a:rPr>
              <a:t>Simple</a:t>
            </a:r>
          </a:p>
          <a:p>
            <a:pPr algn="l">
              <a:buFont typeface="+mj-lt"/>
              <a:buAutoNum type="arabicPeriod"/>
            </a:pPr>
            <a:r>
              <a:rPr lang="en-US" b="0" i="0" dirty="0">
                <a:effectLst/>
                <a:latin typeface="verdana" panose="020B0604030504040204" pitchFamily="34" charset="0"/>
              </a:rPr>
              <a:t>Machine Independent or Portable</a:t>
            </a:r>
          </a:p>
          <a:p>
            <a:pPr algn="l">
              <a:buFont typeface="+mj-lt"/>
              <a:buAutoNum type="arabicPeriod"/>
            </a:pPr>
            <a:r>
              <a:rPr lang="en-US" b="0" i="0" dirty="0">
                <a:effectLst/>
                <a:latin typeface="verdana" panose="020B0604030504040204" pitchFamily="34" charset="0"/>
              </a:rPr>
              <a:t>Mid-level programming language</a:t>
            </a:r>
          </a:p>
          <a:p>
            <a:pPr algn="l">
              <a:buFont typeface="+mj-lt"/>
              <a:buAutoNum type="arabicPeriod"/>
            </a:pPr>
            <a:r>
              <a:rPr lang="en-US" b="0" i="0" dirty="0">
                <a:effectLst/>
                <a:latin typeface="verdana" panose="020B0604030504040204" pitchFamily="34" charset="0"/>
              </a:rPr>
              <a:t>structured programming language</a:t>
            </a:r>
          </a:p>
          <a:p>
            <a:pPr algn="l">
              <a:buFont typeface="+mj-lt"/>
              <a:buAutoNum type="arabicPeriod"/>
            </a:pPr>
            <a:r>
              <a:rPr lang="en-US" b="0" i="0" dirty="0">
                <a:effectLst/>
                <a:latin typeface="verdana" panose="020B0604030504040204" pitchFamily="34" charset="0"/>
              </a:rPr>
              <a:t>Rich Library</a:t>
            </a:r>
          </a:p>
          <a:p>
            <a:pPr algn="l">
              <a:buFont typeface="+mj-lt"/>
              <a:buAutoNum type="arabicPeriod"/>
            </a:pPr>
            <a:r>
              <a:rPr lang="en-US" b="0" i="0" dirty="0">
                <a:effectLst/>
                <a:latin typeface="verdana" panose="020B0604030504040204" pitchFamily="34" charset="0"/>
              </a:rPr>
              <a:t>Memory Management</a:t>
            </a:r>
          </a:p>
          <a:p>
            <a:pPr algn="l">
              <a:buFont typeface="+mj-lt"/>
              <a:buAutoNum type="arabicPeriod"/>
            </a:pPr>
            <a:r>
              <a:rPr lang="en-US" b="0" i="0" dirty="0">
                <a:effectLst/>
                <a:latin typeface="verdana" panose="020B0604030504040204" pitchFamily="34" charset="0"/>
              </a:rPr>
              <a:t>Fast Speed</a:t>
            </a:r>
          </a:p>
          <a:p>
            <a:pPr algn="l">
              <a:buFont typeface="+mj-lt"/>
              <a:buAutoNum type="arabicPeriod"/>
            </a:pPr>
            <a:r>
              <a:rPr lang="en-US" b="0" i="0" dirty="0">
                <a:effectLst/>
                <a:latin typeface="verdana" panose="020B0604030504040204" pitchFamily="34" charset="0"/>
              </a:rPr>
              <a:t>Pointers</a:t>
            </a:r>
          </a:p>
          <a:p>
            <a:pPr algn="l">
              <a:buFont typeface="+mj-lt"/>
              <a:buAutoNum type="arabicPeriod"/>
            </a:pPr>
            <a:r>
              <a:rPr lang="en-US" b="0" i="0" dirty="0">
                <a:effectLst/>
                <a:latin typeface="verdana" panose="020B0604030504040204" pitchFamily="34" charset="0"/>
              </a:rPr>
              <a:t>Recursion</a:t>
            </a:r>
          </a:p>
          <a:p>
            <a:pPr algn="l">
              <a:buFont typeface="+mj-lt"/>
              <a:buAutoNum type="arabicPeriod"/>
            </a:pPr>
            <a:r>
              <a:rPr lang="en-US" b="0" i="0" dirty="0">
                <a:effectLst/>
                <a:latin typeface="verdana" panose="020B0604030504040204" pitchFamily="34" charset="0"/>
              </a:rPr>
              <a:t>Extensible</a:t>
            </a:r>
          </a:p>
        </p:txBody>
      </p:sp>
    </p:spTree>
    <p:extLst>
      <p:ext uri="{BB962C8B-B14F-4D97-AF65-F5344CB8AC3E}">
        <p14:creationId xmlns:p14="http://schemas.microsoft.com/office/powerpoint/2010/main" val="172300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A85A-9F31-4B32-B2E5-E7F49EFDCC6B}"/>
              </a:ext>
            </a:extLst>
          </p:cNvPr>
          <p:cNvSpPr>
            <a:spLocks noGrp="1"/>
          </p:cNvSpPr>
          <p:nvPr>
            <p:ph type="title"/>
          </p:nvPr>
        </p:nvSpPr>
        <p:spPr/>
        <p:txBody>
          <a:bodyPr/>
          <a:lstStyle/>
          <a:p>
            <a:r>
              <a:rPr lang="en-US" sz="4000" b="1" i="0" dirty="0">
                <a:effectLst/>
                <a:latin typeface="erdana"/>
              </a:rPr>
              <a:t>1) Simple</a:t>
            </a:r>
            <a:endParaRPr lang="en-IN" b="1" dirty="0"/>
          </a:p>
        </p:txBody>
      </p:sp>
      <p:sp>
        <p:nvSpPr>
          <p:cNvPr id="3" name="Content Placeholder 2">
            <a:extLst>
              <a:ext uri="{FF2B5EF4-FFF2-40B4-BE49-F238E27FC236}">
                <a16:creationId xmlns:a16="http://schemas.microsoft.com/office/drawing/2014/main" id="{C5805111-4E6F-4764-881D-F7021B634143}"/>
              </a:ext>
            </a:extLst>
          </p:cNvPr>
          <p:cNvSpPr>
            <a:spLocks noGrp="1"/>
          </p:cNvSpPr>
          <p:nvPr>
            <p:ph idx="1"/>
          </p:nvPr>
        </p:nvSpPr>
        <p:spPr/>
        <p:txBody>
          <a:bodyPr/>
          <a:lstStyle/>
          <a:p>
            <a:pPr algn="l"/>
            <a:r>
              <a:rPr lang="en-US" sz="3600" b="0" i="0" dirty="0">
                <a:effectLst/>
                <a:latin typeface="verdana" panose="020B0604030504040204" pitchFamily="34" charset="0"/>
              </a:rPr>
              <a:t>C is a simple language in the sense that it provides a </a:t>
            </a:r>
            <a:r>
              <a:rPr lang="en-US" sz="3600" b="1" i="0" dirty="0">
                <a:solidFill>
                  <a:srgbClr val="FFFF00"/>
                </a:solidFill>
                <a:effectLst/>
                <a:latin typeface="verdana" panose="020B0604030504040204" pitchFamily="34" charset="0"/>
              </a:rPr>
              <a:t>structured approach</a:t>
            </a:r>
            <a:r>
              <a:rPr lang="en-US" sz="3600" b="0" i="0" dirty="0">
                <a:solidFill>
                  <a:srgbClr val="FFFF00"/>
                </a:solidFill>
                <a:effectLst/>
                <a:latin typeface="verdana" panose="020B0604030504040204" pitchFamily="34" charset="0"/>
              </a:rPr>
              <a:t> </a:t>
            </a:r>
            <a:r>
              <a:rPr lang="en-US" sz="3600" b="0" i="0" dirty="0">
                <a:effectLst/>
                <a:latin typeface="verdana" panose="020B0604030504040204" pitchFamily="34" charset="0"/>
              </a:rPr>
              <a:t>(to break the problem into parts), </a:t>
            </a:r>
            <a:r>
              <a:rPr lang="en-US" sz="3600" b="1" i="0" dirty="0">
                <a:solidFill>
                  <a:srgbClr val="FFFF00"/>
                </a:solidFill>
                <a:effectLst/>
                <a:latin typeface="verdana" panose="020B0604030504040204" pitchFamily="34" charset="0"/>
              </a:rPr>
              <a:t>the rich set of library functions</a:t>
            </a:r>
            <a:r>
              <a:rPr lang="en-US" sz="3600" b="0" i="0" dirty="0">
                <a:solidFill>
                  <a:srgbClr val="FFFF00"/>
                </a:solidFill>
                <a:effectLst/>
                <a:latin typeface="verdana" panose="020B0604030504040204" pitchFamily="34" charset="0"/>
              </a:rPr>
              <a:t>, </a:t>
            </a:r>
            <a:r>
              <a:rPr lang="en-US" sz="3600" b="1" i="0" dirty="0">
                <a:solidFill>
                  <a:srgbClr val="FFFF00"/>
                </a:solidFill>
                <a:effectLst/>
                <a:latin typeface="verdana" panose="020B0604030504040204" pitchFamily="34" charset="0"/>
              </a:rPr>
              <a:t>data types</a:t>
            </a:r>
            <a:r>
              <a:rPr lang="en-US" sz="3600" b="0" i="0" dirty="0">
                <a:effectLst/>
                <a:latin typeface="verdana" panose="020B0604030504040204" pitchFamily="34" charset="0"/>
              </a:rPr>
              <a:t>, etc.</a:t>
            </a:r>
          </a:p>
        </p:txBody>
      </p:sp>
    </p:spTree>
    <p:extLst>
      <p:ext uri="{BB962C8B-B14F-4D97-AF65-F5344CB8AC3E}">
        <p14:creationId xmlns:p14="http://schemas.microsoft.com/office/powerpoint/2010/main" val="241828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6129-2B70-4395-ABDE-AAB6E670BC50}"/>
              </a:ext>
            </a:extLst>
          </p:cNvPr>
          <p:cNvSpPr>
            <a:spLocks noGrp="1"/>
          </p:cNvSpPr>
          <p:nvPr>
            <p:ph type="title"/>
          </p:nvPr>
        </p:nvSpPr>
        <p:spPr/>
        <p:txBody>
          <a:bodyPr/>
          <a:lstStyle/>
          <a:p>
            <a:r>
              <a:rPr lang="en-US" b="1" i="0" dirty="0">
                <a:solidFill>
                  <a:schemeClr val="bg1"/>
                </a:solidFill>
                <a:effectLst/>
                <a:latin typeface="erdana"/>
              </a:rPr>
              <a:t>2) Machine Independent or Portable</a:t>
            </a:r>
            <a:endParaRPr lang="en-IN" b="1" dirty="0">
              <a:solidFill>
                <a:schemeClr val="bg1"/>
              </a:solidFill>
            </a:endParaRPr>
          </a:p>
        </p:txBody>
      </p:sp>
      <p:sp>
        <p:nvSpPr>
          <p:cNvPr id="3" name="Content Placeholder 2">
            <a:extLst>
              <a:ext uri="{FF2B5EF4-FFF2-40B4-BE49-F238E27FC236}">
                <a16:creationId xmlns:a16="http://schemas.microsoft.com/office/drawing/2014/main" id="{524920AB-BF42-4666-AAF4-7D6F4869383D}"/>
              </a:ext>
            </a:extLst>
          </p:cNvPr>
          <p:cNvSpPr>
            <a:spLocks noGrp="1"/>
          </p:cNvSpPr>
          <p:nvPr>
            <p:ph idx="1"/>
          </p:nvPr>
        </p:nvSpPr>
        <p:spPr/>
        <p:txBody>
          <a:bodyPr>
            <a:normAutofit/>
          </a:bodyPr>
          <a:lstStyle/>
          <a:p>
            <a:r>
              <a:rPr lang="en-US" sz="3600" b="0" i="0" dirty="0">
                <a:effectLst/>
                <a:latin typeface="verdana" panose="020B0604030504040204" pitchFamily="34" charset="0"/>
              </a:rPr>
              <a:t>c programs </a:t>
            </a:r>
            <a:r>
              <a:rPr lang="en-US" sz="3600" b="1" i="0" dirty="0">
                <a:solidFill>
                  <a:srgbClr val="FFFF00"/>
                </a:solidFill>
                <a:effectLst/>
                <a:latin typeface="verdana" panose="020B0604030504040204" pitchFamily="34" charset="0"/>
              </a:rPr>
              <a:t>can be executed on different machines</a:t>
            </a:r>
            <a:r>
              <a:rPr lang="en-US" sz="3600" b="0" i="0" dirty="0">
                <a:solidFill>
                  <a:srgbClr val="FFFF00"/>
                </a:solidFill>
                <a:effectLst/>
                <a:latin typeface="verdana" panose="020B0604030504040204" pitchFamily="34" charset="0"/>
              </a:rPr>
              <a:t> </a:t>
            </a:r>
            <a:r>
              <a:rPr lang="en-US" sz="3600" b="0" i="0" dirty="0">
                <a:effectLst/>
                <a:latin typeface="verdana" panose="020B0604030504040204" pitchFamily="34" charset="0"/>
              </a:rPr>
              <a:t>with some machine specific changes. Therefore, C is a machine independent language.</a:t>
            </a:r>
            <a:endParaRPr lang="en-IN" sz="3600" dirty="0"/>
          </a:p>
        </p:txBody>
      </p:sp>
    </p:spTree>
    <p:extLst>
      <p:ext uri="{BB962C8B-B14F-4D97-AF65-F5344CB8AC3E}">
        <p14:creationId xmlns:p14="http://schemas.microsoft.com/office/powerpoint/2010/main" val="369312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F081-0F99-456A-9178-E3CE01C27DFE}"/>
              </a:ext>
            </a:extLst>
          </p:cNvPr>
          <p:cNvSpPr>
            <a:spLocks noGrp="1"/>
          </p:cNvSpPr>
          <p:nvPr>
            <p:ph type="title"/>
          </p:nvPr>
        </p:nvSpPr>
        <p:spPr/>
        <p:txBody>
          <a:bodyPr/>
          <a:lstStyle/>
          <a:p>
            <a:r>
              <a:rPr lang="en-IN" b="1" i="0" dirty="0">
                <a:solidFill>
                  <a:schemeClr val="bg1"/>
                </a:solidFill>
                <a:effectLst/>
                <a:latin typeface="erdana"/>
              </a:rPr>
              <a:t>3) Mid-level programming language</a:t>
            </a:r>
            <a:endParaRPr lang="en-IN" b="1" dirty="0">
              <a:solidFill>
                <a:schemeClr val="bg1"/>
              </a:solidFill>
            </a:endParaRPr>
          </a:p>
        </p:txBody>
      </p:sp>
      <p:sp>
        <p:nvSpPr>
          <p:cNvPr id="3" name="Content Placeholder 2">
            <a:extLst>
              <a:ext uri="{FF2B5EF4-FFF2-40B4-BE49-F238E27FC236}">
                <a16:creationId xmlns:a16="http://schemas.microsoft.com/office/drawing/2014/main" id="{7D23AAA8-B606-493F-957D-920D0940A0C5}"/>
              </a:ext>
            </a:extLst>
          </p:cNvPr>
          <p:cNvSpPr>
            <a:spLocks noGrp="1"/>
          </p:cNvSpPr>
          <p:nvPr>
            <p:ph idx="1"/>
          </p:nvPr>
        </p:nvSpPr>
        <p:spPr/>
        <p:txBody>
          <a:bodyPr>
            <a:normAutofit/>
          </a:bodyPr>
          <a:lstStyle/>
          <a:p>
            <a:r>
              <a:rPr lang="en-US" sz="3200" b="0" i="0" dirty="0">
                <a:effectLst/>
                <a:latin typeface="verdana" panose="020B0604030504040204" pitchFamily="34" charset="0"/>
              </a:rPr>
              <a:t>Although, C is </a:t>
            </a:r>
            <a:r>
              <a:rPr lang="en-US" sz="3200" b="1" i="0" dirty="0">
                <a:solidFill>
                  <a:srgbClr val="FFFF00"/>
                </a:solidFill>
                <a:effectLst/>
                <a:latin typeface="verdana" panose="020B0604030504040204" pitchFamily="34" charset="0"/>
              </a:rPr>
              <a:t>intended to do low-level programming</a:t>
            </a:r>
            <a:r>
              <a:rPr lang="en-US" sz="3200" b="0" i="0" dirty="0">
                <a:solidFill>
                  <a:srgbClr val="FFFF00"/>
                </a:solidFill>
                <a:effectLst/>
                <a:latin typeface="verdana" panose="020B0604030504040204" pitchFamily="34" charset="0"/>
              </a:rPr>
              <a:t>. </a:t>
            </a:r>
            <a:r>
              <a:rPr lang="en-US" sz="3200" b="0" i="0" dirty="0">
                <a:effectLst/>
                <a:latin typeface="verdana" panose="020B0604030504040204" pitchFamily="34" charset="0"/>
              </a:rPr>
              <a:t>It is used to develop system applications such as kernel, driver, etc. It </a:t>
            </a:r>
            <a:r>
              <a:rPr lang="en-US" sz="3200" b="1" i="0" dirty="0">
                <a:solidFill>
                  <a:srgbClr val="FFFF00"/>
                </a:solidFill>
                <a:effectLst/>
                <a:latin typeface="verdana" panose="020B0604030504040204" pitchFamily="34" charset="0"/>
              </a:rPr>
              <a:t>also supports the features of a high-level language</a:t>
            </a:r>
            <a:r>
              <a:rPr lang="en-US" sz="3200" b="0" i="0" dirty="0">
                <a:effectLst/>
                <a:latin typeface="verdana" panose="020B0604030504040204" pitchFamily="34" charset="0"/>
              </a:rPr>
              <a:t>. That is why it is known as mid-level language.</a:t>
            </a:r>
            <a:endParaRPr lang="en-IN" sz="3200" dirty="0"/>
          </a:p>
        </p:txBody>
      </p:sp>
    </p:spTree>
    <p:extLst>
      <p:ext uri="{BB962C8B-B14F-4D97-AF65-F5344CB8AC3E}">
        <p14:creationId xmlns:p14="http://schemas.microsoft.com/office/powerpoint/2010/main" val="154027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95F0-1E89-49AA-9B18-B5FA630EFB5C}"/>
              </a:ext>
            </a:extLst>
          </p:cNvPr>
          <p:cNvSpPr>
            <a:spLocks noGrp="1"/>
          </p:cNvSpPr>
          <p:nvPr>
            <p:ph type="title"/>
          </p:nvPr>
        </p:nvSpPr>
        <p:spPr/>
        <p:txBody>
          <a:bodyPr/>
          <a:lstStyle/>
          <a:p>
            <a:r>
              <a:rPr lang="en-IN" b="1" i="0" dirty="0">
                <a:solidFill>
                  <a:schemeClr val="bg1"/>
                </a:solidFill>
                <a:effectLst/>
                <a:latin typeface="erdana"/>
              </a:rPr>
              <a:t>4) Structured programming language</a:t>
            </a:r>
            <a:endParaRPr lang="en-IN" b="1" dirty="0">
              <a:solidFill>
                <a:schemeClr val="bg1"/>
              </a:solidFill>
            </a:endParaRPr>
          </a:p>
        </p:txBody>
      </p:sp>
      <p:sp>
        <p:nvSpPr>
          <p:cNvPr id="3" name="Content Placeholder 2">
            <a:extLst>
              <a:ext uri="{FF2B5EF4-FFF2-40B4-BE49-F238E27FC236}">
                <a16:creationId xmlns:a16="http://schemas.microsoft.com/office/drawing/2014/main" id="{E3B3E03B-0227-4D60-A32B-3AD64DCF14C2}"/>
              </a:ext>
            </a:extLst>
          </p:cNvPr>
          <p:cNvSpPr>
            <a:spLocks noGrp="1"/>
          </p:cNvSpPr>
          <p:nvPr>
            <p:ph idx="1"/>
          </p:nvPr>
        </p:nvSpPr>
        <p:spPr/>
        <p:txBody>
          <a:bodyPr>
            <a:normAutofit/>
          </a:bodyPr>
          <a:lstStyle/>
          <a:p>
            <a:r>
              <a:rPr lang="en-US" sz="3600" b="0" i="0" dirty="0">
                <a:effectLst/>
                <a:latin typeface="verdana" panose="020B0604030504040204" pitchFamily="34" charset="0"/>
              </a:rPr>
              <a:t>C is a structured programming language in the sense that </a:t>
            </a:r>
            <a:r>
              <a:rPr lang="en-US" sz="3600" b="1" i="0" dirty="0">
                <a:solidFill>
                  <a:srgbClr val="FFFF00"/>
                </a:solidFill>
                <a:effectLst/>
                <a:latin typeface="verdana" panose="020B0604030504040204" pitchFamily="34" charset="0"/>
              </a:rPr>
              <a:t>we can break the program into parts using functions</a:t>
            </a:r>
            <a:r>
              <a:rPr lang="en-US" sz="3600" b="0" i="0" dirty="0">
                <a:effectLst/>
                <a:latin typeface="verdana" panose="020B0604030504040204" pitchFamily="34" charset="0"/>
              </a:rPr>
              <a:t>. So, it is easy to understand and modify. Functions also provide code reusability.</a:t>
            </a:r>
            <a:endParaRPr lang="en-IN" sz="3600" dirty="0"/>
          </a:p>
        </p:txBody>
      </p:sp>
    </p:spTree>
    <p:extLst>
      <p:ext uri="{BB962C8B-B14F-4D97-AF65-F5344CB8AC3E}">
        <p14:creationId xmlns:p14="http://schemas.microsoft.com/office/powerpoint/2010/main" val="322859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C6DA-5F2D-4BF4-9521-D7C07325D6D0}"/>
              </a:ext>
            </a:extLst>
          </p:cNvPr>
          <p:cNvSpPr>
            <a:spLocks noGrp="1"/>
          </p:cNvSpPr>
          <p:nvPr>
            <p:ph type="title"/>
          </p:nvPr>
        </p:nvSpPr>
        <p:spPr/>
        <p:txBody>
          <a:bodyPr/>
          <a:lstStyle/>
          <a:p>
            <a:r>
              <a:rPr lang="en-IN" b="1" i="0" dirty="0">
                <a:solidFill>
                  <a:schemeClr val="bg1"/>
                </a:solidFill>
                <a:effectLst/>
                <a:latin typeface="erdana"/>
              </a:rPr>
              <a:t>5) Rich Library</a:t>
            </a:r>
            <a:endParaRPr lang="en-IN" b="1" dirty="0">
              <a:solidFill>
                <a:schemeClr val="bg1"/>
              </a:solidFill>
            </a:endParaRPr>
          </a:p>
        </p:txBody>
      </p:sp>
      <p:sp>
        <p:nvSpPr>
          <p:cNvPr id="3" name="Content Placeholder 2">
            <a:extLst>
              <a:ext uri="{FF2B5EF4-FFF2-40B4-BE49-F238E27FC236}">
                <a16:creationId xmlns:a16="http://schemas.microsoft.com/office/drawing/2014/main" id="{30F2B64E-88AE-4675-B58D-EAAEC1E7D2BA}"/>
              </a:ext>
            </a:extLst>
          </p:cNvPr>
          <p:cNvSpPr>
            <a:spLocks noGrp="1"/>
          </p:cNvSpPr>
          <p:nvPr>
            <p:ph idx="1"/>
          </p:nvPr>
        </p:nvSpPr>
        <p:spPr/>
        <p:txBody>
          <a:bodyPr>
            <a:normAutofit/>
          </a:bodyPr>
          <a:lstStyle/>
          <a:p>
            <a:pPr algn="l"/>
            <a:r>
              <a:rPr lang="en-US" sz="4000" b="0" i="0" dirty="0">
                <a:effectLst/>
                <a:latin typeface="verdana" panose="020B0604030504040204" pitchFamily="34" charset="0"/>
              </a:rPr>
              <a:t>C </a:t>
            </a:r>
            <a:r>
              <a:rPr lang="en-US" sz="4000" b="1" i="0" dirty="0">
                <a:solidFill>
                  <a:srgbClr val="FFFF00"/>
                </a:solidFill>
                <a:effectLst/>
                <a:latin typeface="verdana" panose="020B0604030504040204" pitchFamily="34" charset="0"/>
              </a:rPr>
              <a:t>provides a lot of inbuilt functions</a:t>
            </a:r>
            <a:r>
              <a:rPr lang="en-US" sz="4000" b="0" i="0" dirty="0">
                <a:solidFill>
                  <a:srgbClr val="FFFF00"/>
                </a:solidFill>
                <a:effectLst/>
                <a:latin typeface="verdana" panose="020B0604030504040204" pitchFamily="34" charset="0"/>
              </a:rPr>
              <a:t> </a:t>
            </a:r>
            <a:r>
              <a:rPr lang="en-US" sz="4000" b="0" i="0" dirty="0">
                <a:effectLst/>
                <a:latin typeface="verdana" panose="020B0604030504040204" pitchFamily="34" charset="0"/>
              </a:rPr>
              <a:t>that make the development fast.</a:t>
            </a:r>
          </a:p>
          <a:p>
            <a:br>
              <a:rPr lang="en-US" sz="4000" dirty="0"/>
            </a:br>
            <a:endParaRPr lang="en-IN" sz="4000" dirty="0"/>
          </a:p>
        </p:txBody>
      </p:sp>
    </p:spTree>
    <p:extLst>
      <p:ext uri="{BB962C8B-B14F-4D97-AF65-F5344CB8AC3E}">
        <p14:creationId xmlns:p14="http://schemas.microsoft.com/office/powerpoint/2010/main" val="1542399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Banded</Template>
  <TotalTime>171</TotalTime>
  <Words>789</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vt:lpstr>
      <vt:lpstr>Corbel</vt:lpstr>
      <vt:lpstr>erdana</vt:lpstr>
      <vt:lpstr>euclid_circular_a</vt:lpstr>
      <vt:lpstr>Nunito Sans</vt:lpstr>
      <vt:lpstr>Roboto Mono</vt:lpstr>
      <vt:lpstr>Verdana</vt:lpstr>
      <vt:lpstr>Wingdings</vt:lpstr>
      <vt:lpstr>Banded</vt:lpstr>
      <vt:lpstr>B-TECH PAPER SOLUTIONS (2012) section 1</vt:lpstr>
      <vt:lpstr>1: List VARIOUS FLOWCHART SYMBOLS .</vt:lpstr>
      <vt:lpstr>1: List VARIOUS FLOWCHART SYMBOLS .</vt:lpstr>
      <vt:lpstr>2: list features of c</vt:lpstr>
      <vt:lpstr>1) Simple</vt:lpstr>
      <vt:lpstr>2) Machine Independent or Portable</vt:lpstr>
      <vt:lpstr>3) Mid-level programming language</vt:lpstr>
      <vt:lpstr>4) Structured programming language</vt:lpstr>
      <vt:lpstr>5) Rich Library</vt:lpstr>
      <vt:lpstr>6) Memory Management</vt:lpstr>
      <vt:lpstr>7) Speed</vt:lpstr>
      <vt:lpstr>8) Pointer</vt:lpstr>
      <vt:lpstr>9) Recursion</vt:lpstr>
      <vt:lpstr>10) Extensible</vt:lpstr>
      <vt:lpstr>3: LIST RULES OF DEFINING VARIABLES</vt:lpstr>
      <vt:lpstr>4: Arithmetic operators</vt:lpstr>
      <vt:lpstr>5: relational operators</vt:lpstr>
      <vt:lpstr>6: explain goto in c</vt:lpstr>
      <vt:lpstr>6: list various output flags used in formatted output c statement</vt:lpstr>
      <vt:lpstr>7: sysntax of ternary operator</vt:lpstr>
      <vt:lpstr>8:advantage of array</vt:lpstr>
      <vt:lpstr>9:evaluate ++a + b++ , a=5 and b=5</vt:lpstr>
      <vt:lpstr>10: give difference between while and do while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PAPER SOLUTIONS (2012)</dc:title>
  <dc:creator>SANJUG SONOWAL</dc:creator>
  <cp:lastModifiedBy>SANJUG SONOWAL</cp:lastModifiedBy>
  <cp:revision>22</cp:revision>
  <dcterms:created xsi:type="dcterms:W3CDTF">2021-01-26T13:41:21Z</dcterms:created>
  <dcterms:modified xsi:type="dcterms:W3CDTF">2021-01-26T16:33:17Z</dcterms:modified>
</cp:coreProperties>
</file>