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7" r:id="rId2"/>
    <p:sldId id="258" r:id="rId3"/>
    <p:sldId id="259" r:id="rId4"/>
    <p:sldId id="260" r:id="rId5"/>
    <p:sldId id="266" r:id="rId6"/>
    <p:sldId id="265"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89B3A-51C3-4B26-9A1B-A50779BDE9A7}" type="datetimeFigureOut">
              <a:rPr lang="en-IN" smtClean="0"/>
              <a:t>30-07-2020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C1DA7-2EA5-40AB-B65A-A22F36999109}" type="slidenum">
              <a:rPr lang="en-IN" smtClean="0"/>
              <a:t>‹#›</a:t>
            </a:fld>
            <a:endParaRPr lang="en-IN"/>
          </a:p>
        </p:txBody>
      </p:sp>
    </p:spTree>
    <p:extLst>
      <p:ext uri="{BB962C8B-B14F-4D97-AF65-F5344CB8AC3E}">
        <p14:creationId xmlns:p14="http://schemas.microsoft.com/office/powerpoint/2010/main" val="208928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DEF9E25F-8753-40F8-A5FF-8BF313791A61}"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34BC6-2D40-4D38-9D19-B0589956F9BF}"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9E25F-8753-40F8-A5FF-8BF313791A61}"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F9E25F-8753-40F8-A5FF-8BF313791A61}"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EF9E25F-8753-40F8-A5FF-8BF313791A61}"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34BC6-2D40-4D38-9D19-B0589956F9BF}"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9E25F-8753-40F8-A5FF-8BF313791A61}" type="datetimeFigureOut">
              <a:rPr lang="en-IN" smtClean="0"/>
              <a:t>30-07-2020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DEF9E25F-8753-40F8-A5FF-8BF313791A61}"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F9E25F-8753-40F8-A5FF-8BF313791A61}" type="datetimeFigureOut">
              <a:rPr lang="en-IN" smtClean="0"/>
              <a:t>30-07-2020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F9E25F-8753-40F8-A5FF-8BF313791A61}" type="datetimeFigureOut">
              <a:rPr lang="en-IN" smtClean="0"/>
              <a:t>30-07-2020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9E25F-8753-40F8-A5FF-8BF313791A61}" type="datetimeFigureOut">
              <a:rPr lang="en-IN" smtClean="0"/>
              <a:t>30-07-2020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9E25F-8753-40F8-A5FF-8BF313791A61}"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9E25F-8753-40F8-A5FF-8BF313791A61}" type="datetimeFigureOut">
              <a:rPr lang="en-IN" smtClean="0"/>
              <a:t>30-07-2020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34BC6-2D40-4D38-9D19-B0589956F9B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DEF9E25F-8753-40F8-A5FF-8BF313791A61}" type="datetimeFigureOut">
              <a:rPr lang="en-IN" smtClean="0"/>
              <a:t>30-07-2020</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F034BC6-2D40-4D38-9D19-B0589956F9B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9552" y="1022871"/>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smtClean="0">
                <a:solidFill>
                  <a:srgbClr val="0070C0"/>
                </a:solidFill>
                <a:latin typeface="Bijou JL" panose="00000400000000000000" pitchFamily="2" charset="0"/>
              </a:rPr>
              <a:t>C PROGRAMMING COURSE</a:t>
            </a:r>
            <a:endParaRPr lang="en-IN" sz="5400" b="1" dirty="0">
              <a:solidFill>
                <a:srgbClr val="0070C0"/>
              </a:solidFill>
              <a:latin typeface="Bijou JL" panose="00000400000000000000" pitchFamily="2" charset="0"/>
            </a:endParaRPr>
          </a:p>
        </p:txBody>
      </p:sp>
      <p:sp>
        <p:nvSpPr>
          <p:cNvPr id="6" name="Subtitle 2"/>
          <p:cNvSpPr txBox="1">
            <a:spLocks/>
          </p:cNvSpPr>
          <p:nvPr/>
        </p:nvSpPr>
        <p:spPr>
          <a:xfrm>
            <a:off x="107504" y="2492896"/>
            <a:ext cx="8784976" cy="316835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6000" dirty="0" smtClean="0">
                <a:solidFill>
                  <a:srgbClr val="0070C0"/>
                </a:solidFill>
                <a:latin typeface="Bijou JL" panose="00000400000000000000" pitchFamily="2" charset="0"/>
              </a:rPr>
              <a:t>WELCOME TO C PROGRAMMING COURSE</a:t>
            </a:r>
          </a:p>
          <a:p>
            <a:endParaRPr lang="en-IN" sz="4000" dirty="0">
              <a:solidFill>
                <a:srgbClr val="0070C0"/>
              </a:solidFill>
              <a:latin typeface="Borg 9" panose="02000400000000000000" pitchFamily="2" charset="0"/>
            </a:endParaRPr>
          </a:p>
        </p:txBody>
      </p:sp>
    </p:spTree>
    <p:extLst>
      <p:ext uri="{BB962C8B-B14F-4D97-AF65-F5344CB8AC3E}">
        <p14:creationId xmlns:p14="http://schemas.microsoft.com/office/powerpoint/2010/main" val="198251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2708920"/>
            <a:ext cx="8784976" cy="244827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2400" dirty="0">
                <a:latin typeface="Cooper Black" panose="0208090404030B020404" pitchFamily="18" charset="0"/>
              </a:rPr>
              <a:t> The last part in any C program is the return statement. The return statement refers to the returning of the values from a function. This return statement and return value depend upon the return type of the function. For example, if the return type is void, then there will be no return statement. In any other case, there will be a return statement and the return value will be of the type of the specified return type. </a:t>
            </a:r>
            <a:endParaRPr lang="en-US" sz="2400" dirty="0" smtClean="0">
              <a:latin typeface="Cooper Black" panose="0208090404030B020404" pitchFamily="18" charset="0"/>
            </a:endParaRP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09766" y="2090713"/>
            <a:ext cx="7402186"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dirty="0" smtClean="0">
                <a:solidFill>
                  <a:srgbClr val="00B050"/>
                </a:solidFill>
                <a:latin typeface="Wide Latin" panose="020A0A07050505020404" pitchFamily="18" charset="0"/>
              </a:rPr>
              <a:t>Return Statement</a:t>
            </a:r>
          </a:p>
        </p:txBody>
      </p:sp>
      <p:sp>
        <p:nvSpPr>
          <p:cNvPr id="7"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0070C0"/>
                </a:solidFill>
                <a:latin typeface="Battlefield Laser" panose="00000400000000000000" pitchFamily="2" charset="0"/>
              </a:rPr>
              <a:t>STRUCTURE OF A C PROGRAMMING</a:t>
            </a:r>
          </a:p>
        </p:txBody>
      </p:sp>
    </p:spTree>
    <p:extLst>
      <p:ext uri="{BB962C8B-B14F-4D97-AF65-F5344CB8AC3E}">
        <p14:creationId xmlns:p14="http://schemas.microsoft.com/office/powerpoint/2010/main" val="216609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nodePh="1">
                                  <p:stCondLst>
                                    <p:cond delay="0"/>
                                  </p:stCondLst>
                                  <p:endCondLst>
                                    <p:cond evt="begin" delay="0">
                                      <p:tn val="35"/>
                                    </p:cond>
                                  </p:end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rgbClr val="0070C0"/>
                </a:solidFill>
                <a:latin typeface="Battlefield Laser" panose="00000400000000000000" pitchFamily="2" charset="0"/>
              </a:rPr>
              <a:t>C Language Introduction</a:t>
            </a:r>
            <a:endParaRPr lang="en-IN" sz="5400" b="1" dirty="0">
              <a:solidFill>
                <a:srgbClr val="0070C0"/>
              </a:solidFill>
              <a:latin typeface="Battlefield Laser" panose="00000400000000000000" pitchFamily="2" charset="0"/>
            </a:endParaRPr>
          </a:p>
        </p:txBody>
      </p:sp>
      <p:sp>
        <p:nvSpPr>
          <p:cNvPr id="6" name="Subtitle 2"/>
          <p:cNvSpPr txBox="1">
            <a:spLocks/>
          </p:cNvSpPr>
          <p:nvPr/>
        </p:nvSpPr>
        <p:spPr>
          <a:xfrm>
            <a:off x="107504" y="2492896"/>
            <a:ext cx="8784976" cy="360040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2400" dirty="0">
                <a:solidFill>
                  <a:srgbClr val="0070C0"/>
                </a:solidFill>
                <a:latin typeface="Cooper Black" panose="0208090404030B020404" pitchFamily="18" charset="0"/>
              </a:rPr>
              <a:t>C is a procedural programming language. It was initially developed by Dennis Ritchie in the year 1972. It was mainly developed as a system programming language to write an operating system. The main features of C language include low-level access to memory, a simple set of keywords, and clean style, these features make C language suitable for system </a:t>
            </a:r>
            <a:r>
              <a:rPr lang="en-US" sz="2400" dirty="0" err="1">
                <a:solidFill>
                  <a:srgbClr val="0070C0"/>
                </a:solidFill>
                <a:latin typeface="Cooper Black" panose="0208090404030B020404" pitchFamily="18" charset="0"/>
              </a:rPr>
              <a:t>programmings</a:t>
            </a:r>
            <a:r>
              <a:rPr lang="en-US" sz="2400" dirty="0">
                <a:solidFill>
                  <a:srgbClr val="0070C0"/>
                </a:solidFill>
                <a:latin typeface="Cooper Black" panose="0208090404030B020404" pitchFamily="18" charset="0"/>
              </a:rPr>
              <a:t> like an operating system or compiler development.</a:t>
            </a:r>
            <a:endParaRPr lang="en-IN" sz="1400" dirty="0">
              <a:solidFill>
                <a:srgbClr val="0070C0"/>
              </a:solidFill>
              <a:latin typeface="Cooper Black" panose="0208090404030B020404" pitchFamily="18" charset="0"/>
            </a:endParaRPr>
          </a:p>
        </p:txBody>
      </p:sp>
    </p:spTree>
    <p:extLst>
      <p:ext uri="{BB962C8B-B14F-4D97-AF65-F5344CB8AC3E}">
        <p14:creationId xmlns:p14="http://schemas.microsoft.com/office/powerpoint/2010/main" val="27835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grpId="1" nodeType="clickEffect">
                                  <p:stCondLst>
                                    <p:cond delay="0"/>
                                  </p:stCondLst>
                                  <p:childTnLst>
                                    <p:animClr clrSpc="hsl" dir="cw">
                                      <p:cBhvr override="childStyle">
                                        <p:cTn id="18" dur="500" fill="hold"/>
                                        <p:tgtEl>
                                          <p:spTgt spid="6"/>
                                        </p:tgtEl>
                                        <p:attrNameLst>
                                          <p:attrName>style.color</p:attrName>
                                        </p:attrNameLst>
                                      </p:cBhvr>
                                      <p:by>
                                        <p:hsl h="7200000" s="0" l="0"/>
                                      </p:by>
                                    </p:animClr>
                                    <p:animClr clrSpc="hsl" dir="cw">
                                      <p:cBhvr>
                                        <p:cTn id="19" dur="500" fill="hold"/>
                                        <p:tgtEl>
                                          <p:spTgt spid="6"/>
                                        </p:tgtEl>
                                        <p:attrNameLst>
                                          <p:attrName>fillcolor</p:attrName>
                                        </p:attrNameLst>
                                      </p:cBhvr>
                                      <p:by>
                                        <p:hsl h="7200000" s="0" l="0"/>
                                      </p:by>
                                    </p:animClr>
                                    <p:animClr clrSpc="hsl" dir="cw">
                                      <p:cBhvr>
                                        <p:cTn id="20" dur="500" fill="hold"/>
                                        <p:tgtEl>
                                          <p:spTgt spid="6"/>
                                        </p:tgtEl>
                                        <p:attrNameLst>
                                          <p:attrName>stroke.color</p:attrName>
                                        </p:attrNameLst>
                                      </p:cBhvr>
                                      <p:by>
                                        <p:hsl h="7200000" s="0" l="0"/>
                                      </p:by>
                                    </p:animClr>
                                    <p:set>
                                      <p:cBhvr>
                                        <p:cTn id="21"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2924944"/>
            <a:ext cx="8784976" cy="316835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IN" sz="2400" dirty="0" smtClean="0">
                <a:latin typeface="Cooper Black" panose="0208090404030B020404" pitchFamily="18" charset="0"/>
              </a:rPr>
              <a:t>Header </a:t>
            </a:r>
            <a:r>
              <a:rPr lang="en-IN" sz="2400" dirty="0">
                <a:latin typeface="Cooper Black" panose="0208090404030B020404" pitchFamily="18" charset="0"/>
              </a:rPr>
              <a:t>Files </a:t>
            </a:r>
            <a:r>
              <a:rPr lang="en-IN" sz="2400" dirty="0" smtClean="0">
                <a:latin typeface="Cooper Black" panose="0208090404030B020404" pitchFamily="18" charset="0"/>
              </a:rPr>
              <a:t>Inclusion</a:t>
            </a:r>
          </a:p>
          <a:p>
            <a:pPr marL="342900" indent="-342900">
              <a:buFont typeface="Arial" panose="020B0604020202020204" pitchFamily="34" charset="0"/>
              <a:buChar char="•"/>
            </a:pPr>
            <a:r>
              <a:rPr lang="en-IN" sz="2400" dirty="0">
                <a:latin typeface="Cooper Black" panose="0208090404030B020404" pitchFamily="18" charset="0"/>
              </a:rPr>
              <a:t>Main Method </a:t>
            </a:r>
            <a:r>
              <a:rPr lang="en-IN" sz="2400" dirty="0" smtClean="0">
                <a:latin typeface="Cooper Black" panose="0208090404030B020404" pitchFamily="18" charset="0"/>
              </a:rPr>
              <a:t>Declaration</a:t>
            </a:r>
          </a:p>
          <a:p>
            <a:pPr marL="342900" indent="-342900">
              <a:buFont typeface="Arial" panose="020B0604020202020204" pitchFamily="34" charset="0"/>
              <a:buChar char="•"/>
            </a:pPr>
            <a:r>
              <a:rPr lang="en-IN" sz="2400" dirty="0">
                <a:latin typeface="Cooper Black" panose="0208090404030B020404" pitchFamily="18" charset="0"/>
              </a:rPr>
              <a:t>Variable </a:t>
            </a:r>
            <a:r>
              <a:rPr lang="en-IN" sz="2400" dirty="0" smtClean="0">
                <a:latin typeface="Cooper Black" panose="0208090404030B020404" pitchFamily="18" charset="0"/>
              </a:rPr>
              <a:t>Declaration</a:t>
            </a:r>
          </a:p>
          <a:p>
            <a:pPr marL="342900" indent="-342900">
              <a:buFont typeface="Arial" panose="020B0604020202020204" pitchFamily="34" charset="0"/>
              <a:buChar char="•"/>
            </a:pPr>
            <a:r>
              <a:rPr lang="en-IN" sz="2400" dirty="0" smtClean="0">
                <a:latin typeface="Cooper Black" panose="0208090404030B020404" pitchFamily="18" charset="0"/>
              </a:rPr>
              <a:t>Body</a:t>
            </a:r>
          </a:p>
          <a:p>
            <a:pPr marL="342900" indent="-342900">
              <a:buFont typeface="Arial" panose="020B0604020202020204" pitchFamily="34" charset="0"/>
              <a:buChar char="•"/>
            </a:pPr>
            <a:r>
              <a:rPr lang="en-IN" sz="2400" dirty="0">
                <a:latin typeface="Cooper Black" panose="0208090404030B020404" pitchFamily="18" charset="0"/>
              </a:rPr>
              <a:t>Return Statement</a:t>
            </a: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91948" y="2276872"/>
            <a:ext cx="7016088" cy="52322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800" b="1" dirty="0" smtClean="0">
                <a:solidFill>
                  <a:srgbClr val="00B050"/>
                </a:solidFill>
                <a:latin typeface="Cooper Black" panose="0208090404030B020404" pitchFamily="18" charset="0"/>
              </a:rPr>
              <a:t>STRUCTURE OF A C PROGRAMMING</a:t>
            </a:r>
            <a:endParaRPr lang="en-IN" sz="2800" b="1" dirty="0">
              <a:solidFill>
                <a:srgbClr val="00B050"/>
              </a:solidFill>
              <a:latin typeface="Cooper Black" panose="0208090404030B020404" pitchFamily="18" charset="0"/>
            </a:endParaRPr>
          </a:p>
        </p:txBody>
      </p:sp>
      <p:sp>
        <p:nvSpPr>
          <p:cNvPr id="7"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rgbClr val="0070C0"/>
                </a:solidFill>
                <a:latin typeface="Battlefield Laser" panose="00000400000000000000" pitchFamily="2" charset="0"/>
              </a:rPr>
              <a:t>C Language Introduction</a:t>
            </a:r>
            <a:endParaRPr lang="en-IN" sz="5400" b="1" dirty="0">
              <a:solidFill>
                <a:srgbClr val="0070C0"/>
              </a:solidFill>
              <a:latin typeface="Battlefield Laser" panose="00000400000000000000" pitchFamily="2" charset="0"/>
            </a:endParaRPr>
          </a:p>
        </p:txBody>
      </p:sp>
    </p:spTree>
    <p:extLst>
      <p:ext uri="{BB962C8B-B14F-4D97-AF65-F5344CB8AC3E}">
        <p14:creationId xmlns:p14="http://schemas.microsoft.com/office/powerpoint/2010/main" val="15887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2924944"/>
            <a:ext cx="8784976" cy="295232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IN" sz="3600" dirty="0">
                <a:latin typeface="Cooper Black" panose="0208090404030B020404" pitchFamily="18" charset="0"/>
              </a:rPr>
              <a:t>A header file is a file with extension .h which contains C function declarations and macro definitions to be shared between several source files</a:t>
            </a:r>
            <a:r>
              <a:rPr lang="en-IN" sz="3600" dirty="0" smtClean="0">
                <a:latin typeface="Cooper Black" panose="0208090404030B020404" pitchFamily="18" charset="0"/>
              </a:rPr>
              <a:t>.</a:t>
            </a:r>
            <a:endParaRPr lang="en-IN" sz="3600" dirty="0">
              <a:latin typeface="Cooper Black" panose="0208090404030B020404" pitchFamily="18" charset="0"/>
            </a:endParaRP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09766" y="2276872"/>
            <a:ext cx="7402186"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dirty="0" smtClean="0">
                <a:solidFill>
                  <a:srgbClr val="00B050"/>
                </a:solidFill>
                <a:latin typeface="Wide Latin" panose="020A0A07050505020404" pitchFamily="18" charset="0"/>
              </a:rPr>
              <a:t>Header Files Inclusion</a:t>
            </a:r>
          </a:p>
        </p:txBody>
      </p:sp>
      <p:sp>
        <p:nvSpPr>
          <p:cNvPr id="7" name="Title 1"/>
          <p:cNvSpPr txBox="1">
            <a:spLocks/>
          </p:cNvSpPr>
          <p:nvPr/>
        </p:nvSpPr>
        <p:spPr>
          <a:xfrm>
            <a:off x="841907" y="792650"/>
            <a:ext cx="7488832" cy="118199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0070C0"/>
                </a:solidFill>
                <a:latin typeface="Battlefield Laser" panose="00000400000000000000" pitchFamily="2" charset="0"/>
              </a:rPr>
              <a:t>STRUCTURE OF A C PROGRAMMING</a:t>
            </a:r>
          </a:p>
        </p:txBody>
      </p:sp>
    </p:spTree>
    <p:extLst>
      <p:ext uri="{BB962C8B-B14F-4D97-AF65-F5344CB8AC3E}">
        <p14:creationId xmlns:p14="http://schemas.microsoft.com/office/powerpoint/2010/main" val="90654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nodePh="1">
                                  <p:stCondLst>
                                    <p:cond delay="0"/>
                                  </p:stCondLst>
                                  <p:endCondLst>
                                    <p:cond evt="begin" delay="0">
                                      <p:tn val="35"/>
                                    </p:cond>
                                  </p:end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427038"/>
            <a:ext cx="7924800" cy="11430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dirty="0" smtClean="0">
                <a:solidFill>
                  <a:srgbClr val="FF0000"/>
                </a:solidFill>
                <a:latin typeface="Arial Black" panose="020B0A04020102020204" pitchFamily="34" charset="0"/>
              </a:rPr>
              <a:t>WHAT IS VARIABLE?</a:t>
            </a:r>
            <a:endParaRPr lang="en-IN" sz="3600" dirty="0">
              <a:solidFill>
                <a:srgbClr val="FF0000"/>
              </a:solidFill>
              <a:latin typeface="Arial Black" panose="020B0A04020102020204" pitchFamily="34"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18971856"/>
              </p:ext>
            </p:extLst>
          </p:nvPr>
        </p:nvGraphicFramePr>
        <p:xfrm>
          <a:off x="539552" y="4005064"/>
          <a:ext cx="7924800" cy="1844040"/>
        </p:xfrm>
        <a:graphic>
          <a:graphicData uri="http://schemas.openxmlformats.org/drawingml/2006/table">
            <a:tbl>
              <a:tblPr firstRow="1" bandRow="1">
                <a:tableStyleId>{073A0DAA-6AF3-43AB-8588-CEC1D06C72B9}</a:tableStyleId>
              </a:tblPr>
              <a:tblGrid>
                <a:gridCol w="1584960"/>
                <a:gridCol w="1584960"/>
                <a:gridCol w="1584960"/>
                <a:gridCol w="1584960"/>
                <a:gridCol w="1584960"/>
              </a:tblGrid>
              <a:tr h="1800200">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r>
            </a:tbl>
          </a:graphicData>
        </a:graphic>
      </p:graphicFrame>
      <p:sp>
        <p:nvSpPr>
          <p:cNvPr id="6" name="Down Arrow 5"/>
          <p:cNvSpPr/>
          <p:nvPr/>
        </p:nvSpPr>
        <p:spPr>
          <a:xfrm rot="20076767">
            <a:off x="1448089" y="2795525"/>
            <a:ext cx="360040"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59263" y="2257708"/>
            <a:ext cx="2052165" cy="523220"/>
          </a:xfrm>
          <a:prstGeom prst="rect">
            <a:avLst/>
          </a:prstGeom>
          <a:noFill/>
        </p:spPr>
        <p:txBody>
          <a:bodyPr wrap="none" rtlCol="0">
            <a:spAutoFit/>
          </a:bodyPr>
          <a:lstStyle/>
          <a:p>
            <a:r>
              <a:rPr lang="en-IN" sz="2800" dirty="0" smtClean="0">
                <a:solidFill>
                  <a:srgbClr val="FFFF00"/>
                </a:solidFill>
                <a:latin typeface="Bauhaus 93" panose="04030905020B02020C02" pitchFamily="82" charset="0"/>
              </a:rPr>
              <a:t>CONTAINER</a:t>
            </a:r>
            <a:endParaRPr lang="en-IN" sz="2800" dirty="0">
              <a:solidFill>
                <a:srgbClr val="FFFF00"/>
              </a:solidFill>
              <a:latin typeface="Bauhaus 93" panose="04030905020B02020C02" pitchFamily="82" charset="0"/>
            </a:endParaRPr>
          </a:p>
        </p:txBody>
      </p:sp>
      <p:sp>
        <p:nvSpPr>
          <p:cNvPr id="8" name="Down Arrow 7"/>
          <p:cNvSpPr/>
          <p:nvPr/>
        </p:nvSpPr>
        <p:spPr>
          <a:xfrm rot="2205618">
            <a:off x="5076453" y="2824514"/>
            <a:ext cx="360040"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272912" y="2346309"/>
            <a:ext cx="1630575" cy="523220"/>
          </a:xfrm>
          <a:prstGeom prst="rect">
            <a:avLst/>
          </a:prstGeom>
          <a:noFill/>
        </p:spPr>
        <p:txBody>
          <a:bodyPr wrap="none" rtlCol="0">
            <a:spAutoFit/>
          </a:bodyPr>
          <a:lstStyle/>
          <a:p>
            <a:r>
              <a:rPr lang="en-IN" sz="2800" dirty="0" smtClean="0">
                <a:solidFill>
                  <a:srgbClr val="FFFF00"/>
                </a:solidFill>
                <a:latin typeface="Bauhaus 93" panose="04030905020B02020C02" pitchFamily="82" charset="0"/>
              </a:rPr>
              <a:t>VARIABLE</a:t>
            </a:r>
            <a:endParaRPr lang="en-IN" sz="2800" dirty="0">
              <a:solidFill>
                <a:srgbClr val="FFFF00"/>
              </a:solidFill>
              <a:latin typeface="Bauhaus 93" panose="04030905020B02020C02" pitchFamily="82" charset="0"/>
            </a:endParaRPr>
          </a:p>
        </p:txBody>
      </p:sp>
    </p:spTree>
    <p:extLst>
      <p:ext uri="{BB962C8B-B14F-4D97-AF65-F5344CB8AC3E}">
        <p14:creationId xmlns:p14="http://schemas.microsoft.com/office/powerpoint/2010/main" val="14539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solidFill>
                  <a:srgbClr val="FF0000"/>
                </a:solidFill>
                <a:latin typeface="Arial Black" panose="020B0A04020102020204" pitchFamily="34" charset="0"/>
              </a:rPr>
              <a:t>WHAT IS VARIABLE?</a:t>
            </a:r>
            <a:endParaRPr lang="en-IN" sz="3600" dirty="0">
              <a:solidFill>
                <a:srgbClr val="FF0000"/>
              </a:solidFill>
              <a:latin typeface="Arial Black" panose="020B0A04020102020204" pitchFamily="34"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762700335"/>
              </p:ext>
            </p:extLst>
          </p:nvPr>
        </p:nvGraphicFramePr>
        <p:xfrm>
          <a:off x="611560" y="4077072"/>
          <a:ext cx="7924800" cy="1844040"/>
        </p:xfrm>
        <a:graphic>
          <a:graphicData uri="http://schemas.openxmlformats.org/drawingml/2006/table">
            <a:tbl>
              <a:tblPr firstRow="1" bandRow="1">
                <a:tableStyleId>{073A0DAA-6AF3-43AB-8588-CEC1D06C72B9}</a:tableStyleId>
              </a:tblPr>
              <a:tblGrid>
                <a:gridCol w="1584960"/>
                <a:gridCol w="1584960"/>
                <a:gridCol w="1584960"/>
                <a:gridCol w="1584960"/>
                <a:gridCol w="1584960"/>
              </a:tblGrid>
              <a:tr h="1800200">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c>
                  <a:txBody>
                    <a:bodyPr/>
                    <a:lstStyle/>
                    <a:p>
                      <a:pPr algn="ctr"/>
                      <a:endParaRPr lang="en-IN" sz="11500" dirty="0">
                        <a:solidFill>
                          <a:srgbClr val="FFFF00"/>
                        </a:solidFill>
                      </a:endParaRPr>
                    </a:p>
                  </a:txBody>
                  <a:tcPr/>
                </a:tc>
              </a:tr>
            </a:tbl>
          </a:graphicData>
        </a:graphic>
      </p:graphicFrame>
      <p:sp>
        <p:nvSpPr>
          <p:cNvPr id="6" name="Down Arrow 5"/>
          <p:cNvSpPr/>
          <p:nvPr/>
        </p:nvSpPr>
        <p:spPr>
          <a:xfrm rot="2203885">
            <a:off x="5210206" y="2928683"/>
            <a:ext cx="360040" cy="1772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724128" y="2348880"/>
            <a:ext cx="2088232" cy="830997"/>
          </a:xfrm>
          <a:prstGeom prst="rect">
            <a:avLst/>
          </a:prstGeom>
          <a:noFill/>
        </p:spPr>
        <p:txBody>
          <a:bodyPr wrap="square" rtlCol="0">
            <a:spAutoFit/>
          </a:bodyPr>
          <a:lstStyle/>
          <a:p>
            <a:r>
              <a:rPr lang="en-IN" sz="4800" dirty="0" smtClean="0">
                <a:solidFill>
                  <a:srgbClr val="FFFF00"/>
                </a:solidFill>
                <a:latin typeface="Bauhaus 93" panose="04030905020B02020C02" pitchFamily="82" charset="0"/>
              </a:rPr>
              <a:t>VALUE</a:t>
            </a:r>
            <a:endParaRPr lang="en-IN" sz="4800" dirty="0">
              <a:solidFill>
                <a:srgbClr val="FFFF00"/>
              </a:solidFill>
              <a:latin typeface="Bauhaus 93" panose="04030905020B02020C02" pitchFamily="82" charset="0"/>
            </a:endParaRPr>
          </a:p>
        </p:txBody>
      </p:sp>
      <p:sp>
        <p:nvSpPr>
          <p:cNvPr id="8" name="TextBox 7"/>
          <p:cNvSpPr txBox="1"/>
          <p:nvPr/>
        </p:nvSpPr>
        <p:spPr>
          <a:xfrm>
            <a:off x="899592" y="4293096"/>
            <a:ext cx="1063112" cy="1446550"/>
          </a:xfrm>
          <a:prstGeom prst="rect">
            <a:avLst/>
          </a:prstGeom>
          <a:noFill/>
        </p:spPr>
        <p:txBody>
          <a:bodyPr wrap="none" rtlCol="0">
            <a:spAutoFit/>
          </a:bodyPr>
          <a:lstStyle/>
          <a:p>
            <a:r>
              <a:rPr lang="en-IN" sz="8800" dirty="0" smtClean="0">
                <a:solidFill>
                  <a:srgbClr val="FFFF00"/>
                </a:solidFill>
                <a:latin typeface="Arial Black" panose="020B0A04020102020204" pitchFamily="34" charset="0"/>
              </a:rPr>
              <a:t>A</a:t>
            </a:r>
            <a:endParaRPr lang="en-IN" sz="8800" dirty="0">
              <a:solidFill>
                <a:srgbClr val="FFFF00"/>
              </a:solidFill>
              <a:latin typeface="Arial Black" panose="020B0A04020102020204" pitchFamily="34" charset="0"/>
            </a:endParaRPr>
          </a:p>
        </p:txBody>
      </p:sp>
      <p:sp>
        <p:nvSpPr>
          <p:cNvPr id="9" name="TextBox 8"/>
          <p:cNvSpPr txBox="1"/>
          <p:nvPr/>
        </p:nvSpPr>
        <p:spPr>
          <a:xfrm>
            <a:off x="2555776" y="4311618"/>
            <a:ext cx="1124026" cy="1446550"/>
          </a:xfrm>
          <a:prstGeom prst="rect">
            <a:avLst/>
          </a:prstGeom>
          <a:noFill/>
        </p:spPr>
        <p:txBody>
          <a:bodyPr wrap="none" rtlCol="0">
            <a:spAutoFit/>
          </a:bodyPr>
          <a:lstStyle/>
          <a:p>
            <a:r>
              <a:rPr lang="en-IN" sz="8800" dirty="0" smtClean="0">
                <a:solidFill>
                  <a:srgbClr val="FFFF00"/>
                </a:solidFill>
                <a:latin typeface="Arial Black" panose="020B0A04020102020204" pitchFamily="34" charset="0"/>
              </a:rPr>
              <a:t>N</a:t>
            </a:r>
            <a:endParaRPr lang="en-IN" sz="8800" dirty="0">
              <a:solidFill>
                <a:srgbClr val="FFFF00"/>
              </a:solidFill>
              <a:latin typeface="Arial Black" panose="020B0A04020102020204" pitchFamily="34" charset="0"/>
            </a:endParaRPr>
          </a:p>
        </p:txBody>
      </p:sp>
      <p:sp>
        <p:nvSpPr>
          <p:cNvPr id="10" name="TextBox 9"/>
          <p:cNvSpPr txBox="1"/>
          <p:nvPr/>
        </p:nvSpPr>
        <p:spPr>
          <a:xfrm>
            <a:off x="3995936" y="4311618"/>
            <a:ext cx="1124026" cy="1446550"/>
          </a:xfrm>
          <a:prstGeom prst="rect">
            <a:avLst/>
          </a:prstGeom>
          <a:noFill/>
        </p:spPr>
        <p:txBody>
          <a:bodyPr wrap="none" rtlCol="0">
            <a:spAutoFit/>
          </a:bodyPr>
          <a:lstStyle/>
          <a:p>
            <a:r>
              <a:rPr lang="en-IN" sz="8800" dirty="0" smtClean="0">
                <a:solidFill>
                  <a:srgbClr val="FFFF00"/>
                </a:solidFill>
                <a:latin typeface="Arial Black" panose="020B0A04020102020204" pitchFamily="34" charset="0"/>
              </a:rPr>
              <a:t>K</a:t>
            </a:r>
            <a:endParaRPr lang="en-IN" sz="8800" dirty="0">
              <a:solidFill>
                <a:srgbClr val="FFFF00"/>
              </a:solidFill>
              <a:latin typeface="Arial Black" panose="020B0A04020102020204" pitchFamily="34" charset="0"/>
            </a:endParaRPr>
          </a:p>
        </p:txBody>
      </p:sp>
      <p:sp>
        <p:nvSpPr>
          <p:cNvPr id="11" name="TextBox 10"/>
          <p:cNvSpPr txBox="1"/>
          <p:nvPr/>
        </p:nvSpPr>
        <p:spPr>
          <a:xfrm>
            <a:off x="5808315" y="4330986"/>
            <a:ext cx="623889" cy="1446550"/>
          </a:xfrm>
          <a:prstGeom prst="rect">
            <a:avLst/>
          </a:prstGeom>
          <a:noFill/>
        </p:spPr>
        <p:txBody>
          <a:bodyPr wrap="none" rtlCol="0">
            <a:spAutoFit/>
          </a:bodyPr>
          <a:lstStyle/>
          <a:p>
            <a:r>
              <a:rPr lang="en-IN" sz="8800" dirty="0" smtClean="0">
                <a:solidFill>
                  <a:srgbClr val="FFFF00"/>
                </a:solidFill>
                <a:latin typeface="Arial Black" panose="020B0A04020102020204" pitchFamily="34" charset="0"/>
              </a:rPr>
              <a:t>I</a:t>
            </a:r>
            <a:endParaRPr lang="en-IN" sz="8800" dirty="0">
              <a:solidFill>
                <a:srgbClr val="FFFF00"/>
              </a:solidFill>
              <a:latin typeface="Arial Black" panose="020B0A04020102020204" pitchFamily="34" charset="0"/>
            </a:endParaRPr>
          </a:p>
        </p:txBody>
      </p:sp>
      <p:sp>
        <p:nvSpPr>
          <p:cNvPr id="12" name="TextBox 11"/>
          <p:cNvSpPr txBox="1"/>
          <p:nvPr/>
        </p:nvSpPr>
        <p:spPr>
          <a:xfrm>
            <a:off x="7236296" y="4330986"/>
            <a:ext cx="998991" cy="1446550"/>
          </a:xfrm>
          <a:prstGeom prst="rect">
            <a:avLst/>
          </a:prstGeom>
          <a:noFill/>
        </p:spPr>
        <p:txBody>
          <a:bodyPr wrap="none" rtlCol="0">
            <a:spAutoFit/>
          </a:bodyPr>
          <a:lstStyle/>
          <a:p>
            <a:r>
              <a:rPr lang="en-IN" sz="8800" dirty="0" smtClean="0">
                <a:solidFill>
                  <a:srgbClr val="FFFF00"/>
                </a:solidFill>
                <a:latin typeface="Arial Black" panose="020B0A04020102020204" pitchFamily="34" charset="0"/>
              </a:rPr>
              <a:t>T</a:t>
            </a:r>
            <a:endParaRPr lang="en-IN" sz="88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27256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1+#ppt_w/2"/>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3212976"/>
            <a:ext cx="8784976" cy="295232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3600" dirty="0" smtClean="0">
                <a:latin typeface="Cooper Black" panose="0208090404030B020404" pitchFamily="18" charset="0"/>
              </a:rPr>
              <a:t>.Main method is a function in c programming language which we have to use any statements , after including header file.</a:t>
            </a: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09766" y="2090713"/>
            <a:ext cx="7402186" cy="95410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dirty="0" smtClean="0">
                <a:solidFill>
                  <a:srgbClr val="00B050"/>
                </a:solidFill>
                <a:latin typeface="Wide Latin" panose="020A0A07050505020404" pitchFamily="18" charset="0"/>
              </a:rPr>
              <a:t>Main Method Declaration</a:t>
            </a:r>
          </a:p>
        </p:txBody>
      </p:sp>
      <p:sp>
        <p:nvSpPr>
          <p:cNvPr id="7"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0070C0"/>
                </a:solidFill>
                <a:latin typeface="Battlefield Laser" panose="00000400000000000000" pitchFamily="2" charset="0"/>
              </a:rPr>
              <a:t>STRUCTURE OF A C PROGRAMMING</a:t>
            </a:r>
          </a:p>
        </p:txBody>
      </p:sp>
    </p:spTree>
    <p:extLst>
      <p:ext uri="{BB962C8B-B14F-4D97-AF65-F5344CB8AC3E}">
        <p14:creationId xmlns:p14="http://schemas.microsoft.com/office/powerpoint/2010/main" val="316476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nodePh="1">
                                  <p:stCondLst>
                                    <p:cond delay="0"/>
                                  </p:stCondLst>
                                  <p:endCondLst>
                                    <p:cond evt="begin" delay="0">
                                      <p:tn val="35"/>
                                    </p:cond>
                                  </p:end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2708920"/>
            <a:ext cx="8784976" cy="295232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2800" dirty="0">
                <a:latin typeface="Cooper Black" panose="0208090404030B020404" pitchFamily="18" charset="0"/>
              </a:rPr>
              <a:t>The next part of any C program is the variable declaration. It refers to the variables that are to be used in the function. Please note that in the C program, no variable can be used without being declared. Also in a C program, the variables are to be declared before any operation in the function. </a:t>
            </a:r>
            <a:endParaRPr lang="en-US" sz="2800" dirty="0" smtClean="0">
              <a:latin typeface="Cooper Black" panose="0208090404030B020404" pitchFamily="18" charset="0"/>
            </a:endParaRP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09766" y="2090713"/>
            <a:ext cx="7402186"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dirty="0" smtClean="0">
                <a:solidFill>
                  <a:srgbClr val="00B050"/>
                </a:solidFill>
                <a:latin typeface="Wide Latin" panose="020A0A07050505020404" pitchFamily="18" charset="0"/>
              </a:rPr>
              <a:t>Variable Declaration</a:t>
            </a:r>
          </a:p>
        </p:txBody>
      </p:sp>
      <p:sp>
        <p:nvSpPr>
          <p:cNvPr id="7"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0070C0"/>
                </a:solidFill>
                <a:latin typeface="Battlefield Laser" panose="00000400000000000000" pitchFamily="2" charset="0"/>
              </a:rPr>
              <a:t>STRUCTURE OF A C PROGRAMMING</a:t>
            </a:r>
          </a:p>
        </p:txBody>
      </p:sp>
    </p:spTree>
    <p:extLst>
      <p:ext uri="{BB962C8B-B14F-4D97-AF65-F5344CB8AC3E}">
        <p14:creationId xmlns:p14="http://schemas.microsoft.com/office/powerpoint/2010/main" val="323938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nodePh="1">
                                  <p:stCondLst>
                                    <p:cond delay="0"/>
                                  </p:stCondLst>
                                  <p:endCondLst>
                                    <p:cond evt="begin" delay="0">
                                      <p:tn val="24"/>
                                    </p:cond>
                                  </p:end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07504" y="2708920"/>
            <a:ext cx="8784976" cy="2448272"/>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n-US" sz="2800" dirty="0">
                <a:latin typeface="Cooper Black" panose="0208090404030B020404" pitchFamily="18" charset="0"/>
              </a:rPr>
              <a:t>Body of a function in C program, refers to the operations that are performed in the functions. It can be anything like manipulations, searching, sorting, printing, etc. </a:t>
            </a:r>
            <a:endParaRPr lang="en-US" sz="2800" dirty="0" smtClean="0">
              <a:latin typeface="Cooper Black" panose="0208090404030B020404" pitchFamily="18" charset="0"/>
            </a:endParaRPr>
          </a:p>
        </p:txBody>
      </p:sp>
      <p:sp>
        <p:nvSpPr>
          <p:cNvPr id="5" name="Title 1"/>
          <p:cNvSpPr txBox="1">
            <a:spLocks/>
          </p:cNvSpPr>
          <p:nvPr/>
        </p:nvSpPr>
        <p:spPr>
          <a:xfrm>
            <a:off x="613792" y="1383647"/>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400" b="1" dirty="0">
              <a:solidFill>
                <a:srgbClr val="0070C0"/>
              </a:solidFill>
              <a:latin typeface="Borg 9" panose="02000400000000000000" pitchFamily="2" charset="0"/>
            </a:endParaRPr>
          </a:p>
          <a:p>
            <a:pPr algn="ctr"/>
            <a:endParaRPr lang="en-IN" sz="5400" b="1" dirty="0">
              <a:solidFill>
                <a:srgbClr val="0070C0"/>
              </a:solidFill>
              <a:latin typeface="Borg 9" panose="02000400000000000000" pitchFamily="2" charset="0"/>
            </a:endParaRPr>
          </a:p>
        </p:txBody>
      </p:sp>
      <p:sp>
        <p:nvSpPr>
          <p:cNvPr id="2" name="TextBox 1"/>
          <p:cNvSpPr txBox="1"/>
          <p:nvPr/>
        </p:nvSpPr>
        <p:spPr>
          <a:xfrm>
            <a:off x="909766" y="2090713"/>
            <a:ext cx="7402186" cy="523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dirty="0" smtClean="0">
                <a:solidFill>
                  <a:srgbClr val="00B050"/>
                </a:solidFill>
                <a:latin typeface="Wide Latin" panose="020A0A07050505020404" pitchFamily="18" charset="0"/>
              </a:rPr>
              <a:t>Body</a:t>
            </a:r>
          </a:p>
        </p:txBody>
      </p:sp>
      <p:sp>
        <p:nvSpPr>
          <p:cNvPr id="7" name="Title 1"/>
          <p:cNvSpPr txBox="1">
            <a:spLocks/>
          </p:cNvSpPr>
          <p:nvPr/>
        </p:nvSpPr>
        <p:spPr>
          <a:xfrm>
            <a:off x="539552" y="620688"/>
            <a:ext cx="7772400" cy="147002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0070C0"/>
                </a:solidFill>
                <a:latin typeface="Battlefield Laser" panose="00000400000000000000" pitchFamily="2" charset="0"/>
              </a:rPr>
              <a:t>STRUCTURE OF A C PROGRAMMING</a:t>
            </a:r>
          </a:p>
        </p:txBody>
      </p:sp>
    </p:spTree>
    <p:extLst>
      <p:ext uri="{BB962C8B-B14F-4D97-AF65-F5344CB8AC3E}">
        <p14:creationId xmlns:p14="http://schemas.microsoft.com/office/powerpoint/2010/main" val="24655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nodePh="1">
                                  <p:stCondLst>
                                    <p:cond delay="0"/>
                                  </p:stCondLst>
                                  <p:endCondLst>
                                    <p:cond evt="begin" delay="0">
                                      <p:tn val="22"/>
                                    </p:cond>
                                  </p:end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2" grpId="0" animBg="1"/>
      <p:bldP spid="7" grpId="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835</TotalTime>
  <Words>386</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PowerPoint Presentation</vt:lpstr>
      <vt:lpstr>PowerPoint Presentation</vt:lpstr>
      <vt:lpstr>PowerPoint Presentation</vt:lpstr>
      <vt:lpstr>PowerPoint Presentation</vt:lpstr>
      <vt:lpstr>PowerPoint Presentation</vt:lpstr>
      <vt:lpstr>WHAT IS VARIABLE?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919979596369</dc:creator>
  <cp:lastModifiedBy>SANJUG SONOWAL</cp:lastModifiedBy>
  <cp:revision>20</cp:revision>
  <dcterms:created xsi:type="dcterms:W3CDTF">2020-07-26T04:06:44Z</dcterms:created>
  <dcterms:modified xsi:type="dcterms:W3CDTF">2020-07-30T09:55:49Z</dcterms:modified>
</cp:coreProperties>
</file>