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78" r:id="rId7"/>
    <p:sldId id="258" r:id="rId8"/>
    <p:sldId id="287" r:id="rId9"/>
    <p:sldId id="279" r:id="rId10"/>
    <p:sldId id="288" r:id="rId11"/>
    <p:sldId id="289" r:id="rId12"/>
    <p:sldId id="286" r:id="rId13"/>
    <p:sldId id="280" r:id="rId14"/>
    <p:sldId id="290" r:id="rId15"/>
    <p:sldId id="283" r:id="rId16"/>
    <p:sldId id="281" r:id="rId17"/>
    <p:sldId id="27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90655" autoAdjust="0"/>
  </p:normalViewPr>
  <p:slideViewPr>
    <p:cSldViewPr snapToGrid="0">
      <p:cViewPr>
        <p:scale>
          <a:sx n="50" d="100"/>
          <a:sy n="50" d="100"/>
        </p:scale>
        <p:origin x="1168" y="19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58700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00826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5349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736480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98887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438205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flatresale-1ii8.onrender.com/"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mailto:sanjuhwork@gmail.com"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s://github.com/sanjuhyacint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pPr algn="ctr"/>
            <a:r>
              <a:rPr lang="en-US" dirty="0"/>
              <a:t>RESALE FLATS - REPORT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1"/>
            <a:ext cx="4179570" cy="1409700"/>
          </a:xfrm>
        </p:spPr>
        <p:txBody>
          <a:bodyPr/>
          <a:lstStyle/>
          <a:p>
            <a:pPr algn="ctr"/>
            <a:r>
              <a:rPr lang="en-US" dirty="0"/>
              <a:t>PREDICTIVE MODELLING</a:t>
            </a:r>
          </a:p>
        </p:txBody>
      </p:sp>
      <p:sp>
        <p:nvSpPr>
          <p:cNvPr id="3" name="Text Placeholder 2">
            <a:extLst>
              <a:ext uri="{FF2B5EF4-FFF2-40B4-BE49-F238E27FC236}">
                <a16:creationId xmlns:a16="http://schemas.microsoft.com/office/drawing/2014/main" id="{4AFF9D25-9743-E4DA-D55F-220BDDDA0F4F}"/>
              </a:ext>
            </a:extLst>
          </p:cNvPr>
          <p:cNvSpPr txBox="1">
            <a:spLocks/>
          </p:cNvSpPr>
          <p:nvPr/>
        </p:nvSpPr>
        <p:spPr>
          <a:xfrm>
            <a:off x="6353331" y="1816101"/>
            <a:ext cx="5455607" cy="463549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2"/>
              </a:solidFill>
            </a:endParaRPr>
          </a:p>
          <a:p>
            <a:pPr>
              <a:buFontTx/>
              <a:buChar char="-"/>
            </a:pPr>
            <a:r>
              <a:rPr lang="en-US" sz="2400" dirty="0">
                <a:solidFill>
                  <a:schemeClr val="bg2"/>
                </a:solidFill>
              </a:rPr>
              <a:t>We split the data to train and test (30%) and started with building all 4 models using the </a:t>
            </a:r>
            <a:r>
              <a:rPr lang="en-US" sz="2400" b="1" dirty="0" err="1">
                <a:solidFill>
                  <a:schemeClr val="bg2"/>
                </a:solidFill>
              </a:rPr>
              <a:t>sklearn</a:t>
            </a:r>
            <a:r>
              <a:rPr lang="en-US" sz="2400" b="1" dirty="0">
                <a:solidFill>
                  <a:schemeClr val="bg2"/>
                </a:solidFill>
              </a:rPr>
              <a:t> </a:t>
            </a:r>
            <a:r>
              <a:rPr lang="en-US" sz="2400" dirty="0">
                <a:solidFill>
                  <a:schemeClr val="bg2"/>
                </a:solidFill>
              </a:rPr>
              <a:t>library. </a:t>
            </a:r>
          </a:p>
          <a:p>
            <a:pPr>
              <a:buFontTx/>
              <a:buChar char="-"/>
            </a:pPr>
            <a:r>
              <a:rPr lang="en-US" sz="2400" dirty="0">
                <a:solidFill>
                  <a:schemeClr val="bg2"/>
                </a:solidFill>
              </a:rPr>
              <a:t>Fitting the base model on the </a:t>
            </a:r>
            <a:r>
              <a:rPr lang="en-US" sz="2400" b="1" dirty="0">
                <a:solidFill>
                  <a:schemeClr val="bg2"/>
                </a:solidFill>
              </a:rPr>
              <a:t>Train datasets (</a:t>
            </a:r>
            <a:r>
              <a:rPr lang="en-US" sz="2400" b="1" dirty="0" err="1">
                <a:solidFill>
                  <a:schemeClr val="bg2"/>
                </a:solidFill>
              </a:rPr>
              <a:t>X_train</a:t>
            </a:r>
            <a:r>
              <a:rPr lang="en-US" sz="2400" b="1" dirty="0">
                <a:solidFill>
                  <a:schemeClr val="bg2"/>
                </a:solidFill>
              </a:rPr>
              <a:t>, </a:t>
            </a:r>
            <a:r>
              <a:rPr lang="en-US" sz="2400" b="1" dirty="0" err="1">
                <a:solidFill>
                  <a:schemeClr val="bg2"/>
                </a:solidFill>
              </a:rPr>
              <a:t>y_train</a:t>
            </a:r>
            <a:r>
              <a:rPr lang="en-US" sz="2400" b="1" dirty="0">
                <a:solidFill>
                  <a:schemeClr val="bg2"/>
                </a:solidFill>
              </a:rPr>
              <a:t>)</a:t>
            </a:r>
          </a:p>
          <a:p>
            <a:pPr>
              <a:buFontTx/>
              <a:buChar char="-"/>
            </a:pPr>
            <a:r>
              <a:rPr lang="en-US" sz="2400" dirty="0">
                <a:solidFill>
                  <a:schemeClr val="bg2"/>
                </a:solidFill>
              </a:rPr>
              <a:t>The training instance is now run on the </a:t>
            </a:r>
            <a:r>
              <a:rPr lang="en-US" sz="2400" dirty="0" err="1">
                <a:solidFill>
                  <a:schemeClr val="bg2"/>
                </a:solidFill>
              </a:rPr>
              <a:t>X_test</a:t>
            </a:r>
            <a:r>
              <a:rPr lang="en-US" sz="2400" dirty="0">
                <a:solidFill>
                  <a:schemeClr val="bg2"/>
                </a:solidFill>
              </a:rPr>
              <a:t> dataset to predict outcomes of the model. This is saved as </a:t>
            </a:r>
            <a:r>
              <a:rPr lang="en-US" sz="2400" dirty="0" err="1">
                <a:solidFill>
                  <a:schemeClr val="bg2"/>
                </a:solidFill>
              </a:rPr>
              <a:t>y_pred</a:t>
            </a:r>
            <a:r>
              <a:rPr lang="en-US" sz="2400" dirty="0">
                <a:solidFill>
                  <a:schemeClr val="bg2"/>
                </a:solidFill>
              </a:rPr>
              <a:t> (having the scores of the model)</a:t>
            </a:r>
          </a:p>
          <a:p>
            <a:pPr marL="0" indent="0">
              <a:buNone/>
            </a:pPr>
            <a:r>
              <a:rPr lang="en-US" sz="2400" dirty="0">
                <a:solidFill>
                  <a:schemeClr val="bg2"/>
                </a:solidFill>
              </a:rPr>
              <a:t>- This is done for all 4 algorithms of our choice.</a:t>
            </a:r>
          </a:p>
        </p:txBody>
      </p:sp>
    </p:spTree>
    <p:extLst>
      <p:ext uri="{BB962C8B-B14F-4D97-AF65-F5344CB8AC3E}">
        <p14:creationId xmlns:p14="http://schemas.microsoft.com/office/powerpoint/2010/main" val="33469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89982" y="849193"/>
            <a:ext cx="6624007" cy="662107"/>
          </a:xfrm>
        </p:spPr>
        <p:txBody>
          <a:bodyPr/>
          <a:lstStyle/>
          <a:p>
            <a:r>
              <a:rPr lang="en-US" sz="2800" dirty="0">
                <a:solidFill>
                  <a:schemeClr val="tx1"/>
                </a:solidFill>
              </a:rPr>
              <a:t>MODEL EVALUATION</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6CCE18A4-1C80-27DF-F086-25A3FCC50261}"/>
              </a:ext>
            </a:extLst>
          </p:cNvPr>
          <p:cNvSpPr txBox="1">
            <a:spLocks/>
          </p:cNvSpPr>
          <p:nvPr/>
        </p:nvSpPr>
        <p:spPr>
          <a:xfrm>
            <a:off x="640393" y="1704955"/>
            <a:ext cx="6624007" cy="47212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Once the models have been built, we should know its performance for which we do the </a:t>
            </a:r>
            <a:r>
              <a:rPr lang="en-US" sz="2000" b="1" dirty="0"/>
              <a:t>model evaluation. </a:t>
            </a:r>
            <a:r>
              <a:rPr lang="en-US" sz="2000" dirty="0"/>
              <a:t>Here, we have the </a:t>
            </a:r>
            <a:r>
              <a:rPr lang="en-US" sz="2000" dirty="0" err="1"/>
              <a:t>y_test</a:t>
            </a:r>
            <a:r>
              <a:rPr lang="en-US" sz="2000" dirty="0"/>
              <a:t> partition which has the actual resale prices from the dataset. This will be compared to the predictions we have made on the </a:t>
            </a:r>
            <a:r>
              <a:rPr lang="en-US" sz="2000" dirty="0" err="1"/>
              <a:t>X_test</a:t>
            </a:r>
            <a:r>
              <a:rPr lang="en-US" sz="2000" dirty="0"/>
              <a:t> data with the trained model to understand the performance of our model.</a:t>
            </a:r>
          </a:p>
          <a:p>
            <a:pPr>
              <a:buFontTx/>
              <a:buChar char="-"/>
            </a:pPr>
            <a:r>
              <a:rPr lang="en-US" sz="2000" b="1" dirty="0"/>
              <a:t>Model evaluation parameters: </a:t>
            </a:r>
            <a:r>
              <a:rPr lang="en-US" sz="2000" dirty="0"/>
              <a:t>A regression model can be evaluated by 3 scores – Mean absolute error, root mean squared error and the R2 score (accuracy) called </a:t>
            </a:r>
            <a:r>
              <a:rPr lang="en-US" sz="2000" b="1" dirty="0"/>
              <a:t>MAE, RMSE and R2 </a:t>
            </a:r>
            <a:r>
              <a:rPr lang="en-US" sz="2000" dirty="0"/>
              <a:t>respectively. </a:t>
            </a:r>
          </a:p>
          <a:p>
            <a:pPr>
              <a:buFontTx/>
              <a:buChar char="-"/>
            </a:pPr>
            <a:r>
              <a:rPr lang="en-US" sz="2000" b="1" dirty="0"/>
              <a:t>R2 score: </a:t>
            </a:r>
            <a:r>
              <a:rPr lang="en-US" sz="2000" dirty="0"/>
              <a:t>The accuracy measure of our models is given in the image to the right, which helps us decide on the right algorithm.</a:t>
            </a:r>
          </a:p>
        </p:txBody>
      </p:sp>
      <p:pic>
        <p:nvPicPr>
          <p:cNvPr id="4" name="Picture 3">
            <a:extLst>
              <a:ext uri="{FF2B5EF4-FFF2-40B4-BE49-F238E27FC236}">
                <a16:creationId xmlns:a16="http://schemas.microsoft.com/office/drawing/2014/main" id="{89B67BEB-A667-D0C8-81B2-B7EC0A7CBAFC}"/>
              </a:ext>
            </a:extLst>
          </p:cNvPr>
          <p:cNvPicPr>
            <a:picLocks noChangeAspect="1"/>
          </p:cNvPicPr>
          <p:nvPr/>
        </p:nvPicPr>
        <p:blipFill>
          <a:blip r:embed="rId3"/>
          <a:stretch>
            <a:fillRect/>
          </a:stretch>
        </p:blipFill>
        <p:spPr>
          <a:xfrm>
            <a:off x="7138426" y="1168400"/>
            <a:ext cx="4771755" cy="3083288"/>
          </a:xfrm>
          <a:prstGeom prst="rect">
            <a:avLst/>
          </a:prstGeom>
        </p:spPr>
      </p:pic>
      <p:pic>
        <p:nvPicPr>
          <p:cNvPr id="8" name="Picture 7">
            <a:extLst>
              <a:ext uri="{FF2B5EF4-FFF2-40B4-BE49-F238E27FC236}">
                <a16:creationId xmlns:a16="http://schemas.microsoft.com/office/drawing/2014/main" id="{AEBB85A4-11A0-2712-B9AB-07F1847BD92A}"/>
              </a:ext>
            </a:extLst>
          </p:cNvPr>
          <p:cNvPicPr>
            <a:picLocks noChangeAspect="1"/>
          </p:cNvPicPr>
          <p:nvPr/>
        </p:nvPicPr>
        <p:blipFill>
          <a:blip r:embed="rId4"/>
          <a:stretch>
            <a:fillRect/>
          </a:stretch>
        </p:blipFill>
        <p:spPr>
          <a:xfrm>
            <a:off x="7313989" y="4525178"/>
            <a:ext cx="4606580" cy="1182066"/>
          </a:xfrm>
          <a:prstGeom prst="rect">
            <a:avLst/>
          </a:prstGeom>
        </p:spPr>
      </p:pic>
    </p:spTree>
    <p:extLst>
      <p:ext uri="{BB962C8B-B14F-4D97-AF65-F5344CB8AC3E}">
        <p14:creationId xmlns:p14="http://schemas.microsoft.com/office/powerpoint/2010/main" val="214238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MODEL SCORES COMPARISON</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2813049"/>
            <a:ext cx="3247662" cy="1454151"/>
          </a:xfrm>
        </p:spPr>
        <p:txBody>
          <a:bodyPr>
            <a:normAutofit/>
          </a:bodyPr>
          <a:lstStyle/>
          <a:p>
            <a:r>
              <a:rPr lang="en-US" dirty="0"/>
              <a:t>From the scores we have obtained from our 4 algorithms, comparing the important values of determination.</a:t>
            </a:r>
          </a:p>
        </p:txBody>
      </p:sp>
      <p:graphicFrame>
        <p:nvGraphicFramePr>
          <p:cNvPr id="10" name="Table Placeholder 2">
            <a:extLst>
              <a:ext uri="{FF2B5EF4-FFF2-40B4-BE49-F238E27FC236}">
                <a16:creationId xmlns:a16="http://schemas.microsoft.com/office/drawing/2014/main" id="{98ED67AF-B48B-F5F8-E2FD-1C98C42C4D54}"/>
              </a:ext>
            </a:extLst>
          </p:cNvPr>
          <p:cNvGraphicFramePr>
            <a:graphicFrameLocks noGrp="1"/>
          </p:cNvGraphicFramePr>
          <p:nvPr>
            <p:ph type="tbl" sz="quarter" idx="14"/>
            <p:extLst>
              <p:ext uri="{D42A27DB-BD31-4B8C-83A1-F6EECF244321}">
                <p14:modId xmlns:p14="http://schemas.microsoft.com/office/powerpoint/2010/main" val="2906029070"/>
              </p:ext>
            </p:extLst>
          </p:nvPr>
        </p:nvGraphicFramePr>
        <p:xfrm>
          <a:off x="4216400" y="895350"/>
          <a:ext cx="7137404" cy="3968985"/>
        </p:xfrm>
        <a:graphic>
          <a:graphicData uri="http://schemas.openxmlformats.org/drawingml/2006/table">
            <a:tbl>
              <a:tblPr firstRow="1" bandRow="1">
                <a:tableStyleId>{7E9639D4-E3E2-4D34-9284-5A2195B3D0D7}</a:tableStyleId>
              </a:tblPr>
              <a:tblGrid>
                <a:gridCol w="1784351">
                  <a:extLst>
                    <a:ext uri="{9D8B030D-6E8A-4147-A177-3AD203B41FA5}">
                      <a16:colId xmlns:a16="http://schemas.microsoft.com/office/drawing/2014/main" val="127040821"/>
                    </a:ext>
                  </a:extLst>
                </a:gridCol>
                <a:gridCol w="1784351">
                  <a:extLst>
                    <a:ext uri="{9D8B030D-6E8A-4147-A177-3AD203B41FA5}">
                      <a16:colId xmlns:a16="http://schemas.microsoft.com/office/drawing/2014/main" val="149845700"/>
                    </a:ext>
                  </a:extLst>
                </a:gridCol>
                <a:gridCol w="1784351">
                  <a:extLst>
                    <a:ext uri="{9D8B030D-6E8A-4147-A177-3AD203B41FA5}">
                      <a16:colId xmlns:a16="http://schemas.microsoft.com/office/drawing/2014/main" val="3119692462"/>
                    </a:ext>
                  </a:extLst>
                </a:gridCol>
                <a:gridCol w="1784351">
                  <a:extLst>
                    <a:ext uri="{9D8B030D-6E8A-4147-A177-3AD203B41FA5}">
                      <a16:colId xmlns:a16="http://schemas.microsoft.com/office/drawing/2014/main" val="3472639139"/>
                    </a:ext>
                  </a:extLst>
                </a:gridCol>
              </a:tblGrid>
              <a:tr h="810285">
                <a:tc>
                  <a:txBody>
                    <a:bodyPr/>
                    <a:lstStyle/>
                    <a:p>
                      <a:pPr algn="ctr"/>
                      <a:r>
                        <a:rPr lang="en-US" b="0" dirty="0"/>
                        <a:t>METRIC</a:t>
                      </a:r>
                    </a:p>
                  </a:txBody>
                  <a:tcPr anchor="ctr"/>
                </a:tc>
                <a:tc>
                  <a:txBody>
                    <a:bodyPr/>
                    <a:lstStyle/>
                    <a:p>
                      <a:pPr algn="ctr"/>
                      <a:r>
                        <a:rPr lang="en-US" b="0" dirty="0"/>
                        <a:t>MAE</a:t>
                      </a:r>
                    </a:p>
                  </a:txBody>
                  <a:tcPr anchor="ctr"/>
                </a:tc>
                <a:tc>
                  <a:txBody>
                    <a:bodyPr/>
                    <a:lstStyle/>
                    <a:p>
                      <a:pPr algn="ctr"/>
                      <a:r>
                        <a:rPr lang="en-US" b="0" dirty="0"/>
                        <a:t>RMSE</a:t>
                      </a:r>
                    </a:p>
                  </a:txBody>
                  <a:tcPr anchor="ctr"/>
                </a:tc>
                <a:tc>
                  <a:txBody>
                    <a:bodyPr/>
                    <a:lstStyle/>
                    <a:p>
                      <a:pPr algn="ctr"/>
                      <a:r>
                        <a:rPr lang="en-US" b="0" dirty="0"/>
                        <a:t>R2</a:t>
                      </a:r>
                    </a:p>
                  </a:txBody>
                  <a:tcPr anchor="ctr"/>
                </a:tc>
                <a:extLst>
                  <a:ext uri="{0D108BD9-81ED-4DB2-BD59-A6C34878D82A}">
                    <a16:rowId xmlns:a16="http://schemas.microsoft.com/office/drawing/2014/main" val="3298013591"/>
                  </a:ext>
                </a:extLst>
              </a:tr>
              <a:tr h="839540">
                <a:tc>
                  <a:txBody>
                    <a:bodyPr/>
                    <a:lstStyle/>
                    <a:p>
                      <a:pPr algn="ctr"/>
                      <a:r>
                        <a:rPr lang="en-US" dirty="0"/>
                        <a:t>Linear regression</a:t>
                      </a:r>
                    </a:p>
                  </a:txBody>
                  <a:tcPr anchor="ctr"/>
                </a:tc>
                <a:tc>
                  <a:txBody>
                    <a:bodyPr/>
                    <a:lstStyle/>
                    <a:p>
                      <a:pPr algn="ctr"/>
                      <a:r>
                        <a:rPr lang="en-IN" dirty="0"/>
                        <a:t>0.007882</a:t>
                      </a:r>
                      <a:endParaRPr lang="en-US" dirty="0"/>
                    </a:p>
                  </a:txBody>
                  <a:tcPr anchor="ctr"/>
                </a:tc>
                <a:tc>
                  <a:txBody>
                    <a:bodyPr/>
                    <a:lstStyle/>
                    <a:p>
                      <a:pPr algn="ctr"/>
                      <a:r>
                        <a:rPr lang="en-IN" dirty="0"/>
                        <a:t>0.0303</a:t>
                      </a:r>
                      <a:endParaRPr lang="en-US" dirty="0"/>
                    </a:p>
                  </a:txBody>
                  <a:tcPr anchor="ctr"/>
                </a:tc>
                <a:tc>
                  <a:txBody>
                    <a:bodyPr/>
                    <a:lstStyle/>
                    <a:p>
                      <a:pPr algn="ctr"/>
                      <a:r>
                        <a:rPr lang="en-IN" dirty="0"/>
                        <a:t>0.99724</a:t>
                      </a:r>
                      <a:endParaRPr lang="en-US" dirty="0"/>
                    </a:p>
                  </a:txBody>
                  <a:tcPr anchor="ctr"/>
                </a:tc>
                <a:extLst>
                  <a:ext uri="{0D108BD9-81ED-4DB2-BD59-A6C34878D82A}">
                    <a16:rowId xmlns:a16="http://schemas.microsoft.com/office/drawing/2014/main" val="3873867931"/>
                  </a:ext>
                </a:extLst>
              </a:tr>
              <a:tr h="839540">
                <a:tc>
                  <a:txBody>
                    <a:bodyPr/>
                    <a:lstStyle/>
                    <a:p>
                      <a:pPr algn="ctr"/>
                      <a:r>
                        <a:rPr lang="en-US" dirty="0"/>
                        <a:t>Random Forest Regressor</a:t>
                      </a:r>
                    </a:p>
                  </a:txBody>
                  <a:tcPr anchor="ctr"/>
                </a:tc>
                <a:tc>
                  <a:txBody>
                    <a:bodyPr/>
                    <a:lstStyle/>
                    <a:p>
                      <a:pPr algn="ctr"/>
                      <a:r>
                        <a:rPr lang="en-IN" dirty="0"/>
                        <a:t>0.001048</a:t>
                      </a:r>
                      <a:endParaRPr lang="en-US" dirty="0"/>
                    </a:p>
                  </a:txBody>
                  <a:tcPr anchor="ctr"/>
                </a:tc>
                <a:tc>
                  <a:txBody>
                    <a:bodyPr/>
                    <a:lstStyle/>
                    <a:p>
                      <a:pPr algn="ctr"/>
                      <a:r>
                        <a:rPr lang="en-IN" dirty="0"/>
                        <a:t>0.0095</a:t>
                      </a:r>
                      <a:endParaRPr lang="en-US" dirty="0"/>
                    </a:p>
                  </a:txBody>
                  <a:tcPr anchor="ctr"/>
                </a:tc>
                <a:tc>
                  <a:txBody>
                    <a:bodyPr/>
                    <a:lstStyle/>
                    <a:p>
                      <a:pPr algn="ctr"/>
                      <a:r>
                        <a:rPr lang="en-IN" dirty="0">
                          <a:solidFill>
                            <a:schemeClr val="accent6"/>
                          </a:solidFill>
                        </a:rPr>
                        <a:t>0.99973</a:t>
                      </a:r>
                      <a:endParaRPr lang="en-US" dirty="0">
                        <a:solidFill>
                          <a:schemeClr val="accent6"/>
                        </a:solidFill>
                      </a:endParaRPr>
                    </a:p>
                  </a:txBody>
                  <a:tcPr anchor="ctr"/>
                </a:tc>
                <a:extLst>
                  <a:ext uri="{0D108BD9-81ED-4DB2-BD59-A6C34878D82A}">
                    <a16:rowId xmlns:a16="http://schemas.microsoft.com/office/drawing/2014/main" val="85209771"/>
                  </a:ext>
                </a:extLst>
              </a:tr>
              <a:tr h="587640">
                <a:tc>
                  <a:txBody>
                    <a:bodyPr/>
                    <a:lstStyle/>
                    <a:p>
                      <a:pPr algn="ctr"/>
                      <a:r>
                        <a:rPr lang="en-US" dirty="0"/>
                        <a:t>Decision Tree Regressor</a:t>
                      </a:r>
                    </a:p>
                  </a:txBody>
                  <a:tcPr anchor="ctr"/>
                </a:tc>
                <a:tc>
                  <a:txBody>
                    <a:bodyPr/>
                    <a:lstStyle/>
                    <a:p>
                      <a:pPr algn="ctr"/>
                      <a:r>
                        <a:rPr lang="en-IN" dirty="0"/>
                        <a:t>0.001359</a:t>
                      </a:r>
                      <a:endParaRPr lang="en-US" dirty="0"/>
                    </a:p>
                  </a:txBody>
                  <a:tcPr anchor="ctr"/>
                </a:tc>
                <a:tc>
                  <a:txBody>
                    <a:bodyPr/>
                    <a:lstStyle/>
                    <a:p>
                      <a:pPr algn="ctr"/>
                      <a:r>
                        <a:rPr lang="en-IN" dirty="0"/>
                        <a:t>0.0129</a:t>
                      </a:r>
                      <a:endParaRPr lang="en-US" dirty="0"/>
                    </a:p>
                  </a:txBody>
                  <a:tcPr anchor="ctr"/>
                </a:tc>
                <a:tc>
                  <a:txBody>
                    <a:bodyPr/>
                    <a:lstStyle/>
                    <a:p>
                      <a:pPr algn="ctr"/>
                      <a:r>
                        <a:rPr lang="en-IN" dirty="0"/>
                        <a:t>0.99949</a:t>
                      </a:r>
                      <a:endParaRPr lang="en-US" dirty="0"/>
                    </a:p>
                  </a:txBody>
                  <a:tcPr anchor="ctr"/>
                </a:tc>
                <a:extLst>
                  <a:ext uri="{0D108BD9-81ED-4DB2-BD59-A6C34878D82A}">
                    <a16:rowId xmlns:a16="http://schemas.microsoft.com/office/drawing/2014/main" val="4061031278"/>
                  </a:ext>
                </a:extLst>
              </a:tr>
              <a:tr h="839540">
                <a:tc>
                  <a:txBody>
                    <a:bodyPr/>
                    <a:lstStyle/>
                    <a:p>
                      <a:pPr algn="ctr"/>
                      <a:r>
                        <a:rPr lang="en-US" dirty="0"/>
                        <a:t>Extra Trees Regressor</a:t>
                      </a:r>
                    </a:p>
                  </a:txBody>
                  <a:tcPr anchor="ctr"/>
                </a:tc>
                <a:tc>
                  <a:txBody>
                    <a:bodyPr/>
                    <a:lstStyle/>
                    <a:p>
                      <a:pPr algn="ctr"/>
                      <a:r>
                        <a:rPr lang="en-IN" dirty="0"/>
                        <a:t>0.001175</a:t>
                      </a:r>
                      <a:endParaRPr lang="en-US" dirty="0"/>
                    </a:p>
                  </a:txBody>
                  <a:tcPr anchor="ctr"/>
                </a:tc>
                <a:tc>
                  <a:txBody>
                    <a:bodyPr/>
                    <a:lstStyle/>
                    <a:p>
                      <a:pPr algn="ctr"/>
                      <a:r>
                        <a:rPr lang="en-IN" dirty="0"/>
                        <a:t>0.0102</a:t>
                      </a:r>
                      <a:endParaRPr lang="en-US" dirty="0"/>
                    </a:p>
                  </a:txBody>
                  <a:tcPr anchor="ctr"/>
                </a:tc>
                <a:tc>
                  <a:txBody>
                    <a:bodyPr/>
                    <a:lstStyle/>
                    <a:p>
                      <a:pPr algn="ctr"/>
                      <a:r>
                        <a:rPr lang="en-IN" dirty="0"/>
                        <a:t>0.99969</a:t>
                      </a:r>
                      <a:endParaRPr lang="en-US" dirty="0"/>
                    </a:p>
                  </a:txBody>
                  <a:tcPr anchor="ctr"/>
                </a:tc>
                <a:extLst>
                  <a:ext uri="{0D108BD9-81ED-4DB2-BD59-A6C34878D82A}">
                    <a16:rowId xmlns:a16="http://schemas.microsoft.com/office/drawing/2014/main" val="359184078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2" name="Text Placeholder 5">
            <a:extLst>
              <a:ext uri="{FF2B5EF4-FFF2-40B4-BE49-F238E27FC236}">
                <a16:creationId xmlns:a16="http://schemas.microsoft.com/office/drawing/2014/main" id="{A76CCD25-414D-58F2-316B-1600B937DAD9}"/>
              </a:ext>
            </a:extLst>
          </p:cNvPr>
          <p:cNvSpPr txBox="1">
            <a:spLocks/>
          </p:cNvSpPr>
          <p:nvPr/>
        </p:nvSpPr>
        <p:spPr>
          <a:xfrm>
            <a:off x="698500" y="5288196"/>
            <a:ext cx="10998200" cy="674454"/>
          </a:xfrm>
          <a:prstGeom prst="rect">
            <a:avLst/>
          </a:prstGeom>
        </p:spPr>
        <p:txBody>
          <a:bodyPr vert="horz" lIns="91440" tIns="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5214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RANDOM FOREST REGRESSOR </a:t>
            </a:r>
            <a:r>
              <a:rPr lang="en-US" dirty="0"/>
              <a:t>has the best overall scores of all parameters when compared to the other models.</a:t>
            </a:r>
            <a:endParaRPr lang="en-US" b="1" dirty="0"/>
          </a:p>
        </p:txBody>
      </p:sp>
    </p:spTree>
    <p:extLst>
      <p:ext uri="{BB962C8B-B14F-4D97-AF65-F5344CB8AC3E}">
        <p14:creationId xmlns:p14="http://schemas.microsoft.com/office/powerpoint/2010/main" val="165816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599439"/>
          </a:xfrm>
        </p:spPr>
        <p:txBody>
          <a:bodyPr/>
          <a:lstStyle/>
          <a:p>
            <a:r>
              <a:rPr lang="en-US" dirty="0"/>
              <a:t>WHY RANDOM FOREST REGRESSOR?</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152373" y="1698516"/>
            <a:ext cx="4921527" cy="4613384"/>
          </a:xfrm>
        </p:spPr>
        <p:txBody>
          <a:bodyPr>
            <a:normAutofit/>
          </a:bodyPr>
          <a:lstStyle/>
          <a:p>
            <a:r>
              <a:rPr lang="en-US" b="1" dirty="0"/>
              <a:t>PROS</a:t>
            </a:r>
          </a:p>
          <a:p>
            <a:pPr marL="285750" indent="-285750">
              <a:buFontTx/>
              <a:buChar char="-"/>
            </a:pPr>
            <a:r>
              <a:rPr lang="en-US" dirty="0"/>
              <a:t>BAGGING ALGORITHM</a:t>
            </a:r>
          </a:p>
          <a:p>
            <a:pPr marL="285750" indent="-285750">
              <a:buFontTx/>
              <a:buChar char="-"/>
            </a:pPr>
            <a:r>
              <a:rPr lang="en-US" dirty="0"/>
              <a:t>ROBUST RESULTS (HIGHLY ACCURATE)</a:t>
            </a:r>
          </a:p>
          <a:p>
            <a:pPr marL="285750" indent="-285750">
              <a:buFontTx/>
              <a:buChar char="-"/>
            </a:pPr>
            <a:r>
              <a:rPr lang="en-US" dirty="0"/>
              <a:t>REQUIRES LESS TUNING</a:t>
            </a:r>
          </a:p>
          <a:p>
            <a:pPr marL="285750" indent="-285750">
              <a:buFontTx/>
              <a:buChar char="-"/>
            </a:pPr>
            <a:r>
              <a:rPr lang="en-US" dirty="0"/>
              <a:t>FITTED FOR LARGE DATASETS WITH NOISY DATA</a:t>
            </a:r>
          </a:p>
          <a:p>
            <a:pPr marL="285750" indent="-285750">
              <a:buFontTx/>
              <a:buChar char="-"/>
            </a:pPr>
            <a:r>
              <a:rPr lang="en-US" dirty="0"/>
              <a:t>FEATURE IMPORTANCE VALUES.</a:t>
            </a:r>
          </a:p>
          <a:p>
            <a:pPr marL="285750" indent="-285750">
              <a:buFontTx/>
              <a:buChar char="-"/>
            </a:pPr>
            <a:endParaRPr lang="en-US" dirty="0"/>
          </a:p>
          <a:p>
            <a:r>
              <a:rPr lang="en-US" b="1" dirty="0"/>
              <a:t>CONS</a:t>
            </a:r>
          </a:p>
          <a:p>
            <a:pPr marL="285750" indent="-285750">
              <a:buFontTx/>
              <a:buChar char="-"/>
            </a:pPr>
            <a:r>
              <a:rPr lang="en-US" dirty="0"/>
              <a:t>COMPUTATIONALLY EXPENSIVE</a:t>
            </a:r>
          </a:p>
          <a:p>
            <a:pPr marL="285750" indent="-285750">
              <a:buFontTx/>
              <a:buChar char="-"/>
            </a:pPr>
            <a:r>
              <a:rPr lang="en-US" dirty="0"/>
              <a:t>MODEL INTERPRETABILITY</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4" name="Text Placeholder 3">
            <a:extLst>
              <a:ext uri="{FF2B5EF4-FFF2-40B4-BE49-F238E27FC236}">
                <a16:creationId xmlns:a16="http://schemas.microsoft.com/office/drawing/2014/main" id="{AFB1E782-6CD6-09DF-30BE-426BF8504CA7}"/>
              </a:ext>
            </a:extLst>
          </p:cNvPr>
          <p:cNvSpPr>
            <a:spLocks noGrp="1"/>
          </p:cNvSpPr>
          <p:nvPr>
            <p:ph type="body" idx="1"/>
          </p:nvPr>
        </p:nvSpPr>
        <p:spPr>
          <a:xfrm>
            <a:off x="7645400" y="1624756"/>
            <a:ext cx="3924300" cy="750144"/>
          </a:xfrm>
        </p:spPr>
        <p:txBody>
          <a:bodyPr>
            <a:normAutofit/>
          </a:bodyPr>
          <a:lstStyle/>
          <a:p>
            <a:r>
              <a:rPr lang="en-IN" dirty="0"/>
              <a:t>Feature importance scores by Random Forest Regressor</a:t>
            </a:r>
          </a:p>
        </p:txBody>
      </p:sp>
      <p:pic>
        <p:nvPicPr>
          <p:cNvPr id="11" name="Picture 10">
            <a:extLst>
              <a:ext uri="{FF2B5EF4-FFF2-40B4-BE49-F238E27FC236}">
                <a16:creationId xmlns:a16="http://schemas.microsoft.com/office/drawing/2014/main" id="{8E3C838C-77AF-62BF-4EE9-D7FDBF2B7E35}"/>
              </a:ext>
            </a:extLst>
          </p:cNvPr>
          <p:cNvPicPr>
            <a:picLocks noChangeAspect="1"/>
          </p:cNvPicPr>
          <p:nvPr/>
        </p:nvPicPr>
        <p:blipFill>
          <a:blip r:embed="rId3"/>
          <a:stretch>
            <a:fillRect/>
          </a:stretch>
        </p:blipFill>
        <p:spPr>
          <a:xfrm>
            <a:off x="7322309" y="2353924"/>
            <a:ext cx="4570481" cy="2846725"/>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
        <p:nvSpPr>
          <p:cNvPr id="5" name="Title 4">
            <a:extLst>
              <a:ext uri="{FF2B5EF4-FFF2-40B4-BE49-F238E27FC236}">
                <a16:creationId xmlns:a16="http://schemas.microsoft.com/office/drawing/2014/main" id="{0607F747-BB5B-318B-32F2-16C79A50BE1B}"/>
              </a:ext>
            </a:extLst>
          </p:cNvPr>
          <p:cNvSpPr>
            <a:spLocks noGrp="1"/>
          </p:cNvSpPr>
          <p:nvPr>
            <p:ph type="ctrTitle"/>
          </p:nvPr>
        </p:nvSpPr>
        <p:spPr>
          <a:xfrm>
            <a:off x="4584700" y="1539536"/>
            <a:ext cx="4179570" cy="1524735"/>
          </a:xfrm>
        </p:spPr>
        <p:txBody>
          <a:bodyPr/>
          <a:lstStyle/>
          <a:p>
            <a:pPr algn="ctr"/>
            <a:r>
              <a:rPr lang="en-IN" b="1" dirty="0">
                <a:solidFill>
                  <a:schemeClr val="accent4">
                    <a:lumMod val="60000"/>
                    <a:lumOff val="40000"/>
                  </a:schemeClr>
                </a:solidFill>
              </a:rPr>
              <a:t>VIEW MY APP ON RENDER:</a:t>
            </a:r>
          </a:p>
        </p:txBody>
      </p:sp>
      <p:sp>
        <p:nvSpPr>
          <p:cNvPr id="8" name="TextBox 7">
            <a:extLst>
              <a:ext uri="{FF2B5EF4-FFF2-40B4-BE49-F238E27FC236}">
                <a16:creationId xmlns:a16="http://schemas.microsoft.com/office/drawing/2014/main" id="{E664AE5B-34DF-8B10-29E7-64484C74EC1A}"/>
              </a:ext>
            </a:extLst>
          </p:cNvPr>
          <p:cNvSpPr txBox="1"/>
          <p:nvPr/>
        </p:nvSpPr>
        <p:spPr>
          <a:xfrm>
            <a:off x="3483428" y="3429000"/>
            <a:ext cx="6096000" cy="523220"/>
          </a:xfrm>
          <a:prstGeom prst="rect">
            <a:avLst/>
          </a:prstGeom>
          <a:noFill/>
        </p:spPr>
        <p:txBody>
          <a:bodyPr wrap="square">
            <a:spAutoFit/>
          </a:bodyPr>
          <a:lstStyle/>
          <a:p>
            <a:pPr algn="ctr"/>
            <a:r>
              <a:rPr lang="en-IN" sz="2800" dirty="0">
                <a:solidFill>
                  <a:schemeClr val="bg2"/>
                </a:solidFill>
                <a:hlinkClick r:id="rId3">
                  <a:extLst>
                    <a:ext uri="{A12FA001-AC4F-418D-AE19-62706E023703}">
                      <ahyp:hlinkClr xmlns:ahyp="http://schemas.microsoft.com/office/drawing/2018/hyperlinkcolor" val="tx"/>
                    </a:ext>
                  </a:extLst>
                </a:hlinkClick>
              </a:rPr>
              <a:t>Link to app</a:t>
            </a:r>
            <a:endParaRPr lang="en-IN" sz="2800" dirty="0">
              <a:solidFill>
                <a:schemeClr val="bg2"/>
              </a:solidFill>
            </a:endParaRPr>
          </a:p>
        </p:txBody>
      </p:sp>
    </p:spTree>
    <p:extLst>
      <p:ext uri="{BB962C8B-B14F-4D97-AF65-F5344CB8AC3E}">
        <p14:creationId xmlns:p14="http://schemas.microsoft.com/office/powerpoint/2010/main" val="196978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56313" y="4174730"/>
            <a:ext cx="5727700" cy="2121297"/>
          </a:xfrm>
        </p:spPr>
        <p:txBody>
          <a:bodyPr>
            <a:noAutofit/>
          </a:bodyPr>
          <a:lstStyle/>
          <a:p>
            <a:r>
              <a:rPr lang="en-US" dirty="0"/>
              <a:t>CONTACT ME</a:t>
            </a:r>
          </a:p>
          <a:p>
            <a:r>
              <a:rPr lang="en-US" dirty="0"/>
              <a:t>EMAIL: </a:t>
            </a:r>
            <a:r>
              <a:rPr lang="en-US" dirty="0">
                <a:hlinkClick r:id="rId3"/>
              </a:rPr>
              <a:t>sanjuhwork@gmail.com</a:t>
            </a:r>
            <a:endParaRPr lang="en-US" dirty="0"/>
          </a:p>
          <a:p>
            <a:r>
              <a:rPr lang="en-US" dirty="0"/>
              <a:t>GITHUB: </a:t>
            </a:r>
            <a:r>
              <a:rPr lang="en-US" dirty="0">
                <a:hlinkClick r:id="rId4"/>
              </a:rPr>
              <a:t>https://github.com/sanjuhyacinth/</a:t>
            </a:r>
            <a:endParaRPr lang="en-US" dirty="0"/>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
        <p:nvSpPr>
          <p:cNvPr id="5" name="Title 4">
            <a:extLst>
              <a:ext uri="{FF2B5EF4-FFF2-40B4-BE49-F238E27FC236}">
                <a16:creationId xmlns:a16="http://schemas.microsoft.com/office/drawing/2014/main" id="{0607F747-BB5B-318B-32F2-16C79A50BE1B}"/>
              </a:ext>
            </a:extLst>
          </p:cNvPr>
          <p:cNvSpPr>
            <a:spLocks noGrp="1"/>
          </p:cNvSpPr>
          <p:nvPr>
            <p:ph type="ctrTitle"/>
          </p:nvPr>
        </p:nvSpPr>
        <p:spPr>
          <a:xfrm>
            <a:off x="3886200" y="1158536"/>
            <a:ext cx="4179570" cy="1524735"/>
          </a:xfrm>
        </p:spPr>
        <p:txBody>
          <a:bodyPr/>
          <a:lstStyle/>
          <a:p>
            <a:pPr algn="ctr"/>
            <a:r>
              <a:rPr lang="en-IN" dirty="0"/>
              <a:t>THANK YOU</a:t>
            </a:r>
          </a:p>
        </p:txBody>
      </p:sp>
    </p:spTree>
    <p:extLst>
      <p:ext uri="{BB962C8B-B14F-4D97-AF65-F5344CB8AC3E}">
        <p14:creationId xmlns:p14="http://schemas.microsoft.com/office/powerpoint/2010/main" val="304499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2266287"/>
          </a:xfrm>
        </p:spPr>
        <p:txBody>
          <a:bodyPr>
            <a:normAutofit/>
          </a:bodyPr>
          <a:lstStyle/>
          <a:p>
            <a:r>
              <a:rPr lang="en-US" dirty="0"/>
              <a:t>Data Overview</a:t>
            </a:r>
          </a:p>
          <a:p>
            <a:r>
              <a:rPr lang="en-US" dirty="0"/>
              <a:t>Data Processing</a:t>
            </a:r>
          </a:p>
          <a:p>
            <a:r>
              <a:rPr lang="en-US" dirty="0"/>
              <a:t>Model Building – I</a:t>
            </a:r>
          </a:p>
          <a:p>
            <a:r>
              <a:rPr lang="en-US" dirty="0"/>
              <a:t>Model Building - II</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pPr algn="ctr"/>
            <a:r>
              <a:rPr lang="en-US" b="1" dirty="0"/>
              <a:t>Data OVERVIEW</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87352" y="687870"/>
            <a:ext cx="7288282" cy="746401"/>
          </a:xfrm>
        </p:spPr>
        <p:txBody>
          <a:bodyPr/>
          <a:lstStyle/>
          <a:p>
            <a:pPr algn="ctr"/>
            <a:r>
              <a:rPr lang="en-US" dirty="0"/>
              <a:t>DATASET - OVERVIEW</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87421" y="1725474"/>
            <a:ext cx="7397935" cy="3407051"/>
          </a:xfrm>
        </p:spPr>
        <p:txBody>
          <a:bodyPr>
            <a:normAutofit/>
          </a:bodyPr>
          <a:lstStyle/>
          <a:p>
            <a:r>
              <a:rPr lang="en-US" dirty="0"/>
              <a:t>INSIGHTS</a:t>
            </a:r>
          </a:p>
          <a:p>
            <a:pPr marL="285750" indent="-285750">
              <a:buFontTx/>
              <a:buChar char="-"/>
            </a:pPr>
            <a:r>
              <a:rPr lang="en-US" b="0" dirty="0"/>
              <a:t>Data Source : Downloaded historical resale flat data from official HDB sources, covering the period from </a:t>
            </a:r>
            <a:r>
              <a:rPr lang="en-US" dirty="0"/>
              <a:t>1990</a:t>
            </a:r>
            <a:r>
              <a:rPr lang="en-US" b="0" dirty="0"/>
              <a:t> to the current date.</a:t>
            </a:r>
          </a:p>
          <a:p>
            <a:pPr marL="285750" indent="-285750">
              <a:buFontTx/>
              <a:buChar char="-"/>
            </a:pPr>
            <a:r>
              <a:rPr lang="en-US" b="0" dirty="0"/>
              <a:t>Our data has a collective of </a:t>
            </a:r>
            <a:r>
              <a:rPr lang="en-US" dirty="0"/>
              <a:t>933302 entries and 11 columns</a:t>
            </a:r>
            <a:r>
              <a:rPr lang="en-US" b="0" dirty="0"/>
              <a:t>.</a:t>
            </a:r>
          </a:p>
          <a:p>
            <a:pPr marL="285750" indent="-285750">
              <a:buFontTx/>
              <a:buChar char="-"/>
            </a:pPr>
            <a:r>
              <a:rPr lang="en-US" b="0" dirty="0"/>
              <a:t>The dataset has info on the flat type, model, street, block number, lease span, area, </a:t>
            </a:r>
            <a:r>
              <a:rPr lang="en-US" b="0" dirty="0" err="1"/>
              <a:t>storey</a:t>
            </a:r>
            <a:r>
              <a:rPr lang="en-US" b="0" dirty="0"/>
              <a:t> range as </a:t>
            </a:r>
            <a:r>
              <a:rPr lang="en-US" dirty="0"/>
              <a:t>independent fields </a:t>
            </a:r>
            <a:r>
              <a:rPr lang="en-US" b="0" dirty="0"/>
              <a:t>and the </a:t>
            </a:r>
            <a:r>
              <a:rPr lang="en-US" b="0" i="1" dirty="0"/>
              <a:t>Resale Price </a:t>
            </a:r>
            <a:r>
              <a:rPr lang="en-US" b="0" dirty="0"/>
              <a:t>(the value to be predicted) as the </a:t>
            </a:r>
            <a:r>
              <a:rPr lang="en-US" dirty="0"/>
              <a:t>dependent field. </a:t>
            </a:r>
          </a:p>
          <a:p>
            <a:pPr marL="285750" indent="-285750">
              <a:buFontTx/>
              <a:buChar char="-"/>
            </a:pPr>
            <a:r>
              <a:rPr lang="en-US" b="0" dirty="0"/>
              <a:t>As in the image on right, we have null values (only in the remaining lease field). View of the entire data in the image below</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AAFD0A0E-87B6-691E-60EC-995CDEA0564E}"/>
              </a:ext>
            </a:extLst>
          </p:cNvPr>
          <p:cNvPicPr>
            <a:picLocks noChangeAspect="1"/>
          </p:cNvPicPr>
          <p:nvPr/>
        </p:nvPicPr>
        <p:blipFill>
          <a:blip r:embed="rId3"/>
          <a:stretch>
            <a:fillRect/>
          </a:stretch>
        </p:blipFill>
        <p:spPr>
          <a:xfrm>
            <a:off x="423748" y="5334916"/>
            <a:ext cx="11420638" cy="897580"/>
          </a:xfrm>
          <a:prstGeom prst="rect">
            <a:avLst/>
          </a:prstGeom>
        </p:spPr>
      </p:pic>
      <p:pic>
        <p:nvPicPr>
          <p:cNvPr id="11" name="Picture 10">
            <a:extLst>
              <a:ext uri="{FF2B5EF4-FFF2-40B4-BE49-F238E27FC236}">
                <a16:creationId xmlns:a16="http://schemas.microsoft.com/office/drawing/2014/main" id="{EEB1C6A0-CD1E-FB1D-6CAF-C760903ECE2D}"/>
              </a:ext>
            </a:extLst>
          </p:cNvPr>
          <p:cNvPicPr>
            <a:picLocks noChangeAspect="1"/>
          </p:cNvPicPr>
          <p:nvPr/>
        </p:nvPicPr>
        <p:blipFill>
          <a:blip r:embed="rId4"/>
          <a:stretch>
            <a:fillRect/>
          </a:stretch>
        </p:blipFill>
        <p:spPr>
          <a:xfrm>
            <a:off x="8285356" y="1973767"/>
            <a:ext cx="3521359" cy="2408662"/>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pPr algn="ctr"/>
            <a:r>
              <a:rPr lang="en-US" b="1" dirty="0"/>
              <a:t>Data </a:t>
            </a:r>
            <a:br>
              <a:rPr lang="en-US" b="1" dirty="0"/>
            </a:br>
            <a:r>
              <a:rPr lang="en-US" b="1" dirty="0"/>
              <a:t>PROCESSING</a:t>
            </a:r>
          </a:p>
        </p:txBody>
      </p:sp>
    </p:spTree>
    <p:extLst>
      <p:ext uri="{BB962C8B-B14F-4D97-AF65-F5344CB8AC3E}">
        <p14:creationId xmlns:p14="http://schemas.microsoft.com/office/powerpoint/2010/main" val="232868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423282" y="798393"/>
            <a:ext cx="6579684" cy="489293"/>
          </a:xfrm>
        </p:spPr>
        <p:txBody>
          <a:bodyPr/>
          <a:lstStyle/>
          <a:p>
            <a:pPr algn="ctr"/>
            <a:r>
              <a:rPr lang="en-US" sz="2800" dirty="0">
                <a:solidFill>
                  <a:schemeClr val="tx1"/>
                </a:solidFill>
              </a:rPr>
              <a:t>DATA CLEANING</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6CCE18A4-1C80-27DF-F086-25A3FCC50261}"/>
              </a:ext>
            </a:extLst>
          </p:cNvPr>
          <p:cNvSpPr txBox="1">
            <a:spLocks/>
          </p:cNvSpPr>
          <p:nvPr/>
        </p:nvSpPr>
        <p:spPr>
          <a:xfrm>
            <a:off x="441375" y="1402091"/>
            <a:ext cx="6840372" cy="52012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1800" b="1" dirty="0"/>
          </a:p>
          <a:p>
            <a:pPr>
              <a:buFontTx/>
              <a:buChar char="-"/>
            </a:pPr>
            <a:r>
              <a:rPr lang="en-US" sz="1800" b="1" dirty="0"/>
              <a:t>Missing value treatment: </a:t>
            </a:r>
            <a:r>
              <a:rPr lang="en-US" sz="1800" dirty="0"/>
              <a:t>Treated missing value in remaining lease with the difference the Year and Lease columns. Subtracting that difference with the max value in remaining lease to get consistent values across the field. The values greater than the max value is masked to avoid any outliers.</a:t>
            </a:r>
          </a:p>
          <a:p>
            <a:pPr>
              <a:buFontTx/>
              <a:buChar char="-"/>
            </a:pPr>
            <a:r>
              <a:rPr lang="en-US" sz="1800" b="1" dirty="0"/>
              <a:t>New features: </a:t>
            </a:r>
            <a:r>
              <a:rPr lang="en-US" sz="1800" dirty="0"/>
              <a:t>Formed new fields from existing fields (property age, property holding years, rate per square meter) for better insights.</a:t>
            </a:r>
          </a:p>
          <a:p>
            <a:pPr>
              <a:buFontTx/>
              <a:buChar char="-"/>
            </a:pPr>
            <a:r>
              <a:rPr lang="en-US" sz="1800" b="1" dirty="0"/>
              <a:t>Skewness: </a:t>
            </a:r>
            <a:r>
              <a:rPr lang="en-US" sz="1800" dirty="0"/>
              <a:t>The data in certain columns showed right and left skew. Those were treated with </a:t>
            </a:r>
            <a:r>
              <a:rPr lang="en-US" sz="1800" b="1" dirty="0"/>
              <a:t>log </a:t>
            </a:r>
            <a:r>
              <a:rPr lang="en-US" sz="1800" dirty="0"/>
              <a:t>transformation to make it normally distributed and scaled across numerical values.</a:t>
            </a:r>
          </a:p>
          <a:p>
            <a:pPr>
              <a:buFontTx/>
              <a:buChar char="-"/>
            </a:pPr>
            <a:r>
              <a:rPr lang="en-US" sz="1800" b="1" dirty="0"/>
              <a:t>Outlier treatment: </a:t>
            </a:r>
            <a:r>
              <a:rPr lang="en-US" sz="1800" dirty="0"/>
              <a:t>The outliers present in certain columns of importance were treated with </a:t>
            </a:r>
            <a:r>
              <a:rPr lang="en-US" sz="1800" b="1" dirty="0"/>
              <a:t>Interquartile Range (IQR) </a:t>
            </a:r>
            <a:r>
              <a:rPr lang="en-US" sz="1800" dirty="0"/>
              <a:t>and </a:t>
            </a:r>
            <a:r>
              <a:rPr lang="en-US" sz="1800" b="1" dirty="0"/>
              <a:t>clipping method, </a:t>
            </a:r>
            <a:r>
              <a:rPr lang="en-US" sz="1800" dirty="0"/>
              <a:t>which balanced the data distribution for regression. (Refer images.)</a:t>
            </a:r>
            <a:endParaRPr lang="en-US" sz="1800" b="1" dirty="0"/>
          </a:p>
        </p:txBody>
      </p:sp>
      <p:pic>
        <p:nvPicPr>
          <p:cNvPr id="7" name="Picture 6">
            <a:extLst>
              <a:ext uri="{FF2B5EF4-FFF2-40B4-BE49-F238E27FC236}">
                <a16:creationId xmlns:a16="http://schemas.microsoft.com/office/drawing/2014/main" id="{40447996-71CD-23EA-77DD-3687C44BBA6A}"/>
              </a:ext>
            </a:extLst>
          </p:cNvPr>
          <p:cNvPicPr>
            <a:picLocks noChangeAspect="1"/>
          </p:cNvPicPr>
          <p:nvPr/>
        </p:nvPicPr>
        <p:blipFill>
          <a:blip r:embed="rId3"/>
          <a:stretch>
            <a:fillRect/>
          </a:stretch>
        </p:blipFill>
        <p:spPr>
          <a:xfrm>
            <a:off x="7360028" y="1193266"/>
            <a:ext cx="4538894" cy="1768984"/>
          </a:xfrm>
          <a:prstGeom prst="rect">
            <a:avLst/>
          </a:prstGeom>
        </p:spPr>
      </p:pic>
      <p:pic>
        <p:nvPicPr>
          <p:cNvPr id="9" name="Picture 8">
            <a:extLst>
              <a:ext uri="{FF2B5EF4-FFF2-40B4-BE49-F238E27FC236}">
                <a16:creationId xmlns:a16="http://schemas.microsoft.com/office/drawing/2014/main" id="{DB841858-BE94-4BA7-351F-E493CA167673}"/>
              </a:ext>
            </a:extLst>
          </p:cNvPr>
          <p:cNvPicPr>
            <a:picLocks noChangeAspect="1"/>
          </p:cNvPicPr>
          <p:nvPr/>
        </p:nvPicPr>
        <p:blipFill>
          <a:blip r:embed="rId4"/>
          <a:stretch>
            <a:fillRect/>
          </a:stretch>
        </p:blipFill>
        <p:spPr>
          <a:xfrm>
            <a:off x="7360028" y="3126904"/>
            <a:ext cx="4538894" cy="1711187"/>
          </a:xfrm>
          <a:prstGeom prst="rect">
            <a:avLst/>
          </a:prstGeom>
        </p:spPr>
      </p:pic>
      <p:sp>
        <p:nvSpPr>
          <p:cNvPr id="10" name="Title 1">
            <a:extLst>
              <a:ext uri="{FF2B5EF4-FFF2-40B4-BE49-F238E27FC236}">
                <a16:creationId xmlns:a16="http://schemas.microsoft.com/office/drawing/2014/main" id="{5DE0C007-3412-710C-CE06-F91A4562D68B}"/>
              </a:ext>
            </a:extLst>
          </p:cNvPr>
          <p:cNvSpPr txBox="1">
            <a:spLocks/>
          </p:cNvSpPr>
          <p:nvPr/>
        </p:nvSpPr>
        <p:spPr>
          <a:xfrm>
            <a:off x="7527072" y="646770"/>
            <a:ext cx="4179570" cy="4892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pPr algn="ctr"/>
            <a:r>
              <a:rPr lang="en-US" sz="1800" dirty="0">
                <a:solidFill>
                  <a:schemeClr val="tx1"/>
                </a:solidFill>
              </a:rPr>
              <a:t>BEFORE &amp; AFTER TREATMENT</a:t>
            </a:r>
          </a:p>
        </p:txBody>
      </p:sp>
    </p:spTree>
    <p:extLst>
      <p:ext uri="{BB962C8B-B14F-4D97-AF65-F5344CB8AC3E}">
        <p14:creationId xmlns:p14="http://schemas.microsoft.com/office/powerpoint/2010/main" val="224145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pPr algn="ctr"/>
            <a:r>
              <a:rPr lang="en-US" b="1" dirty="0"/>
              <a:t>MODEL BUILDING - I</a:t>
            </a:r>
          </a:p>
        </p:txBody>
      </p:sp>
    </p:spTree>
    <p:extLst>
      <p:ext uri="{BB962C8B-B14F-4D97-AF65-F5344CB8AC3E}">
        <p14:creationId xmlns:p14="http://schemas.microsoft.com/office/powerpoint/2010/main" val="42184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87352" y="687870"/>
            <a:ext cx="7288282" cy="746401"/>
          </a:xfrm>
        </p:spPr>
        <p:txBody>
          <a:bodyPr/>
          <a:lstStyle/>
          <a:p>
            <a:r>
              <a:rPr lang="en-US" dirty="0"/>
              <a:t>DATA MODELLING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87421" y="1725474"/>
            <a:ext cx="9640879" cy="3407051"/>
          </a:xfrm>
        </p:spPr>
        <p:txBody>
          <a:bodyPr>
            <a:normAutofit/>
          </a:bodyPr>
          <a:lstStyle/>
          <a:p>
            <a:r>
              <a:rPr lang="en-US" dirty="0"/>
              <a:t>PROCESSES</a:t>
            </a:r>
          </a:p>
          <a:p>
            <a:pPr marL="285750" indent="-285750">
              <a:buFontTx/>
              <a:buChar char="-"/>
            </a:pPr>
            <a:r>
              <a:rPr lang="en-US" b="0" dirty="0"/>
              <a:t>Feature encoding: Being a regression problem, we have encoded all our categorical fields to support our modelling using </a:t>
            </a:r>
            <a:r>
              <a:rPr lang="en-US" dirty="0" err="1"/>
              <a:t>LabelEncoder</a:t>
            </a:r>
            <a:r>
              <a:rPr lang="en-US" dirty="0"/>
              <a:t>() </a:t>
            </a:r>
            <a:r>
              <a:rPr lang="en-US" b="0" dirty="0"/>
              <a:t>function in python</a:t>
            </a:r>
          </a:p>
          <a:p>
            <a:pPr marL="285750" indent="-285750">
              <a:buFontTx/>
              <a:buChar char="-"/>
            </a:pPr>
            <a:r>
              <a:rPr lang="en-US" b="0" dirty="0"/>
              <a:t>Correlation mapping showed the effect of certain variables on the resale price. And also the effect an independent variable can have over other independent variables too</a:t>
            </a:r>
          </a:p>
          <a:p>
            <a:pPr marL="285750" indent="-285750">
              <a:buFontTx/>
              <a:buChar char="-"/>
            </a:pPr>
            <a:r>
              <a:rPr lang="en-US" b="0" dirty="0"/>
              <a:t> Model building: We chose to run the prediction on </a:t>
            </a:r>
            <a:r>
              <a:rPr lang="en-US" dirty="0"/>
              <a:t>4 regression algorithms: </a:t>
            </a:r>
            <a:r>
              <a:rPr lang="en-US" b="0" dirty="0"/>
              <a:t>Linear regression, Random Forest Regressor, Extra Trees Regressor and Decision Tree Regressor to find the best one.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pic>
        <p:nvPicPr>
          <p:cNvPr id="5" name="Picture 4">
            <a:extLst>
              <a:ext uri="{FF2B5EF4-FFF2-40B4-BE49-F238E27FC236}">
                <a16:creationId xmlns:a16="http://schemas.microsoft.com/office/drawing/2014/main" id="{51FF357B-C884-B90D-05FC-C9174BB47FF8}"/>
              </a:ext>
            </a:extLst>
          </p:cNvPr>
          <p:cNvPicPr>
            <a:picLocks noChangeAspect="1"/>
          </p:cNvPicPr>
          <p:nvPr/>
        </p:nvPicPr>
        <p:blipFill rotWithShape="1">
          <a:blip r:embed="rId3"/>
          <a:srcRect t="61969" r="13826" b="-1"/>
          <a:stretch/>
        </p:blipFill>
        <p:spPr>
          <a:xfrm>
            <a:off x="809569" y="4629253"/>
            <a:ext cx="7443848" cy="1588949"/>
          </a:xfrm>
          <a:prstGeom prst="rect">
            <a:avLst/>
          </a:prstGeom>
        </p:spPr>
      </p:pic>
    </p:spTree>
    <p:extLst>
      <p:ext uri="{BB962C8B-B14F-4D97-AF65-F5344CB8AC3E}">
        <p14:creationId xmlns:p14="http://schemas.microsoft.com/office/powerpoint/2010/main" val="169319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pPr algn="ctr"/>
            <a:r>
              <a:rPr lang="en-US" b="1" dirty="0"/>
              <a:t>MODEL BUILDING - II </a:t>
            </a:r>
          </a:p>
        </p:txBody>
      </p:sp>
    </p:spTree>
    <p:extLst>
      <p:ext uri="{BB962C8B-B14F-4D97-AF65-F5344CB8AC3E}">
        <p14:creationId xmlns:p14="http://schemas.microsoft.com/office/powerpoint/2010/main" val="344046943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195</TotalTime>
  <Words>756</Words>
  <Application>Microsoft Office PowerPoint</Application>
  <PresentationFormat>Widescreen</PresentationFormat>
  <Paragraphs>101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Custom</vt:lpstr>
      <vt:lpstr>RESALE FLATS - REPORT</vt:lpstr>
      <vt:lpstr>AGENDA</vt:lpstr>
      <vt:lpstr>Data OVERVIEW</vt:lpstr>
      <vt:lpstr>DATASET - OVERVIEW</vt:lpstr>
      <vt:lpstr>Data  PROCESSING</vt:lpstr>
      <vt:lpstr>DATA CLEANING</vt:lpstr>
      <vt:lpstr>MODEL BUILDING - I</vt:lpstr>
      <vt:lpstr>DATA MODELLING</vt:lpstr>
      <vt:lpstr>MODEL BUILDING - II </vt:lpstr>
      <vt:lpstr>PREDICTIVE MODELLING</vt:lpstr>
      <vt:lpstr>MODEL EVALUATION</vt:lpstr>
      <vt:lpstr>MODEL SCORES COMPARISON</vt:lpstr>
      <vt:lpstr>WHY RANDOM FOREST REGRESSOR?</vt:lpstr>
      <vt:lpstr>VIEW MY APP ON RENDER: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Sanju Hyacinth</dc:creator>
  <cp:lastModifiedBy>Sanju Hyacinth</cp:lastModifiedBy>
  <cp:revision>9</cp:revision>
  <dcterms:created xsi:type="dcterms:W3CDTF">2024-02-14T19:04:18Z</dcterms:created>
  <dcterms:modified xsi:type="dcterms:W3CDTF">2024-08-19T07:25:30Z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