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Source Code Pro"/>
      <p:regular r:id="rId11"/>
      <p:bold r:id="rId12"/>
      <p:italic r:id="rId13"/>
      <p:boldItalic r:id="rId14"/>
    </p:embeddedFon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SourceCodePro-regular.fntdata"/><Relationship Id="rId10" Type="http://schemas.openxmlformats.org/officeDocument/2006/relationships/slide" Target="slides/slide5.xml"/><Relationship Id="rId13" Type="http://schemas.openxmlformats.org/officeDocument/2006/relationships/font" Target="fonts/SourceCodePro-italic.fntdata"/><Relationship Id="rId12" Type="http://schemas.openxmlformats.org/officeDocument/2006/relationships/font" Target="fonts/SourceCode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font" Target="fonts/SourceCodePro-boldItalic.fntdata"/><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28e476b6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28e476b6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28e476b6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28e476b6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28e476b6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28e476b6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28e476b6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28e476b6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360100" y="1407575"/>
            <a:ext cx="4423800" cy="931200"/>
          </a:xfrm>
          <a:prstGeom prst="rect">
            <a:avLst/>
          </a:prstGeom>
          <a:solidFill>
            <a:srgbClr val="FFFFFF"/>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6AA84F"/>
                </a:solidFill>
              </a:rPr>
              <a:t>Check</a:t>
            </a:r>
            <a:r>
              <a:rPr lang="en">
                <a:solidFill>
                  <a:srgbClr val="6AA84F"/>
                </a:solidFill>
              </a:rPr>
              <a:t>Mate </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By: Sanju, Hafsa, Nandini, Manas, &amp; Yoon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AA84F"/>
                </a:solidFill>
              </a:rPr>
              <a:t>Problem Statement </a:t>
            </a:r>
            <a:endParaRPr b="1">
              <a:solidFill>
                <a:srgbClr val="6AA84F"/>
              </a:solidFill>
            </a:endParaRPr>
          </a:p>
        </p:txBody>
      </p:sp>
      <p:sp>
        <p:nvSpPr>
          <p:cNvPr id="66" name="Google Shape;66;p14"/>
          <p:cNvSpPr txBox="1"/>
          <p:nvPr>
            <p:ph idx="1" type="body"/>
          </p:nvPr>
        </p:nvSpPr>
        <p:spPr>
          <a:xfrm>
            <a:off x="311700" y="863550"/>
            <a:ext cx="8520600" cy="3416400"/>
          </a:xfrm>
          <a:prstGeom prst="rect">
            <a:avLst/>
          </a:prstGeom>
        </p:spPr>
        <p:txBody>
          <a:bodyPr anchorCtr="0" anchor="ctr" bIns="91425" lIns="91425" spcFirstLastPara="1" rIns="91425" wrap="square" tIns="91425">
            <a:normAutofit/>
          </a:bodyPr>
          <a:lstStyle/>
          <a:p>
            <a:pPr indent="0" lvl="0" marL="0" rtl="0" algn="ctr">
              <a:lnSpc>
                <a:spcPct val="150000"/>
              </a:lnSpc>
              <a:spcBef>
                <a:spcPts val="0"/>
              </a:spcBef>
              <a:spcAft>
                <a:spcPts val="1200"/>
              </a:spcAft>
              <a:buSzPts val="852"/>
              <a:buNone/>
            </a:pPr>
            <a:r>
              <a:rPr lang="en" sz="1525">
                <a:solidFill>
                  <a:schemeClr val="dk1"/>
                </a:solidFill>
                <a:latin typeface="Oswald"/>
                <a:ea typeface="Oswald"/>
                <a:cs typeface="Oswald"/>
                <a:sym typeface="Oswald"/>
              </a:rPr>
              <a:t>In the software world, our communication tools are all over the place, and our to-do lists are a mess. This makes work slower and messier. We chat on email, chat apps, and other tools, and it's like talking to different people at the same time. Our tasks and deadlines are a jumbled mess, which means we miss out on working together in real time. We really need a special "ToDo" app just for us software folks, one that brings everything together, cleans up our tasks, and lets us work together right away. </a:t>
            </a:r>
            <a:endParaRPr sz="59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AA84F"/>
                </a:solidFill>
              </a:rPr>
              <a:t>Proposed Solution</a:t>
            </a:r>
            <a:r>
              <a:rPr lang="en">
                <a:solidFill>
                  <a:srgbClr val="93C47D"/>
                </a:solidFill>
              </a:rPr>
              <a:t> </a:t>
            </a:r>
            <a:endParaRPr>
              <a:solidFill>
                <a:srgbClr val="93C47D"/>
              </a:solidFill>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25">
                <a:solidFill>
                  <a:schemeClr val="dk1"/>
                </a:solidFill>
                <a:latin typeface="Oswald"/>
                <a:ea typeface="Oswald"/>
                <a:cs typeface="Oswald"/>
                <a:sym typeface="Oswald"/>
              </a:rPr>
              <a:t>In order to combat lack of </a:t>
            </a:r>
            <a:r>
              <a:rPr lang="en" sz="1525">
                <a:solidFill>
                  <a:schemeClr val="dk1"/>
                </a:solidFill>
                <a:latin typeface="Oswald"/>
                <a:ea typeface="Oswald"/>
                <a:cs typeface="Oswald"/>
                <a:sym typeface="Oswald"/>
              </a:rPr>
              <a:t>effective</a:t>
            </a:r>
            <a:r>
              <a:rPr lang="en" sz="1525">
                <a:solidFill>
                  <a:schemeClr val="dk1"/>
                </a:solidFill>
                <a:latin typeface="Oswald"/>
                <a:ea typeface="Oswald"/>
                <a:cs typeface="Oswald"/>
                <a:sym typeface="Oswald"/>
              </a:rPr>
              <a:t> </a:t>
            </a:r>
            <a:r>
              <a:rPr lang="en" sz="1525">
                <a:solidFill>
                  <a:schemeClr val="dk1"/>
                </a:solidFill>
                <a:latin typeface="Oswald"/>
                <a:ea typeface="Oswald"/>
                <a:cs typeface="Oswald"/>
                <a:sym typeface="Oswald"/>
              </a:rPr>
              <a:t>communication</a:t>
            </a:r>
            <a:r>
              <a:rPr lang="en" sz="1525">
                <a:solidFill>
                  <a:schemeClr val="dk1"/>
                </a:solidFill>
                <a:latin typeface="Oswald"/>
                <a:ea typeface="Oswald"/>
                <a:cs typeface="Oswald"/>
                <a:sym typeface="Oswald"/>
              </a:rPr>
              <a:t> and ineffective work, w</a:t>
            </a:r>
            <a:r>
              <a:rPr lang="en" sz="1525">
                <a:solidFill>
                  <a:schemeClr val="dk1"/>
                </a:solidFill>
                <a:latin typeface="Oswald"/>
                <a:ea typeface="Oswald"/>
                <a:cs typeface="Oswald"/>
                <a:sym typeface="Oswald"/>
              </a:rPr>
              <a:t>e want to create a ToDo List app called CheckMate</a:t>
            </a:r>
            <a:endParaRPr sz="1525">
              <a:solidFill>
                <a:schemeClr val="dk1"/>
              </a:solidFill>
              <a:latin typeface="Oswald"/>
              <a:ea typeface="Oswald"/>
              <a:cs typeface="Oswald"/>
              <a:sym typeface="Oswald"/>
            </a:endParaRPr>
          </a:p>
          <a:p>
            <a:pPr indent="0" lvl="0" marL="457200" rtl="0" algn="l">
              <a:spcBef>
                <a:spcPts val="1200"/>
              </a:spcBef>
              <a:spcAft>
                <a:spcPts val="0"/>
              </a:spcAft>
              <a:buNone/>
            </a:pPr>
            <a:r>
              <a:rPr lang="en" sz="1525">
                <a:solidFill>
                  <a:schemeClr val="dk1"/>
                </a:solidFill>
                <a:latin typeface="Oswald"/>
                <a:ea typeface="Oswald"/>
                <a:cs typeface="Oswald"/>
                <a:sym typeface="Oswald"/>
              </a:rPr>
              <a:t>- Users can create new tasks and categorize them.</a:t>
            </a:r>
            <a:endParaRPr sz="1525">
              <a:solidFill>
                <a:schemeClr val="dk1"/>
              </a:solidFill>
              <a:latin typeface="Oswald"/>
              <a:ea typeface="Oswald"/>
              <a:cs typeface="Oswald"/>
              <a:sym typeface="Oswald"/>
            </a:endParaRPr>
          </a:p>
          <a:p>
            <a:pPr indent="0" lvl="0" marL="457200" rtl="0" algn="l">
              <a:spcBef>
                <a:spcPts val="1000"/>
              </a:spcBef>
              <a:spcAft>
                <a:spcPts val="0"/>
              </a:spcAft>
              <a:buNone/>
            </a:pPr>
            <a:r>
              <a:rPr lang="en" sz="1525">
                <a:solidFill>
                  <a:schemeClr val="dk1"/>
                </a:solidFill>
                <a:latin typeface="Oswald"/>
                <a:ea typeface="Oswald"/>
                <a:cs typeface="Oswald"/>
                <a:sym typeface="Oswald"/>
              </a:rPr>
              <a:t>- Assign tasks to themselves or team members.</a:t>
            </a:r>
            <a:endParaRPr sz="1525">
              <a:solidFill>
                <a:schemeClr val="dk1"/>
              </a:solidFill>
              <a:latin typeface="Oswald"/>
              <a:ea typeface="Oswald"/>
              <a:cs typeface="Oswald"/>
              <a:sym typeface="Oswald"/>
            </a:endParaRPr>
          </a:p>
          <a:p>
            <a:pPr indent="0" lvl="0" marL="457200" rtl="0" algn="l">
              <a:spcBef>
                <a:spcPts val="1000"/>
              </a:spcBef>
              <a:spcAft>
                <a:spcPts val="0"/>
              </a:spcAft>
              <a:buNone/>
            </a:pPr>
            <a:r>
              <a:rPr lang="en" sz="1525">
                <a:solidFill>
                  <a:schemeClr val="dk1"/>
                </a:solidFill>
                <a:latin typeface="Oswald"/>
                <a:ea typeface="Oswald"/>
                <a:cs typeface="Oswald"/>
                <a:sym typeface="Oswald"/>
              </a:rPr>
              <a:t>- Set due dates and attach relevant files.</a:t>
            </a:r>
            <a:endParaRPr sz="1525">
              <a:solidFill>
                <a:schemeClr val="dk1"/>
              </a:solidFill>
              <a:latin typeface="Oswald"/>
              <a:ea typeface="Oswald"/>
              <a:cs typeface="Oswald"/>
              <a:sym typeface="Oswald"/>
            </a:endParaRPr>
          </a:p>
          <a:p>
            <a:pPr indent="0" lvl="0" marL="457200" rtl="0" algn="l">
              <a:spcBef>
                <a:spcPts val="1000"/>
              </a:spcBef>
              <a:spcAft>
                <a:spcPts val="0"/>
              </a:spcAft>
              <a:buNone/>
            </a:pPr>
            <a:r>
              <a:rPr lang="en" sz="1525">
                <a:solidFill>
                  <a:schemeClr val="dk1"/>
                </a:solidFill>
                <a:latin typeface="Oswald"/>
                <a:ea typeface="Oswald"/>
                <a:cs typeface="Oswald"/>
                <a:sym typeface="Oswald"/>
              </a:rPr>
              <a:t>- Team members can comment on tasks to provide updates or adjustments.</a:t>
            </a:r>
            <a:endParaRPr sz="1525">
              <a:solidFill>
                <a:schemeClr val="dk1"/>
              </a:solidFill>
              <a:latin typeface="Oswald"/>
              <a:ea typeface="Oswald"/>
              <a:cs typeface="Oswald"/>
              <a:sym typeface="Oswald"/>
            </a:endParaRPr>
          </a:p>
          <a:p>
            <a:pPr indent="0" lvl="0" marL="457200" rtl="0" algn="l">
              <a:spcBef>
                <a:spcPts val="1000"/>
              </a:spcBef>
              <a:spcAft>
                <a:spcPts val="0"/>
              </a:spcAft>
              <a:buNone/>
            </a:pPr>
            <a:r>
              <a:rPr lang="en" sz="1525">
                <a:solidFill>
                  <a:schemeClr val="dk1"/>
                </a:solidFill>
                <a:latin typeface="Oswald"/>
                <a:ea typeface="Oswald"/>
                <a:cs typeface="Oswald"/>
                <a:sym typeface="Oswald"/>
              </a:rPr>
              <a:t>- Has a real time chat feature </a:t>
            </a:r>
            <a:endParaRPr sz="1525">
              <a:solidFill>
                <a:schemeClr val="dk1"/>
              </a:solidFill>
              <a:latin typeface="Oswald"/>
              <a:ea typeface="Oswald"/>
              <a:cs typeface="Oswald"/>
              <a:sym typeface="Oswald"/>
            </a:endParaRPr>
          </a:p>
          <a:p>
            <a:pPr indent="0" lvl="0" marL="457200" rtl="0" algn="l">
              <a:spcBef>
                <a:spcPts val="1000"/>
              </a:spcBef>
              <a:spcAft>
                <a:spcPts val="0"/>
              </a:spcAft>
              <a:buNone/>
            </a:pPr>
            <a:r>
              <a:rPr lang="en" sz="1525">
                <a:solidFill>
                  <a:schemeClr val="dk1"/>
                </a:solidFill>
                <a:latin typeface="Oswald"/>
                <a:ea typeface="Oswald"/>
                <a:cs typeface="Oswald"/>
                <a:sym typeface="Oswald"/>
              </a:rPr>
              <a:t>- Complies with version control </a:t>
            </a:r>
            <a:endParaRPr sz="1525">
              <a:solidFill>
                <a:schemeClr val="dk1"/>
              </a:solidFill>
              <a:latin typeface="Oswald"/>
              <a:ea typeface="Oswald"/>
              <a:cs typeface="Oswald"/>
              <a:sym typeface="Oswald"/>
            </a:endParaRPr>
          </a:p>
          <a:p>
            <a:pPr indent="0" lvl="0" marL="0" rtl="0" algn="l">
              <a:spcBef>
                <a:spcPts val="10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AA84F"/>
                </a:solidFill>
              </a:rPr>
              <a:t>Relation to Overall Project </a:t>
            </a:r>
            <a:endParaRPr b="1">
              <a:solidFill>
                <a:srgbClr val="6AA84F"/>
              </a:solidFill>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1525">
                <a:solidFill>
                  <a:schemeClr val="dk1"/>
                </a:solidFill>
                <a:latin typeface="Oswald"/>
                <a:ea typeface="Oswald"/>
                <a:cs typeface="Oswald"/>
                <a:sym typeface="Oswald"/>
              </a:rPr>
              <a:t>Our proposed solution </a:t>
            </a:r>
            <a:r>
              <a:rPr lang="en" sz="1525">
                <a:solidFill>
                  <a:schemeClr val="dk1"/>
                </a:solidFill>
                <a:latin typeface="Oswald"/>
                <a:ea typeface="Oswald"/>
                <a:cs typeface="Oswald"/>
                <a:sym typeface="Oswald"/>
              </a:rPr>
              <a:t>relates</a:t>
            </a:r>
            <a:r>
              <a:rPr lang="en" sz="1525">
                <a:solidFill>
                  <a:schemeClr val="dk1"/>
                </a:solidFill>
                <a:latin typeface="Oswald"/>
                <a:ea typeface="Oswald"/>
                <a:cs typeface="Oswald"/>
                <a:sym typeface="Oswald"/>
              </a:rPr>
              <a:t> and meets the overall project goal by… </a:t>
            </a:r>
            <a:endParaRPr sz="1525">
              <a:solidFill>
                <a:schemeClr val="dk1"/>
              </a:solidFill>
              <a:latin typeface="Oswald"/>
              <a:ea typeface="Oswald"/>
              <a:cs typeface="Oswald"/>
              <a:sym typeface="Oswald"/>
            </a:endParaRPr>
          </a:p>
          <a:p>
            <a:pPr indent="-325437" lvl="0" marL="914400" marR="0" rtl="0" algn="l">
              <a:lnSpc>
                <a:spcPct val="115000"/>
              </a:lnSpc>
              <a:spcBef>
                <a:spcPts val="1200"/>
              </a:spcBef>
              <a:spcAft>
                <a:spcPts val="0"/>
              </a:spcAft>
              <a:buClr>
                <a:schemeClr val="dk1"/>
              </a:buClr>
              <a:buSzPts val="1525"/>
              <a:buFont typeface="Oswald"/>
              <a:buChar char="-"/>
            </a:pPr>
            <a:r>
              <a:rPr lang="en" sz="1525">
                <a:solidFill>
                  <a:schemeClr val="dk1"/>
                </a:solidFill>
                <a:latin typeface="Oswald"/>
                <a:ea typeface="Oswald"/>
                <a:cs typeface="Oswald"/>
                <a:sym typeface="Oswald"/>
              </a:rPr>
              <a:t>Improving Teamwork, Productivity, &amp; </a:t>
            </a:r>
            <a:r>
              <a:rPr lang="en" sz="1525">
                <a:solidFill>
                  <a:schemeClr val="dk1"/>
                </a:solidFill>
                <a:latin typeface="Oswald"/>
                <a:ea typeface="Oswald"/>
                <a:cs typeface="Oswald"/>
                <a:sym typeface="Oswald"/>
              </a:rPr>
              <a:t>Communication</a:t>
            </a:r>
            <a:r>
              <a:rPr lang="en" sz="1525">
                <a:solidFill>
                  <a:schemeClr val="dk1"/>
                </a:solidFill>
                <a:latin typeface="Oswald"/>
                <a:ea typeface="Oswald"/>
                <a:cs typeface="Oswald"/>
                <a:sym typeface="Oswald"/>
              </a:rPr>
              <a:t> amongst software engineers </a:t>
            </a:r>
            <a:endParaRPr sz="1525">
              <a:solidFill>
                <a:schemeClr val="dk1"/>
              </a:solidFill>
              <a:latin typeface="Oswald"/>
              <a:ea typeface="Oswald"/>
              <a:cs typeface="Oswald"/>
              <a:sym typeface="Oswald"/>
            </a:endParaRPr>
          </a:p>
          <a:p>
            <a:pPr indent="-325437" lvl="0" marL="914400" marR="0" rtl="0" algn="l">
              <a:lnSpc>
                <a:spcPct val="115000"/>
              </a:lnSpc>
              <a:spcBef>
                <a:spcPts val="1000"/>
              </a:spcBef>
              <a:spcAft>
                <a:spcPts val="0"/>
              </a:spcAft>
              <a:buClr>
                <a:schemeClr val="dk1"/>
              </a:buClr>
              <a:buSzPts val="1525"/>
              <a:buFont typeface="Oswald"/>
              <a:buChar char="-"/>
            </a:pPr>
            <a:r>
              <a:rPr lang="en" sz="1525">
                <a:solidFill>
                  <a:schemeClr val="dk1"/>
                </a:solidFill>
                <a:latin typeface="Oswald"/>
                <a:ea typeface="Oswald"/>
                <a:cs typeface="Oswald"/>
                <a:sym typeface="Oswald"/>
              </a:rPr>
              <a:t>Practicing software engineering processes, tools, and methods related to software requirements and design </a:t>
            </a:r>
            <a:endParaRPr sz="1525">
              <a:solidFill>
                <a:schemeClr val="dk1"/>
              </a:solidFill>
              <a:latin typeface="Oswald"/>
              <a:ea typeface="Oswald"/>
              <a:cs typeface="Oswald"/>
              <a:sym typeface="Oswald"/>
            </a:endParaRPr>
          </a:p>
          <a:p>
            <a:pPr indent="0" lvl="0" marL="914400" marR="0" rtl="0" algn="l">
              <a:lnSpc>
                <a:spcPct val="115000"/>
              </a:lnSpc>
              <a:spcBef>
                <a:spcPts val="1000"/>
              </a:spcBef>
              <a:spcAft>
                <a:spcPts val="1000"/>
              </a:spcAft>
              <a:buNone/>
            </a:pPr>
            <a:r>
              <a:t/>
            </a:r>
            <a:endParaRPr sz="1525">
              <a:solidFill>
                <a:schemeClr val="dk1"/>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70950"/>
            <a:ext cx="8520600" cy="572700"/>
          </a:xfrm>
          <a:prstGeom prst="rect">
            <a:avLst/>
          </a:prstGeom>
          <a:solidFill>
            <a:schemeClr val="dk1"/>
          </a:solidFill>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
                <a:solidFill>
                  <a:srgbClr val="6AA84F"/>
                </a:solidFill>
              </a:rPr>
              <a:t>Requirement</a:t>
            </a:r>
            <a:r>
              <a:rPr lang="en">
                <a:solidFill>
                  <a:srgbClr val="93C47D"/>
                </a:solidFill>
              </a:rPr>
              <a:t> </a:t>
            </a:r>
            <a:r>
              <a:rPr b="1" lang="en">
                <a:solidFill>
                  <a:srgbClr val="6AA84F"/>
                </a:solidFill>
              </a:rPr>
              <a:t>Use</a:t>
            </a:r>
            <a:r>
              <a:rPr lang="en">
                <a:solidFill>
                  <a:srgbClr val="93C47D"/>
                </a:solidFill>
              </a:rPr>
              <a:t> </a:t>
            </a:r>
            <a:r>
              <a:rPr b="1" lang="en">
                <a:solidFill>
                  <a:srgbClr val="6AA84F"/>
                </a:solidFill>
              </a:rPr>
              <a:t>Case</a:t>
            </a:r>
            <a:r>
              <a:rPr lang="en">
                <a:solidFill>
                  <a:srgbClr val="93C47D"/>
                </a:solidFill>
              </a:rPr>
              <a:t> </a:t>
            </a:r>
            <a:endParaRPr>
              <a:solidFill>
                <a:srgbClr val="93C47D"/>
              </a:solidFill>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457200" marR="0" rtl="0" algn="l">
              <a:lnSpc>
                <a:spcPct val="115000"/>
              </a:lnSpc>
              <a:spcBef>
                <a:spcPts val="0"/>
              </a:spcBef>
              <a:spcAft>
                <a:spcPts val="0"/>
              </a:spcAft>
              <a:buNone/>
            </a:pPr>
            <a:r>
              <a:rPr lang="en" sz="2026">
                <a:solidFill>
                  <a:schemeClr val="dk1"/>
                </a:solidFill>
                <a:latin typeface="Source Code Pro"/>
                <a:ea typeface="Source Code Pro"/>
                <a:cs typeface="Source Code Pro"/>
                <a:sym typeface="Source Code Pro"/>
              </a:rPr>
              <a:t>Use Case: Creating A Task </a:t>
            </a:r>
            <a:endParaRPr sz="2026">
              <a:solidFill>
                <a:schemeClr val="dk1"/>
              </a:solidFill>
              <a:latin typeface="Source Code Pro"/>
              <a:ea typeface="Source Code Pro"/>
              <a:cs typeface="Source Code Pro"/>
              <a:sym typeface="Source Code Pro"/>
            </a:endParaRPr>
          </a:p>
          <a:p>
            <a:pPr indent="0" lvl="0" marL="457200" marR="0" rtl="0" algn="l">
              <a:lnSpc>
                <a:spcPct val="115000"/>
              </a:lnSpc>
              <a:spcBef>
                <a:spcPts val="1000"/>
              </a:spcBef>
              <a:spcAft>
                <a:spcPts val="0"/>
              </a:spcAft>
              <a:buNone/>
            </a:pPr>
            <a:r>
              <a:rPr lang="en" sz="1685">
                <a:solidFill>
                  <a:schemeClr val="dk1"/>
                </a:solidFill>
                <a:latin typeface="Source Code Pro"/>
                <a:ea typeface="Source Code Pro"/>
                <a:cs typeface="Source Code Pro"/>
                <a:sym typeface="Source Code Pro"/>
              </a:rPr>
              <a:t>1 Preconditions</a:t>
            </a:r>
            <a:endParaRPr sz="1685">
              <a:solidFill>
                <a:schemeClr val="dk1"/>
              </a:solidFill>
              <a:latin typeface="Source Code Pro"/>
              <a:ea typeface="Source Code Pro"/>
              <a:cs typeface="Source Code Pro"/>
              <a:sym typeface="Source Code Pro"/>
            </a:endParaRPr>
          </a:p>
          <a:p>
            <a:pPr indent="0" lvl="0" marL="457200" marR="0" rtl="0" algn="l">
              <a:lnSpc>
                <a:spcPct val="115000"/>
              </a:lnSpc>
              <a:spcBef>
                <a:spcPts val="1000"/>
              </a:spcBef>
              <a:spcAft>
                <a:spcPts val="0"/>
              </a:spcAft>
              <a:buNone/>
            </a:pPr>
            <a:r>
              <a:rPr lang="en" sz="1525">
                <a:solidFill>
                  <a:schemeClr val="dk1"/>
                </a:solidFill>
                <a:latin typeface="Source Code Pro"/>
                <a:ea typeface="Source Code Pro"/>
                <a:cs typeface="Source Code Pro"/>
                <a:sym typeface="Source Code Pro"/>
              </a:rPr>
              <a:t>   User must be logged into their account</a:t>
            </a:r>
            <a:endParaRPr sz="1525">
              <a:solidFill>
                <a:schemeClr val="dk1"/>
              </a:solidFill>
              <a:latin typeface="Source Code Pro"/>
              <a:ea typeface="Source Code Pro"/>
              <a:cs typeface="Source Code Pro"/>
              <a:sym typeface="Source Code Pro"/>
            </a:endParaRPr>
          </a:p>
          <a:p>
            <a:pPr indent="0" lvl="0" marL="457200" marR="0" rtl="0" algn="l">
              <a:lnSpc>
                <a:spcPct val="115000"/>
              </a:lnSpc>
              <a:spcBef>
                <a:spcPts val="1000"/>
              </a:spcBef>
              <a:spcAft>
                <a:spcPts val="0"/>
              </a:spcAft>
              <a:buNone/>
            </a:pPr>
            <a:r>
              <a:rPr lang="en" sz="1685">
                <a:solidFill>
                  <a:schemeClr val="dk1"/>
                </a:solidFill>
                <a:latin typeface="Source Code Pro"/>
                <a:ea typeface="Source Code Pro"/>
                <a:cs typeface="Source Code Pro"/>
                <a:sym typeface="Source Code Pro"/>
              </a:rPr>
              <a:t>2 Main Flow</a:t>
            </a:r>
            <a:endParaRPr sz="1685">
              <a:solidFill>
                <a:schemeClr val="dk1"/>
              </a:solidFill>
              <a:latin typeface="Source Code Pro"/>
              <a:ea typeface="Source Code Pro"/>
              <a:cs typeface="Source Code Pro"/>
              <a:sym typeface="Source Code Pro"/>
            </a:endParaRPr>
          </a:p>
          <a:p>
            <a:pPr indent="0" lvl="0" marL="457200" marR="0" rtl="0" algn="l">
              <a:lnSpc>
                <a:spcPct val="115000"/>
              </a:lnSpc>
              <a:spcBef>
                <a:spcPts val="1000"/>
              </a:spcBef>
              <a:spcAft>
                <a:spcPts val="0"/>
              </a:spcAft>
              <a:buNone/>
            </a:pPr>
            <a:r>
              <a:rPr lang="en" sz="1525">
                <a:solidFill>
                  <a:schemeClr val="dk1"/>
                </a:solidFill>
                <a:latin typeface="Source Code Pro"/>
                <a:ea typeface="Source Code Pro"/>
                <a:cs typeface="Source Code Pro"/>
                <a:sym typeface="Source Code Pro"/>
              </a:rPr>
              <a:t>   User will input task and provide a </a:t>
            </a:r>
            <a:r>
              <a:rPr lang="en" sz="1525">
                <a:solidFill>
                  <a:schemeClr val="dk1"/>
                </a:solidFill>
                <a:latin typeface="Source Code Pro"/>
                <a:ea typeface="Source Code Pro"/>
                <a:cs typeface="Source Code Pro"/>
                <a:sym typeface="Source Code Pro"/>
              </a:rPr>
              <a:t>description</a:t>
            </a:r>
            <a:r>
              <a:rPr lang="en" sz="1525">
                <a:solidFill>
                  <a:schemeClr val="dk1"/>
                </a:solidFill>
                <a:latin typeface="Source Code Pro"/>
                <a:ea typeface="Source Code Pro"/>
                <a:cs typeface="Source Code Pro"/>
                <a:sym typeface="Source Code Pro"/>
              </a:rPr>
              <a:t>[S1].</a:t>
            </a:r>
            <a:endParaRPr sz="1525">
              <a:solidFill>
                <a:schemeClr val="dk1"/>
              </a:solidFill>
              <a:latin typeface="Source Code Pro"/>
              <a:ea typeface="Source Code Pro"/>
              <a:cs typeface="Source Code Pro"/>
              <a:sym typeface="Source Code Pro"/>
            </a:endParaRPr>
          </a:p>
          <a:p>
            <a:pPr indent="0" lvl="0" marL="457200" marR="0" rtl="0" algn="l">
              <a:lnSpc>
                <a:spcPct val="115000"/>
              </a:lnSpc>
              <a:spcBef>
                <a:spcPts val="1000"/>
              </a:spcBef>
              <a:spcAft>
                <a:spcPts val="0"/>
              </a:spcAft>
              <a:buNone/>
            </a:pPr>
            <a:r>
              <a:rPr lang="en" sz="1685">
                <a:solidFill>
                  <a:schemeClr val="dk1"/>
                </a:solidFill>
                <a:latin typeface="Source Code Pro"/>
                <a:ea typeface="Source Code Pro"/>
                <a:cs typeface="Source Code Pro"/>
                <a:sym typeface="Source Code Pro"/>
              </a:rPr>
              <a:t>3 Subflows</a:t>
            </a:r>
            <a:endParaRPr sz="1685">
              <a:solidFill>
                <a:schemeClr val="dk1"/>
              </a:solidFill>
              <a:latin typeface="Source Code Pro"/>
              <a:ea typeface="Source Code Pro"/>
              <a:cs typeface="Source Code Pro"/>
              <a:sym typeface="Source Code Pro"/>
            </a:endParaRPr>
          </a:p>
          <a:p>
            <a:pPr indent="0" lvl="0" marL="457200" marR="0" rtl="0" algn="l">
              <a:lnSpc>
                <a:spcPct val="115000"/>
              </a:lnSpc>
              <a:spcBef>
                <a:spcPts val="1000"/>
              </a:spcBef>
              <a:spcAft>
                <a:spcPts val="0"/>
              </a:spcAft>
              <a:buNone/>
            </a:pPr>
            <a:r>
              <a:rPr lang="en" sz="1525">
                <a:solidFill>
                  <a:schemeClr val="dk1"/>
                </a:solidFill>
                <a:latin typeface="Source Code Pro"/>
                <a:ea typeface="Source Code Pro"/>
                <a:cs typeface="Source Code Pro"/>
                <a:sym typeface="Source Code Pro"/>
              </a:rPr>
              <a:t>  [S1] User can add any </a:t>
            </a:r>
            <a:r>
              <a:rPr lang="en" sz="1525">
                <a:solidFill>
                  <a:schemeClr val="dk1"/>
                </a:solidFill>
                <a:latin typeface="Source Code Pro"/>
                <a:ea typeface="Source Code Pro"/>
                <a:cs typeface="Source Code Pro"/>
                <a:sym typeface="Source Code Pro"/>
              </a:rPr>
              <a:t>additional</a:t>
            </a:r>
            <a:r>
              <a:rPr lang="en" sz="1525">
                <a:solidFill>
                  <a:schemeClr val="dk1"/>
                </a:solidFill>
                <a:latin typeface="Source Code Pro"/>
                <a:ea typeface="Source Code Pro"/>
                <a:cs typeface="Source Code Pro"/>
                <a:sym typeface="Source Code Pro"/>
              </a:rPr>
              <a:t> team </a:t>
            </a:r>
            <a:r>
              <a:rPr lang="en" sz="1525">
                <a:solidFill>
                  <a:schemeClr val="dk1"/>
                </a:solidFill>
                <a:latin typeface="Source Code Pro"/>
                <a:ea typeface="Source Code Pro"/>
                <a:cs typeface="Source Code Pro"/>
                <a:sym typeface="Source Code Pro"/>
              </a:rPr>
              <a:t>members</a:t>
            </a:r>
            <a:r>
              <a:rPr lang="en" sz="1525">
                <a:solidFill>
                  <a:schemeClr val="dk1"/>
                </a:solidFill>
                <a:latin typeface="Source Code Pro"/>
                <a:ea typeface="Source Code Pro"/>
                <a:cs typeface="Source Code Pro"/>
                <a:sym typeface="Source Code Pro"/>
              </a:rPr>
              <a:t> to task.</a:t>
            </a:r>
            <a:endParaRPr sz="1525">
              <a:solidFill>
                <a:schemeClr val="dk1"/>
              </a:solidFill>
              <a:latin typeface="Source Code Pro"/>
              <a:ea typeface="Source Code Pro"/>
              <a:cs typeface="Source Code Pro"/>
              <a:sym typeface="Source Code Pro"/>
            </a:endParaRPr>
          </a:p>
          <a:p>
            <a:pPr indent="0" lvl="0" marL="457200" marR="0" rtl="0" algn="l">
              <a:lnSpc>
                <a:spcPct val="115000"/>
              </a:lnSpc>
              <a:spcBef>
                <a:spcPts val="1000"/>
              </a:spcBef>
              <a:spcAft>
                <a:spcPts val="0"/>
              </a:spcAft>
              <a:buNone/>
            </a:pPr>
            <a:r>
              <a:rPr lang="en" sz="1525">
                <a:solidFill>
                  <a:schemeClr val="dk1"/>
                </a:solidFill>
                <a:latin typeface="Source Code Pro"/>
                <a:ea typeface="Source Code Pro"/>
                <a:cs typeface="Source Code Pro"/>
                <a:sym typeface="Source Code Pro"/>
              </a:rPr>
              <a:t>  [S2] Other users can see created task and comment on it.</a:t>
            </a:r>
            <a:endParaRPr sz="1525">
              <a:solidFill>
                <a:schemeClr val="dk1"/>
              </a:solidFill>
              <a:latin typeface="Source Code Pro"/>
              <a:ea typeface="Source Code Pro"/>
              <a:cs typeface="Source Code Pro"/>
              <a:sym typeface="Source Code Pro"/>
            </a:endParaRPr>
          </a:p>
          <a:p>
            <a:pPr indent="0" lvl="0" marL="457200" marR="0" rtl="0" algn="l">
              <a:lnSpc>
                <a:spcPct val="115000"/>
              </a:lnSpc>
              <a:spcBef>
                <a:spcPts val="1000"/>
              </a:spcBef>
              <a:spcAft>
                <a:spcPts val="0"/>
              </a:spcAft>
              <a:buNone/>
            </a:pPr>
            <a:r>
              <a:rPr lang="en" sz="1525">
                <a:solidFill>
                  <a:schemeClr val="dk1"/>
                </a:solidFill>
                <a:latin typeface="Source Code Pro"/>
                <a:ea typeface="Source Code Pro"/>
                <a:cs typeface="Source Code Pro"/>
                <a:sym typeface="Source Code Pro"/>
              </a:rPr>
              <a:t>  [S3] All users can </a:t>
            </a:r>
            <a:r>
              <a:rPr lang="en" sz="1525">
                <a:solidFill>
                  <a:schemeClr val="dk1"/>
                </a:solidFill>
                <a:latin typeface="Source Code Pro"/>
                <a:ea typeface="Source Code Pro"/>
                <a:cs typeface="Source Code Pro"/>
                <a:sym typeface="Source Code Pro"/>
              </a:rPr>
              <a:t>discuss</a:t>
            </a:r>
            <a:r>
              <a:rPr lang="en" sz="1525">
                <a:solidFill>
                  <a:schemeClr val="dk1"/>
                </a:solidFill>
                <a:latin typeface="Source Code Pro"/>
                <a:ea typeface="Source Code Pro"/>
                <a:cs typeface="Source Code Pro"/>
                <a:sym typeface="Source Code Pro"/>
              </a:rPr>
              <a:t> task and make adjustments.</a:t>
            </a:r>
            <a:endParaRPr sz="1525">
              <a:solidFill>
                <a:schemeClr val="dk1"/>
              </a:solidFill>
              <a:latin typeface="Source Code Pro"/>
              <a:ea typeface="Source Code Pro"/>
              <a:cs typeface="Source Code Pro"/>
              <a:sym typeface="Source Code Pro"/>
            </a:endParaRPr>
          </a:p>
          <a:p>
            <a:pPr indent="0" lvl="0" marL="457200" marR="0" rtl="0" algn="l">
              <a:lnSpc>
                <a:spcPct val="115000"/>
              </a:lnSpc>
              <a:spcBef>
                <a:spcPts val="1000"/>
              </a:spcBef>
              <a:spcAft>
                <a:spcPts val="0"/>
              </a:spcAft>
              <a:buNone/>
            </a:pPr>
            <a:r>
              <a:rPr lang="en" sz="1685">
                <a:solidFill>
                  <a:schemeClr val="dk1"/>
                </a:solidFill>
                <a:latin typeface="Source Code Pro"/>
                <a:ea typeface="Source Code Pro"/>
                <a:cs typeface="Source Code Pro"/>
                <a:sym typeface="Source Code Pro"/>
              </a:rPr>
              <a:t>4 Alternative Flows</a:t>
            </a:r>
            <a:endParaRPr sz="1685">
              <a:solidFill>
                <a:schemeClr val="dk1"/>
              </a:solidFill>
              <a:latin typeface="Source Code Pro"/>
              <a:ea typeface="Source Code Pro"/>
              <a:cs typeface="Source Code Pro"/>
              <a:sym typeface="Source Code Pro"/>
            </a:endParaRPr>
          </a:p>
          <a:p>
            <a:pPr indent="0" lvl="0" marL="457200" marR="0" rtl="0" algn="l">
              <a:lnSpc>
                <a:spcPct val="115000"/>
              </a:lnSpc>
              <a:spcBef>
                <a:spcPts val="1000"/>
              </a:spcBef>
              <a:spcAft>
                <a:spcPts val="0"/>
              </a:spcAft>
              <a:buNone/>
            </a:pPr>
            <a:r>
              <a:rPr lang="en" sz="1525">
                <a:solidFill>
                  <a:schemeClr val="dk1"/>
                </a:solidFill>
                <a:latin typeface="Source Code Pro"/>
                <a:ea typeface="Source Code Pro"/>
                <a:cs typeface="Source Code Pro"/>
                <a:sym typeface="Source Code Pro"/>
              </a:rPr>
              <a:t>  [E1] No changes to task are needed. </a:t>
            </a:r>
            <a:endParaRPr sz="1000">
              <a:solidFill>
                <a:srgbClr val="1F2328"/>
              </a:solidFill>
              <a:highlight>
                <a:srgbClr val="F6F8FA"/>
              </a:highlight>
              <a:latin typeface="Source Code Pro"/>
              <a:ea typeface="Source Code Pro"/>
              <a:cs typeface="Source Code Pro"/>
              <a:sym typeface="Source Code Pro"/>
            </a:endParaRPr>
          </a:p>
          <a:p>
            <a:pPr indent="0" lvl="0" marL="0" rtl="0" algn="l">
              <a:spcBef>
                <a:spcPts val="10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