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78"/>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sanju/Desktop/top_10movie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anju/Desktop/Bottom_10movie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anju/Desktop/Task_3.1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anju/Desktop/10cities.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top_10movies!$B$1</c:f>
              <c:strCache>
                <c:ptCount val="1"/>
                <c:pt idx="0">
                  <c:v>total_revenue</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top_10movies!$A$2:$A$11</c:f>
              <c:strCache>
                <c:ptCount val="10"/>
                <c:pt idx="0">
                  <c:v>Telegraph Voyage</c:v>
                </c:pt>
                <c:pt idx="1">
                  <c:v>Zorro Ark</c:v>
                </c:pt>
                <c:pt idx="2">
                  <c:v>Wife Turn</c:v>
                </c:pt>
                <c:pt idx="3">
                  <c:v>Innocent Usual</c:v>
                </c:pt>
                <c:pt idx="4">
                  <c:v>Hustler Party</c:v>
                </c:pt>
                <c:pt idx="5">
                  <c:v>Saturday Lambs</c:v>
                </c:pt>
                <c:pt idx="6">
                  <c:v>Titans Jerk</c:v>
                </c:pt>
                <c:pt idx="7">
                  <c:v>Harry Idaho</c:v>
                </c:pt>
                <c:pt idx="8">
                  <c:v>Torque Bound</c:v>
                </c:pt>
                <c:pt idx="9">
                  <c:v>Dogma Family</c:v>
                </c:pt>
              </c:strCache>
            </c:strRef>
          </c:cat>
          <c:val>
            <c:numRef>
              <c:f>top_10movies!$B$2:$B$11</c:f>
              <c:numCache>
                <c:formatCode>General</c:formatCode>
                <c:ptCount val="10"/>
                <c:pt idx="0">
                  <c:v>215.75</c:v>
                </c:pt>
                <c:pt idx="1">
                  <c:v>199.72</c:v>
                </c:pt>
                <c:pt idx="2">
                  <c:v>198.73</c:v>
                </c:pt>
                <c:pt idx="3">
                  <c:v>191.74</c:v>
                </c:pt>
                <c:pt idx="4">
                  <c:v>190.78</c:v>
                </c:pt>
                <c:pt idx="5">
                  <c:v>190.74</c:v>
                </c:pt>
                <c:pt idx="6">
                  <c:v>186.73</c:v>
                </c:pt>
                <c:pt idx="7">
                  <c:v>177.73</c:v>
                </c:pt>
                <c:pt idx="8">
                  <c:v>169.76</c:v>
                </c:pt>
                <c:pt idx="9">
                  <c:v>168.72</c:v>
                </c:pt>
              </c:numCache>
            </c:numRef>
          </c:val>
          <c:extLst>
            <c:ext xmlns:c16="http://schemas.microsoft.com/office/drawing/2014/chart" uri="{C3380CC4-5D6E-409C-BE32-E72D297353CC}">
              <c16:uniqueId val="{00000000-AA76-FD4E-8D6F-5D22156146BE}"/>
            </c:ext>
          </c:extLst>
        </c:ser>
        <c:dLbls>
          <c:dLblPos val="inEnd"/>
          <c:showLegendKey val="0"/>
          <c:showVal val="1"/>
          <c:showCatName val="0"/>
          <c:showSerName val="0"/>
          <c:showPercent val="0"/>
          <c:showBubbleSize val="0"/>
        </c:dLbls>
        <c:gapWidth val="65"/>
        <c:axId val="1885066464"/>
        <c:axId val="1884479184"/>
      </c:barChart>
      <c:catAx>
        <c:axId val="188506646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GB"/>
                  <a:t>Movies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884479184"/>
        <c:crosses val="autoZero"/>
        <c:auto val="1"/>
        <c:lblAlgn val="ctr"/>
        <c:lblOffset val="100"/>
        <c:noMultiLvlLbl val="0"/>
      </c:catAx>
      <c:valAx>
        <c:axId val="18844791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GB"/>
                  <a:t>Total Revenue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88506646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Bottom_10movies!$B$1</c:f>
              <c:strCache>
                <c:ptCount val="1"/>
                <c:pt idx="0">
                  <c:v>total_revenue</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Bottom_10movies!$A$2:$A$11</c:f>
              <c:strCache>
                <c:ptCount val="10"/>
                <c:pt idx="0">
                  <c:v>Texas Watch</c:v>
                </c:pt>
                <c:pt idx="1">
                  <c:v>Oklahoma Jumanji</c:v>
                </c:pt>
                <c:pt idx="2">
                  <c:v>Duffel Apocalypse</c:v>
                </c:pt>
                <c:pt idx="3">
                  <c:v>Freedom Cleopatra</c:v>
                </c:pt>
                <c:pt idx="4">
                  <c:v>Young Language</c:v>
                </c:pt>
                <c:pt idx="5">
                  <c:v>Rebel Airport</c:v>
                </c:pt>
                <c:pt idx="6">
                  <c:v>Cruelty Unforgiven</c:v>
                </c:pt>
                <c:pt idx="7">
                  <c:v>Treatment Jekyll</c:v>
                </c:pt>
                <c:pt idx="8">
                  <c:v>Lights Deer</c:v>
                </c:pt>
                <c:pt idx="9">
                  <c:v>Stallion Sundance</c:v>
                </c:pt>
              </c:strCache>
            </c:strRef>
          </c:cat>
          <c:val>
            <c:numRef>
              <c:f>Bottom_10movies!$B$2:$B$11</c:f>
              <c:numCache>
                <c:formatCode>General</c:formatCode>
                <c:ptCount val="10"/>
                <c:pt idx="0">
                  <c:v>5.94</c:v>
                </c:pt>
                <c:pt idx="1">
                  <c:v>5.94</c:v>
                </c:pt>
                <c:pt idx="2">
                  <c:v>5.94</c:v>
                </c:pt>
                <c:pt idx="3">
                  <c:v>5.95</c:v>
                </c:pt>
                <c:pt idx="4">
                  <c:v>6.93</c:v>
                </c:pt>
                <c:pt idx="5">
                  <c:v>6.93</c:v>
                </c:pt>
                <c:pt idx="6">
                  <c:v>6.94</c:v>
                </c:pt>
                <c:pt idx="7">
                  <c:v>6.94</c:v>
                </c:pt>
                <c:pt idx="8">
                  <c:v>7.93</c:v>
                </c:pt>
                <c:pt idx="9">
                  <c:v>7.94</c:v>
                </c:pt>
              </c:numCache>
            </c:numRef>
          </c:val>
          <c:extLst>
            <c:ext xmlns:c16="http://schemas.microsoft.com/office/drawing/2014/chart" uri="{C3380CC4-5D6E-409C-BE32-E72D297353CC}">
              <c16:uniqueId val="{00000000-7CD5-424D-A999-28C0B4247328}"/>
            </c:ext>
          </c:extLst>
        </c:ser>
        <c:dLbls>
          <c:dLblPos val="inEnd"/>
          <c:showLegendKey val="0"/>
          <c:showVal val="1"/>
          <c:showCatName val="0"/>
          <c:showSerName val="0"/>
          <c:showPercent val="0"/>
          <c:showBubbleSize val="0"/>
        </c:dLbls>
        <c:gapWidth val="65"/>
        <c:axId val="742631167"/>
        <c:axId val="317648000"/>
      </c:barChart>
      <c:catAx>
        <c:axId val="742631167"/>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GB"/>
                  <a:t>Movies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17648000"/>
        <c:crosses val="autoZero"/>
        <c:auto val="1"/>
        <c:lblAlgn val="ctr"/>
        <c:lblOffset val="100"/>
        <c:noMultiLvlLbl val="0"/>
      </c:catAx>
      <c:valAx>
        <c:axId val="3176480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GB"/>
                  <a:t>Total Revenue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742631167"/>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'Top 10 Genres'!$D$4</c:f>
              <c:strCache>
                <c:ptCount val="1"/>
                <c:pt idx="0">
                  <c:v>total_revenue</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10 Genres'!$C$5:$C$14</c:f>
              <c:strCache>
                <c:ptCount val="10"/>
                <c:pt idx="0">
                  <c:v>Sports</c:v>
                </c:pt>
                <c:pt idx="1">
                  <c:v>Sci-Fi</c:v>
                </c:pt>
                <c:pt idx="2">
                  <c:v>Animation</c:v>
                </c:pt>
                <c:pt idx="3">
                  <c:v>Drama</c:v>
                </c:pt>
                <c:pt idx="4">
                  <c:v>Comedy</c:v>
                </c:pt>
                <c:pt idx="5">
                  <c:v>New</c:v>
                </c:pt>
                <c:pt idx="6">
                  <c:v>Action</c:v>
                </c:pt>
                <c:pt idx="7">
                  <c:v>Foreign</c:v>
                </c:pt>
                <c:pt idx="8">
                  <c:v>Games</c:v>
                </c:pt>
                <c:pt idx="9">
                  <c:v>Family</c:v>
                </c:pt>
              </c:strCache>
            </c:strRef>
          </c:cat>
          <c:val>
            <c:numRef>
              <c:f>'Top 10 Genres'!$D$5:$D$14</c:f>
              <c:numCache>
                <c:formatCode>General</c:formatCode>
                <c:ptCount val="10"/>
                <c:pt idx="0">
                  <c:v>4892.1899999999996</c:v>
                </c:pt>
                <c:pt idx="1">
                  <c:v>4336.01</c:v>
                </c:pt>
                <c:pt idx="2">
                  <c:v>4245.3100000000004</c:v>
                </c:pt>
                <c:pt idx="3">
                  <c:v>4118.46</c:v>
                </c:pt>
                <c:pt idx="4">
                  <c:v>4002.48</c:v>
                </c:pt>
                <c:pt idx="5">
                  <c:v>3966.38</c:v>
                </c:pt>
                <c:pt idx="6">
                  <c:v>3951.84</c:v>
                </c:pt>
                <c:pt idx="7">
                  <c:v>3934.47</c:v>
                </c:pt>
                <c:pt idx="8">
                  <c:v>3922.18</c:v>
                </c:pt>
                <c:pt idx="9">
                  <c:v>3782.26</c:v>
                </c:pt>
              </c:numCache>
            </c:numRef>
          </c:val>
          <c:extLst>
            <c:ext xmlns:c16="http://schemas.microsoft.com/office/drawing/2014/chart" uri="{C3380CC4-5D6E-409C-BE32-E72D297353CC}">
              <c16:uniqueId val="{00000000-95DE-BE4A-9E45-8AAB5E73320E}"/>
            </c:ext>
          </c:extLst>
        </c:ser>
        <c:dLbls>
          <c:dLblPos val="inEnd"/>
          <c:showLegendKey val="0"/>
          <c:showVal val="1"/>
          <c:showCatName val="0"/>
          <c:showSerName val="0"/>
          <c:showPercent val="0"/>
          <c:showBubbleSize val="0"/>
        </c:dLbls>
        <c:gapWidth val="65"/>
        <c:axId val="1676867967"/>
        <c:axId val="1677269567"/>
      </c:barChart>
      <c:catAx>
        <c:axId val="167686796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77269567"/>
        <c:crosses val="autoZero"/>
        <c:auto val="1"/>
        <c:lblAlgn val="ctr"/>
        <c:lblOffset val="100"/>
        <c:noMultiLvlLbl val="0"/>
      </c:catAx>
      <c:valAx>
        <c:axId val="167726956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76867967"/>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'10cities'!$C$1</c:f>
              <c:strCache>
                <c:ptCount val="1"/>
                <c:pt idx="0">
                  <c:v>total_customers</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'10cities'!$A$2:$A$11</c:f>
              <c:strCache>
                <c:ptCount val="10"/>
                <c:pt idx="0">
                  <c:v>Aurora</c:v>
                </c:pt>
                <c:pt idx="1">
                  <c:v>Acua</c:v>
                </c:pt>
                <c:pt idx="2">
                  <c:v>Citrus Heights</c:v>
                </c:pt>
                <c:pt idx="3">
                  <c:v>Iwaki</c:v>
                </c:pt>
                <c:pt idx="4">
                  <c:v>Ambattur</c:v>
                </c:pt>
                <c:pt idx="5">
                  <c:v>Shanwei</c:v>
                </c:pt>
                <c:pt idx="6">
                  <c:v>So Leopoldo</c:v>
                </c:pt>
                <c:pt idx="7">
                  <c:v>Tianjin</c:v>
                </c:pt>
                <c:pt idx="8">
                  <c:v>Hami</c:v>
                </c:pt>
                <c:pt idx="9">
                  <c:v>Cianjur</c:v>
                </c:pt>
              </c:strCache>
              <c:extLst/>
            </c:strRef>
          </c:cat>
          <c:val>
            <c:numRef>
              <c:f>'10cities'!$C$2:$C$11</c:f>
              <c:numCache>
                <c:formatCode>General</c:formatCode>
                <c:ptCount val="10"/>
                <c:pt idx="0">
                  <c:v>2</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0-81ED-244B-A73F-0CA14ACD9988}"/>
            </c:ext>
          </c:extLst>
        </c:ser>
        <c:dLbls>
          <c:dLblPos val="inEnd"/>
          <c:showLegendKey val="0"/>
          <c:showVal val="1"/>
          <c:showCatName val="0"/>
          <c:showSerName val="0"/>
          <c:showPercent val="0"/>
          <c:showBubbleSize val="0"/>
        </c:dLbls>
        <c:gapWidth val="65"/>
        <c:axId val="937330720"/>
        <c:axId val="1183050592"/>
      </c:barChart>
      <c:catAx>
        <c:axId val="93733072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GB"/>
                  <a:t>Cities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183050592"/>
        <c:crosses val="autoZero"/>
        <c:auto val="1"/>
        <c:lblAlgn val="ctr"/>
        <c:lblOffset val="100"/>
        <c:noMultiLvlLbl val="0"/>
      </c:catAx>
      <c:valAx>
        <c:axId val="11830505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GB"/>
                  <a:t>No.</a:t>
                </a:r>
                <a:r>
                  <a:rPr lang="en-GB" baseline="0"/>
                  <a:t> of Customers</a:t>
                </a:r>
                <a:endParaRPr lang="en-GB"/>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93733072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066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53821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27728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7/22/23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23506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1106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7/22/23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4040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7/22/23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7178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8324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41757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7/22/23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9907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04736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983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0954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7/22/23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7227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7/22/23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8615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7/22/23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2400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2777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7/22/23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504246346"/>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ngimg.com/download/66548"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C641-1D51-2CAB-C2CA-2DBB75B3DEBB}"/>
              </a:ext>
            </a:extLst>
          </p:cNvPr>
          <p:cNvSpPr>
            <a:spLocks noGrp="1"/>
          </p:cNvSpPr>
          <p:nvPr>
            <p:ph type="ctrTitle"/>
          </p:nvPr>
        </p:nvSpPr>
        <p:spPr>
          <a:xfrm>
            <a:off x="84083" y="1219200"/>
            <a:ext cx="12023833" cy="2672644"/>
          </a:xfrm>
        </p:spPr>
        <p:txBody>
          <a:bodyPr/>
          <a:lstStyle/>
          <a:p>
            <a:pPr algn="ctr"/>
            <a:r>
              <a:rPr lang="en-US" b="1" dirty="0">
                <a:solidFill>
                  <a:schemeClr val="bg2">
                    <a:lumMod val="20000"/>
                    <a:lumOff val="80000"/>
                  </a:schemeClr>
                </a:solidFill>
                <a:latin typeface="Times New Roman" panose="02020603050405020304" pitchFamily="18" charset="0"/>
                <a:cs typeface="Times New Roman" panose="02020603050405020304" pitchFamily="18" charset="0"/>
              </a:rPr>
              <a:t>ROCKBUSTER STEALTH LLC</a:t>
            </a:r>
          </a:p>
        </p:txBody>
      </p:sp>
      <p:sp>
        <p:nvSpPr>
          <p:cNvPr id="3" name="Subtitle 2">
            <a:extLst>
              <a:ext uri="{FF2B5EF4-FFF2-40B4-BE49-F238E27FC236}">
                <a16:creationId xmlns:a16="http://schemas.microsoft.com/office/drawing/2014/main" id="{3361DD74-BF27-3A23-CE07-FB694D4536E1}"/>
              </a:ext>
            </a:extLst>
          </p:cNvPr>
          <p:cNvSpPr>
            <a:spLocks noGrp="1"/>
          </p:cNvSpPr>
          <p:nvPr>
            <p:ph type="subTitle" idx="1"/>
          </p:nvPr>
        </p:nvSpPr>
        <p:spPr>
          <a:xfrm>
            <a:off x="180621" y="4377987"/>
            <a:ext cx="11830756" cy="861420"/>
          </a:xfrm>
        </p:spPr>
        <p:txBody>
          <a:bodyPr>
            <a:normAutofit/>
          </a:bodyPr>
          <a:lstStyle/>
          <a:p>
            <a:pPr algn="ct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A strategic planning for the launch of an online rental service</a:t>
            </a:r>
          </a:p>
        </p:txBody>
      </p:sp>
      <p:sp>
        <p:nvSpPr>
          <p:cNvPr id="4" name="TextBox 3">
            <a:extLst>
              <a:ext uri="{FF2B5EF4-FFF2-40B4-BE49-F238E27FC236}">
                <a16:creationId xmlns:a16="http://schemas.microsoft.com/office/drawing/2014/main" id="{7C9A7596-6C68-A7D9-7936-E605F50739D1}"/>
              </a:ext>
            </a:extLst>
          </p:cNvPr>
          <p:cNvSpPr txBox="1"/>
          <p:nvPr/>
        </p:nvSpPr>
        <p:spPr>
          <a:xfrm>
            <a:off x="8450318" y="5754493"/>
            <a:ext cx="2942896" cy="461665"/>
          </a:xfrm>
          <a:prstGeom prst="rect">
            <a:avLst/>
          </a:prstGeom>
          <a:noFill/>
        </p:spPr>
        <p:txBody>
          <a:bodyPr wrap="square" rtlCol="0">
            <a:spAutoFit/>
          </a:bodyPr>
          <a:lstStyle/>
          <a:p>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By: Sanjukta De</a:t>
            </a:r>
          </a:p>
        </p:txBody>
      </p:sp>
    </p:spTree>
    <p:extLst>
      <p:ext uri="{BB962C8B-B14F-4D97-AF65-F5344CB8AC3E}">
        <p14:creationId xmlns:p14="http://schemas.microsoft.com/office/powerpoint/2010/main" val="2951667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F0A3-6153-B3EF-CF35-3203AED74D7A}"/>
              </a:ext>
            </a:extLst>
          </p:cNvPr>
          <p:cNvSpPr>
            <a:spLocks noGrp="1"/>
          </p:cNvSpPr>
          <p:nvPr>
            <p:ph type="title"/>
          </p:nvPr>
        </p:nvSpPr>
        <p:spPr/>
        <p:txBody>
          <a:bodyPr/>
          <a:lstStyle/>
          <a:p>
            <a:pPr algn="ctr"/>
            <a:r>
              <a:rPr lang="en-US" b="1" dirty="0">
                <a:solidFill>
                  <a:schemeClr val="bg2">
                    <a:lumMod val="20000"/>
                    <a:lumOff val="80000"/>
                  </a:schemeClr>
                </a:solidFill>
                <a:latin typeface="Times New Roman" panose="02020603050405020304" pitchFamily="18" charset="0"/>
                <a:cs typeface="Times New Roman" panose="02020603050405020304" pitchFamily="18" charset="0"/>
              </a:rPr>
              <a:t>TOP 10 CITIES WITHIN THE TOP 10 COUNTRIES</a:t>
            </a:r>
          </a:p>
        </p:txBody>
      </p:sp>
      <p:graphicFrame>
        <p:nvGraphicFramePr>
          <p:cNvPr id="4" name="Content Placeholder 3">
            <a:extLst>
              <a:ext uri="{FF2B5EF4-FFF2-40B4-BE49-F238E27FC236}">
                <a16:creationId xmlns:a16="http://schemas.microsoft.com/office/drawing/2014/main" id="{7D7DE678-7702-894C-5C2A-90FD8854C814}"/>
              </a:ext>
            </a:extLst>
          </p:cNvPr>
          <p:cNvGraphicFramePr>
            <a:graphicFrameLocks noGrp="1"/>
          </p:cNvGraphicFramePr>
          <p:nvPr>
            <p:ph idx="1"/>
            <p:extLst>
              <p:ext uri="{D42A27DB-BD31-4B8C-83A1-F6EECF244321}">
                <p14:modId xmlns:p14="http://schemas.microsoft.com/office/powerpoint/2010/main" val="2034981808"/>
              </p:ext>
            </p:extLst>
          </p:nvPr>
        </p:nvGraphicFramePr>
        <p:xfrm>
          <a:off x="924911" y="2270234"/>
          <a:ext cx="6085490" cy="39781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37E4DF48-027E-672D-A867-A9B30E6C8E16}"/>
              </a:ext>
            </a:extLst>
          </p:cNvPr>
          <p:cNvGraphicFramePr>
            <a:graphicFrameLocks noGrp="1"/>
          </p:cNvGraphicFramePr>
          <p:nvPr>
            <p:extLst>
              <p:ext uri="{D42A27DB-BD31-4B8C-83A1-F6EECF244321}">
                <p14:modId xmlns:p14="http://schemas.microsoft.com/office/powerpoint/2010/main" val="1735152786"/>
              </p:ext>
            </p:extLst>
          </p:nvPr>
        </p:nvGraphicFramePr>
        <p:xfrm>
          <a:off x="7210097" y="2427950"/>
          <a:ext cx="4256688" cy="3510350"/>
        </p:xfrm>
        <a:graphic>
          <a:graphicData uri="http://schemas.openxmlformats.org/drawingml/2006/table">
            <a:tbl>
              <a:tblPr/>
              <a:tblGrid>
                <a:gridCol w="1418896">
                  <a:extLst>
                    <a:ext uri="{9D8B030D-6E8A-4147-A177-3AD203B41FA5}">
                      <a16:colId xmlns:a16="http://schemas.microsoft.com/office/drawing/2014/main" val="1305700525"/>
                    </a:ext>
                  </a:extLst>
                </a:gridCol>
                <a:gridCol w="1418896">
                  <a:extLst>
                    <a:ext uri="{9D8B030D-6E8A-4147-A177-3AD203B41FA5}">
                      <a16:colId xmlns:a16="http://schemas.microsoft.com/office/drawing/2014/main" val="2724298660"/>
                    </a:ext>
                  </a:extLst>
                </a:gridCol>
                <a:gridCol w="1418896">
                  <a:extLst>
                    <a:ext uri="{9D8B030D-6E8A-4147-A177-3AD203B41FA5}">
                      <a16:colId xmlns:a16="http://schemas.microsoft.com/office/drawing/2014/main" val="4091758213"/>
                    </a:ext>
                  </a:extLst>
                </a:gridCol>
              </a:tblGrid>
              <a:tr h="346781">
                <a:tc>
                  <a:txBody>
                    <a:bodyPr/>
                    <a:lstStyle/>
                    <a:p>
                      <a:pPr algn="ctr" fontAlgn="b"/>
                      <a:r>
                        <a:rPr lang="en-GB" sz="1200" b="1" i="0" u="none" strike="noStrike" dirty="0">
                          <a:solidFill>
                            <a:schemeClr val="bg2">
                              <a:lumMod val="20000"/>
                              <a:lumOff val="80000"/>
                            </a:schemeClr>
                          </a:solidFill>
                          <a:effectLst/>
                          <a:latin typeface="Calibri" panose="020F0502020204030204" pitchFamily="34" charset="0"/>
                        </a:rPr>
                        <a:t>CITY</a:t>
                      </a:r>
                    </a:p>
                  </a:txBody>
                  <a:tcPr marL="9525" marR="9525" marT="9525" marB="0" anchor="b">
                    <a:lnL>
                      <a:noFill/>
                    </a:lnL>
                    <a:lnR>
                      <a:noFill/>
                    </a:lnR>
                    <a:lnT>
                      <a:noFill/>
                    </a:lnT>
                    <a:lnB>
                      <a:noFill/>
                    </a:lnB>
                  </a:tcPr>
                </a:tc>
                <a:tc>
                  <a:txBody>
                    <a:bodyPr/>
                    <a:lstStyle/>
                    <a:p>
                      <a:pPr algn="ctr" fontAlgn="b"/>
                      <a:r>
                        <a:rPr lang="en-GB" sz="1200" b="1" i="0" u="none" strike="noStrike" dirty="0">
                          <a:solidFill>
                            <a:schemeClr val="bg2">
                              <a:lumMod val="20000"/>
                              <a:lumOff val="80000"/>
                            </a:schemeClr>
                          </a:solidFill>
                          <a:effectLst/>
                          <a:latin typeface="Calibri" panose="020F0502020204030204" pitchFamily="34" charset="0"/>
                        </a:rPr>
                        <a:t>COUNTRY</a:t>
                      </a:r>
                    </a:p>
                  </a:txBody>
                  <a:tcPr marL="9525" marR="9525" marT="9525" marB="0" anchor="b">
                    <a:lnL>
                      <a:noFill/>
                    </a:lnL>
                    <a:lnR>
                      <a:noFill/>
                    </a:lnR>
                    <a:lnT>
                      <a:noFill/>
                    </a:lnT>
                    <a:lnB>
                      <a:noFill/>
                    </a:lnB>
                  </a:tcPr>
                </a:tc>
                <a:tc>
                  <a:txBody>
                    <a:bodyPr/>
                    <a:lstStyle/>
                    <a:p>
                      <a:pPr algn="ctr" fontAlgn="b"/>
                      <a:r>
                        <a:rPr lang="en-GB" sz="1200" b="1" i="0" u="none" strike="noStrike" dirty="0">
                          <a:solidFill>
                            <a:schemeClr val="bg2">
                              <a:lumMod val="20000"/>
                              <a:lumOff val="80000"/>
                            </a:schemeClr>
                          </a:solidFill>
                          <a:effectLst/>
                          <a:latin typeface="Calibri" panose="020F0502020204030204" pitchFamily="34" charset="0"/>
                        </a:rPr>
                        <a:t>TOTAL CUSTOMERS</a:t>
                      </a:r>
                    </a:p>
                  </a:txBody>
                  <a:tcPr marL="9525" marR="9525" marT="9525" marB="0" anchor="b">
                    <a:lnL>
                      <a:noFill/>
                    </a:lnL>
                    <a:lnR>
                      <a:noFill/>
                    </a:lnR>
                    <a:lnT>
                      <a:noFill/>
                    </a:lnT>
                    <a:lnB>
                      <a:noFill/>
                    </a:lnB>
                  </a:tcPr>
                </a:tc>
                <a:extLst>
                  <a:ext uri="{0D108BD9-81ED-4DB2-BD59-A6C34878D82A}">
                    <a16:rowId xmlns:a16="http://schemas.microsoft.com/office/drawing/2014/main" val="2187979761"/>
                  </a:ext>
                </a:extLst>
              </a:tr>
              <a:tr h="420414">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Aurora</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United States</a:t>
                      </a:r>
                    </a:p>
                  </a:txBody>
                  <a:tcPr marL="9525" marR="9525" marT="9525" marB="0" anchor="b">
                    <a:lnL>
                      <a:noFill/>
                    </a:lnL>
                    <a:lnR>
                      <a:noFill/>
                    </a:lnR>
                    <a:lnT>
                      <a:noFill/>
                    </a:lnT>
                    <a:lnB>
                      <a:noFill/>
                    </a:lnB>
                  </a:tcPr>
                </a:tc>
                <a:tc>
                  <a:txBody>
                    <a:bodyPr/>
                    <a:lstStyle/>
                    <a:p>
                      <a:pPr algn="ctr" fontAlgn="b"/>
                      <a:r>
                        <a:rPr lang="en-GB" sz="1200" b="0" i="0" u="none" strike="noStrike" dirty="0">
                          <a:solidFill>
                            <a:schemeClr val="bg2">
                              <a:lumMod val="20000"/>
                              <a:lumOff val="80000"/>
                            </a:schemeClr>
                          </a:solidFill>
                          <a:effectLst/>
                          <a:latin typeface="Calibri" panose="020F0502020204030204" pitchFamily="34" charset="0"/>
                        </a:rPr>
                        <a:t>2</a:t>
                      </a:r>
                    </a:p>
                  </a:txBody>
                  <a:tcPr marL="9525" marR="9525" marT="9525" marB="0" anchor="b">
                    <a:lnL>
                      <a:noFill/>
                    </a:lnL>
                    <a:lnR>
                      <a:noFill/>
                    </a:lnR>
                    <a:lnT>
                      <a:noFill/>
                    </a:lnT>
                    <a:lnB>
                      <a:noFill/>
                    </a:lnB>
                  </a:tcPr>
                </a:tc>
                <a:extLst>
                  <a:ext uri="{0D108BD9-81ED-4DB2-BD59-A6C34878D82A}">
                    <a16:rowId xmlns:a16="http://schemas.microsoft.com/office/drawing/2014/main" val="1257591879"/>
                  </a:ext>
                </a:extLst>
              </a:tr>
              <a:tr h="304795">
                <a:tc>
                  <a:txBody>
                    <a:bodyPr/>
                    <a:lstStyle/>
                    <a:p>
                      <a:pPr algn="ctr" fontAlgn="b"/>
                      <a:r>
                        <a:rPr lang="en-GB" sz="1200" b="0" i="0" u="none" strike="noStrike" dirty="0">
                          <a:solidFill>
                            <a:schemeClr val="bg2">
                              <a:lumMod val="20000"/>
                              <a:lumOff val="80000"/>
                            </a:schemeClr>
                          </a:solidFill>
                          <a:effectLst/>
                          <a:latin typeface="Calibri" panose="020F0502020204030204" pitchFamily="34" charset="0"/>
                        </a:rPr>
                        <a:t>Acua</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Mexico</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1778678350"/>
                  </a:ext>
                </a:extLst>
              </a:tr>
              <a:tr h="304795">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Citrus Heights</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United States</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643964330"/>
                  </a:ext>
                </a:extLst>
              </a:tr>
              <a:tr h="304795">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Iwaki</a:t>
                      </a:r>
                    </a:p>
                  </a:txBody>
                  <a:tcPr marL="9525" marR="9525" marT="9525" marB="0" anchor="b">
                    <a:lnL>
                      <a:noFill/>
                    </a:lnL>
                    <a:lnR>
                      <a:noFill/>
                    </a:lnR>
                    <a:lnT>
                      <a:noFill/>
                    </a:lnT>
                    <a:lnB>
                      <a:noFill/>
                    </a:lnB>
                  </a:tcPr>
                </a:tc>
                <a:tc>
                  <a:txBody>
                    <a:bodyPr/>
                    <a:lstStyle/>
                    <a:p>
                      <a:pPr algn="ctr" fontAlgn="b"/>
                      <a:r>
                        <a:rPr lang="en-GB" sz="1200" b="0" i="0" u="none" strike="noStrike" dirty="0">
                          <a:solidFill>
                            <a:schemeClr val="bg2">
                              <a:lumMod val="20000"/>
                              <a:lumOff val="80000"/>
                            </a:schemeClr>
                          </a:solidFill>
                          <a:effectLst/>
                          <a:latin typeface="Calibri" panose="020F0502020204030204" pitchFamily="34" charset="0"/>
                        </a:rPr>
                        <a:t>Japan</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2640211108"/>
                  </a:ext>
                </a:extLst>
              </a:tr>
              <a:tr h="304795">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Ambattur</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India</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3916493475"/>
                  </a:ext>
                </a:extLst>
              </a:tr>
              <a:tr h="304795">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Shanwei</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China</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4074735660"/>
                  </a:ext>
                </a:extLst>
              </a:tr>
              <a:tr h="304795">
                <a:tc>
                  <a:txBody>
                    <a:bodyPr/>
                    <a:lstStyle/>
                    <a:p>
                      <a:pPr algn="ctr" fontAlgn="b"/>
                      <a:r>
                        <a:rPr lang="en-GB" sz="1200" b="0" i="0" u="none" strike="noStrike" dirty="0">
                          <a:solidFill>
                            <a:schemeClr val="bg2">
                              <a:lumMod val="20000"/>
                              <a:lumOff val="80000"/>
                            </a:schemeClr>
                          </a:solidFill>
                          <a:effectLst/>
                          <a:latin typeface="Calibri" panose="020F0502020204030204" pitchFamily="34" charset="0"/>
                        </a:rPr>
                        <a:t>So Leopoldo</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Brazil</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24708965"/>
                  </a:ext>
                </a:extLst>
              </a:tr>
              <a:tr h="304795">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Tianjin</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China</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3158248313"/>
                  </a:ext>
                </a:extLst>
              </a:tr>
              <a:tr h="304795">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Hami</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China</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1028937312"/>
                  </a:ext>
                </a:extLst>
              </a:tr>
              <a:tr h="304795">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Cianjur</a:t>
                      </a:r>
                    </a:p>
                  </a:txBody>
                  <a:tcPr marL="9525" marR="9525" marT="9525" marB="0" anchor="b">
                    <a:lnL>
                      <a:noFill/>
                    </a:lnL>
                    <a:lnR>
                      <a:noFill/>
                    </a:lnR>
                    <a:lnT>
                      <a:noFill/>
                    </a:lnT>
                    <a:lnB>
                      <a:noFill/>
                    </a:lnB>
                  </a:tcPr>
                </a:tc>
                <a:tc>
                  <a:txBody>
                    <a:bodyPr/>
                    <a:lstStyle/>
                    <a:p>
                      <a:pPr algn="ctr" fontAlgn="b"/>
                      <a:r>
                        <a:rPr lang="en-GB" sz="1200" b="0" i="0" u="none" strike="noStrike">
                          <a:solidFill>
                            <a:schemeClr val="bg2">
                              <a:lumMod val="20000"/>
                              <a:lumOff val="80000"/>
                            </a:schemeClr>
                          </a:solidFill>
                          <a:effectLst/>
                          <a:latin typeface="Calibri" panose="020F0502020204030204" pitchFamily="34" charset="0"/>
                        </a:rPr>
                        <a:t>Indonesia</a:t>
                      </a:r>
                    </a:p>
                  </a:txBody>
                  <a:tcPr marL="9525" marR="9525" marT="9525" marB="0" anchor="b">
                    <a:lnL>
                      <a:noFill/>
                    </a:lnL>
                    <a:lnR>
                      <a:noFill/>
                    </a:lnR>
                    <a:lnT>
                      <a:noFill/>
                    </a:lnT>
                    <a:lnB>
                      <a:noFill/>
                    </a:lnB>
                  </a:tcPr>
                </a:tc>
                <a:tc>
                  <a:txBody>
                    <a:bodyPr/>
                    <a:lstStyle/>
                    <a:p>
                      <a:pPr algn="ctr" fontAlgn="b"/>
                      <a:r>
                        <a:rPr lang="en-GB" sz="1200" b="0" i="0" u="none" strike="noStrike" dirty="0">
                          <a:solidFill>
                            <a:schemeClr val="bg2">
                              <a:lumMod val="20000"/>
                              <a:lumOff val="80000"/>
                            </a:schemeClr>
                          </a:solidFill>
                          <a:effectLst/>
                          <a:latin typeface="Calibri" panose="020F0502020204030204"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4111329035"/>
                  </a:ext>
                </a:extLst>
              </a:tr>
            </a:tbl>
          </a:graphicData>
        </a:graphic>
      </p:graphicFrame>
    </p:spTree>
    <p:extLst>
      <p:ext uri="{BB962C8B-B14F-4D97-AF65-F5344CB8AC3E}">
        <p14:creationId xmlns:p14="http://schemas.microsoft.com/office/powerpoint/2010/main" val="3465069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4C04-572E-1FCD-7EC7-41788FACF90F}"/>
              </a:ext>
            </a:extLst>
          </p:cNvPr>
          <p:cNvSpPr>
            <a:spLocks noGrp="1"/>
          </p:cNvSpPr>
          <p:nvPr>
            <p:ph type="title"/>
          </p:nvPr>
        </p:nvSpPr>
        <p:spPr>
          <a:xfrm>
            <a:off x="1046796" y="446486"/>
            <a:ext cx="9404723" cy="1400530"/>
          </a:xfrm>
        </p:spPr>
        <p:txBody>
          <a:bodyPr/>
          <a:lstStyle/>
          <a:p>
            <a:pPr algn="ctr"/>
            <a:r>
              <a:rPr lang="en-US" sz="4400" b="1" dirty="0">
                <a:solidFill>
                  <a:schemeClr val="bg2">
                    <a:lumMod val="20000"/>
                    <a:lumOff val="80000"/>
                  </a:schemeClr>
                </a:solidFill>
                <a:latin typeface="Times New Roman" panose="02020603050405020304" pitchFamily="18" charset="0"/>
                <a:cs typeface="Times New Roman" panose="02020603050405020304" pitchFamily="18" charset="0"/>
              </a:rPr>
              <a:t>TOP 5 CUSTOMERS</a:t>
            </a:r>
          </a:p>
        </p:txBody>
      </p:sp>
      <p:pic>
        <p:nvPicPr>
          <p:cNvPr id="4" name="Content Placeholder 3">
            <a:extLst>
              <a:ext uri="{FF2B5EF4-FFF2-40B4-BE49-F238E27FC236}">
                <a16:creationId xmlns:a16="http://schemas.microsoft.com/office/drawing/2014/main" id="{B18C1FE8-C3AF-EFC7-4652-B5D1192E27C0}"/>
              </a:ext>
            </a:extLst>
          </p:cNvPr>
          <p:cNvPicPr>
            <a:picLocks noGrp="1" noChangeAspect="1"/>
          </p:cNvPicPr>
          <p:nvPr>
            <p:ph idx="1"/>
          </p:nvPr>
        </p:nvPicPr>
        <p:blipFill>
          <a:blip r:embed="rId2"/>
          <a:stretch>
            <a:fillRect/>
          </a:stretch>
        </p:blipFill>
        <p:spPr>
          <a:xfrm>
            <a:off x="774485" y="1289816"/>
            <a:ext cx="10643029" cy="5429250"/>
          </a:xfrm>
          <a:prstGeom prst="rect">
            <a:avLst/>
          </a:prstGeom>
        </p:spPr>
      </p:pic>
      <p:cxnSp>
        <p:nvCxnSpPr>
          <p:cNvPr id="6" name="Straight Connector 5">
            <a:extLst>
              <a:ext uri="{FF2B5EF4-FFF2-40B4-BE49-F238E27FC236}">
                <a16:creationId xmlns:a16="http://schemas.microsoft.com/office/drawing/2014/main" id="{9E7A9F22-DC34-0E8A-A943-0F652861C4CF}"/>
              </a:ext>
            </a:extLst>
          </p:cNvPr>
          <p:cNvCxnSpPr>
            <a:cxnSpLocks/>
          </p:cNvCxnSpPr>
          <p:nvPr/>
        </p:nvCxnSpPr>
        <p:spPr>
          <a:xfrm>
            <a:off x="2291255" y="4498428"/>
            <a:ext cx="94593" cy="819806"/>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568E6C4B-0A2B-2AEF-A295-E36800ECF0B8}"/>
              </a:ext>
            </a:extLst>
          </p:cNvPr>
          <p:cNvSpPr txBox="1"/>
          <p:nvPr/>
        </p:nvSpPr>
        <p:spPr>
          <a:xfrm>
            <a:off x="1508234" y="5318234"/>
            <a:ext cx="1755228" cy="553998"/>
          </a:xfrm>
          <a:prstGeom prst="rect">
            <a:avLst/>
          </a:prstGeom>
          <a:noFill/>
        </p:spPr>
        <p:txBody>
          <a:bodyPr wrap="square" rtlCol="0">
            <a:spAutoFit/>
          </a:bodyPr>
          <a:lstStyle/>
          <a:p>
            <a:pPr algn="ctr"/>
            <a:r>
              <a:rPr lang="en-US" sz="1000" b="1" dirty="0">
                <a:solidFill>
                  <a:schemeClr val="bg1"/>
                </a:solidFill>
                <a:latin typeface="Times New Roman" panose="02020603050405020304" pitchFamily="18" charset="0"/>
                <a:cs typeface="Times New Roman" panose="02020603050405020304" pitchFamily="18" charset="0"/>
              </a:rPr>
              <a:t>1. ARLENE HARVEY</a:t>
            </a:r>
          </a:p>
          <a:p>
            <a:pPr algn="ctr"/>
            <a:r>
              <a:rPr lang="en-US" sz="1000" b="1" dirty="0">
                <a:solidFill>
                  <a:schemeClr val="bg1"/>
                </a:solidFill>
                <a:latin typeface="Times New Roman" panose="02020603050405020304" pitchFamily="18" charset="0"/>
                <a:cs typeface="Times New Roman" panose="02020603050405020304" pitchFamily="18" charset="0"/>
              </a:rPr>
              <a:t>Ambattur, India</a:t>
            </a:r>
          </a:p>
          <a:p>
            <a:pPr algn="ctr"/>
            <a:r>
              <a:rPr lang="en-US" sz="1000" b="1" dirty="0">
                <a:solidFill>
                  <a:schemeClr val="bg1"/>
                </a:solidFill>
                <a:latin typeface="Times New Roman" panose="02020603050405020304" pitchFamily="18" charset="0"/>
                <a:cs typeface="Times New Roman" panose="02020603050405020304" pitchFamily="18" charset="0"/>
              </a:rPr>
              <a:t>$111.76</a:t>
            </a:r>
          </a:p>
        </p:txBody>
      </p:sp>
      <p:cxnSp>
        <p:nvCxnSpPr>
          <p:cNvPr id="9" name="Straight Connector 8">
            <a:extLst>
              <a:ext uri="{FF2B5EF4-FFF2-40B4-BE49-F238E27FC236}">
                <a16:creationId xmlns:a16="http://schemas.microsoft.com/office/drawing/2014/main" id="{C0D0A2A9-4A79-AAFA-0754-7DE25819EF1E}"/>
              </a:ext>
            </a:extLst>
          </p:cNvPr>
          <p:cNvCxnSpPr>
            <a:cxnSpLocks/>
          </p:cNvCxnSpPr>
          <p:nvPr/>
        </p:nvCxnSpPr>
        <p:spPr>
          <a:xfrm>
            <a:off x="3167793" y="4004441"/>
            <a:ext cx="1509318" cy="630621"/>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998BFA1-9190-346D-1B99-58A14E08BED8}"/>
              </a:ext>
            </a:extLst>
          </p:cNvPr>
          <p:cNvSpPr txBox="1"/>
          <p:nvPr/>
        </p:nvSpPr>
        <p:spPr>
          <a:xfrm>
            <a:off x="4618556" y="4498428"/>
            <a:ext cx="1477443" cy="553998"/>
          </a:xfrm>
          <a:prstGeom prst="rect">
            <a:avLst/>
          </a:prstGeom>
          <a:noFill/>
        </p:spPr>
        <p:txBody>
          <a:bodyPr wrap="square" rtlCol="0">
            <a:spAutoFit/>
          </a:bodyPr>
          <a:lstStyle/>
          <a:p>
            <a:pPr algn="ctr"/>
            <a:r>
              <a:rPr lang="en-US" sz="1000" b="1" dirty="0">
                <a:solidFill>
                  <a:schemeClr val="bg1"/>
                </a:solidFill>
                <a:latin typeface="Times New Roman" panose="02020603050405020304" pitchFamily="18" charset="0"/>
                <a:cs typeface="Times New Roman" panose="02020603050405020304" pitchFamily="18" charset="0"/>
              </a:rPr>
              <a:t>2. KYLE SPURLOCK</a:t>
            </a:r>
          </a:p>
          <a:p>
            <a:pPr algn="ctr"/>
            <a:r>
              <a:rPr lang="en-US" sz="1000" b="1" dirty="0">
                <a:solidFill>
                  <a:schemeClr val="bg1"/>
                </a:solidFill>
                <a:latin typeface="Times New Roman" panose="02020603050405020304" pitchFamily="18" charset="0"/>
                <a:cs typeface="Times New Roman" panose="02020603050405020304" pitchFamily="18" charset="0"/>
              </a:rPr>
              <a:t>Shanwei, China</a:t>
            </a:r>
          </a:p>
          <a:p>
            <a:pPr algn="ctr"/>
            <a:r>
              <a:rPr lang="en-US" sz="1000" b="1" dirty="0">
                <a:solidFill>
                  <a:schemeClr val="bg1"/>
                </a:solidFill>
                <a:latin typeface="Times New Roman" panose="02020603050405020304" pitchFamily="18" charset="0"/>
                <a:cs typeface="Times New Roman" panose="02020603050405020304" pitchFamily="18" charset="0"/>
              </a:rPr>
              <a:t>$109.71</a:t>
            </a:r>
          </a:p>
        </p:txBody>
      </p:sp>
      <p:cxnSp>
        <p:nvCxnSpPr>
          <p:cNvPr id="18" name="Straight Connector 17">
            <a:extLst>
              <a:ext uri="{FF2B5EF4-FFF2-40B4-BE49-F238E27FC236}">
                <a16:creationId xmlns:a16="http://schemas.microsoft.com/office/drawing/2014/main" id="{E0E50D05-0EE7-85C1-C755-29444E2D70D1}"/>
              </a:ext>
            </a:extLst>
          </p:cNvPr>
          <p:cNvCxnSpPr>
            <a:cxnSpLocks/>
          </p:cNvCxnSpPr>
          <p:nvPr/>
        </p:nvCxnSpPr>
        <p:spPr>
          <a:xfrm flipV="1">
            <a:off x="4887310" y="3878317"/>
            <a:ext cx="861848" cy="63062"/>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A2F13F9-FA2A-FC18-24DC-B7BDC04BFF72}"/>
              </a:ext>
            </a:extLst>
          </p:cNvPr>
          <p:cNvSpPr txBox="1"/>
          <p:nvPr/>
        </p:nvSpPr>
        <p:spPr>
          <a:xfrm>
            <a:off x="5436521" y="3611865"/>
            <a:ext cx="1633898" cy="553998"/>
          </a:xfrm>
          <a:prstGeom prst="rect">
            <a:avLst/>
          </a:prstGeom>
          <a:noFill/>
        </p:spPr>
        <p:txBody>
          <a:bodyPr wrap="square" rtlCol="0">
            <a:spAutoFit/>
          </a:bodyPr>
          <a:lstStyle/>
          <a:p>
            <a:pPr algn="ctr"/>
            <a:r>
              <a:rPr lang="en-US" sz="1000" b="1" dirty="0">
                <a:solidFill>
                  <a:schemeClr val="bg1"/>
                </a:solidFill>
                <a:latin typeface="Times New Roman" panose="02020603050405020304" pitchFamily="18" charset="0"/>
                <a:cs typeface="Times New Roman" panose="02020603050405020304" pitchFamily="18" charset="0"/>
              </a:rPr>
              <a:t>3. MARLENE WELCH</a:t>
            </a:r>
          </a:p>
          <a:p>
            <a:pPr algn="ctr"/>
            <a:r>
              <a:rPr lang="en-US" sz="1000" b="1" dirty="0">
                <a:solidFill>
                  <a:schemeClr val="bg1"/>
                </a:solidFill>
                <a:latin typeface="Times New Roman" panose="02020603050405020304" pitchFamily="18" charset="0"/>
                <a:cs typeface="Times New Roman" panose="02020603050405020304" pitchFamily="18" charset="0"/>
              </a:rPr>
              <a:t>Iwaki, Japan</a:t>
            </a:r>
          </a:p>
          <a:p>
            <a:pPr algn="ctr"/>
            <a:r>
              <a:rPr lang="en-US" sz="1000" b="1" dirty="0">
                <a:solidFill>
                  <a:schemeClr val="bg1"/>
                </a:solidFill>
                <a:latin typeface="Times New Roman" panose="02020603050405020304" pitchFamily="18" charset="0"/>
                <a:cs typeface="Times New Roman" panose="02020603050405020304" pitchFamily="18" charset="0"/>
              </a:rPr>
              <a:t>$106.77</a:t>
            </a:r>
          </a:p>
        </p:txBody>
      </p:sp>
      <p:cxnSp>
        <p:nvCxnSpPr>
          <p:cNvPr id="21" name="Straight Connector 20">
            <a:extLst>
              <a:ext uri="{FF2B5EF4-FFF2-40B4-BE49-F238E27FC236}">
                <a16:creationId xmlns:a16="http://schemas.microsoft.com/office/drawing/2014/main" id="{5ECE6932-502C-8D83-5E00-8A579162CEFF}"/>
              </a:ext>
            </a:extLst>
          </p:cNvPr>
          <p:cNvCxnSpPr>
            <a:cxnSpLocks/>
          </p:cNvCxnSpPr>
          <p:nvPr/>
        </p:nvCxnSpPr>
        <p:spPr>
          <a:xfrm flipH="1">
            <a:off x="8628993" y="3804745"/>
            <a:ext cx="1337757" cy="273269"/>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381AC37-289F-A282-F10E-A9E68DB680B1}"/>
              </a:ext>
            </a:extLst>
          </p:cNvPr>
          <p:cNvSpPr txBox="1"/>
          <p:nvPr/>
        </p:nvSpPr>
        <p:spPr>
          <a:xfrm>
            <a:off x="9346640" y="5318234"/>
            <a:ext cx="1240221" cy="707886"/>
          </a:xfrm>
          <a:prstGeom prst="rect">
            <a:avLst/>
          </a:prstGeom>
          <a:noFill/>
        </p:spPr>
        <p:txBody>
          <a:bodyPr wrap="square" rtlCol="0">
            <a:spAutoFit/>
          </a:bodyPr>
          <a:lstStyle/>
          <a:p>
            <a:pPr algn="ctr"/>
            <a:r>
              <a:rPr lang="en-US" sz="1000" b="1" dirty="0">
                <a:solidFill>
                  <a:schemeClr val="bg1"/>
                </a:solidFill>
                <a:latin typeface="Times New Roman" panose="02020603050405020304" pitchFamily="18" charset="0"/>
                <a:cs typeface="Times New Roman" panose="02020603050405020304" pitchFamily="18" charset="0"/>
              </a:rPr>
              <a:t>4. GLEN TALBERT</a:t>
            </a:r>
          </a:p>
          <a:p>
            <a:pPr algn="ctr"/>
            <a:r>
              <a:rPr lang="en-US" sz="1000" b="1" dirty="0">
                <a:solidFill>
                  <a:schemeClr val="bg1"/>
                </a:solidFill>
                <a:latin typeface="Times New Roman" panose="02020603050405020304" pitchFamily="18" charset="0"/>
                <a:cs typeface="Times New Roman" panose="02020603050405020304" pitchFamily="18" charset="0"/>
              </a:rPr>
              <a:t>Acua, Mexico</a:t>
            </a:r>
          </a:p>
          <a:p>
            <a:pPr algn="ctr"/>
            <a:r>
              <a:rPr lang="en-US" sz="1000" b="1" dirty="0">
                <a:solidFill>
                  <a:schemeClr val="bg1"/>
                </a:solidFill>
                <a:latin typeface="Times New Roman" panose="02020603050405020304" pitchFamily="18" charset="0"/>
                <a:cs typeface="Times New Roman" panose="02020603050405020304" pitchFamily="18" charset="0"/>
              </a:rPr>
              <a:t>$100.77</a:t>
            </a:r>
          </a:p>
        </p:txBody>
      </p:sp>
      <p:cxnSp>
        <p:nvCxnSpPr>
          <p:cNvPr id="24" name="Straight Connector 23">
            <a:extLst>
              <a:ext uri="{FF2B5EF4-FFF2-40B4-BE49-F238E27FC236}">
                <a16:creationId xmlns:a16="http://schemas.microsoft.com/office/drawing/2014/main" id="{891545DB-D0A1-4AC4-2833-89EC66A8CAAC}"/>
              </a:ext>
            </a:extLst>
          </p:cNvPr>
          <p:cNvCxnSpPr/>
          <p:nvPr/>
        </p:nvCxnSpPr>
        <p:spPr>
          <a:xfrm>
            <a:off x="9966751" y="4498428"/>
            <a:ext cx="0" cy="819806"/>
          </a:xfrm>
          <a:prstGeom prst="line">
            <a:avLst/>
          </a:prstGeom>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93EB08C6-95BD-4F8C-ACDE-BCAF3A859740}"/>
              </a:ext>
            </a:extLst>
          </p:cNvPr>
          <p:cNvSpPr txBox="1"/>
          <p:nvPr/>
        </p:nvSpPr>
        <p:spPr>
          <a:xfrm>
            <a:off x="7205398" y="3941379"/>
            <a:ext cx="1509316" cy="553998"/>
          </a:xfrm>
          <a:prstGeom prst="rect">
            <a:avLst/>
          </a:prstGeom>
          <a:noFill/>
        </p:spPr>
        <p:txBody>
          <a:bodyPr wrap="square" rtlCol="0">
            <a:spAutoFit/>
          </a:bodyPr>
          <a:lstStyle/>
          <a:p>
            <a:pPr algn="ctr"/>
            <a:r>
              <a:rPr lang="en-US" sz="1000" b="1" dirty="0">
                <a:solidFill>
                  <a:schemeClr val="bg1"/>
                </a:solidFill>
                <a:latin typeface="Times New Roman" panose="02020603050405020304" pitchFamily="18" charset="0"/>
                <a:cs typeface="Times New Roman" panose="02020603050405020304" pitchFamily="18" charset="0"/>
              </a:rPr>
              <a:t>5. CLINTON BUFORD</a:t>
            </a:r>
          </a:p>
          <a:p>
            <a:pPr algn="ctr"/>
            <a:r>
              <a:rPr lang="en-US" sz="1000" b="1" dirty="0">
                <a:solidFill>
                  <a:schemeClr val="bg1"/>
                </a:solidFill>
                <a:latin typeface="Times New Roman" panose="02020603050405020304" pitchFamily="18" charset="0"/>
                <a:cs typeface="Times New Roman" panose="02020603050405020304" pitchFamily="18" charset="0"/>
              </a:rPr>
              <a:t>Aurora, United States</a:t>
            </a:r>
          </a:p>
          <a:p>
            <a:pPr algn="ctr"/>
            <a:r>
              <a:rPr lang="en-US" sz="1000" b="1" dirty="0">
                <a:solidFill>
                  <a:schemeClr val="bg1"/>
                </a:solidFill>
                <a:latin typeface="Times New Roman" panose="02020603050405020304" pitchFamily="18" charset="0"/>
                <a:cs typeface="Times New Roman" panose="02020603050405020304" pitchFamily="18" charset="0"/>
              </a:rPr>
              <a:t>$98.76</a:t>
            </a:r>
          </a:p>
        </p:txBody>
      </p:sp>
    </p:spTree>
    <p:extLst>
      <p:ext uri="{BB962C8B-B14F-4D97-AF65-F5344CB8AC3E}">
        <p14:creationId xmlns:p14="http://schemas.microsoft.com/office/powerpoint/2010/main" val="65458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0B06-A773-2FB4-D1B4-F4F75BD47926}"/>
              </a:ext>
            </a:extLst>
          </p:cNvPr>
          <p:cNvSpPr>
            <a:spLocks noGrp="1"/>
          </p:cNvSpPr>
          <p:nvPr>
            <p:ph type="title"/>
          </p:nvPr>
        </p:nvSpPr>
        <p:spPr>
          <a:xfrm>
            <a:off x="105104" y="747782"/>
            <a:ext cx="11056882" cy="1400530"/>
          </a:xfrm>
        </p:spPr>
        <p:txBody>
          <a:bodyPr/>
          <a:lstStyle/>
          <a:p>
            <a:pPr algn="ctr"/>
            <a:r>
              <a:rPr lang="en-US" sz="4400" b="1" dirty="0">
                <a:solidFill>
                  <a:schemeClr val="bg2">
                    <a:lumMod val="20000"/>
                    <a:lumOff val="80000"/>
                  </a:schemeClr>
                </a:solidFill>
                <a:latin typeface="Times New Roman" panose="02020603050405020304" pitchFamily="18" charset="0"/>
                <a:cs typeface="Times New Roman" panose="02020603050405020304" pitchFamily="18" charset="0"/>
              </a:rPr>
              <a:t>REGIONAL REVENUE DISTRIBUTION</a:t>
            </a:r>
          </a:p>
        </p:txBody>
      </p:sp>
      <p:pic>
        <p:nvPicPr>
          <p:cNvPr id="4" name="Content Placeholder 3">
            <a:extLst>
              <a:ext uri="{FF2B5EF4-FFF2-40B4-BE49-F238E27FC236}">
                <a16:creationId xmlns:a16="http://schemas.microsoft.com/office/drawing/2014/main" id="{9817F04A-EE0C-0753-7A76-B362C2272D1A}"/>
              </a:ext>
            </a:extLst>
          </p:cNvPr>
          <p:cNvPicPr>
            <a:picLocks noGrp="1" noChangeAspect="1"/>
          </p:cNvPicPr>
          <p:nvPr>
            <p:ph idx="1"/>
          </p:nvPr>
        </p:nvPicPr>
        <p:blipFill>
          <a:blip r:embed="rId2">
            <a:alphaModFix amt="85000"/>
          </a:blip>
          <a:stretch>
            <a:fillRect/>
          </a:stretch>
        </p:blipFill>
        <p:spPr>
          <a:xfrm>
            <a:off x="1229710" y="1852168"/>
            <a:ext cx="5896302" cy="4611694"/>
          </a:xfrm>
          <a:prstGeom prst="rect">
            <a:avLst/>
          </a:prstGeom>
          <a:pattFill prst="pct5">
            <a:fgClr>
              <a:schemeClr val="accent1"/>
            </a:fgClr>
            <a:bgClr>
              <a:schemeClr val="bg1"/>
            </a:bgClr>
          </a:pattFill>
        </p:spPr>
      </p:pic>
      <p:sp>
        <p:nvSpPr>
          <p:cNvPr id="5" name="TextBox 4">
            <a:extLst>
              <a:ext uri="{FF2B5EF4-FFF2-40B4-BE49-F238E27FC236}">
                <a16:creationId xmlns:a16="http://schemas.microsoft.com/office/drawing/2014/main" id="{4D21E280-B4C1-708F-64DD-1454CFD441C5}"/>
              </a:ext>
            </a:extLst>
          </p:cNvPr>
          <p:cNvSpPr txBox="1"/>
          <p:nvPr/>
        </p:nvSpPr>
        <p:spPr>
          <a:xfrm>
            <a:off x="7556938" y="2957686"/>
            <a:ext cx="4477407" cy="1200329"/>
          </a:xfrm>
          <a:prstGeom prst="rect">
            <a:avLst/>
          </a:prstGeom>
          <a:noFill/>
        </p:spPr>
        <p:txBody>
          <a:bodyPr wrap="square" rtlCol="0">
            <a:spAutoFit/>
          </a:bodyPr>
          <a:lstStyle/>
          <a:p>
            <a:pPr algn="just"/>
            <a:r>
              <a:rPr lang="en-US" dirty="0">
                <a:solidFill>
                  <a:schemeClr val="bg2">
                    <a:lumMod val="20000"/>
                    <a:lumOff val="80000"/>
                  </a:schemeClr>
                </a:solidFill>
                <a:latin typeface="Times New Roman" panose="02020603050405020304" pitchFamily="18" charset="0"/>
                <a:cs typeface="Times New Roman" panose="02020603050405020304" pitchFamily="18" charset="0"/>
              </a:rPr>
              <a:t>Almost 46% of the global revenue is coming from Asia, followed by Europe 18%, North America 13%, South America 12%, Africa 10% and Oceania 1%.</a:t>
            </a:r>
          </a:p>
        </p:txBody>
      </p:sp>
    </p:spTree>
    <p:extLst>
      <p:ext uri="{BB962C8B-B14F-4D97-AF65-F5344CB8AC3E}">
        <p14:creationId xmlns:p14="http://schemas.microsoft.com/office/powerpoint/2010/main" val="405247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A6AC-FD3A-45C3-2F59-C39F94416721}"/>
              </a:ext>
            </a:extLst>
          </p:cNvPr>
          <p:cNvSpPr>
            <a:spLocks noGrp="1"/>
          </p:cNvSpPr>
          <p:nvPr>
            <p:ph type="title"/>
          </p:nvPr>
        </p:nvSpPr>
        <p:spPr>
          <a:xfrm>
            <a:off x="866828" y="662925"/>
            <a:ext cx="9404723" cy="1400530"/>
          </a:xfrm>
        </p:spPr>
        <p:txBody>
          <a:bodyPr/>
          <a:lstStyle/>
          <a:p>
            <a:pPr algn="ctr"/>
            <a:r>
              <a:rPr lang="en-US" sz="4400" b="1" dirty="0">
                <a:solidFill>
                  <a:schemeClr val="bg2">
                    <a:lumMod val="20000"/>
                    <a:lumOff val="80000"/>
                  </a:schemeClr>
                </a:solidFill>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80FF1C38-5F79-1976-08A8-7244C78EF627}"/>
              </a:ext>
            </a:extLst>
          </p:cNvPr>
          <p:cNvSpPr>
            <a:spLocks noGrp="1"/>
          </p:cNvSpPr>
          <p:nvPr>
            <p:ph idx="1"/>
          </p:nvPr>
        </p:nvSpPr>
        <p:spPr>
          <a:xfrm>
            <a:off x="1313792" y="1758628"/>
            <a:ext cx="9564415" cy="4547579"/>
          </a:xfrm>
        </p:spPr>
        <p:txBody>
          <a:bodyPr>
            <a:normAutofit fontScale="92500"/>
          </a:bodyPr>
          <a:lstStyle/>
          <a:p>
            <a:pPr algn="just">
              <a:buFont typeface="Wingdings" pitchFamily="2" charset="2"/>
              <a:buChar char="Ø"/>
            </a:pPr>
            <a:r>
              <a:rPr lang="en-US" dirty="0">
                <a:solidFill>
                  <a:schemeClr val="bg2">
                    <a:lumMod val="20000"/>
                    <a:lumOff val="80000"/>
                  </a:schemeClr>
                </a:solidFill>
                <a:latin typeface="Times New Roman" panose="02020603050405020304" pitchFamily="18" charset="0"/>
                <a:cs typeface="Times New Roman" panose="02020603050405020304" pitchFamily="18" charset="0"/>
              </a:rPr>
              <a:t>Since a great chunk of revenue is being generated from Asia, we can at first launch the online platform in Asia and study the customer behavior and then accordingly launch it in the other regions. </a:t>
            </a:r>
          </a:p>
          <a:p>
            <a:pPr algn="just">
              <a:buFont typeface="Wingdings" pitchFamily="2" charset="2"/>
              <a:buChar char="Ø"/>
            </a:pPr>
            <a:r>
              <a:rPr lang="en-US" dirty="0">
                <a:solidFill>
                  <a:schemeClr val="bg2">
                    <a:lumMod val="20000"/>
                    <a:lumOff val="80000"/>
                  </a:schemeClr>
                </a:solidFill>
                <a:latin typeface="Times New Roman" panose="02020603050405020304" pitchFamily="18" charset="0"/>
                <a:cs typeface="Times New Roman" panose="02020603050405020304" pitchFamily="18" charset="0"/>
              </a:rPr>
              <a:t>We can conduct some more research to identify the reasons why the other regions are not generating more revenue.</a:t>
            </a:r>
          </a:p>
          <a:p>
            <a:pPr algn="just">
              <a:buFont typeface="Wingdings" pitchFamily="2" charset="2"/>
              <a:buChar char="Ø"/>
            </a:pPr>
            <a:r>
              <a:rPr lang="en-US" dirty="0">
                <a:solidFill>
                  <a:schemeClr val="bg2">
                    <a:lumMod val="20000"/>
                    <a:lumOff val="80000"/>
                  </a:schemeClr>
                </a:solidFill>
                <a:latin typeface="Times New Roman" panose="02020603050405020304" pitchFamily="18" charset="0"/>
                <a:cs typeface="Times New Roman" panose="02020603050405020304" pitchFamily="18" charset="0"/>
              </a:rPr>
              <a:t>We can also implement some loyalty programs or some sort of promotion for retaining the top performing customers and also encouraging then to use the new online platform.</a:t>
            </a:r>
          </a:p>
          <a:p>
            <a:pPr algn="just">
              <a:buFont typeface="Wingdings" pitchFamily="2" charset="2"/>
              <a:buChar char="Ø"/>
            </a:pPr>
            <a:r>
              <a:rPr lang="en-US" dirty="0">
                <a:solidFill>
                  <a:schemeClr val="bg2">
                    <a:lumMod val="20000"/>
                    <a:lumOff val="80000"/>
                  </a:schemeClr>
                </a:solidFill>
                <a:latin typeface="Times New Roman" panose="02020603050405020304" pitchFamily="18" charset="0"/>
                <a:cs typeface="Times New Roman" panose="02020603050405020304" pitchFamily="18" charset="0"/>
              </a:rPr>
              <a:t>We can also allocate more marketing budget for the average performing regions, to improve the company’s visibility.</a:t>
            </a:r>
          </a:p>
          <a:p>
            <a:pPr algn="just">
              <a:buFont typeface="Wingdings" pitchFamily="2" charset="2"/>
              <a:buChar char="Ø"/>
            </a:pPr>
            <a:r>
              <a:rPr lang="en-US" dirty="0">
                <a:solidFill>
                  <a:schemeClr val="bg2">
                    <a:lumMod val="20000"/>
                    <a:lumOff val="80000"/>
                  </a:schemeClr>
                </a:solidFill>
                <a:latin typeface="Times New Roman" panose="02020603050405020304" pitchFamily="18" charset="0"/>
                <a:cs typeface="Times New Roman" panose="02020603050405020304" pitchFamily="18" charset="0"/>
              </a:rPr>
              <a:t>Since most of the movies are in English, we can also focus on some regional language movies to target a particular region.</a:t>
            </a:r>
          </a:p>
          <a:p>
            <a:pPr algn="just">
              <a:buFont typeface="Wingdings" pitchFamily="2" charset="2"/>
              <a:buChar char="Ø"/>
            </a:pPr>
            <a:r>
              <a:rPr lang="en-US" dirty="0">
                <a:solidFill>
                  <a:schemeClr val="bg2">
                    <a:lumMod val="20000"/>
                    <a:lumOff val="80000"/>
                  </a:schemeClr>
                </a:solidFill>
                <a:latin typeface="Times New Roman" panose="02020603050405020304" pitchFamily="18" charset="0"/>
                <a:cs typeface="Times New Roman" panose="02020603050405020304" pitchFamily="18" charset="0"/>
              </a:rPr>
              <a:t>Sports, Sci-Fi, Animation, Drama and Comedy are the top 5 Genres, hence we should focus on increasing the inventories of these genres while launching the online rental platform. </a:t>
            </a:r>
          </a:p>
          <a:p>
            <a:pPr algn="just">
              <a:buFont typeface="Wingdings" pitchFamily="2" charset="2"/>
              <a:buChar char="Ø"/>
            </a:pPr>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3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background with a black text&#10;&#10;Description automatically generated">
            <a:extLst>
              <a:ext uri="{FF2B5EF4-FFF2-40B4-BE49-F238E27FC236}">
                <a16:creationId xmlns:a16="http://schemas.microsoft.com/office/drawing/2014/main" id="{CDCAEA7D-6EA5-E725-290C-791EFA76F2A9}"/>
              </a:ext>
            </a:extLst>
          </p:cNvPr>
          <p:cNvPicPr>
            <a:picLocks noGrp="1" noChangeAspect="1"/>
          </p:cNvPicPr>
          <p:nvPr>
            <p:ph idx="1"/>
          </p:nvPr>
        </p:nvPicPr>
        <p:blipFill>
          <a:blip r:embed="rId2">
            <a:lum bright="70000" contrast="-70000"/>
            <a:extLst>
              <a:ext uri="{837473B0-CC2E-450A-ABE3-18F120FF3D39}">
                <a1611:picAttrSrcUrl xmlns:a1611="http://schemas.microsoft.com/office/drawing/2016/11/main" r:id="rId3"/>
              </a:ext>
            </a:extLst>
          </a:blip>
          <a:stretch>
            <a:fillRect/>
          </a:stretch>
        </p:blipFill>
        <p:spPr>
          <a:xfrm>
            <a:off x="2141166" y="515006"/>
            <a:ext cx="8117259" cy="5733393"/>
          </a:xfrm>
        </p:spPr>
      </p:pic>
    </p:spTree>
    <p:extLst>
      <p:ext uri="{BB962C8B-B14F-4D97-AF65-F5344CB8AC3E}">
        <p14:creationId xmlns:p14="http://schemas.microsoft.com/office/powerpoint/2010/main" val="338808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BBBA-AC18-64E1-57E0-BA9859AC9890}"/>
              </a:ext>
            </a:extLst>
          </p:cNvPr>
          <p:cNvSpPr>
            <a:spLocks noGrp="1"/>
          </p:cNvSpPr>
          <p:nvPr>
            <p:ph type="title"/>
          </p:nvPr>
        </p:nvSpPr>
        <p:spPr>
          <a:xfrm>
            <a:off x="664151" y="999255"/>
            <a:ext cx="10863698" cy="868082"/>
          </a:xfrm>
        </p:spPr>
        <p:txBody>
          <a:bodyPr/>
          <a:lstStyle/>
          <a:p>
            <a:pPr algn="ctr"/>
            <a:r>
              <a:rPr lang="en-US" sz="4400" b="1" dirty="0">
                <a:solidFill>
                  <a:schemeClr val="bg2">
                    <a:lumMod val="20000"/>
                    <a:lumOff val="80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22CF392-80DD-A191-985D-676C9BBEB2A6}"/>
              </a:ext>
            </a:extLst>
          </p:cNvPr>
          <p:cNvSpPr>
            <a:spLocks noGrp="1"/>
          </p:cNvSpPr>
          <p:nvPr>
            <p:ph idx="1"/>
          </p:nvPr>
        </p:nvSpPr>
        <p:spPr>
          <a:xfrm>
            <a:off x="1639614" y="2522483"/>
            <a:ext cx="8839200" cy="4020206"/>
          </a:xfrm>
        </p:spPr>
        <p:txBody>
          <a:bodyPr>
            <a:normAutofit/>
          </a:bodyPr>
          <a:lstStyle/>
          <a:p>
            <a:pPr marL="0" indent="0" algn="just">
              <a:buNone/>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Rockbuster Stealth LLC is a movie  rental company that used to have stores around the world. </a:t>
            </a:r>
          </a:p>
          <a:p>
            <a:pPr marL="0" indent="0" algn="just">
              <a:buNone/>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Facing stiff competition from streaming services such as Netflix and Amazon Prime, the Rockbuster Stealth management team is planning to use its existing movie licenses to launch an online video rental service in order to stay competitive.</a:t>
            </a:r>
          </a:p>
        </p:txBody>
      </p:sp>
    </p:spTree>
    <p:extLst>
      <p:ext uri="{BB962C8B-B14F-4D97-AF65-F5344CB8AC3E}">
        <p14:creationId xmlns:p14="http://schemas.microsoft.com/office/powerpoint/2010/main" val="137443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770B-3065-4219-EFFD-30DAF9F0BB63}"/>
              </a:ext>
            </a:extLst>
          </p:cNvPr>
          <p:cNvSpPr>
            <a:spLocks noGrp="1"/>
          </p:cNvSpPr>
          <p:nvPr>
            <p:ph type="title"/>
          </p:nvPr>
        </p:nvSpPr>
        <p:spPr>
          <a:xfrm>
            <a:off x="638366" y="999256"/>
            <a:ext cx="10915268" cy="1400530"/>
          </a:xfrm>
        </p:spPr>
        <p:txBody>
          <a:bodyPr/>
          <a:lstStyle/>
          <a:p>
            <a:pPr algn="ctr"/>
            <a:r>
              <a:rPr lang="en-US" sz="4400" b="1" dirty="0">
                <a:solidFill>
                  <a:schemeClr val="bg2">
                    <a:lumMod val="20000"/>
                    <a:lumOff val="80000"/>
                  </a:schemeClr>
                </a:solidFill>
                <a:latin typeface="Times New Roman" panose="02020603050405020304" pitchFamily="18" charset="0"/>
                <a:cs typeface="Times New Roman" panose="02020603050405020304" pitchFamily="18" charset="0"/>
              </a:rPr>
              <a:t>KEY QUESTIONS</a:t>
            </a:r>
          </a:p>
        </p:txBody>
      </p:sp>
      <p:sp>
        <p:nvSpPr>
          <p:cNvPr id="3" name="Content Placeholder 2">
            <a:extLst>
              <a:ext uri="{FF2B5EF4-FFF2-40B4-BE49-F238E27FC236}">
                <a16:creationId xmlns:a16="http://schemas.microsoft.com/office/drawing/2014/main" id="{7ACF719D-9522-6AF2-7F43-EAD9D5A1FDDE}"/>
              </a:ext>
            </a:extLst>
          </p:cNvPr>
          <p:cNvSpPr>
            <a:spLocks noGrp="1"/>
          </p:cNvSpPr>
          <p:nvPr>
            <p:ph idx="1"/>
          </p:nvPr>
        </p:nvSpPr>
        <p:spPr>
          <a:xfrm>
            <a:off x="2217683" y="2360474"/>
            <a:ext cx="8786648" cy="4195481"/>
          </a:xfrm>
        </p:spPr>
        <p:txBody>
          <a:bodyPr>
            <a:normAutofit/>
          </a:bodyPr>
          <a:lstStyle/>
          <a:p>
            <a:pPr algn="just">
              <a:buFont typeface="Wingdings" pitchFamily="2" charset="2"/>
              <a:buChar char="Ø"/>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Which movies contributed the most/least to revenue gain?</a:t>
            </a:r>
          </a:p>
          <a:p>
            <a:pPr algn="just">
              <a:buFont typeface="Wingdings" pitchFamily="2" charset="2"/>
              <a:buChar char="Ø"/>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What was the average rental duration for all videos?</a:t>
            </a:r>
          </a:p>
          <a:p>
            <a:pPr algn="just">
              <a:buFont typeface="Wingdings" pitchFamily="2" charset="2"/>
              <a:buChar char="Ø"/>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Which countries are Rockbuster customers based in?</a:t>
            </a:r>
          </a:p>
          <a:p>
            <a:pPr algn="just">
              <a:buFont typeface="Wingdings" pitchFamily="2" charset="2"/>
              <a:buChar char="Ø"/>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Where are customers with a high lifetime value based?</a:t>
            </a:r>
          </a:p>
          <a:p>
            <a:pPr algn="just">
              <a:buFont typeface="Wingdings" pitchFamily="2" charset="2"/>
              <a:buChar char="Ø"/>
            </a:pPr>
            <a:r>
              <a:rPr lang="en-US" sz="2400" dirty="0">
                <a:solidFill>
                  <a:schemeClr val="bg2">
                    <a:lumMod val="20000"/>
                    <a:lumOff val="80000"/>
                  </a:schemeClr>
                </a:solidFill>
                <a:latin typeface="Times New Roman" panose="02020603050405020304" pitchFamily="18" charset="0"/>
                <a:cs typeface="Times New Roman" panose="02020603050405020304" pitchFamily="18" charset="0"/>
              </a:rPr>
              <a:t>Do sales figures vary between geographic regions?</a:t>
            </a:r>
          </a:p>
        </p:txBody>
      </p:sp>
    </p:spTree>
    <p:extLst>
      <p:ext uri="{BB962C8B-B14F-4D97-AF65-F5344CB8AC3E}">
        <p14:creationId xmlns:p14="http://schemas.microsoft.com/office/powerpoint/2010/main" val="318415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EF80-8B4C-687D-685F-0112259B388C}"/>
              </a:ext>
            </a:extLst>
          </p:cNvPr>
          <p:cNvSpPr>
            <a:spLocks noGrp="1"/>
          </p:cNvSpPr>
          <p:nvPr>
            <p:ph type="title"/>
          </p:nvPr>
        </p:nvSpPr>
        <p:spPr>
          <a:xfrm>
            <a:off x="662151" y="315780"/>
            <a:ext cx="9979848" cy="1400530"/>
          </a:xfrm>
        </p:spPr>
        <p:txBody>
          <a:bodyPr/>
          <a:lstStyle/>
          <a:p>
            <a:pPr algn="ctr"/>
            <a:r>
              <a:rPr lang="en-US" sz="4400" b="1" dirty="0">
                <a:solidFill>
                  <a:schemeClr val="bg2">
                    <a:lumMod val="20000"/>
                    <a:lumOff val="80000"/>
                  </a:schemeClr>
                </a:solidFill>
                <a:latin typeface="Times New Roman" panose="02020603050405020304" pitchFamily="18" charset="0"/>
                <a:cs typeface="Times New Roman" panose="02020603050405020304" pitchFamily="18" charset="0"/>
              </a:rPr>
              <a:t>DATA SUMMARY OF ROCKBUSTER’s MOVIES</a:t>
            </a:r>
          </a:p>
        </p:txBody>
      </p:sp>
      <p:pic>
        <p:nvPicPr>
          <p:cNvPr id="6" name="Content Placeholder 5" descr="A black background with a black square&#10;&#10;Description automatically generated">
            <a:extLst>
              <a:ext uri="{FF2B5EF4-FFF2-40B4-BE49-F238E27FC236}">
                <a16:creationId xmlns:a16="http://schemas.microsoft.com/office/drawing/2014/main" id="{F7064A23-A7DC-B73E-EDA6-F882700FFF9A}"/>
              </a:ext>
            </a:extLst>
          </p:cNvPr>
          <p:cNvPicPr>
            <a:picLocks noGrp="1" noChangeAspect="1"/>
          </p:cNvPicPr>
          <p:nvPr>
            <p:ph idx="1"/>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765556" y="1946530"/>
            <a:ext cx="914400" cy="830997"/>
          </a:xfrm>
        </p:spPr>
      </p:pic>
      <p:sp>
        <p:nvSpPr>
          <p:cNvPr id="7" name="TextBox 6">
            <a:extLst>
              <a:ext uri="{FF2B5EF4-FFF2-40B4-BE49-F238E27FC236}">
                <a16:creationId xmlns:a16="http://schemas.microsoft.com/office/drawing/2014/main" id="{750CE410-1819-2786-39E4-8C826723E9F5}"/>
              </a:ext>
            </a:extLst>
          </p:cNvPr>
          <p:cNvSpPr txBox="1"/>
          <p:nvPr/>
        </p:nvSpPr>
        <p:spPr>
          <a:xfrm>
            <a:off x="1860073" y="1938481"/>
            <a:ext cx="3294205" cy="830997"/>
          </a:xfrm>
          <a:prstGeom prst="rect">
            <a:avLst/>
          </a:prstGeom>
          <a:noFill/>
        </p:spPr>
        <p:txBody>
          <a:bodyPr wrap="square" rtlCol="0">
            <a:spAutoFit/>
          </a:bodyPr>
          <a:lstStyle/>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Minimum Rental duration: 3 days </a:t>
            </a:r>
          </a:p>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Maximum Rental Duration: 7 days</a:t>
            </a:r>
          </a:p>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Average Rental Duration: 4.98 days</a:t>
            </a:r>
          </a:p>
        </p:txBody>
      </p:sp>
      <p:pic>
        <p:nvPicPr>
          <p:cNvPr id="9" name="Picture 8" descr="A black background with a black square&#10;&#10;Description automatically generated">
            <a:extLst>
              <a:ext uri="{FF2B5EF4-FFF2-40B4-BE49-F238E27FC236}">
                <a16:creationId xmlns:a16="http://schemas.microsoft.com/office/drawing/2014/main" id="{3CC06799-2B88-7E0C-8D77-64A9F46D015D}"/>
              </a:ext>
            </a:extLst>
          </p:cNvPr>
          <p:cNvPicPr>
            <a:picLocks noChangeAspect="1"/>
          </p:cNvPicPr>
          <p:nvPr/>
        </p:nvPicPr>
        <p:blipFill>
          <a:blip r:embed="rId4">
            <a:lum bright="70000" contrast="-70000"/>
          </a:blip>
          <a:stretch>
            <a:fillRect/>
          </a:stretch>
        </p:blipFill>
        <p:spPr>
          <a:xfrm>
            <a:off x="779739" y="3181779"/>
            <a:ext cx="915064" cy="831600"/>
          </a:xfrm>
          <a:prstGeom prst="rect">
            <a:avLst/>
          </a:prstGeom>
        </p:spPr>
      </p:pic>
      <p:sp>
        <p:nvSpPr>
          <p:cNvPr id="10" name="TextBox 9">
            <a:extLst>
              <a:ext uri="{FF2B5EF4-FFF2-40B4-BE49-F238E27FC236}">
                <a16:creationId xmlns:a16="http://schemas.microsoft.com/office/drawing/2014/main" id="{70AF2127-BE24-03F8-9CA0-FC3B859FE3B3}"/>
              </a:ext>
            </a:extLst>
          </p:cNvPr>
          <p:cNvSpPr txBox="1"/>
          <p:nvPr/>
        </p:nvSpPr>
        <p:spPr>
          <a:xfrm>
            <a:off x="1856269" y="3175152"/>
            <a:ext cx="3078381" cy="830997"/>
          </a:xfrm>
          <a:prstGeom prst="rect">
            <a:avLst/>
          </a:prstGeom>
          <a:noFill/>
        </p:spPr>
        <p:txBody>
          <a:bodyPr wrap="square" rtlCol="0">
            <a:spAutoFit/>
          </a:bodyPr>
          <a:lstStyle/>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Minimum Rental Rate: $0.99</a:t>
            </a:r>
          </a:p>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Maximum Rental Rate: $4.99</a:t>
            </a:r>
          </a:p>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Average Rental Rate: $2.98</a:t>
            </a:r>
          </a:p>
        </p:txBody>
      </p:sp>
      <p:pic>
        <p:nvPicPr>
          <p:cNvPr id="12" name="Picture 11" descr="A black background with a black square&#10;&#10;Description automatically generated">
            <a:extLst>
              <a:ext uri="{FF2B5EF4-FFF2-40B4-BE49-F238E27FC236}">
                <a16:creationId xmlns:a16="http://schemas.microsoft.com/office/drawing/2014/main" id="{F7A44CED-50C0-DD0B-4AE9-79D8BEC3D73C}"/>
              </a:ext>
            </a:extLst>
          </p:cNvPr>
          <p:cNvPicPr>
            <a:picLocks noChangeAspect="1"/>
          </p:cNvPicPr>
          <p:nvPr/>
        </p:nvPicPr>
        <p:blipFill>
          <a:blip r:embed="rId5">
            <a:lum bright="70000" contrast="-70000"/>
          </a:blip>
          <a:stretch>
            <a:fillRect/>
          </a:stretch>
        </p:blipFill>
        <p:spPr>
          <a:xfrm>
            <a:off x="782062" y="5615422"/>
            <a:ext cx="862182" cy="718525"/>
          </a:xfrm>
          <a:prstGeom prst="rect">
            <a:avLst/>
          </a:prstGeom>
        </p:spPr>
      </p:pic>
      <p:sp>
        <p:nvSpPr>
          <p:cNvPr id="13" name="TextBox 12">
            <a:extLst>
              <a:ext uri="{FF2B5EF4-FFF2-40B4-BE49-F238E27FC236}">
                <a16:creationId xmlns:a16="http://schemas.microsoft.com/office/drawing/2014/main" id="{0C5F7CA5-2BD8-B3AF-46FE-40BD63AC806B}"/>
              </a:ext>
            </a:extLst>
          </p:cNvPr>
          <p:cNvSpPr txBox="1"/>
          <p:nvPr/>
        </p:nvSpPr>
        <p:spPr>
          <a:xfrm>
            <a:off x="1856269" y="5598067"/>
            <a:ext cx="3615559" cy="830997"/>
          </a:xfrm>
          <a:prstGeom prst="rect">
            <a:avLst/>
          </a:prstGeom>
          <a:noFill/>
        </p:spPr>
        <p:txBody>
          <a:bodyPr wrap="square" rtlCol="0">
            <a:spAutoFit/>
          </a:bodyPr>
          <a:lstStyle/>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Minimum Replacement Cost: $9.99</a:t>
            </a:r>
          </a:p>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Maximum Replacement Cost: $29.99</a:t>
            </a:r>
          </a:p>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Average Replacement Cost: $19.98</a:t>
            </a:r>
          </a:p>
        </p:txBody>
      </p:sp>
      <p:pic>
        <p:nvPicPr>
          <p:cNvPr id="15" name="Picture 14" descr="A black clock with a black background&#10;&#10;Description automatically generated">
            <a:extLst>
              <a:ext uri="{FF2B5EF4-FFF2-40B4-BE49-F238E27FC236}">
                <a16:creationId xmlns:a16="http://schemas.microsoft.com/office/drawing/2014/main" id="{29EC7C4F-7AC5-9010-12DE-CF8B9CF162D5}"/>
              </a:ext>
            </a:extLst>
          </p:cNvPr>
          <p:cNvPicPr>
            <a:picLocks noChangeAspect="1"/>
          </p:cNvPicPr>
          <p:nvPr/>
        </p:nvPicPr>
        <p:blipFill>
          <a:blip r:embed="rId6">
            <a:lum bright="70000" contrast="-70000"/>
          </a:blip>
          <a:stretch>
            <a:fillRect/>
          </a:stretch>
        </p:blipFill>
        <p:spPr>
          <a:xfrm>
            <a:off x="777725" y="4436408"/>
            <a:ext cx="914400" cy="718525"/>
          </a:xfrm>
          <a:prstGeom prst="rect">
            <a:avLst/>
          </a:prstGeom>
        </p:spPr>
      </p:pic>
      <p:sp>
        <p:nvSpPr>
          <p:cNvPr id="16" name="TextBox 15">
            <a:extLst>
              <a:ext uri="{FF2B5EF4-FFF2-40B4-BE49-F238E27FC236}">
                <a16:creationId xmlns:a16="http://schemas.microsoft.com/office/drawing/2014/main" id="{8BD7E9D5-B1F8-2E47-9CAF-DD0FCE715CE8}"/>
              </a:ext>
            </a:extLst>
          </p:cNvPr>
          <p:cNvSpPr txBox="1"/>
          <p:nvPr/>
        </p:nvSpPr>
        <p:spPr>
          <a:xfrm>
            <a:off x="1856269" y="4361396"/>
            <a:ext cx="3710152" cy="830997"/>
          </a:xfrm>
          <a:prstGeom prst="rect">
            <a:avLst/>
          </a:prstGeom>
          <a:noFill/>
        </p:spPr>
        <p:txBody>
          <a:bodyPr wrap="square" rtlCol="0">
            <a:spAutoFit/>
          </a:bodyPr>
          <a:lstStyle/>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Minimum Movie Length: 46min </a:t>
            </a:r>
          </a:p>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Maximum Movie Length: 185min</a:t>
            </a:r>
          </a:p>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Average Movie Length: 115.27min</a:t>
            </a:r>
          </a:p>
        </p:txBody>
      </p:sp>
      <p:pic>
        <p:nvPicPr>
          <p:cNvPr id="20" name="Picture 19" descr="A black calendar with a date and a number&#10;&#10;Description automatically generated">
            <a:extLst>
              <a:ext uri="{FF2B5EF4-FFF2-40B4-BE49-F238E27FC236}">
                <a16:creationId xmlns:a16="http://schemas.microsoft.com/office/drawing/2014/main" id="{C67DD008-78FC-6580-C449-F4636BD54777}"/>
              </a:ext>
            </a:extLst>
          </p:cNvPr>
          <p:cNvPicPr>
            <a:picLocks noChangeAspect="1"/>
          </p:cNvPicPr>
          <p:nvPr/>
        </p:nvPicPr>
        <p:blipFill>
          <a:blip r:embed="rId7">
            <a:lum bright="70000" contrast="-70000"/>
          </a:blip>
          <a:stretch>
            <a:fillRect/>
          </a:stretch>
        </p:blipFill>
        <p:spPr>
          <a:xfrm>
            <a:off x="6874557" y="3330102"/>
            <a:ext cx="826218" cy="907358"/>
          </a:xfrm>
          <a:prstGeom prst="rect">
            <a:avLst/>
          </a:prstGeom>
        </p:spPr>
      </p:pic>
      <p:pic>
        <p:nvPicPr>
          <p:cNvPr id="24" name="Picture 23" descr="A black background with a black square&#10;&#10;Description automatically generated">
            <a:extLst>
              <a:ext uri="{FF2B5EF4-FFF2-40B4-BE49-F238E27FC236}">
                <a16:creationId xmlns:a16="http://schemas.microsoft.com/office/drawing/2014/main" id="{8FC3590E-5545-970E-0865-53D48A7D45F4}"/>
              </a:ext>
            </a:extLst>
          </p:cNvPr>
          <p:cNvPicPr>
            <a:picLocks noChangeAspect="1"/>
          </p:cNvPicPr>
          <p:nvPr/>
        </p:nvPicPr>
        <p:blipFill>
          <a:blip r:embed="rId8">
            <a:lum bright="70000" contrast="-70000"/>
          </a:blip>
          <a:stretch>
            <a:fillRect/>
          </a:stretch>
        </p:blipFill>
        <p:spPr>
          <a:xfrm>
            <a:off x="6874557" y="5495738"/>
            <a:ext cx="914400" cy="838209"/>
          </a:xfrm>
          <a:prstGeom prst="rect">
            <a:avLst/>
          </a:prstGeom>
        </p:spPr>
      </p:pic>
      <p:pic>
        <p:nvPicPr>
          <p:cNvPr id="26" name="Picture 25" descr="A black background with a black square&#10;&#10;Description automatically generated">
            <a:extLst>
              <a:ext uri="{FF2B5EF4-FFF2-40B4-BE49-F238E27FC236}">
                <a16:creationId xmlns:a16="http://schemas.microsoft.com/office/drawing/2014/main" id="{D2074448-1FFB-50C2-EA97-31E0F701BBAF}"/>
              </a:ext>
            </a:extLst>
          </p:cNvPr>
          <p:cNvPicPr>
            <a:picLocks noChangeAspect="1"/>
          </p:cNvPicPr>
          <p:nvPr/>
        </p:nvPicPr>
        <p:blipFill>
          <a:blip r:embed="rId9">
            <a:lum bright="70000" contrast="-70000"/>
          </a:blip>
          <a:stretch>
            <a:fillRect/>
          </a:stretch>
        </p:blipFill>
        <p:spPr>
          <a:xfrm>
            <a:off x="6891976" y="4517892"/>
            <a:ext cx="869050" cy="718525"/>
          </a:xfrm>
          <a:prstGeom prst="rect">
            <a:avLst/>
          </a:prstGeom>
        </p:spPr>
      </p:pic>
      <p:pic>
        <p:nvPicPr>
          <p:cNvPr id="28" name="Picture 27" descr="A black background with a black square&#10;&#10;Description automatically generated">
            <a:extLst>
              <a:ext uri="{FF2B5EF4-FFF2-40B4-BE49-F238E27FC236}">
                <a16:creationId xmlns:a16="http://schemas.microsoft.com/office/drawing/2014/main" id="{AA26E5FB-8B38-E848-57CD-56F5B2BE2DD0}"/>
              </a:ext>
            </a:extLst>
          </p:cNvPr>
          <p:cNvPicPr>
            <a:picLocks noChangeAspect="1"/>
          </p:cNvPicPr>
          <p:nvPr/>
        </p:nvPicPr>
        <p:blipFill>
          <a:blip r:embed="rId10">
            <a:lum bright="70000" contrast="-70000"/>
          </a:blip>
          <a:stretch>
            <a:fillRect/>
          </a:stretch>
        </p:blipFill>
        <p:spPr>
          <a:xfrm>
            <a:off x="6874557" y="2240664"/>
            <a:ext cx="903889" cy="885866"/>
          </a:xfrm>
          <a:prstGeom prst="rect">
            <a:avLst/>
          </a:prstGeom>
        </p:spPr>
      </p:pic>
      <p:sp>
        <p:nvSpPr>
          <p:cNvPr id="29" name="TextBox 28">
            <a:extLst>
              <a:ext uri="{FF2B5EF4-FFF2-40B4-BE49-F238E27FC236}">
                <a16:creationId xmlns:a16="http://schemas.microsoft.com/office/drawing/2014/main" id="{D94A5C51-B869-E0AA-317F-84A0B9AB650E}"/>
              </a:ext>
            </a:extLst>
          </p:cNvPr>
          <p:cNvSpPr txBox="1"/>
          <p:nvPr/>
        </p:nvSpPr>
        <p:spPr>
          <a:xfrm>
            <a:off x="7958563" y="1905150"/>
            <a:ext cx="3410277" cy="338554"/>
          </a:xfrm>
          <a:prstGeom prst="rect">
            <a:avLst/>
          </a:prstGeom>
          <a:noFill/>
        </p:spPr>
        <p:txBody>
          <a:bodyPr wrap="square" rtlCol="0">
            <a:spAutoFit/>
          </a:bodyPr>
          <a:lstStyle/>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Most Common:</a:t>
            </a:r>
          </a:p>
        </p:txBody>
      </p:sp>
      <p:sp>
        <p:nvSpPr>
          <p:cNvPr id="30" name="TextBox 29">
            <a:extLst>
              <a:ext uri="{FF2B5EF4-FFF2-40B4-BE49-F238E27FC236}">
                <a16:creationId xmlns:a16="http://schemas.microsoft.com/office/drawing/2014/main" id="{E105A136-DF66-BDE4-D18F-01B3284830F0}"/>
              </a:ext>
            </a:extLst>
          </p:cNvPr>
          <p:cNvSpPr txBox="1"/>
          <p:nvPr/>
        </p:nvSpPr>
        <p:spPr>
          <a:xfrm>
            <a:off x="7924799" y="2576403"/>
            <a:ext cx="3016469" cy="338554"/>
          </a:xfrm>
          <a:prstGeom prst="rect">
            <a:avLst/>
          </a:prstGeom>
          <a:noFill/>
        </p:spPr>
        <p:txBody>
          <a:bodyPr wrap="square" rtlCol="0">
            <a:spAutoFit/>
          </a:bodyPr>
          <a:lstStyle/>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Movie: Academy Dinosaur</a:t>
            </a:r>
          </a:p>
        </p:txBody>
      </p:sp>
      <p:sp>
        <p:nvSpPr>
          <p:cNvPr id="31" name="TextBox 30">
            <a:extLst>
              <a:ext uri="{FF2B5EF4-FFF2-40B4-BE49-F238E27FC236}">
                <a16:creationId xmlns:a16="http://schemas.microsoft.com/office/drawing/2014/main" id="{53B2D250-6327-7EB5-36C8-EF4FCE64B161}"/>
              </a:ext>
            </a:extLst>
          </p:cNvPr>
          <p:cNvSpPr txBox="1"/>
          <p:nvPr/>
        </p:nvSpPr>
        <p:spPr>
          <a:xfrm>
            <a:off x="7924799" y="3614504"/>
            <a:ext cx="2822816" cy="338554"/>
          </a:xfrm>
          <a:prstGeom prst="rect">
            <a:avLst/>
          </a:prstGeom>
          <a:noFill/>
        </p:spPr>
        <p:txBody>
          <a:bodyPr wrap="square" rtlCol="0">
            <a:spAutoFit/>
          </a:bodyPr>
          <a:lstStyle/>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Release Year: 2006</a:t>
            </a:r>
          </a:p>
        </p:txBody>
      </p:sp>
      <p:sp>
        <p:nvSpPr>
          <p:cNvPr id="32" name="TextBox 31">
            <a:extLst>
              <a:ext uri="{FF2B5EF4-FFF2-40B4-BE49-F238E27FC236}">
                <a16:creationId xmlns:a16="http://schemas.microsoft.com/office/drawing/2014/main" id="{DEF992D4-9169-D213-0CE6-563B5BDF5763}"/>
              </a:ext>
            </a:extLst>
          </p:cNvPr>
          <p:cNvSpPr txBox="1"/>
          <p:nvPr/>
        </p:nvSpPr>
        <p:spPr>
          <a:xfrm>
            <a:off x="7958563" y="4680658"/>
            <a:ext cx="2948940" cy="338554"/>
          </a:xfrm>
          <a:prstGeom prst="rect">
            <a:avLst/>
          </a:prstGeom>
          <a:noFill/>
        </p:spPr>
        <p:txBody>
          <a:bodyPr wrap="square" rtlCol="0">
            <a:spAutoFit/>
          </a:bodyPr>
          <a:lstStyle/>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Language: English</a:t>
            </a:r>
          </a:p>
        </p:txBody>
      </p:sp>
      <p:sp>
        <p:nvSpPr>
          <p:cNvPr id="33" name="TextBox 32">
            <a:extLst>
              <a:ext uri="{FF2B5EF4-FFF2-40B4-BE49-F238E27FC236}">
                <a16:creationId xmlns:a16="http://schemas.microsoft.com/office/drawing/2014/main" id="{CB98EBBB-4F86-945E-F412-4F87A6782C57}"/>
              </a:ext>
            </a:extLst>
          </p:cNvPr>
          <p:cNvSpPr txBox="1"/>
          <p:nvPr/>
        </p:nvSpPr>
        <p:spPr>
          <a:xfrm>
            <a:off x="7958563" y="5745565"/>
            <a:ext cx="2799693" cy="338554"/>
          </a:xfrm>
          <a:prstGeom prst="rect">
            <a:avLst/>
          </a:prstGeom>
          <a:noFill/>
        </p:spPr>
        <p:txBody>
          <a:bodyPr wrap="square" rtlCol="0">
            <a:spAutoFit/>
          </a:bodyPr>
          <a:lstStyle/>
          <a:p>
            <a:r>
              <a:rPr lang="en-US" sz="1600" dirty="0">
                <a:solidFill>
                  <a:schemeClr val="bg2">
                    <a:lumMod val="20000"/>
                    <a:lumOff val="80000"/>
                  </a:schemeClr>
                </a:solidFill>
                <a:latin typeface="Times New Roman" panose="02020603050405020304" pitchFamily="18" charset="0"/>
                <a:cs typeface="Times New Roman" panose="02020603050405020304" pitchFamily="18" charset="0"/>
              </a:rPr>
              <a:t>Rating: PG-13</a:t>
            </a:r>
          </a:p>
        </p:txBody>
      </p:sp>
    </p:spTree>
    <p:extLst>
      <p:ext uri="{BB962C8B-B14F-4D97-AF65-F5344CB8AC3E}">
        <p14:creationId xmlns:p14="http://schemas.microsoft.com/office/powerpoint/2010/main" val="2095684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467E8-00A8-0945-A5A4-9580B0A17726}"/>
              </a:ext>
            </a:extLst>
          </p:cNvPr>
          <p:cNvSpPr>
            <a:spLocks noGrp="1"/>
          </p:cNvSpPr>
          <p:nvPr>
            <p:ph type="title"/>
          </p:nvPr>
        </p:nvSpPr>
        <p:spPr/>
        <p:txBody>
          <a:bodyPr/>
          <a:lstStyle/>
          <a:p>
            <a:pPr algn="ctr"/>
            <a:r>
              <a:rPr lang="en-US" sz="4400" b="1" dirty="0">
                <a:solidFill>
                  <a:schemeClr val="bg2">
                    <a:lumMod val="20000"/>
                    <a:lumOff val="80000"/>
                  </a:schemeClr>
                </a:solidFill>
                <a:latin typeface="Times New Roman" panose="02020603050405020304" pitchFamily="18" charset="0"/>
                <a:cs typeface="Times New Roman" panose="02020603050405020304" pitchFamily="18" charset="0"/>
              </a:rPr>
              <a:t>MOVIES THAT GENERATED THE HIGHEST REVENUE</a:t>
            </a:r>
          </a:p>
        </p:txBody>
      </p:sp>
      <p:graphicFrame>
        <p:nvGraphicFramePr>
          <p:cNvPr id="8" name="Content Placeholder 7">
            <a:extLst>
              <a:ext uri="{FF2B5EF4-FFF2-40B4-BE49-F238E27FC236}">
                <a16:creationId xmlns:a16="http://schemas.microsoft.com/office/drawing/2014/main" id="{F5B045F1-1774-ED5B-C4D9-2CDED480287B}"/>
              </a:ext>
            </a:extLst>
          </p:cNvPr>
          <p:cNvGraphicFramePr>
            <a:graphicFrameLocks noGrp="1"/>
          </p:cNvGraphicFramePr>
          <p:nvPr>
            <p:ph idx="1"/>
            <p:extLst>
              <p:ext uri="{D42A27DB-BD31-4B8C-83A1-F6EECF244321}">
                <p14:modId xmlns:p14="http://schemas.microsoft.com/office/powerpoint/2010/main" val="2434352083"/>
              </p:ext>
            </p:extLst>
          </p:nvPr>
        </p:nvGraphicFramePr>
        <p:xfrm>
          <a:off x="945931" y="2091558"/>
          <a:ext cx="10268607" cy="41568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63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3ADD-C806-9D37-BD5B-2F46E32FCC19}"/>
              </a:ext>
            </a:extLst>
          </p:cNvPr>
          <p:cNvSpPr>
            <a:spLocks noGrp="1"/>
          </p:cNvSpPr>
          <p:nvPr>
            <p:ph type="title"/>
          </p:nvPr>
        </p:nvSpPr>
        <p:spPr/>
        <p:txBody>
          <a:bodyPr/>
          <a:lstStyle/>
          <a:p>
            <a:pPr algn="ctr"/>
            <a:r>
              <a:rPr lang="en-US" sz="4400" b="1" dirty="0">
                <a:solidFill>
                  <a:schemeClr val="bg2">
                    <a:lumMod val="20000"/>
                    <a:lumOff val="80000"/>
                  </a:schemeClr>
                </a:solidFill>
                <a:latin typeface="Times New Roman" panose="02020603050405020304" pitchFamily="18" charset="0"/>
                <a:cs typeface="Times New Roman" panose="02020603050405020304" pitchFamily="18" charset="0"/>
              </a:rPr>
              <a:t>MOVIES THAT GENERATED THE LOWEST REVENUE</a:t>
            </a:r>
          </a:p>
        </p:txBody>
      </p:sp>
      <p:graphicFrame>
        <p:nvGraphicFramePr>
          <p:cNvPr id="4" name="Content Placeholder 3">
            <a:extLst>
              <a:ext uri="{FF2B5EF4-FFF2-40B4-BE49-F238E27FC236}">
                <a16:creationId xmlns:a16="http://schemas.microsoft.com/office/drawing/2014/main" id="{182AD1CB-6D50-9186-D862-A08FB41E0C58}"/>
              </a:ext>
            </a:extLst>
          </p:cNvPr>
          <p:cNvGraphicFramePr>
            <a:graphicFrameLocks noGrp="1"/>
          </p:cNvGraphicFramePr>
          <p:nvPr>
            <p:ph idx="1"/>
            <p:extLst>
              <p:ext uri="{D42A27DB-BD31-4B8C-83A1-F6EECF244321}">
                <p14:modId xmlns:p14="http://schemas.microsoft.com/office/powerpoint/2010/main" val="3488159102"/>
              </p:ext>
            </p:extLst>
          </p:nvPr>
        </p:nvGraphicFramePr>
        <p:xfrm>
          <a:off x="830317" y="2165130"/>
          <a:ext cx="10510346" cy="40832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66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9546-F496-1323-3F75-33CFF770287D}"/>
              </a:ext>
            </a:extLst>
          </p:cNvPr>
          <p:cNvSpPr>
            <a:spLocks noGrp="1"/>
          </p:cNvSpPr>
          <p:nvPr>
            <p:ph type="title"/>
          </p:nvPr>
        </p:nvSpPr>
        <p:spPr>
          <a:xfrm>
            <a:off x="646111" y="452718"/>
            <a:ext cx="9675048" cy="1400530"/>
          </a:xfrm>
        </p:spPr>
        <p:txBody>
          <a:bodyPr/>
          <a:lstStyle/>
          <a:p>
            <a:pPr algn="ctr"/>
            <a:r>
              <a:rPr lang="en-US" sz="4400" b="1" dirty="0">
                <a:solidFill>
                  <a:schemeClr val="bg2">
                    <a:lumMod val="20000"/>
                    <a:lumOff val="80000"/>
                  </a:schemeClr>
                </a:solidFill>
                <a:latin typeface="Times New Roman" panose="02020603050405020304" pitchFamily="18" charset="0"/>
                <a:cs typeface="Times New Roman" panose="02020603050405020304" pitchFamily="18" charset="0"/>
              </a:rPr>
              <a:t>TOP 10 GENRES OF ROCKBUSTER</a:t>
            </a:r>
          </a:p>
        </p:txBody>
      </p:sp>
      <p:graphicFrame>
        <p:nvGraphicFramePr>
          <p:cNvPr id="5" name="Content Placeholder 4">
            <a:extLst>
              <a:ext uri="{FF2B5EF4-FFF2-40B4-BE49-F238E27FC236}">
                <a16:creationId xmlns:a16="http://schemas.microsoft.com/office/drawing/2014/main" id="{AEB3E2E8-A530-03C6-C43E-295A46CFC1E4}"/>
              </a:ext>
            </a:extLst>
          </p:cNvPr>
          <p:cNvGraphicFramePr>
            <a:graphicFrameLocks noGrp="1"/>
          </p:cNvGraphicFramePr>
          <p:nvPr>
            <p:ph idx="1"/>
            <p:extLst>
              <p:ext uri="{D42A27DB-BD31-4B8C-83A1-F6EECF244321}">
                <p14:modId xmlns:p14="http://schemas.microsoft.com/office/powerpoint/2010/main" val="2083044362"/>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501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4A3D6-6436-E46E-B33D-A05F2B72CA63}"/>
              </a:ext>
            </a:extLst>
          </p:cNvPr>
          <p:cNvSpPr>
            <a:spLocks noGrp="1"/>
          </p:cNvSpPr>
          <p:nvPr>
            <p:ph type="title"/>
          </p:nvPr>
        </p:nvSpPr>
        <p:spPr>
          <a:xfrm>
            <a:off x="629570" y="269842"/>
            <a:ext cx="10064911" cy="1400530"/>
          </a:xfrm>
        </p:spPr>
        <p:txBody>
          <a:bodyPr/>
          <a:lstStyle/>
          <a:p>
            <a:pPr algn="ctr"/>
            <a:r>
              <a:rPr lang="en-US" sz="3600" b="1" dirty="0">
                <a:solidFill>
                  <a:schemeClr val="bg2">
                    <a:lumMod val="20000"/>
                    <a:lumOff val="80000"/>
                  </a:schemeClr>
                </a:solidFill>
                <a:latin typeface="Times New Roman" panose="02020603050405020304" pitchFamily="18" charset="0"/>
                <a:cs typeface="Times New Roman" panose="02020603050405020304" pitchFamily="18" charset="0"/>
              </a:rPr>
              <a:t>IN WHICH COUNTRIES ARE ROCKBUSTER’S CUSTOMERS BASED IN?</a:t>
            </a:r>
          </a:p>
        </p:txBody>
      </p:sp>
      <p:pic>
        <p:nvPicPr>
          <p:cNvPr id="40" name="Content Placeholder 39">
            <a:extLst>
              <a:ext uri="{FF2B5EF4-FFF2-40B4-BE49-F238E27FC236}">
                <a16:creationId xmlns:a16="http://schemas.microsoft.com/office/drawing/2014/main" id="{BDFA6539-C8CD-74F0-2225-BC025D0B9749}"/>
              </a:ext>
            </a:extLst>
          </p:cNvPr>
          <p:cNvPicPr>
            <a:picLocks noGrp="1" noChangeAspect="1"/>
          </p:cNvPicPr>
          <p:nvPr>
            <p:ph idx="1"/>
          </p:nvPr>
        </p:nvPicPr>
        <p:blipFill>
          <a:blip r:embed="rId2"/>
          <a:stretch>
            <a:fillRect/>
          </a:stretch>
        </p:blipFill>
        <p:spPr>
          <a:xfrm>
            <a:off x="1075188" y="1988016"/>
            <a:ext cx="8293776" cy="4197600"/>
          </a:xfrm>
          <a:prstGeom prst="rect">
            <a:avLst/>
          </a:prstGeom>
        </p:spPr>
      </p:pic>
      <p:cxnSp>
        <p:nvCxnSpPr>
          <p:cNvPr id="7" name="Straight Connector 6">
            <a:extLst>
              <a:ext uri="{FF2B5EF4-FFF2-40B4-BE49-F238E27FC236}">
                <a16:creationId xmlns:a16="http://schemas.microsoft.com/office/drawing/2014/main" id="{D3AC2465-A31E-1681-DE0A-84AF22A93ACD}"/>
              </a:ext>
            </a:extLst>
          </p:cNvPr>
          <p:cNvCxnSpPr>
            <a:cxnSpLocks/>
          </p:cNvCxnSpPr>
          <p:nvPr/>
        </p:nvCxnSpPr>
        <p:spPr>
          <a:xfrm flipH="1">
            <a:off x="5335832" y="3972910"/>
            <a:ext cx="224140" cy="588579"/>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7F1E6B2-FB7C-B04C-08CB-48D39974A47B}"/>
              </a:ext>
            </a:extLst>
          </p:cNvPr>
          <p:cNvSpPr txBox="1"/>
          <p:nvPr/>
        </p:nvSpPr>
        <p:spPr>
          <a:xfrm>
            <a:off x="4953422" y="4504078"/>
            <a:ext cx="708604" cy="230832"/>
          </a:xfrm>
          <a:prstGeom prst="rect">
            <a:avLst/>
          </a:prstGeom>
          <a:noFill/>
        </p:spPr>
        <p:txBody>
          <a:bodyPr wrap="square" rtlCol="0">
            <a:spAutoFit/>
          </a:bodyPr>
          <a:lstStyle/>
          <a:p>
            <a:r>
              <a:rPr lang="en-US" sz="900" b="1" dirty="0">
                <a:solidFill>
                  <a:schemeClr val="bg1"/>
                </a:solidFill>
                <a:latin typeface="Times New Roman" panose="02020603050405020304" pitchFamily="18" charset="0"/>
                <a:cs typeface="Times New Roman" panose="02020603050405020304" pitchFamily="18" charset="0"/>
              </a:rPr>
              <a:t>1. INDIA</a:t>
            </a:r>
          </a:p>
        </p:txBody>
      </p:sp>
      <p:cxnSp>
        <p:nvCxnSpPr>
          <p:cNvPr id="14" name="Straight Connector 13">
            <a:extLst>
              <a:ext uri="{FF2B5EF4-FFF2-40B4-BE49-F238E27FC236}">
                <a16:creationId xmlns:a16="http://schemas.microsoft.com/office/drawing/2014/main" id="{26EE2C91-7285-BE94-B523-8948DBA31E67}"/>
              </a:ext>
            </a:extLst>
          </p:cNvPr>
          <p:cNvCxnSpPr>
            <a:cxnSpLocks/>
          </p:cNvCxnSpPr>
          <p:nvPr/>
        </p:nvCxnSpPr>
        <p:spPr>
          <a:xfrm>
            <a:off x="6112865" y="3657600"/>
            <a:ext cx="1023424" cy="609599"/>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6CE2F82-67B9-F89A-CC7A-57F9D01B19DD}"/>
              </a:ext>
            </a:extLst>
          </p:cNvPr>
          <p:cNvSpPr txBox="1"/>
          <p:nvPr/>
        </p:nvSpPr>
        <p:spPr>
          <a:xfrm>
            <a:off x="7048982" y="4214283"/>
            <a:ext cx="801219" cy="230832"/>
          </a:xfrm>
          <a:prstGeom prst="rect">
            <a:avLst/>
          </a:prstGeom>
          <a:noFill/>
        </p:spPr>
        <p:txBody>
          <a:bodyPr wrap="square" rtlCol="0">
            <a:spAutoFit/>
          </a:bodyPr>
          <a:lstStyle/>
          <a:p>
            <a:r>
              <a:rPr lang="en-US" sz="900" b="1" dirty="0">
                <a:solidFill>
                  <a:schemeClr val="bg1"/>
                </a:solidFill>
                <a:latin typeface="Times New Roman" panose="02020603050405020304" pitchFamily="18" charset="0"/>
                <a:cs typeface="Times New Roman" panose="02020603050405020304" pitchFamily="18" charset="0"/>
              </a:rPr>
              <a:t>2. CHINA</a:t>
            </a:r>
          </a:p>
        </p:txBody>
      </p:sp>
      <p:cxnSp>
        <p:nvCxnSpPr>
          <p:cNvPr id="19" name="Straight Connector 18">
            <a:extLst>
              <a:ext uri="{FF2B5EF4-FFF2-40B4-BE49-F238E27FC236}">
                <a16:creationId xmlns:a16="http://schemas.microsoft.com/office/drawing/2014/main" id="{6B97D8F9-B503-4B2C-3316-D31164497C27}"/>
              </a:ext>
            </a:extLst>
          </p:cNvPr>
          <p:cNvCxnSpPr>
            <a:cxnSpLocks/>
          </p:cNvCxnSpPr>
          <p:nvPr/>
        </p:nvCxnSpPr>
        <p:spPr>
          <a:xfrm>
            <a:off x="1537803" y="3508340"/>
            <a:ext cx="721921" cy="149260"/>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C12FCF07-DC62-3C5E-0749-567B9130628E}"/>
              </a:ext>
            </a:extLst>
          </p:cNvPr>
          <p:cNvSpPr txBox="1"/>
          <p:nvPr/>
        </p:nvSpPr>
        <p:spPr>
          <a:xfrm>
            <a:off x="2223109" y="3508340"/>
            <a:ext cx="914674" cy="369332"/>
          </a:xfrm>
          <a:prstGeom prst="rect">
            <a:avLst/>
          </a:prstGeom>
          <a:noFill/>
        </p:spPr>
        <p:txBody>
          <a:bodyPr wrap="square" rtlCol="0">
            <a:spAutoFit/>
          </a:bodyPr>
          <a:lstStyle/>
          <a:p>
            <a:r>
              <a:rPr lang="en-US" sz="900" b="1" dirty="0">
                <a:solidFill>
                  <a:schemeClr val="bg1"/>
                </a:solidFill>
                <a:latin typeface="Times New Roman" panose="02020603050405020304" pitchFamily="18" charset="0"/>
                <a:cs typeface="Times New Roman" panose="02020603050405020304" pitchFamily="18" charset="0"/>
              </a:rPr>
              <a:t>3. UNITED</a:t>
            </a:r>
          </a:p>
          <a:p>
            <a:r>
              <a:rPr lang="en-US" sz="900" b="1" dirty="0">
                <a:solidFill>
                  <a:schemeClr val="bg1"/>
                </a:solidFill>
                <a:latin typeface="Times New Roman" panose="02020603050405020304" pitchFamily="18" charset="0"/>
                <a:cs typeface="Times New Roman" panose="02020603050405020304" pitchFamily="18" charset="0"/>
              </a:rPr>
              <a:t>STATES</a:t>
            </a:r>
          </a:p>
        </p:txBody>
      </p:sp>
      <p:cxnSp>
        <p:nvCxnSpPr>
          <p:cNvPr id="26" name="Straight Connector 25">
            <a:extLst>
              <a:ext uri="{FF2B5EF4-FFF2-40B4-BE49-F238E27FC236}">
                <a16:creationId xmlns:a16="http://schemas.microsoft.com/office/drawing/2014/main" id="{50B8B1E9-3294-3321-A695-15EA6A135BDC}"/>
              </a:ext>
            </a:extLst>
          </p:cNvPr>
          <p:cNvCxnSpPr>
            <a:cxnSpLocks/>
          </p:cNvCxnSpPr>
          <p:nvPr/>
        </p:nvCxnSpPr>
        <p:spPr>
          <a:xfrm>
            <a:off x="6959431" y="3582970"/>
            <a:ext cx="729751" cy="74630"/>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FF138CD-361D-CA6B-E181-C0FCD491CE97}"/>
              </a:ext>
            </a:extLst>
          </p:cNvPr>
          <p:cNvSpPr txBox="1"/>
          <p:nvPr/>
        </p:nvSpPr>
        <p:spPr>
          <a:xfrm>
            <a:off x="7621347" y="3542184"/>
            <a:ext cx="723015" cy="230832"/>
          </a:xfrm>
          <a:prstGeom prst="rect">
            <a:avLst/>
          </a:prstGeom>
          <a:noFill/>
        </p:spPr>
        <p:txBody>
          <a:bodyPr wrap="square" rtlCol="0">
            <a:spAutoFit/>
          </a:bodyPr>
          <a:lstStyle/>
          <a:p>
            <a:r>
              <a:rPr lang="en-US" sz="900" b="1" dirty="0">
                <a:solidFill>
                  <a:schemeClr val="bg1"/>
                </a:solidFill>
                <a:latin typeface="Times New Roman" panose="02020603050405020304" pitchFamily="18" charset="0"/>
                <a:cs typeface="Times New Roman" panose="02020603050405020304" pitchFamily="18" charset="0"/>
              </a:rPr>
              <a:t>4. JAPAN</a:t>
            </a:r>
          </a:p>
        </p:txBody>
      </p:sp>
      <p:cxnSp>
        <p:nvCxnSpPr>
          <p:cNvPr id="32" name="Straight Connector 31">
            <a:extLst>
              <a:ext uri="{FF2B5EF4-FFF2-40B4-BE49-F238E27FC236}">
                <a16:creationId xmlns:a16="http://schemas.microsoft.com/office/drawing/2014/main" id="{A778521E-AC12-F379-ED6F-2BC1A28CCB46}"/>
              </a:ext>
            </a:extLst>
          </p:cNvPr>
          <p:cNvCxnSpPr>
            <a:cxnSpLocks/>
          </p:cNvCxnSpPr>
          <p:nvPr/>
        </p:nvCxnSpPr>
        <p:spPr>
          <a:xfrm>
            <a:off x="1474498" y="3972910"/>
            <a:ext cx="0" cy="1177159"/>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F7318CF9-AD10-C099-DE72-667D37F4EB2F}"/>
              </a:ext>
            </a:extLst>
          </p:cNvPr>
          <p:cNvSpPr txBox="1"/>
          <p:nvPr/>
        </p:nvSpPr>
        <p:spPr>
          <a:xfrm>
            <a:off x="1113537" y="5108424"/>
            <a:ext cx="785226" cy="230832"/>
          </a:xfrm>
          <a:prstGeom prst="rect">
            <a:avLst/>
          </a:prstGeom>
          <a:noFill/>
        </p:spPr>
        <p:txBody>
          <a:bodyPr wrap="square" rtlCol="0">
            <a:spAutoFit/>
          </a:bodyPr>
          <a:lstStyle/>
          <a:p>
            <a:r>
              <a:rPr lang="en-US" sz="900" b="1" dirty="0">
                <a:solidFill>
                  <a:schemeClr val="bg1"/>
                </a:solidFill>
                <a:latin typeface="Times New Roman" panose="02020603050405020304" pitchFamily="18" charset="0"/>
                <a:cs typeface="Times New Roman" panose="02020603050405020304" pitchFamily="18" charset="0"/>
              </a:rPr>
              <a:t>5. MEXICO</a:t>
            </a:r>
          </a:p>
        </p:txBody>
      </p:sp>
      <p:pic>
        <p:nvPicPr>
          <p:cNvPr id="58" name="Picture 57">
            <a:extLst>
              <a:ext uri="{FF2B5EF4-FFF2-40B4-BE49-F238E27FC236}">
                <a16:creationId xmlns:a16="http://schemas.microsoft.com/office/drawing/2014/main" id="{A3AE1FB6-7568-4755-6582-9CDA2FC0F388}"/>
              </a:ext>
            </a:extLst>
          </p:cNvPr>
          <p:cNvPicPr>
            <a:picLocks noChangeAspect="1"/>
          </p:cNvPicPr>
          <p:nvPr/>
        </p:nvPicPr>
        <p:blipFill>
          <a:blip r:embed="rId3"/>
          <a:stretch>
            <a:fillRect/>
          </a:stretch>
        </p:blipFill>
        <p:spPr>
          <a:xfrm>
            <a:off x="10152993" y="4785085"/>
            <a:ext cx="1613460" cy="1400531"/>
          </a:xfrm>
          <a:prstGeom prst="rect">
            <a:avLst/>
          </a:prstGeom>
        </p:spPr>
      </p:pic>
    </p:spTree>
    <p:extLst>
      <p:ext uri="{BB962C8B-B14F-4D97-AF65-F5344CB8AC3E}">
        <p14:creationId xmlns:p14="http://schemas.microsoft.com/office/powerpoint/2010/main" val="357178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7DFC-724B-8C34-30F7-D0E808A090B5}"/>
              </a:ext>
            </a:extLst>
          </p:cNvPr>
          <p:cNvSpPr>
            <a:spLocks noGrp="1"/>
          </p:cNvSpPr>
          <p:nvPr>
            <p:ph type="title"/>
          </p:nvPr>
        </p:nvSpPr>
        <p:spPr/>
        <p:txBody>
          <a:bodyPr/>
          <a:lstStyle/>
          <a:p>
            <a:pPr algn="ctr"/>
            <a:r>
              <a:rPr lang="en-US" b="1" dirty="0">
                <a:solidFill>
                  <a:schemeClr val="bg2">
                    <a:lumMod val="20000"/>
                    <a:lumOff val="80000"/>
                  </a:schemeClr>
                </a:solidFill>
                <a:latin typeface="Times New Roman" panose="02020603050405020304" pitchFamily="18" charset="0"/>
                <a:cs typeface="Times New Roman" panose="02020603050405020304" pitchFamily="18" charset="0"/>
              </a:rPr>
              <a:t>TOP 10 COUNTRIES IN TERMS OF CUSTOMERS &amp; REVENUE</a:t>
            </a:r>
          </a:p>
        </p:txBody>
      </p:sp>
      <p:graphicFrame>
        <p:nvGraphicFramePr>
          <p:cNvPr id="4" name="Table 4">
            <a:extLst>
              <a:ext uri="{FF2B5EF4-FFF2-40B4-BE49-F238E27FC236}">
                <a16:creationId xmlns:a16="http://schemas.microsoft.com/office/drawing/2014/main" id="{5D52B4A2-6E50-380C-6026-B1C6804487C1}"/>
              </a:ext>
            </a:extLst>
          </p:cNvPr>
          <p:cNvGraphicFramePr>
            <a:graphicFrameLocks noGrp="1"/>
          </p:cNvGraphicFramePr>
          <p:nvPr>
            <p:ph idx="1"/>
            <p:extLst>
              <p:ext uri="{D42A27DB-BD31-4B8C-83A1-F6EECF244321}">
                <p14:modId xmlns:p14="http://schemas.microsoft.com/office/powerpoint/2010/main" val="357754978"/>
              </p:ext>
            </p:extLst>
          </p:nvPr>
        </p:nvGraphicFramePr>
        <p:xfrm>
          <a:off x="1103313" y="2052638"/>
          <a:ext cx="8947148" cy="4287520"/>
        </p:xfrm>
        <a:graphic>
          <a:graphicData uri="http://schemas.openxmlformats.org/drawingml/2006/table">
            <a:tbl>
              <a:tblPr firstRow="1" bandRow="1">
                <a:tableStyleId>{00A15C55-8517-42AA-B614-E9B94910E393}</a:tableStyleId>
              </a:tblPr>
              <a:tblGrid>
                <a:gridCol w="1388427">
                  <a:extLst>
                    <a:ext uri="{9D8B030D-6E8A-4147-A177-3AD203B41FA5}">
                      <a16:colId xmlns:a16="http://schemas.microsoft.com/office/drawing/2014/main" val="2240199968"/>
                    </a:ext>
                  </a:extLst>
                </a:gridCol>
                <a:gridCol w="3085147">
                  <a:extLst>
                    <a:ext uri="{9D8B030D-6E8A-4147-A177-3AD203B41FA5}">
                      <a16:colId xmlns:a16="http://schemas.microsoft.com/office/drawing/2014/main" val="2862179010"/>
                    </a:ext>
                  </a:extLst>
                </a:gridCol>
                <a:gridCol w="2236787">
                  <a:extLst>
                    <a:ext uri="{9D8B030D-6E8A-4147-A177-3AD203B41FA5}">
                      <a16:colId xmlns:a16="http://schemas.microsoft.com/office/drawing/2014/main" val="4271114091"/>
                    </a:ext>
                  </a:extLst>
                </a:gridCol>
                <a:gridCol w="2236787">
                  <a:extLst>
                    <a:ext uri="{9D8B030D-6E8A-4147-A177-3AD203B41FA5}">
                      <a16:colId xmlns:a16="http://schemas.microsoft.com/office/drawing/2014/main" val="1210678212"/>
                    </a:ext>
                  </a:extLst>
                </a:gridCol>
              </a:tblGrid>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RANKING</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COUNTRIES</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NUMBER OF CUSTOMERS</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TOTAL REVENUE</a:t>
                      </a:r>
                    </a:p>
                  </a:txBody>
                  <a:tcPr/>
                </a:tc>
                <a:extLst>
                  <a:ext uri="{0D108BD9-81ED-4DB2-BD59-A6C34878D82A}">
                    <a16:rowId xmlns:a16="http://schemas.microsoft.com/office/drawing/2014/main" val="561132885"/>
                  </a:ext>
                </a:extLst>
              </a:tr>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1</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India</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60</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6034.78</a:t>
                      </a:r>
                    </a:p>
                  </a:txBody>
                  <a:tcPr/>
                </a:tc>
                <a:extLst>
                  <a:ext uri="{0D108BD9-81ED-4DB2-BD59-A6C34878D82A}">
                    <a16:rowId xmlns:a16="http://schemas.microsoft.com/office/drawing/2014/main" val="791138849"/>
                  </a:ext>
                </a:extLst>
              </a:tr>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2</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China</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53</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5251.03</a:t>
                      </a:r>
                    </a:p>
                  </a:txBody>
                  <a:tcPr/>
                </a:tc>
                <a:extLst>
                  <a:ext uri="{0D108BD9-81ED-4DB2-BD59-A6C34878D82A}">
                    <a16:rowId xmlns:a16="http://schemas.microsoft.com/office/drawing/2014/main" val="1704834327"/>
                  </a:ext>
                </a:extLst>
              </a:tr>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3</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United States</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36</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3685.31</a:t>
                      </a:r>
                    </a:p>
                  </a:txBody>
                  <a:tcPr/>
                </a:tc>
                <a:extLst>
                  <a:ext uri="{0D108BD9-81ED-4DB2-BD59-A6C34878D82A}">
                    <a16:rowId xmlns:a16="http://schemas.microsoft.com/office/drawing/2014/main" val="1577795277"/>
                  </a:ext>
                </a:extLst>
              </a:tr>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4</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Japan</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31</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3122.51</a:t>
                      </a:r>
                    </a:p>
                  </a:txBody>
                  <a:tcPr/>
                </a:tc>
                <a:extLst>
                  <a:ext uri="{0D108BD9-81ED-4DB2-BD59-A6C34878D82A}">
                    <a16:rowId xmlns:a16="http://schemas.microsoft.com/office/drawing/2014/main" val="1195322717"/>
                  </a:ext>
                </a:extLst>
              </a:tr>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5</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Mexico</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30</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2984.82</a:t>
                      </a:r>
                    </a:p>
                  </a:txBody>
                  <a:tcPr/>
                </a:tc>
                <a:extLst>
                  <a:ext uri="{0D108BD9-81ED-4DB2-BD59-A6C34878D82A}">
                    <a16:rowId xmlns:a16="http://schemas.microsoft.com/office/drawing/2014/main" val="478878405"/>
                  </a:ext>
                </a:extLst>
              </a:tr>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6</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Brazil</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28</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2919.19</a:t>
                      </a:r>
                    </a:p>
                  </a:txBody>
                  <a:tcPr/>
                </a:tc>
                <a:extLst>
                  <a:ext uri="{0D108BD9-81ED-4DB2-BD59-A6C34878D82A}">
                    <a16:rowId xmlns:a16="http://schemas.microsoft.com/office/drawing/2014/main" val="2290573691"/>
                  </a:ext>
                </a:extLst>
              </a:tr>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7</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Russian Federation</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28</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1765.62</a:t>
                      </a:r>
                    </a:p>
                  </a:txBody>
                  <a:tcPr/>
                </a:tc>
                <a:extLst>
                  <a:ext uri="{0D108BD9-81ED-4DB2-BD59-A6C34878D82A}">
                    <a16:rowId xmlns:a16="http://schemas.microsoft.com/office/drawing/2014/main" val="3489765331"/>
                  </a:ext>
                </a:extLst>
              </a:tr>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8</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Philippines</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20</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2219.7</a:t>
                      </a:r>
                    </a:p>
                  </a:txBody>
                  <a:tcPr/>
                </a:tc>
                <a:extLst>
                  <a:ext uri="{0D108BD9-81ED-4DB2-BD59-A6C34878D82A}">
                    <a16:rowId xmlns:a16="http://schemas.microsoft.com/office/drawing/2014/main" val="2798175493"/>
                  </a:ext>
                </a:extLst>
              </a:tr>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9</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Turkey</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15</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1498.49</a:t>
                      </a:r>
                    </a:p>
                  </a:txBody>
                  <a:tcPr/>
                </a:tc>
                <a:extLst>
                  <a:ext uri="{0D108BD9-81ED-4DB2-BD59-A6C34878D82A}">
                    <a16:rowId xmlns:a16="http://schemas.microsoft.com/office/drawing/2014/main" val="1470510648"/>
                  </a:ext>
                </a:extLst>
              </a:tr>
              <a:tr h="370840">
                <a:tc>
                  <a:txBody>
                    <a:bodyPr/>
                    <a:lstStyle/>
                    <a:p>
                      <a:r>
                        <a:rPr lang="en-US" sz="1600" dirty="0">
                          <a:solidFill>
                            <a:schemeClr val="bg1"/>
                          </a:solidFill>
                          <a:latin typeface="Times New Roman" panose="02020603050405020304" pitchFamily="18" charset="0"/>
                          <a:cs typeface="Times New Roman" panose="02020603050405020304" pitchFamily="18" charset="0"/>
                        </a:rPr>
                        <a:t>10</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Indonesia</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14</a:t>
                      </a:r>
                    </a:p>
                  </a:txBody>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1352.69</a:t>
                      </a:r>
                    </a:p>
                  </a:txBody>
                  <a:tcPr/>
                </a:tc>
                <a:extLst>
                  <a:ext uri="{0D108BD9-81ED-4DB2-BD59-A6C34878D82A}">
                    <a16:rowId xmlns:a16="http://schemas.microsoft.com/office/drawing/2014/main" val="1034214393"/>
                  </a:ext>
                </a:extLst>
              </a:tr>
            </a:tbl>
          </a:graphicData>
        </a:graphic>
      </p:graphicFrame>
    </p:spTree>
    <p:extLst>
      <p:ext uri="{BB962C8B-B14F-4D97-AF65-F5344CB8AC3E}">
        <p14:creationId xmlns:p14="http://schemas.microsoft.com/office/powerpoint/2010/main" val="403917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{74433CCE-966F-124A-85B3-C4E4E69F012C}tf10001062</Template>
  <TotalTime>10395</TotalTime>
  <Words>619</Words>
  <Application>Microsoft Macintosh PowerPoint</Application>
  <PresentationFormat>Widescreen</PresentationFormat>
  <Paragraphs>151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Ion</vt:lpstr>
      <vt:lpstr>ROCKBUSTER STEALTH LLC</vt:lpstr>
      <vt:lpstr>INTRODUCTION</vt:lpstr>
      <vt:lpstr>KEY QUESTIONS</vt:lpstr>
      <vt:lpstr>DATA SUMMARY OF ROCKBUSTER’s MOVIES</vt:lpstr>
      <vt:lpstr>MOVIES THAT GENERATED THE HIGHEST REVENUE</vt:lpstr>
      <vt:lpstr>MOVIES THAT GENERATED THE LOWEST REVENUE</vt:lpstr>
      <vt:lpstr>TOP 10 GENRES OF ROCKBUSTER</vt:lpstr>
      <vt:lpstr>IN WHICH COUNTRIES ARE ROCKBUSTER’S CUSTOMERS BASED IN?</vt:lpstr>
      <vt:lpstr>TOP 10 COUNTRIES IN TERMS OF CUSTOMERS &amp; REVENUE</vt:lpstr>
      <vt:lpstr>TOP 10 CITIES WITHIN THE TOP 10 COUNTRIES</vt:lpstr>
      <vt:lpstr>TOP 5 CUSTOMERS</vt:lpstr>
      <vt:lpstr>REGIONAL REVENUE DISTRIBUTION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dc:creator>sanjukta de</dc:creator>
  <cp:lastModifiedBy>sanjukta de</cp:lastModifiedBy>
  <cp:revision>104</cp:revision>
  <dcterms:created xsi:type="dcterms:W3CDTF">2023-07-11T14:01:02Z</dcterms:created>
  <dcterms:modified xsi:type="dcterms:W3CDTF">2023-07-22T18:30:15Z</dcterms:modified>
</cp:coreProperties>
</file>