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1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7AA4F9B-2B28-4621-9206-096529DE2E29}" type="datetimeFigureOut">
              <a:rPr lang="en-US" smtClean="0"/>
              <a:t>10/24/2020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406064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AA4F9B-2B28-4621-9206-096529DE2E29}" type="datetimeFigureOut">
              <a:rPr lang="en-US" smtClean="0"/>
              <a:t>10/24/2020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206178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7AA4F9B-2B28-4621-9206-096529DE2E29}"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3351597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7AA4F9B-2B28-4621-9206-096529DE2E29}"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211096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AA4F9B-2B28-4621-9206-096529DE2E29}"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3450320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7AA4F9B-2B28-4621-9206-096529DE2E29}" type="datetimeFigureOut">
              <a:rPr lang="en-US" smtClean="0"/>
              <a:t>10/24/2020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1407360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7AA4F9B-2B28-4621-9206-096529DE2E29}" type="datetimeFigureOut">
              <a:rPr lang="en-US" smtClean="0"/>
              <a:t>10/24/2020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399723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7AA4F9B-2B28-4621-9206-096529DE2E29}"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2664231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7AA4F9B-2B28-4621-9206-096529DE2E29}"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34717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AA4F9B-2B28-4621-9206-096529DE2E29}"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3919087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AA4F9B-2B28-4621-9206-096529DE2E29}"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190311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AA4F9B-2B28-4621-9206-096529DE2E29}" type="datetimeFigureOut">
              <a:rPr lang="en-US" smtClean="0"/>
              <a:t>10/24/2020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358595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AA4F9B-2B28-4621-9206-096529DE2E29}" type="datetimeFigureOut">
              <a:rPr lang="en-US" smtClean="0"/>
              <a:t>10/24/2020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72698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AA4F9B-2B28-4621-9206-096529DE2E29}" type="datetimeFigureOut">
              <a:rPr lang="en-US" smtClean="0"/>
              <a:t>10/24/2020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221439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A4F9B-2B28-4621-9206-096529DE2E29}" type="datetimeFigureOut">
              <a:rPr lang="en-US" smtClean="0"/>
              <a:t>10/24/2020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213303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AA4F9B-2B28-4621-9206-096529DE2E29}" type="datetimeFigureOut">
              <a:rPr lang="en-US" smtClean="0"/>
              <a:t>10/24/2020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1898663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AA4F9B-2B28-4621-9206-096529DE2E29}" type="datetimeFigureOut">
              <a:rPr lang="en-US" smtClean="0"/>
              <a:t>10/24/2020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82C86A-39D3-4909-8DFA-D0556B13CD97}" type="slidenum">
              <a:rPr lang="en-US" smtClean="0"/>
              <a:t>‹#›</a:t>
            </a:fld>
            <a:endParaRPr lang="en-US"/>
          </a:p>
        </p:txBody>
      </p:sp>
    </p:spTree>
    <p:extLst>
      <p:ext uri="{BB962C8B-B14F-4D97-AF65-F5344CB8AC3E}">
        <p14:creationId xmlns:p14="http://schemas.microsoft.com/office/powerpoint/2010/main" val="29647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7AA4F9B-2B28-4621-9206-096529DE2E29}" type="datetimeFigureOut">
              <a:rPr lang="en-US" smtClean="0"/>
              <a:t>10/24/2020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F82C86A-39D3-4909-8DFA-D0556B13CD97}" type="slidenum">
              <a:rPr lang="en-US" smtClean="0"/>
              <a:t>‹#›</a:t>
            </a:fld>
            <a:endParaRPr lang="en-US"/>
          </a:p>
        </p:txBody>
      </p:sp>
    </p:spTree>
    <p:extLst>
      <p:ext uri="{BB962C8B-B14F-4D97-AF65-F5344CB8AC3E}">
        <p14:creationId xmlns:p14="http://schemas.microsoft.com/office/powerpoint/2010/main" val="2017775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194" y="580649"/>
            <a:ext cx="8825658" cy="2677648"/>
          </a:xfrm>
        </p:spPr>
        <p:txBody>
          <a:bodyPr/>
          <a:lstStyle/>
          <a:p>
            <a:r>
              <a:rPr lang="en-IN" dirty="0" smtClean="0"/>
              <a:t>Battle of Neighbourhoods – Capstone Project</a:t>
            </a:r>
            <a:endParaRPr lang="en-US" dirty="0"/>
          </a:p>
        </p:txBody>
      </p:sp>
      <p:sp>
        <p:nvSpPr>
          <p:cNvPr id="3" name="Subtitle 2"/>
          <p:cNvSpPr>
            <a:spLocks noGrp="1"/>
          </p:cNvSpPr>
          <p:nvPr>
            <p:ph type="subTitle" idx="1"/>
          </p:nvPr>
        </p:nvSpPr>
        <p:spPr>
          <a:xfrm>
            <a:off x="1125458" y="3479521"/>
            <a:ext cx="8825658" cy="2434581"/>
          </a:xfrm>
        </p:spPr>
        <p:txBody>
          <a:bodyPr>
            <a:noAutofit/>
          </a:bodyPr>
          <a:lstStyle/>
          <a:p>
            <a:r>
              <a:rPr lang="en-US" sz="2400" dirty="0">
                <a:solidFill>
                  <a:schemeClr val="bg1"/>
                </a:solidFill>
              </a:rPr>
              <a:t>The purpose of this Capstone Project is to help people in exploring better facilities around their </a:t>
            </a:r>
            <a:r>
              <a:rPr lang="en-US" sz="2400" dirty="0" smtClean="0">
                <a:solidFill>
                  <a:schemeClr val="bg1"/>
                </a:solidFill>
              </a:rPr>
              <a:t>neighborhood &amp; </a:t>
            </a:r>
            <a:r>
              <a:rPr lang="en-US" sz="2400" dirty="0">
                <a:solidFill>
                  <a:schemeClr val="bg1"/>
                </a:solidFill>
              </a:rPr>
              <a:t>help people making smart and efficient decision on selecting great neighborhood out of numbers of other neighborhoods in </a:t>
            </a:r>
            <a:r>
              <a:rPr lang="en-US" sz="2400" dirty="0" smtClean="0">
                <a:solidFill>
                  <a:schemeClr val="bg1"/>
                </a:solidFill>
              </a:rPr>
              <a:t>NORTH YORK, Toronto.</a:t>
            </a:r>
            <a:endParaRPr lang="en-US" sz="2400" dirty="0">
              <a:solidFill>
                <a:schemeClr val="bg1"/>
              </a:solidFill>
            </a:endParaRPr>
          </a:p>
        </p:txBody>
      </p:sp>
    </p:spTree>
    <p:extLst>
      <p:ext uri="{BB962C8B-B14F-4D97-AF65-F5344CB8AC3E}">
        <p14:creationId xmlns:p14="http://schemas.microsoft.com/office/powerpoint/2010/main" val="2182630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5664"/>
            <a:ext cx="4690258" cy="390363"/>
          </a:xfrm>
          <a:prstGeom prst="rect">
            <a:avLst/>
          </a:prstGeom>
        </p:spPr>
        <p:txBody>
          <a:bodyPr wrap="none">
            <a:spAutoFit/>
          </a:bodyPr>
          <a:lstStyle/>
          <a:p>
            <a:pPr>
              <a:lnSpc>
                <a:spcPct val="115000"/>
              </a:lnSpc>
              <a:spcBef>
                <a:spcPts val="680"/>
              </a:spcBef>
              <a:spcAft>
                <a:spcPts val="680"/>
              </a:spcAft>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School Ratings by Clusters in </a:t>
            </a:r>
            <a:r>
              <a:rPr lang="en-US" b="1"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North York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93" y="914400"/>
            <a:ext cx="9793707" cy="5508960"/>
          </a:xfrm>
          <a:prstGeom prst="rect">
            <a:avLst/>
          </a:prstGeom>
        </p:spPr>
      </p:pic>
    </p:spTree>
    <p:extLst>
      <p:ext uri="{BB962C8B-B14F-4D97-AF65-F5344CB8AC3E}">
        <p14:creationId xmlns:p14="http://schemas.microsoft.com/office/powerpoint/2010/main" val="587960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925" y="242592"/>
            <a:ext cx="10018295" cy="5883149"/>
          </a:xfrm>
          <a:prstGeom prst="rect">
            <a:avLst/>
          </a:prstGeom>
        </p:spPr>
        <p:txBody>
          <a:bodyPr wrap="square">
            <a:spAutoFit/>
          </a:bodyPr>
          <a:lstStyle/>
          <a:p>
            <a:pPr>
              <a:lnSpc>
                <a:spcPct val="115000"/>
              </a:lnSpc>
            </a:pPr>
            <a:r>
              <a:rPr lang="en-US" sz="2400" b="1" dirty="0">
                <a:solidFill>
                  <a:srgbClr val="333333"/>
                </a:solidFill>
                <a:latin typeface="inherit"/>
                <a:ea typeface="Times New Roman" panose="02020603050405020304" pitchFamily="18" charset="0"/>
                <a:cs typeface="Arial" panose="020B0604020202020204" pitchFamily="34" charset="0"/>
              </a:rPr>
              <a:t>The Location:</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2400"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North York </a:t>
            </a:r>
            <a:r>
              <a:rPr lang="en-US" sz="2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is a popular destination for new immigrants in Canada to reside. As a result, it is one of the most diverse and multicultural areas </a:t>
            </a:r>
            <a:r>
              <a:rPr lang="en-US" sz="2400"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in Toronto, </a:t>
            </a:r>
            <a:r>
              <a:rPr lang="en-US" sz="2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b="1" dirty="0">
                <a:solidFill>
                  <a:srgbClr val="333333"/>
                </a:solidFill>
                <a:latin typeface="inherit"/>
                <a:ea typeface="Times New Roman" panose="02020603050405020304" pitchFamily="18" charset="0"/>
                <a:cs typeface="Arial" panose="020B0604020202020204" pitchFamily="34" charset="0"/>
              </a:rPr>
              <a:t>Foursquare API:</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2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This Capstone project have used Four-square API as its prime data gathering source as it has a database of millions of places, especially their places API which provides the ability to perform location search, location sharing and details about a business.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3239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0632" y="285335"/>
            <a:ext cx="11598442" cy="7010637"/>
          </a:xfrm>
          <a:prstGeom prst="rect">
            <a:avLst/>
          </a:prstGeom>
        </p:spPr>
        <p:txBody>
          <a:bodyPr wrap="square">
            <a:spAutoFit/>
          </a:bodyPr>
          <a:lstStyle/>
          <a:p>
            <a:pPr>
              <a:lnSpc>
                <a:spcPct val="115000"/>
              </a:lnSpc>
            </a:pPr>
            <a:r>
              <a:rPr lang="en-US" sz="3200" b="1" dirty="0">
                <a:solidFill>
                  <a:srgbClr val="333333"/>
                </a:solidFill>
                <a:latin typeface="inherit"/>
                <a:ea typeface="Times New Roman" panose="02020603050405020304" pitchFamily="18" charset="0"/>
                <a:cs typeface="Arial" panose="020B0604020202020204" pitchFamily="34" charset="0"/>
              </a:rPr>
              <a:t>5. Discussion Section</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333333"/>
                </a:solidFill>
                <a:latin typeface="inherit"/>
                <a:ea typeface="Times New Roman" panose="02020603050405020304" pitchFamily="18" charset="0"/>
                <a:cs typeface="Arial" panose="020B0604020202020204" pitchFamily="34" charset="0"/>
              </a:rPr>
              <a:t>Problem Which Tried to Solve: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The major purpose of this project, is to suggest a better neighborhood in a new city for the person who are </a:t>
            </a:r>
            <a:r>
              <a:rPr lang="en-US"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shifting </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there. Social presence in society in terms of like minded people. Connectivity to the airport, bus stand, city center, markets and other daily needs things nearby.</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16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Sorted list of house in terms of housing prices in a ascending or descending order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16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Sorted list of schools in terms of location, fees, rating and reviews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3200" b="1" dirty="0">
                <a:solidFill>
                  <a:srgbClr val="333333"/>
                </a:solidFill>
                <a:latin typeface="inherit"/>
                <a:ea typeface="Times New Roman" panose="02020603050405020304" pitchFamily="18" charset="0"/>
                <a:cs typeface="Arial" panose="020B0604020202020204" pitchFamily="34" charset="0"/>
              </a:rPr>
              <a:t>6. Conclusion Section</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In this Capstone project, using k-means cluster algorithm I separated the neighborhood into 10(Ten) different clusters and for 103 different </a:t>
            </a:r>
            <a:r>
              <a:rPr lang="en-US" dirty="0" err="1">
                <a:solidFill>
                  <a:srgbClr val="333333"/>
                </a:solidFill>
                <a:latin typeface="Arial" panose="020B0604020202020204" pitchFamily="34" charset="0"/>
                <a:ea typeface="Times New Roman" panose="02020603050405020304" pitchFamily="18" charset="0"/>
                <a:cs typeface="Times New Roman" panose="02020603050405020304" pitchFamily="18" charset="0"/>
              </a:rPr>
              <a:t>lattitude</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and </a:t>
            </a:r>
            <a:r>
              <a:rPr lang="en-US" dirty="0" err="1">
                <a:solidFill>
                  <a:srgbClr val="333333"/>
                </a:solidFill>
                <a:latin typeface="Arial" panose="020B0604020202020204" pitchFamily="34" charset="0"/>
                <a:ea typeface="Times New Roman" panose="02020603050405020304" pitchFamily="18" charset="0"/>
                <a:cs typeface="Times New Roman" panose="02020603050405020304" pitchFamily="18" charset="0"/>
              </a:rPr>
              <a:t>logitude</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from dataset, which have very-similar neighborhoods around them. Using the charts above results presented to a particular neighborhood based on average house prices and school rating have been made.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I feel rewarded with the efforts and believe this course with all the topics covered is well worthy of appreciation.</a:t>
            </a:r>
            <a:b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This project has shown me a practical application to resolve a real situation that has impacting personal and financial impact using Data Science tools.</a:t>
            </a:r>
            <a:b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The mapping with Folium is a very powerful technique to consolidate information and make the analysis and decision better with confidence.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6663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8548" y="491949"/>
            <a:ext cx="8983579" cy="6078074"/>
          </a:xfrm>
          <a:prstGeom prst="rect">
            <a:avLst/>
          </a:prstGeom>
        </p:spPr>
        <p:txBody>
          <a:bodyPr wrap="square">
            <a:spAutoFit/>
          </a:bodyPr>
          <a:lstStyle/>
          <a:p>
            <a:pPr>
              <a:lnSpc>
                <a:spcPct val="115000"/>
              </a:lnSpc>
            </a:pPr>
            <a:r>
              <a:rPr lang="en-US" b="1" dirty="0">
                <a:solidFill>
                  <a:srgbClr val="333333"/>
                </a:solidFill>
                <a:latin typeface="inherit"/>
                <a:ea typeface="Times New Roman" panose="02020603050405020304" pitchFamily="18" charset="0"/>
                <a:cs typeface="Arial" panose="020B0604020202020204" pitchFamily="34" charset="0"/>
              </a:rPr>
              <a:t>Future Works:</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This Capstone project can be continued for making it more precise in terms to find best house in </a:t>
            </a:r>
            <a:r>
              <a:rPr lang="en-US"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North York. </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Best means on the basis of all required things(daily needs or things we need to live a better life) around and also in terms of cost effective.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333333"/>
                </a:solidFill>
                <a:latin typeface="inherit"/>
                <a:ea typeface="Times New Roman" panose="02020603050405020304" pitchFamily="18" charset="0"/>
                <a:cs typeface="Arial" panose="020B0604020202020204" pitchFamily="34" charset="0"/>
              </a:rPr>
              <a:t>Libraries Which are Used to </a:t>
            </a:r>
            <a:r>
              <a:rPr lang="en-US" dirty="0" smtClean="0">
                <a:solidFill>
                  <a:srgbClr val="333333"/>
                </a:solidFill>
                <a:latin typeface="inherit"/>
                <a:ea typeface="Times New Roman" panose="02020603050405020304" pitchFamily="18" charset="0"/>
                <a:cs typeface="Arial" panose="020B0604020202020204" pitchFamily="34" charset="0"/>
              </a:rPr>
              <a:t>Developed </a:t>
            </a:r>
            <a:r>
              <a:rPr lang="en-US" dirty="0">
                <a:solidFill>
                  <a:srgbClr val="333333"/>
                </a:solidFill>
                <a:latin typeface="inherit"/>
                <a:ea typeface="Times New Roman" panose="02020603050405020304" pitchFamily="18" charset="0"/>
                <a:cs typeface="Arial" panose="020B0604020202020204" pitchFamily="34" charset="0"/>
              </a:rPr>
              <a:t>the Project: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i="1" dirty="0">
                <a:solidFill>
                  <a:srgbClr val="666666"/>
                </a:solidFill>
                <a:latin typeface="Arial" panose="020B0604020202020204" pitchFamily="34" charset="0"/>
                <a:ea typeface="Times New Roman" panose="02020603050405020304" pitchFamily="18" charset="0"/>
                <a:cs typeface="Times New Roman" panose="02020603050405020304" pitchFamily="18" charset="0"/>
              </a:rPr>
              <a:t>Pandas: For creating and manipulating </a:t>
            </a:r>
            <a:r>
              <a:rPr lang="en-US" i="1" dirty="0" err="1">
                <a:solidFill>
                  <a:srgbClr val="666666"/>
                </a:solidFill>
                <a:latin typeface="Arial" panose="020B0604020202020204" pitchFamily="34" charset="0"/>
                <a:ea typeface="Times New Roman" panose="02020603050405020304" pitchFamily="18" charset="0"/>
                <a:cs typeface="Times New Roman" panose="02020603050405020304" pitchFamily="18" charset="0"/>
              </a:rPr>
              <a:t>dataframes</a:t>
            </a:r>
            <a:r>
              <a:rPr lang="en-US" i="1" dirty="0">
                <a:solidFill>
                  <a:srgbClr val="666666"/>
                </a:solidFill>
                <a:latin typeface="Arial" panose="020B060402020202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i="1" dirty="0">
                <a:solidFill>
                  <a:srgbClr val="666666"/>
                </a:solidFill>
                <a:latin typeface="Arial" panose="020B0604020202020204" pitchFamily="34" charset="0"/>
                <a:ea typeface="Times New Roman" panose="02020603050405020304" pitchFamily="18" charset="0"/>
                <a:cs typeface="Times New Roman" panose="02020603050405020304" pitchFamily="18" charset="0"/>
              </a:rPr>
              <a:t>Folium: Python visualization library would be used to visualize the neighborhoods cluster distribution of using interactive leaflet map.</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i="1" dirty="0" err="1">
                <a:solidFill>
                  <a:srgbClr val="666666"/>
                </a:solidFill>
                <a:latin typeface="Arial" panose="020B0604020202020204" pitchFamily="34" charset="0"/>
                <a:ea typeface="Times New Roman" panose="02020603050405020304" pitchFamily="18" charset="0"/>
                <a:cs typeface="Times New Roman" panose="02020603050405020304" pitchFamily="18" charset="0"/>
              </a:rPr>
              <a:t>Scikit</a:t>
            </a:r>
            <a:r>
              <a:rPr lang="en-US" i="1" dirty="0">
                <a:solidFill>
                  <a:srgbClr val="666666"/>
                </a:solidFill>
                <a:latin typeface="Arial" panose="020B0604020202020204" pitchFamily="34" charset="0"/>
                <a:ea typeface="Times New Roman" panose="02020603050405020304" pitchFamily="18" charset="0"/>
                <a:cs typeface="Times New Roman" panose="02020603050405020304" pitchFamily="18" charset="0"/>
              </a:rPr>
              <a:t> Learn: For importing k-means clustering.</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i="1" dirty="0">
                <a:solidFill>
                  <a:srgbClr val="666666"/>
                </a:solidFill>
                <a:latin typeface="Arial" panose="020B0604020202020204" pitchFamily="34" charset="0"/>
                <a:ea typeface="Times New Roman" panose="02020603050405020304" pitchFamily="18" charset="0"/>
                <a:cs typeface="Times New Roman" panose="02020603050405020304" pitchFamily="18" charset="0"/>
              </a:rPr>
              <a:t>JSON: Library to handle JSON files.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i="1" dirty="0">
                <a:solidFill>
                  <a:srgbClr val="666666"/>
                </a:solidFill>
                <a:latin typeface="Arial" panose="020B0604020202020204" pitchFamily="34" charset="0"/>
                <a:ea typeface="Times New Roman" panose="02020603050405020304" pitchFamily="18" charset="0"/>
                <a:cs typeface="Times New Roman" panose="02020603050405020304" pitchFamily="18" charset="0"/>
              </a:rPr>
              <a:t>XML: To separate data from presentation and XML stores data in plain text format.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i="1" dirty="0">
                <a:solidFill>
                  <a:srgbClr val="666666"/>
                </a:solidFill>
                <a:latin typeface="Arial" panose="020B0604020202020204" pitchFamily="34" charset="0"/>
                <a:ea typeface="Times New Roman" panose="02020603050405020304" pitchFamily="18" charset="0"/>
                <a:cs typeface="Times New Roman" panose="02020603050405020304" pitchFamily="18" charset="0"/>
              </a:rPr>
              <a:t>Geocoder: To retrieve Location Data.</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i="1" dirty="0">
                <a:solidFill>
                  <a:srgbClr val="666666"/>
                </a:solidFill>
                <a:latin typeface="Arial" panose="020B0604020202020204" pitchFamily="34" charset="0"/>
                <a:ea typeface="Times New Roman" panose="02020603050405020304" pitchFamily="18" charset="0"/>
                <a:cs typeface="Times New Roman" panose="02020603050405020304" pitchFamily="18" charset="0"/>
              </a:rPr>
              <a:t>Beautiful Soup and Requests: To scrap and library to handle http requests.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1000"/>
              </a:spcAft>
            </a:pPr>
            <a:r>
              <a:rPr lang="en-US" i="1" dirty="0" err="1">
                <a:solidFill>
                  <a:srgbClr val="666666"/>
                </a:solidFill>
                <a:latin typeface="Arial" panose="020B0604020202020204" pitchFamily="34" charset="0"/>
                <a:ea typeface="Times New Roman" panose="02020603050405020304" pitchFamily="18" charset="0"/>
                <a:cs typeface="Times New Roman" panose="02020603050405020304" pitchFamily="18" charset="0"/>
              </a:rPr>
              <a:t>Matplotlib</a:t>
            </a:r>
            <a:r>
              <a:rPr lang="en-US" i="1" dirty="0">
                <a:solidFill>
                  <a:srgbClr val="666666"/>
                </a:solidFill>
                <a:latin typeface="Arial" panose="020B0604020202020204" pitchFamily="34" charset="0"/>
                <a:ea typeface="Times New Roman" panose="02020603050405020304" pitchFamily="18" charset="0"/>
                <a:cs typeface="Times New Roman" panose="02020603050405020304" pitchFamily="18" charset="0"/>
              </a:rPr>
              <a:t>: Python Plotting Module.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0354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86990" y="2449085"/>
            <a:ext cx="4299284" cy="1691553"/>
          </a:xfrm>
          <a:prstGeom prst="rect">
            <a:avLst/>
          </a:prstGeom>
        </p:spPr>
        <p:txBody>
          <a:bodyPr wrap="square">
            <a:spAutoFit/>
          </a:bodyPr>
          <a:lstStyle/>
          <a:p>
            <a:pPr>
              <a:lnSpc>
                <a:spcPct val="115000"/>
              </a:lnSpc>
            </a:pPr>
            <a:r>
              <a:rPr lang="en-IN" sz="9600" b="1" dirty="0" smtClean="0">
                <a:effectLst/>
                <a:latin typeface="Calibri" panose="020F0502020204030204" pitchFamily="34" charset="0"/>
                <a:ea typeface="Calibri" panose="020F0502020204030204" pitchFamily="34" charset="0"/>
                <a:cs typeface="Times New Roman" panose="02020603050405020304" pitchFamily="18" charset="0"/>
              </a:rPr>
              <a:t>Thanks </a:t>
            </a:r>
            <a:endParaRPr lang="en-US" sz="9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481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9716" y="540983"/>
            <a:ext cx="10058400" cy="5746701"/>
          </a:xfrm>
          <a:prstGeom prst="rect">
            <a:avLst/>
          </a:prstGeom>
        </p:spPr>
        <p:txBody>
          <a:bodyPr wrap="square">
            <a:spAutoFit/>
          </a:bodyPr>
          <a:lstStyle/>
          <a:p>
            <a:pPr>
              <a:lnSpc>
                <a:spcPct val="115000"/>
              </a:lnSpc>
            </a:pPr>
            <a:r>
              <a:rPr lang="en-US" sz="3200" dirty="0">
                <a:solidFill>
                  <a:srgbClr val="333333"/>
                </a:solidFill>
                <a:latin typeface="inherit"/>
                <a:ea typeface="Times New Roman" panose="02020603050405020304" pitchFamily="18" charset="0"/>
                <a:cs typeface="Arial" panose="020B0604020202020204" pitchFamily="34" charset="0"/>
              </a:rPr>
              <a:t>1. Introduction: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The purpose of this Capstone Project is to help people in exploring better facilities around their neighborhood. It will help people making smart and efficient decision on selecting great neighborhood out of numbers of other neighborhoods in </a:t>
            </a:r>
            <a:r>
              <a:rPr lang="en-US"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North York, </a:t>
            </a:r>
            <a:r>
              <a:rPr lang="en-US" dirty="0" err="1">
                <a:solidFill>
                  <a:srgbClr val="333333"/>
                </a:solidFill>
                <a:latin typeface="Arial" panose="020B0604020202020204" pitchFamily="34" charset="0"/>
                <a:ea typeface="Times New Roman" panose="02020603050405020304" pitchFamily="18" charset="0"/>
                <a:cs typeface="Times New Roman" panose="02020603050405020304" pitchFamily="18" charset="0"/>
              </a:rPr>
              <a:t>Toranto</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Lots of people are migrating to various states of Canada and needed lots of research for good housing prices and </a:t>
            </a:r>
            <a:r>
              <a:rPr lang="en-US" dirty="0" err="1">
                <a:solidFill>
                  <a:srgbClr val="333333"/>
                </a:solidFill>
                <a:latin typeface="Arial" panose="020B0604020202020204" pitchFamily="34" charset="0"/>
                <a:ea typeface="Times New Roman" panose="02020603050405020304" pitchFamily="18" charset="0"/>
                <a:cs typeface="Times New Roman" panose="02020603050405020304" pitchFamily="18" charset="0"/>
              </a:rPr>
              <a:t>reputated</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schools for their children. This project is for those people who are looking for better neighborhoods. For ease of accessing to Cafe, School, Super market, medical shops, grocery shops, mall, theatre, hospital, like minded people, etc.</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This Capstone Project aim to create an analysis of features for a people migrating to </a:t>
            </a:r>
            <a:r>
              <a:rPr lang="en-US"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North York </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fresh </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and waste water and excrement conveyed in sewers and recreational facilities.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It will help people to get awareness of the area and neighborhood before moving to a new city, state, country or place for their work or to start a new fresh life.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3801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936" y="114300"/>
            <a:ext cx="12074013" cy="7330212"/>
          </a:xfrm>
          <a:prstGeom prst="rect">
            <a:avLst/>
          </a:prstGeom>
        </p:spPr>
        <p:txBody>
          <a:bodyPr wrap="square">
            <a:spAutoFit/>
          </a:bodyPr>
          <a:lstStyle/>
          <a:p>
            <a:pPr>
              <a:lnSpc>
                <a:spcPct val="115000"/>
              </a:lnSpc>
            </a:pPr>
            <a:r>
              <a:rPr lang="en-US" sz="3200" dirty="0">
                <a:solidFill>
                  <a:srgbClr val="333333"/>
                </a:solidFill>
                <a:latin typeface="inherit"/>
                <a:ea typeface="Times New Roman" panose="02020603050405020304" pitchFamily="18" charset="0"/>
                <a:cs typeface="Arial" panose="020B0604020202020204" pitchFamily="34" charset="0"/>
              </a:rPr>
              <a:t>2. Data Section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Data Link: https://en.wikipedia.org/wiki/List_of_postal_codes_of_Canada:_M</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Will use Scarborough dataset which we scrapped from </a:t>
            </a:r>
            <a:r>
              <a:rPr lang="en-US" dirty="0" err="1">
                <a:solidFill>
                  <a:srgbClr val="333333"/>
                </a:solidFill>
                <a:latin typeface="Arial" panose="020B0604020202020204" pitchFamily="34" charset="0"/>
                <a:ea typeface="Times New Roman" panose="02020603050405020304" pitchFamily="18" charset="0"/>
                <a:cs typeface="Times New Roman" panose="02020603050405020304" pitchFamily="18" charset="0"/>
              </a:rPr>
              <a:t>wikipedia</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on Week 3. Dataset consisting of latitude and longitude, zip codes.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333333"/>
                </a:solidFill>
                <a:latin typeface="inherit"/>
                <a:ea typeface="Times New Roman" panose="02020603050405020304" pitchFamily="18" charset="0"/>
                <a:cs typeface="Arial" panose="020B0604020202020204" pitchFamily="34" charset="0"/>
              </a:rPr>
              <a:t>Foursquare API Data:</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We will need data about different venues in different neighborhoods of that specific borough.</a:t>
            </a:r>
            <a:b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After finding the list of neighborhoods, we then connect to the Foursquare API to gather information about venues inside each and every neighborhood. For each neighborhood, we have chosen the radius to </a:t>
            </a:r>
            <a:r>
              <a:rPr lang="en-US">
                <a:solidFill>
                  <a:srgbClr val="333333"/>
                </a:solidFill>
                <a:latin typeface="Arial" panose="020B0604020202020204" pitchFamily="34" charset="0"/>
                <a:ea typeface="Times New Roman" panose="02020603050405020304" pitchFamily="18" charset="0"/>
                <a:cs typeface="Times New Roman" panose="02020603050405020304" pitchFamily="18" charset="0"/>
              </a:rPr>
              <a:t>be </a:t>
            </a:r>
            <a:r>
              <a:rPr lang="en-US"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700 </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meter.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The data retrieved from Foursquare contained information of venues within a specified distance of the longitude and latitude of the postcodes. The information obtained per venue as follows: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latinLnBrk="1"/>
            <a:r>
              <a:rPr lang="en-US" dirty="0" smtClean="0"/>
              <a:t>1. Neighborhood                    3. Neighborhood Longitude              </a:t>
            </a:r>
            <a:r>
              <a:rPr lang="fr-FR" dirty="0"/>
              <a:t>6. Venue </a:t>
            </a:r>
            <a:r>
              <a:rPr lang="fr-FR" dirty="0" smtClean="0"/>
              <a:t>Latitude     7</a:t>
            </a:r>
            <a:r>
              <a:rPr lang="fr-FR" dirty="0"/>
              <a:t>. Venue </a:t>
            </a:r>
            <a:r>
              <a:rPr lang="fr-FR" dirty="0" smtClean="0"/>
              <a:t>Longitude</a:t>
            </a:r>
            <a:endParaRPr lang="en-US" dirty="0" smtClean="0"/>
          </a:p>
          <a:p>
            <a:pPr latinLnBrk="1"/>
            <a:r>
              <a:rPr lang="en-US" dirty="0" smtClean="0"/>
              <a:t>2</a:t>
            </a:r>
            <a:r>
              <a:rPr lang="en-US" dirty="0"/>
              <a:t>. Neighborhood </a:t>
            </a:r>
            <a:r>
              <a:rPr lang="en-US" dirty="0" smtClean="0"/>
              <a:t>Latitude     4</a:t>
            </a:r>
            <a:r>
              <a:rPr lang="en-US" dirty="0"/>
              <a:t>. Venue</a:t>
            </a:r>
          </a:p>
          <a:p>
            <a:pPr latinLnBrk="1"/>
            <a:r>
              <a:rPr lang="fr-FR" dirty="0" smtClean="0"/>
              <a:t>8</a:t>
            </a:r>
            <a:r>
              <a:rPr lang="fr-FR" dirty="0"/>
              <a:t>. Venue </a:t>
            </a:r>
            <a:r>
              <a:rPr lang="fr-FR" dirty="0" err="1" smtClean="0"/>
              <a:t>Category</a:t>
            </a:r>
            <a:r>
              <a:rPr lang="en-US" dirty="0" smtClean="0"/>
              <a:t>                 5</a:t>
            </a:r>
            <a:r>
              <a:rPr lang="en-US" dirty="0"/>
              <a:t>. Name of the venue e.g. the name of a store or restaurant</a:t>
            </a:r>
          </a:p>
          <a:p>
            <a:pPr latinLnBrk="1"/>
            <a:endParaRPr lang="en-US" dirty="0"/>
          </a:p>
          <a:p>
            <a:pPr latinLnBrk="1">
              <a:lnSpc>
                <a:spcPct val="115000"/>
              </a:lnSpc>
              <a:spcAft>
                <a:spcPts val="68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400" dirty="0" smtClean="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6271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2566" y="274283"/>
            <a:ext cx="10058400" cy="478914"/>
          </a:xfrm>
          <a:prstGeom prst="rect">
            <a:avLst/>
          </a:prstGeom>
        </p:spPr>
        <p:txBody>
          <a:bodyPr wrap="square">
            <a:spAutoFit/>
          </a:bodyPr>
          <a:lstStyle/>
          <a:p>
            <a:pPr>
              <a:lnSpc>
                <a:spcPct val="115000"/>
              </a:lnSpc>
            </a:pPr>
            <a:r>
              <a:rPr lang="en-US" sz="2400" b="1" dirty="0"/>
              <a:t>Map of </a:t>
            </a:r>
            <a:r>
              <a:rPr lang="en-US" sz="2400" b="1" dirty="0" smtClean="0"/>
              <a:t>North York</a:t>
            </a:r>
            <a:endParaRPr lang="en-US" sz="2400" dirty="0"/>
          </a:p>
        </p:txBody>
      </p:sp>
      <p:pic>
        <p:nvPicPr>
          <p:cNvPr id="2" name="Picture 1"/>
          <p:cNvPicPr>
            <a:picLocks noChangeAspect="1"/>
          </p:cNvPicPr>
          <p:nvPr/>
        </p:nvPicPr>
        <p:blipFill>
          <a:blip r:embed="rId2"/>
          <a:stretch>
            <a:fillRect/>
          </a:stretch>
        </p:blipFill>
        <p:spPr>
          <a:xfrm>
            <a:off x="465027" y="1004637"/>
            <a:ext cx="9464841" cy="5323974"/>
          </a:xfrm>
          <a:prstGeom prst="rect">
            <a:avLst/>
          </a:prstGeom>
        </p:spPr>
      </p:pic>
    </p:spTree>
    <p:extLst>
      <p:ext uri="{BB962C8B-B14F-4D97-AF65-F5344CB8AC3E}">
        <p14:creationId xmlns:p14="http://schemas.microsoft.com/office/powerpoint/2010/main" val="4281141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85602"/>
            <a:ext cx="9368589" cy="4042645"/>
          </a:xfrm>
          <a:prstGeom prst="rect">
            <a:avLst/>
          </a:prstGeom>
        </p:spPr>
        <p:txBody>
          <a:bodyPr wrap="square">
            <a:spAutoFit/>
          </a:bodyPr>
          <a:lstStyle/>
          <a:p>
            <a:pPr>
              <a:lnSpc>
                <a:spcPct val="115000"/>
              </a:lnSpc>
            </a:pPr>
            <a:r>
              <a:rPr lang="en-US" sz="4000" dirty="0">
                <a:solidFill>
                  <a:srgbClr val="333333"/>
                </a:solidFill>
                <a:latin typeface="inherit"/>
                <a:ea typeface="Times New Roman" panose="02020603050405020304" pitchFamily="18" charset="0"/>
                <a:cs typeface="Arial" panose="020B0604020202020204" pitchFamily="34" charset="0"/>
              </a:rPr>
              <a:t>3. Methodology Section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solidFill>
                  <a:srgbClr val="333333"/>
                </a:solidFill>
                <a:latin typeface="inherit"/>
                <a:ea typeface="Times New Roman" panose="02020603050405020304" pitchFamily="18" charset="0"/>
                <a:cs typeface="Arial" panose="020B0604020202020204" pitchFamily="34" charset="0"/>
              </a:rPr>
              <a:t>Clustering Approach:</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2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2400"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Using K-Means Clustering Approach</a:t>
            </a:r>
            <a:r>
              <a:rPr lang="en-US" sz="2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 Most Common Venue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5908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1263" y="1186613"/>
            <a:ext cx="9537032" cy="5364581"/>
          </a:xfrm>
          <a:prstGeom prst="rect">
            <a:avLst/>
          </a:prstGeom>
        </p:spPr>
      </p:pic>
      <p:sp>
        <p:nvSpPr>
          <p:cNvPr id="3" name="TextBox 2"/>
          <p:cNvSpPr txBox="1"/>
          <p:nvPr/>
        </p:nvSpPr>
        <p:spPr>
          <a:xfrm flipH="1">
            <a:off x="481263" y="360948"/>
            <a:ext cx="4117207" cy="461665"/>
          </a:xfrm>
          <a:prstGeom prst="rect">
            <a:avLst/>
          </a:prstGeom>
          <a:noFill/>
        </p:spPr>
        <p:txBody>
          <a:bodyPr wrap="square" rtlCol="0">
            <a:spAutoFit/>
          </a:bodyPr>
          <a:lstStyle/>
          <a:p>
            <a:r>
              <a:rPr lang="en-IN" sz="2400" b="1" dirty="0" smtClean="0"/>
              <a:t>K means Clusters, K=10</a:t>
            </a:r>
            <a:endParaRPr lang="en-US" sz="2400" b="1" dirty="0"/>
          </a:p>
        </p:txBody>
      </p:sp>
    </p:spTree>
    <p:extLst>
      <p:ext uri="{BB962C8B-B14F-4D97-AF65-F5344CB8AC3E}">
        <p14:creationId xmlns:p14="http://schemas.microsoft.com/office/powerpoint/2010/main" val="3767247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547" y="424777"/>
            <a:ext cx="9464841" cy="4715137"/>
          </a:xfrm>
          <a:prstGeom prst="rect">
            <a:avLst/>
          </a:prstGeom>
        </p:spPr>
        <p:txBody>
          <a:bodyPr wrap="square">
            <a:spAutoFit/>
          </a:bodyPr>
          <a:lstStyle/>
          <a:p>
            <a:pPr>
              <a:lnSpc>
                <a:spcPct val="115000"/>
              </a:lnSpc>
            </a:pPr>
            <a:r>
              <a:rPr lang="en-US" sz="4000" b="1" dirty="0">
                <a:solidFill>
                  <a:srgbClr val="333333"/>
                </a:solidFill>
                <a:latin typeface="inherit"/>
                <a:ea typeface="Times New Roman" panose="02020603050405020304" pitchFamily="18" charset="0"/>
                <a:cs typeface="Arial" panose="020B0604020202020204" pitchFamily="34" charset="0"/>
              </a:rPr>
              <a:t>Work Flow:</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32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Using credentials of Foursquare API features of near-by places of the neighborhoods would be mined. Due to http request limitations the number of places per neighborhood parameter would reasonably be set to 100 and the radius parameter </a:t>
            </a:r>
            <a:r>
              <a:rPr lang="en-US" sz="3200"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r>
              <a:rPr lang="en-US" sz="32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set to </a:t>
            </a:r>
            <a:r>
              <a:rPr lang="en-US" sz="3200"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700</a:t>
            </a:r>
            <a:r>
              <a:rPr lang="en-US" sz="32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4175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6673" y="200447"/>
            <a:ext cx="6096000" cy="1066959"/>
          </a:xfrm>
          <a:prstGeom prst="rect">
            <a:avLst/>
          </a:prstGeom>
        </p:spPr>
        <p:txBody>
          <a:bodyPr>
            <a:spAutoFit/>
          </a:bodyPr>
          <a:lstStyle/>
          <a:p>
            <a:pPr>
              <a:lnSpc>
                <a:spcPct val="115000"/>
              </a:lnSpc>
            </a:pPr>
            <a:r>
              <a:rPr lang="en-US" sz="3200" dirty="0">
                <a:solidFill>
                  <a:srgbClr val="333333"/>
                </a:solidFill>
                <a:latin typeface="inherit"/>
                <a:ea typeface="Times New Roman" panose="02020603050405020304" pitchFamily="18" charset="0"/>
                <a:cs typeface="Arial" panose="020B0604020202020204" pitchFamily="34" charset="0"/>
              </a:rPr>
              <a:t>4. Results Section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Map of Clusters in </a:t>
            </a:r>
            <a:r>
              <a:rPr lang="en-US" b="1"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North York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3136" y="1267406"/>
            <a:ext cx="9625264" cy="5414211"/>
          </a:xfrm>
          <a:prstGeom prst="rect">
            <a:avLst/>
          </a:prstGeom>
        </p:spPr>
      </p:pic>
    </p:spTree>
    <p:extLst>
      <p:ext uri="{BB962C8B-B14F-4D97-AF65-F5344CB8AC3E}">
        <p14:creationId xmlns:p14="http://schemas.microsoft.com/office/powerpoint/2010/main" val="291246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33" y="191601"/>
            <a:ext cx="5528052" cy="390363"/>
          </a:xfrm>
          <a:prstGeom prst="rect">
            <a:avLst/>
          </a:prstGeom>
        </p:spPr>
        <p:txBody>
          <a:bodyPr wrap="none">
            <a:spAutoFit/>
          </a:bodyPr>
          <a:lstStyle/>
          <a:p>
            <a:pPr>
              <a:lnSpc>
                <a:spcPct val="115000"/>
              </a:lnSpc>
              <a:spcBef>
                <a:spcPts val="680"/>
              </a:spcBef>
              <a:spcAft>
                <a:spcPts val="680"/>
              </a:spcAft>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Average Housing Price by Clusters in </a:t>
            </a:r>
            <a:r>
              <a:rPr lang="en-US" b="1"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North York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39732" y="794084"/>
            <a:ext cx="9987109" cy="5617749"/>
          </a:xfrm>
          <a:prstGeom prst="rect">
            <a:avLst/>
          </a:prstGeom>
        </p:spPr>
      </p:pic>
    </p:spTree>
    <p:extLst>
      <p:ext uri="{BB962C8B-B14F-4D97-AF65-F5344CB8AC3E}">
        <p14:creationId xmlns:p14="http://schemas.microsoft.com/office/powerpoint/2010/main" val="36502628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105</TotalTime>
  <Words>1178</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inherit</vt:lpstr>
      <vt:lpstr>Symbol</vt:lpstr>
      <vt:lpstr>Times New Roman</vt:lpstr>
      <vt:lpstr>Wingdings 3</vt:lpstr>
      <vt:lpstr>Ion Boardroom</vt:lpstr>
      <vt:lpstr>Battle of Neighbourhoods – 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Roquette Frères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 – Capstone Project</dc:title>
  <dc:creator>SINGH Sanjay</dc:creator>
  <cp:lastModifiedBy>SINGH Sanjay</cp:lastModifiedBy>
  <cp:revision>16</cp:revision>
  <dcterms:created xsi:type="dcterms:W3CDTF">2020-10-24T11:37:42Z</dcterms:created>
  <dcterms:modified xsi:type="dcterms:W3CDTF">2020-10-24T13:23:37Z</dcterms:modified>
</cp:coreProperties>
</file>