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3"/>
    <p:sldId id="261" r:id="rId4"/>
    <p:sldId id="263" r:id="rId5"/>
    <p:sldId id="262" r:id="rId6"/>
    <p:sldId id="264" r:id="rId7"/>
    <p:sldId id="266" r:id="rId8"/>
    <p:sldId id="278" r:id="rId9"/>
    <p:sldId id="269" r:id="rId10"/>
    <p:sldId id="271" r:id="rId11"/>
    <p:sldId id="275" r:id="rId12"/>
    <p:sldId id="284" r:id="rId13"/>
    <p:sldId id="272"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5A6FC"/>
    <a:srgbClr val="95B2FC"/>
    <a:srgbClr val="F17EE7"/>
    <a:srgbClr val="F469F2"/>
    <a:srgbClr val="EF5FEE"/>
    <a:srgbClr val="EF73E5"/>
    <a:srgbClr val="EE60E6"/>
    <a:srgbClr val="F273F3"/>
    <a:srgbClr val="F27B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jpe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26285" y="510540"/>
            <a:ext cx="9144000" cy="1073150"/>
          </a:xfrm>
        </p:spPr>
        <p:txBody>
          <a:bodyPr>
            <a:normAutofit fontScale="90000"/>
          </a:bodyPr>
          <a:lstStyle/>
          <a:p>
            <a:r>
              <a:rPr lang="en-US" sz="2220"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CMR COLLEGE OF ENGINEERING &amp; TECHNOLOGY</a:t>
            </a:r>
            <a:br>
              <a:rPr lang="en-US" sz="2220"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r>
              <a:rPr lang="en-US" sz="2220"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Kandlakoya, Medchal, Hyderabad - 501401</a:t>
            </a:r>
            <a:br>
              <a:rPr lang="en-US" sz="2220"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r>
              <a:rPr lang="en-US" sz="2220"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Department of Computer Science and Engineering</a:t>
            </a:r>
            <a:br>
              <a:rPr lang="en-US" sz="2220"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r>
              <a:rPr lang="en-US" sz="2220"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endParaRPr lang="en-US" sz="2220"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944245" y="1456690"/>
            <a:ext cx="10867390" cy="4968875"/>
          </a:xfrm>
        </p:spPr>
        <p:txBody>
          <a:bodyPr/>
          <a:lstStyle/>
          <a:p>
            <a:endParaRPr lang="en-US" sz="3500" b="1"/>
          </a:p>
          <a:p>
            <a:r>
              <a:rPr lang="en-US" sz="3500" b="1"/>
              <a:t>VACCINE HANDLING SYSTEM</a:t>
            </a:r>
            <a:r>
              <a:rPr lang="en-US" sz="2000" b="1"/>
              <a:t> </a:t>
            </a:r>
            <a:endParaRPr lang="en-US" sz="2000" b="1"/>
          </a:p>
          <a:p>
            <a:r>
              <a:rPr lang="en-US" b="1"/>
              <a:t>                          </a:t>
            </a:r>
            <a:endParaRPr lang="en-US" b="1"/>
          </a:p>
          <a:p>
            <a:r>
              <a:rPr lang="en-US" b="1"/>
              <a:t>                                                                                                  </a:t>
            </a:r>
            <a:endParaRPr lang="en-US" b="1"/>
          </a:p>
          <a:p>
            <a:endParaRPr lang="en-US" sz="2000" b="1"/>
          </a:p>
          <a:p>
            <a:r>
              <a:rPr lang="en-US" b="1"/>
              <a:t>                                                                                                  </a:t>
            </a:r>
            <a:endParaRPr lang="en-US" sz="2000"/>
          </a:p>
          <a:p>
            <a:pPr algn="l"/>
            <a:endParaRPr lang="en-US" sz="2000"/>
          </a:p>
          <a:p>
            <a:pPr algn="l"/>
            <a:endParaRPr lang="en-US" sz="2000"/>
          </a:p>
          <a:p>
            <a:pPr algn="l"/>
            <a:endParaRPr lang="en-US" sz="2000"/>
          </a:p>
          <a:p>
            <a:pPr algn="l"/>
            <a:r>
              <a:rPr lang="en-US" sz="2500" b="1">
                <a:gradFill>
                  <a:gsLst>
                    <a:gs pos="0">
                      <a:srgbClr val="7B32B2"/>
                    </a:gs>
                    <a:gs pos="100000">
                      <a:srgbClr val="401A5D"/>
                    </a:gs>
                  </a:gsLst>
                  <a:lin scaled="0"/>
                </a:gradFill>
              </a:rPr>
              <a:t>Under esteemed guidance of</a:t>
            </a:r>
            <a:endParaRPr lang="en-US" sz="2000" b="1"/>
          </a:p>
          <a:p>
            <a:pPr algn="l"/>
            <a:r>
              <a:rPr lang="en-US" sz="2000" b="1"/>
              <a:t>Ms.Preety Singh</a:t>
            </a:r>
            <a:endParaRPr lang="en-US" sz="2000"/>
          </a:p>
          <a:p>
            <a:endParaRPr lang="en-US" sz="2000"/>
          </a:p>
          <a:p>
            <a:endParaRPr lang="en-US" sz="2000"/>
          </a:p>
        </p:txBody>
      </p:sp>
      <p:pic>
        <p:nvPicPr>
          <p:cNvPr id="4" name="Picture 3" descr="cmr logo"/>
          <p:cNvPicPr>
            <a:picLocks noChangeAspect="1"/>
          </p:cNvPicPr>
          <p:nvPr/>
        </p:nvPicPr>
        <p:blipFill>
          <a:blip r:embed="rId1"/>
          <a:stretch>
            <a:fillRect/>
          </a:stretch>
        </p:blipFill>
        <p:spPr>
          <a:xfrm>
            <a:off x="456565" y="443230"/>
            <a:ext cx="1569720" cy="1140460"/>
          </a:xfrm>
          <a:prstGeom prst="rect">
            <a:avLst/>
          </a:prstGeom>
        </p:spPr>
      </p:pic>
      <p:pic>
        <p:nvPicPr>
          <p:cNvPr id="5" name="Picture 4" descr="WhatsApp Image 2021-11-24 at 9.08.24 PM"/>
          <p:cNvPicPr>
            <a:picLocks noChangeAspect="1"/>
          </p:cNvPicPr>
          <p:nvPr/>
        </p:nvPicPr>
        <p:blipFill>
          <a:blip r:embed="rId2"/>
          <a:stretch>
            <a:fillRect/>
          </a:stretch>
        </p:blipFill>
        <p:spPr>
          <a:xfrm>
            <a:off x="1036320" y="3043555"/>
            <a:ext cx="3952240" cy="1794510"/>
          </a:xfrm>
          <a:prstGeom prst="rect">
            <a:avLst/>
          </a:prstGeom>
        </p:spPr>
      </p:pic>
      <p:sp>
        <p:nvSpPr>
          <p:cNvPr id="6" name="Text Box 5"/>
          <p:cNvSpPr txBox="1"/>
          <p:nvPr/>
        </p:nvSpPr>
        <p:spPr>
          <a:xfrm>
            <a:off x="7221220" y="3480435"/>
            <a:ext cx="4432300" cy="922020"/>
          </a:xfrm>
          <a:prstGeom prst="rect">
            <a:avLst/>
          </a:prstGeom>
          <a:noFill/>
        </p:spPr>
        <p:txBody>
          <a:bodyPr wrap="square" rtlCol="0">
            <a:spAutoFit/>
          </a:bodyPr>
          <a:p>
            <a:r>
              <a:rPr lang="en-US"/>
              <a:t>19H51A0538    -    D.KEERTHI</a:t>
            </a:r>
            <a:endParaRPr lang="en-US"/>
          </a:p>
          <a:p>
            <a:r>
              <a:rPr lang="en-US"/>
              <a:t>19H51A0539    -    E.SANJUPRIYA</a:t>
            </a:r>
            <a:endParaRPr lang="en-US"/>
          </a:p>
          <a:p>
            <a:r>
              <a:rPr lang="en-US"/>
              <a:t>19H51A0544    -    K.PAVAN</a:t>
            </a:r>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2480945" y="916940"/>
            <a:ext cx="5722620" cy="5218430"/>
          </a:xfrm>
        </p:spPr>
        <p:txBody>
          <a:bodyPr/>
          <a:p>
            <a:pPr marL="0" indent="0">
              <a:buNone/>
            </a:pPr>
            <a:r>
              <a:rPr lang="en-US" sz="2500" b="1" dirty="0" smtClean="0">
                <a:solidFill>
                  <a:schemeClr val="accent3">
                    <a:lumMod val="50000"/>
                  </a:schemeClr>
                </a:solidFill>
                <a:latin typeface="Times New Roman" panose="02020603050405020304" charset="0"/>
                <a:cs typeface="Times New Roman" panose="02020603050405020304" charset="0"/>
                <a:sym typeface="+mn-ea"/>
              </a:rPr>
              <a:t>3</a:t>
            </a:r>
            <a:r>
              <a:rPr lang="en-US" sz="2500" b="1" baseline="30000" dirty="0" smtClean="0">
                <a:solidFill>
                  <a:schemeClr val="accent3">
                    <a:lumMod val="50000"/>
                  </a:schemeClr>
                </a:solidFill>
                <a:latin typeface="Times New Roman" panose="02020603050405020304" charset="0"/>
                <a:cs typeface="Times New Roman" panose="02020603050405020304" charset="0"/>
                <a:sym typeface="+mn-ea"/>
              </a:rPr>
              <a:t>rd </a:t>
            </a:r>
            <a:r>
              <a:rPr lang="en-US" sz="2500" b="1" dirty="0" smtClean="0">
                <a:solidFill>
                  <a:schemeClr val="accent3">
                    <a:lumMod val="50000"/>
                  </a:schemeClr>
                </a:solidFill>
                <a:latin typeface="Times New Roman" panose="02020603050405020304" charset="0"/>
                <a:cs typeface="Times New Roman" panose="02020603050405020304" charset="0"/>
                <a:sym typeface="+mn-ea"/>
              </a:rPr>
              <a:t>page :</a:t>
            </a:r>
            <a:endParaRPr lang="en-US" sz="2500" b="1" dirty="0" smtClean="0">
              <a:solidFill>
                <a:schemeClr val="accent3">
                  <a:lumMod val="50000"/>
                </a:schemeClr>
              </a:solidFill>
              <a:latin typeface="Times New Roman" panose="02020603050405020304" charset="0"/>
              <a:cs typeface="Times New Roman" panose="02020603050405020304" charset="0"/>
            </a:endParaRPr>
          </a:p>
          <a:p>
            <a:pPr marL="0" indent="0">
              <a:buNone/>
            </a:pPr>
            <a:r>
              <a:rPr lang="en-US" sz="2500" dirty="0" smtClean="0">
                <a:latin typeface="Times New Roman" panose="02020603050405020304" charset="0"/>
                <a:cs typeface="Times New Roman" panose="02020603050405020304" charset="0"/>
                <a:sym typeface="+mn-ea"/>
              </a:rPr>
              <a:t>                       </a:t>
            </a:r>
            <a:r>
              <a:rPr lang="en-US" sz="2500" b="1" dirty="0" smtClean="0">
                <a:latin typeface="Times New Roman" panose="02020603050405020304" charset="0"/>
                <a:cs typeface="Times New Roman" panose="02020603050405020304" charset="0"/>
                <a:sym typeface="+mn-ea"/>
              </a:rPr>
              <a:t>WELCOME</a:t>
            </a:r>
            <a:endParaRPr lang="en-US" sz="2500" dirty="0" smtClean="0">
              <a:latin typeface="Times New Roman" panose="02020603050405020304" charset="0"/>
              <a:cs typeface="Times New Roman" panose="02020603050405020304" charset="0"/>
            </a:endParaRPr>
          </a:p>
          <a:p>
            <a:pPr marL="0" indent="0">
              <a:buNone/>
            </a:pPr>
            <a:r>
              <a:rPr lang="en-US" sz="2500" dirty="0" smtClean="0">
                <a:latin typeface="Times New Roman" panose="02020603050405020304" charset="0"/>
                <a:cs typeface="Times New Roman" panose="02020603050405020304" charset="0"/>
                <a:sym typeface="+mn-ea"/>
              </a:rPr>
              <a:t>1.ADD DATA</a:t>
            </a:r>
            <a:endParaRPr lang="en-US" sz="2500" dirty="0" smtClean="0">
              <a:latin typeface="Times New Roman" panose="02020603050405020304" charset="0"/>
              <a:cs typeface="Times New Roman" panose="02020603050405020304" charset="0"/>
            </a:endParaRPr>
          </a:p>
          <a:p>
            <a:pPr marL="0" indent="0">
              <a:buNone/>
            </a:pPr>
            <a:r>
              <a:rPr lang="en-US" sz="2500" dirty="0" smtClean="0">
                <a:latin typeface="Times New Roman" panose="02020603050405020304" charset="0"/>
                <a:cs typeface="Times New Roman" panose="02020603050405020304" charset="0"/>
                <a:sym typeface="+mn-ea"/>
              </a:rPr>
              <a:t>2.NO VACCINES AVILABLE </a:t>
            </a:r>
            <a:endParaRPr lang="en-US" sz="2500" dirty="0" smtClean="0">
              <a:latin typeface="Times New Roman" panose="02020603050405020304" charset="0"/>
              <a:cs typeface="Times New Roman" panose="02020603050405020304" charset="0"/>
            </a:endParaRPr>
          </a:p>
          <a:p>
            <a:pPr marL="0" indent="0">
              <a:buNone/>
            </a:pPr>
            <a:r>
              <a:rPr lang="en-US" sz="2500" dirty="0" smtClean="0">
                <a:latin typeface="Times New Roman" panose="02020603050405020304" charset="0"/>
                <a:cs typeface="Times New Roman" panose="02020603050405020304" charset="0"/>
                <a:sym typeface="+mn-ea"/>
              </a:rPr>
              <a:t>3.SEARCH DATA </a:t>
            </a:r>
            <a:endParaRPr lang="en-US" sz="2500" dirty="0" smtClean="0">
              <a:latin typeface="Times New Roman" panose="02020603050405020304" charset="0"/>
              <a:cs typeface="Times New Roman" panose="02020603050405020304" charset="0"/>
            </a:endParaRPr>
          </a:p>
          <a:p>
            <a:pPr marL="0" indent="0">
              <a:buNone/>
            </a:pPr>
            <a:r>
              <a:rPr lang="en-US" sz="2500" dirty="0" smtClean="0">
                <a:latin typeface="Times New Roman" panose="02020603050405020304" charset="0"/>
                <a:cs typeface="Times New Roman" panose="02020603050405020304" charset="0"/>
                <a:sym typeface="+mn-ea"/>
              </a:rPr>
              <a:t>	</a:t>
            </a:r>
            <a:r>
              <a:rPr lang="en-US" sz="2500" dirty="0" smtClean="0">
                <a:latin typeface="Arial" panose="020B0604020202020204" pitchFamily="34" charset="0"/>
                <a:cs typeface="Times New Roman" panose="02020603050405020304" charset="0"/>
                <a:sym typeface="+mn-ea"/>
              </a:rPr>
              <a:t>● </a:t>
            </a:r>
            <a:r>
              <a:rPr lang="en-US" sz="2500" dirty="0" smtClean="0">
                <a:latin typeface="Times New Roman" panose="02020603050405020304" charset="0"/>
                <a:cs typeface="Times New Roman" panose="02020603050405020304" charset="0"/>
                <a:sym typeface="+mn-ea"/>
              </a:rPr>
              <a:t>USING AADHAR</a:t>
            </a:r>
            <a:endParaRPr lang="en-US" sz="2500" dirty="0" smtClean="0">
              <a:latin typeface="Times New Roman" panose="02020603050405020304" charset="0"/>
              <a:cs typeface="Times New Roman" panose="02020603050405020304" charset="0"/>
            </a:endParaRPr>
          </a:p>
          <a:p>
            <a:pPr marL="0" indent="0">
              <a:buNone/>
            </a:pPr>
            <a:r>
              <a:rPr lang="en-US" sz="2500" dirty="0" smtClean="0">
                <a:latin typeface="Times New Roman" panose="02020603050405020304" charset="0"/>
                <a:cs typeface="Times New Roman" panose="02020603050405020304" charset="0"/>
                <a:sym typeface="+mn-ea"/>
              </a:rPr>
              <a:t>	</a:t>
            </a:r>
            <a:r>
              <a:rPr lang="en-US" sz="2500" dirty="0" smtClean="0">
                <a:latin typeface="Arial" panose="020B0604020202020204" pitchFamily="34" charset="0"/>
                <a:cs typeface="Times New Roman" panose="02020603050405020304" charset="0"/>
                <a:sym typeface="+mn-ea"/>
              </a:rPr>
              <a:t>● </a:t>
            </a:r>
            <a:r>
              <a:rPr lang="en-US" sz="2500" dirty="0" smtClean="0">
                <a:latin typeface="Times New Roman" panose="02020603050405020304" charset="0"/>
                <a:cs typeface="Times New Roman" panose="02020603050405020304" charset="0"/>
                <a:sym typeface="+mn-ea"/>
              </a:rPr>
              <a:t>USING AGE OR GENDER</a:t>
            </a:r>
            <a:endParaRPr lang="en-US" sz="2500" dirty="0" smtClean="0">
              <a:latin typeface="Times New Roman" panose="02020603050405020304" charset="0"/>
              <a:cs typeface="Times New Roman" panose="02020603050405020304" charset="0"/>
            </a:endParaRPr>
          </a:p>
          <a:p>
            <a:pPr marL="0" indent="0">
              <a:buNone/>
            </a:pPr>
            <a:r>
              <a:rPr lang="en-US" sz="2500" dirty="0" smtClean="0">
                <a:latin typeface="Times New Roman" panose="02020603050405020304" charset="0"/>
                <a:cs typeface="Times New Roman" panose="02020603050405020304" charset="0"/>
                <a:sym typeface="+mn-ea"/>
              </a:rPr>
              <a:t>	</a:t>
            </a:r>
            <a:r>
              <a:rPr lang="en-US" sz="2500" dirty="0" smtClean="0">
                <a:latin typeface="Arial" panose="020B0604020202020204" pitchFamily="34" charset="0"/>
                <a:cs typeface="Times New Roman" panose="02020603050405020304" charset="0"/>
                <a:sym typeface="+mn-ea"/>
              </a:rPr>
              <a:t>● </a:t>
            </a:r>
            <a:r>
              <a:rPr lang="en-US" sz="2500" dirty="0" smtClean="0">
                <a:latin typeface="Times New Roman" panose="02020603050405020304" charset="0"/>
                <a:cs typeface="Times New Roman" panose="02020603050405020304" charset="0"/>
                <a:sym typeface="+mn-ea"/>
              </a:rPr>
              <a:t>USING PROFESSION</a:t>
            </a:r>
            <a:endParaRPr lang="en-US" sz="2500" dirty="0" smtClean="0">
              <a:latin typeface="Times New Roman" panose="02020603050405020304" charset="0"/>
              <a:cs typeface="Times New Roman" panose="02020603050405020304" charset="0"/>
              <a:sym typeface="+mn-ea"/>
            </a:endParaRPr>
          </a:p>
          <a:p>
            <a:pPr>
              <a:buNone/>
            </a:pPr>
            <a:r>
              <a:rPr lang="en-US" sz="2500" dirty="0" smtClean="0">
                <a:latin typeface="Times New Roman" panose="02020603050405020304" charset="0"/>
                <a:cs typeface="Times New Roman" panose="02020603050405020304" charset="0"/>
                <a:sym typeface="+mn-ea"/>
              </a:rPr>
              <a:t>4.EXIT</a:t>
            </a:r>
            <a:endParaRPr lang="en-US" sz="2500" dirty="0" smtClean="0">
              <a:latin typeface="Times New Roman" panose="02020603050405020304" charset="0"/>
              <a:cs typeface="Times New Roman" panose="02020603050405020304" charset="0"/>
            </a:endParaRPr>
          </a:p>
          <a:p>
            <a:pPr marL="0" indent="0">
              <a:buNone/>
            </a:pPr>
            <a:r>
              <a:rPr lang="en-US" sz="2500" dirty="0" smtClean="0">
                <a:latin typeface="Times New Roman" panose="02020603050405020304" charset="0"/>
                <a:cs typeface="Times New Roman" panose="02020603050405020304" charset="0"/>
                <a:sym typeface="+mn-ea"/>
              </a:rPr>
              <a:t>PLEASE ENTER ANY OPTION TO CONTINUE</a:t>
            </a:r>
            <a:endParaRPr lang="en-US" sz="2500" dirty="0" smtClean="0">
              <a:latin typeface="Times New Roman" panose="02020603050405020304" charset="0"/>
              <a:cs typeface="Times New Roman" panose="02020603050405020304" charset="0"/>
              <a:sym typeface="+mn-ea"/>
            </a:endParaRPr>
          </a:p>
          <a:p>
            <a:pPr marL="0" indent="0">
              <a:buNone/>
            </a:pPr>
            <a:endParaRPr lang="en-US" sz="2500" dirty="0" smtClean="0">
              <a:latin typeface="Times New Roman" panose="02020603050405020304" charset="0"/>
              <a:cs typeface="Times New Roman" panose="02020603050405020304" charset="0"/>
            </a:endParaRPr>
          </a:p>
          <a:p>
            <a:pPr marL="0" indent="0">
              <a:buNone/>
            </a:pPr>
            <a:endParaRPr lang="en-US" sz="25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pPr marL="0" indent="0">
              <a:buNone/>
            </a:pPr>
            <a:r>
              <a:rPr lang="en-US" sz="2500" b="1" dirty="0" smtClean="0">
                <a:solidFill>
                  <a:schemeClr val="accent3">
                    <a:lumMod val="50000"/>
                  </a:schemeClr>
                </a:solidFill>
                <a:latin typeface="Times New Roman" panose="02020603050405020304" charset="0"/>
                <a:cs typeface="Times New Roman" panose="02020603050405020304" charset="0"/>
                <a:sym typeface="+mn-ea"/>
              </a:rPr>
              <a:t>4</a:t>
            </a:r>
            <a:r>
              <a:rPr lang="en-US" sz="2500" b="1" baseline="30000" dirty="0" smtClean="0">
                <a:solidFill>
                  <a:schemeClr val="accent3">
                    <a:lumMod val="50000"/>
                  </a:schemeClr>
                </a:solidFill>
                <a:latin typeface="Times New Roman" panose="02020603050405020304" charset="0"/>
                <a:cs typeface="Times New Roman" panose="02020603050405020304" charset="0"/>
                <a:sym typeface="+mn-ea"/>
              </a:rPr>
              <a:t>th </a:t>
            </a:r>
            <a:r>
              <a:rPr lang="en-US" sz="2500" b="1" dirty="0" smtClean="0">
                <a:solidFill>
                  <a:schemeClr val="accent3">
                    <a:lumMod val="50000"/>
                  </a:schemeClr>
                </a:solidFill>
                <a:latin typeface="Times New Roman" panose="02020603050405020304" charset="0"/>
                <a:cs typeface="Times New Roman" panose="02020603050405020304" charset="0"/>
                <a:sym typeface="+mn-ea"/>
              </a:rPr>
              <a:t>page:</a:t>
            </a:r>
            <a:endParaRPr lang="en-US" sz="2500" b="1" dirty="0" smtClean="0">
              <a:solidFill>
                <a:schemeClr val="accent3">
                  <a:lumMod val="50000"/>
                </a:schemeClr>
              </a:solidFill>
              <a:latin typeface="Times New Roman" panose="02020603050405020304" charset="0"/>
              <a:cs typeface="Times New Roman" panose="02020603050405020304" charset="0"/>
            </a:endParaRPr>
          </a:p>
          <a:p>
            <a:pPr marL="0" indent="0" algn="just">
              <a:buNone/>
            </a:pPr>
            <a:r>
              <a:rPr lang="en-US" sz="2500" dirty="0">
                <a:latin typeface="Times New Roman" panose="02020603050405020304" charset="0"/>
                <a:cs typeface="Times New Roman" panose="02020603050405020304" charset="0"/>
                <a:sym typeface="+mn-ea"/>
              </a:rPr>
              <a:t> </a:t>
            </a:r>
            <a:r>
              <a:rPr lang="en-US" sz="2500" dirty="0" smtClean="0">
                <a:latin typeface="Times New Roman" panose="02020603050405020304" charset="0"/>
                <a:cs typeface="Times New Roman" panose="02020603050405020304" charset="0"/>
                <a:sym typeface="+mn-ea"/>
              </a:rPr>
              <a:t>Depending upon the option selected this page will display as add data, searching an</a:t>
            </a:r>
            <a:r>
              <a:rPr lang="en-US" sz="2500" dirty="0" err="1" smtClean="0">
                <a:latin typeface="Times New Roman" panose="02020603050405020304" charset="0"/>
                <a:cs typeface="Times New Roman" panose="02020603050405020304" charset="0"/>
                <a:sym typeface="+mn-ea"/>
              </a:rPr>
              <a:t>d</a:t>
            </a:r>
            <a:r>
              <a:rPr lang="en-US" sz="2500" dirty="0" smtClean="0">
                <a:latin typeface="Times New Roman" panose="02020603050405020304" charset="0"/>
                <a:cs typeface="Times New Roman" panose="02020603050405020304" charset="0"/>
                <a:sym typeface="+mn-ea"/>
              </a:rPr>
              <a:t> number of vaccines available.</a:t>
            </a:r>
            <a:endParaRPr lang="en-US" sz="2500" dirty="0">
              <a:latin typeface="Times New Roman" panose="02020603050405020304" charset="0"/>
              <a:cs typeface="Times New Roman" panose="02020603050405020304" charset="0"/>
            </a:endParaRPr>
          </a:p>
          <a:p>
            <a:pPr marL="0" indent="0" algn="just">
              <a:buNone/>
            </a:pPr>
            <a:endParaRPr lang="en-US" dirty="0" smtClean="0">
              <a:latin typeface="Times New Roman" panose="02020603050405020304" charset="0"/>
              <a:cs typeface="Times New Roman" panose="02020603050405020304" charset="0"/>
            </a:endParaRPr>
          </a:p>
          <a:p>
            <a:endParaRPr lang="en-US"/>
          </a:p>
        </p:txBody>
      </p:sp>
      <p:pic>
        <p:nvPicPr>
          <p:cNvPr id="100" name="Content Placeholder 99"/>
          <p:cNvPicPr/>
          <p:nvPr>
            <p:ph sz="half" idx="2"/>
          </p:nvPr>
        </p:nvPicPr>
        <p:blipFill>
          <a:blip r:embed="rId1"/>
          <a:stretch>
            <a:fillRect/>
          </a:stretch>
        </p:blipFill>
        <p:spPr>
          <a:xfrm>
            <a:off x="6205855" y="1600200"/>
            <a:ext cx="5376545" cy="452628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500" b="1">
                <a:solidFill>
                  <a:srgbClr val="FF0000"/>
                </a:solidFill>
                <a:latin typeface="Times New Roman" panose="02020603050405020304" charset="0"/>
                <a:cs typeface="Times New Roman" panose="02020603050405020304" charset="0"/>
              </a:rPr>
              <a:t>RESULT</a:t>
            </a:r>
            <a:endParaRPr lang="en-US" sz="2500" b="1">
              <a:solidFill>
                <a:srgbClr val="FF0000"/>
              </a:solidFill>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609600" y="1600200"/>
            <a:ext cx="11188700" cy="4526280"/>
          </a:xfrm>
        </p:spPr>
        <p:txBody>
          <a:bodyPr/>
          <a:p>
            <a:pPr marL="0" indent="0">
              <a:buNone/>
            </a:pPr>
            <a:r>
              <a:rPr lang="en-US" sz="2400">
                <a:latin typeface="Times New Roman" panose="02020603050405020304" charset="0"/>
                <a:cs typeface="Times New Roman" panose="02020603050405020304" charset="0"/>
              </a:rPr>
              <a:t>The output of this will be displayed in the console window where the data entry and the data view is more easy and efficient.</a:t>
            </a:r>
            <a:endParaRPr lang="en-US" sz="2400">
              <a:latin typeface="Times New Roman" panose="02020603050405020304" charset="0"/>
              <a:cs typeface="Times New Roman" panose="02020603050405020304" charset="0"/>
            </a:endParaRPr>
          </a:p>
        </p:txBody>
      </p:sp>
      <p:pic>
        <p:nvPicPr>
          <p:cNvPr id="6" name="Content Placeholder 5" descr="WhatsApp Image 2021-11-24 at 9.08.06 PM"/>
          <p:cNvPicPr>
            <a:picLocks noChangeAspect="1"/>
          </p:cNvPicPr>
          <p:nvPr>
            <p:ph sz="half" idx="2"/>
          </p:nvPr>
        </p:nvPicPr>
        <p:blipFill>
          <a:blip r:embed="rId1"/>
          <a:stretch>
            <a:fillRect/>
          </a:stretch>
        </p:blipFill>
        <p:spPr>
          <a:xfrm>
            <a:off x="3761105" y="2760980"/>
            <a:ext cx="5376545" cy="3583940"/>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563495"/>
            <a:ext cx="10972800" cy="1720850"/>
          </a:xfrm>
        </p:spPr>
        <p:txBody>
          <a:bodyPr/>
          <a:p>
            <a:r>
              <a:rPr lang="en-US" sz="3500" b="1">
                <a:gradFill>
                  <a:gsLst>
                    <a:gs pos="0">
                      <a:srgbClr val="7B32B2"/>
                    </a:gs>
                    <a:gs pos="100000">
                      <a:srgbClr val="401A5D"/>
                    </a:gs>
                  </a:gsLst>
                  <a:lin scaled="0"/>
                </a:gradFill>
                <a:latin typeface="Times New Roman" panose="02020603050405020304" charset="0"/>
                <a:cs typeface="Times New Roman" panose="02020603050405020304" charset="0"/>
              </a:rPr>
              <a:t>THANKYOU</a:t>
            </a:r>
            <a:endParaRPr lang="en-US" sz="3500" b="1">
              <a:gradFill>
                <a:gsLst>
                  <a:gs pos="0">
                    <a:srgbClr val="7B32B2"/>
                  </a:gs>
                  <a:gs pos="100000">
                    <a:srgbClr val="401A5D"/>
                  </a:gs>
                </a:gsLst>
                <a:lin scaled="0"/>
              </a:gradFill>
              <a:latin typeface="Times New Roman" panose="02020603050405020304" charset="0"/>
              <a:cs typeface="Times New Roman" panose="02020603050405020304"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93663"/>
            <a:ext cx="10972800" cy="1143000"/>
          </a:xfrm>
        </p:spPr>
        <p:txBody>
          <a:bodyPr/>
          <a:p>
            <a:pPr algn="ctr"/>
            <a:r>
              <a:rPr lang="en-US" sz="2500" b="1">
                <a:solidFill>
                  <a:srgbClr val="FF0000"/>
                </a:solidFill>
                <a:latin typeface="Times New Roman" panose="02020603050405020304" charset="0"/>
                <a:cs typeface="Times New Roman" panose="02020603050405020304" charset="0"/>
              </a:rPr>
              <a:t>ABSTRACT</a:t>
            </a:r>
            <a:endParaRPr lang="en-US" sz="2500" b="1">
              <a:solidFill>
                <a:srgbClr val="FF000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539115" y="1118870"/>
            <a:ext cx="10972800" cy="5349240"/>
          </a:xfrm>
        </p:spPr>
        <p:txBody>
          <a:bodyPr/>
          <a:p>
            <a:pPr marL="0" indent="0" algn="just">
              <a:buNone/>
            </a:pPr>
            <a:r>
              <a:rPr lang="en-US" sz="2400">
                <a:latin typeface="Times New Roman" panose="02020603050405020304" charset="0"/>
                <a:cs typeface="Times New Roman" panose="02020603050405020304" charset="0"/>
              </a:rPr>
              <a:t>As we all know COVID-19 phase-2 is drastically effecting the people with its effect compared to last year. so, Now it is our responsibility to stop the spread of this COVID-19 by decreasing the people in locality and maintaining the social distancing and few other  requirements. (AREA/LOCALITITIES: Tadband, Bowenpally, amberpet, chaitanyapuri, Nampally).So, we have come up with an idea of 'VACCINE HANDLING SYSTEM'  where this project will help the people or admins in the locality who is managing the vaccines of COVID-19 by decreasing the people in vaccination center by speed data entry and smart working and we are using C++ file coding language in design of code. To handle our project we are using code blocks platform and to handle the vaccine data we using C++ file handling system environment.Hence we think that our project will be helpful at this present scenario and decreases the COVID-19 spread.     </a:t>
            </a:r>
            <a:endParaRPr lang="en-US" sz="2400">
              <a:latin typeface="Times New Roman" panose="02020603050405020304" charset="0"/>
              <a:cs typeface="Times New Roman" panose="02020603050405020304"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178243"/>
            <a:ext cx="10972800" cy="1143000"/>
          </a:xfrm>
        </p:spPr>
        <p:txBody>
          <a:bodyPr/>
          <a:p>
            <a:pPr algn="ctr"/>
            <a:r>
              <a:rPr lang="en-US" sz="2500" b="1">
                <a:solidFill>
                  <a:srgbClr val="FF0000"/>
                </a:solidFill>
                <a:latin typeface="Times New Roman" panose="02020603050405020304" charset="0"/>
                <a:cs typeface="Times New Roman" panose="02020603050405020304" charset="0"/>
              </a:rPr>
              <a:t>OBJECTIVE</a:t>
            </a:r>
            <a:endParaRPr lang="en-US" sz="2500" b="1">
              <a:solidFill>
                <a:srgbClr val="FF000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2491105"/>
            <a:ext cx="10972800" cy="1684020"/>
          </a:xfrm>
        </p:spPr>
        <p:txBody>
          <a:bodyPr/>
          <a:p>
            <a:pPr marL="0" indent="0" algn="just">
              <a:buNone/>
            </a:pPr>
            <a:r>
              <a:rPr lang="en-US" sz="2400">
                <a:latin typeface="Times New Roman" panose="02020603050405020304" charset="0"/>
                <a:cs typeface="Times New Roman" panose="02020603050405020304" charset="0"/>
              </a:rPr>
              <a:t>The main objective of this project is to provide speed data entry in the vaccine centers there by, decreasing the crowd at vaccine center and making the work of the vaccinators/medical staff more easier and efficient way.</a:t>
            </a:r>
            <a:endParaRPr lang="en-US" sz="2400">
              <a:latin typeface="Times New Roman" panose="02020603050405020304" charset="0"/>
              <a:cs typeface="Times New Roman" panose="02020603050405020304" charset="0"/>
            </a:endParaRPr>
          </a:p>
          <a:p>
            <a:pPr algn="just">
              <a:buFont typeface="Wingdings" panose="05000000000000000000" charset="0"/>
              <a:buChar char="Ø"/>
            </a:pPr>
            <a:r>
              <a:rPr lang="en-US" sz="2400">
                <a:latin typeface="Times New Roman" panose="02020603050405020304" charset="0"/>
                <a:cs typeface="Times New Roman" panose="02020603050405020304" charset="0"/>
              </a:rPr>
              <a:t>makes work easy</a:t>
            </a:r>
            <a:endParaRPr lang="en-US" sz="2400">
              <a:latin typeface="Times New Roman" panose="02020603050405020304" charset="0"/>
              <a:cs typeface="Times New Roman" panose="02020603050405020304" charset="0"/>
            </a:endParaRPr>
          </a:p>
          <a:p>
            <a:pPr algn="just">
              <a:buFont typeface="Wingdings" panose="05000000000000000000" charset="0"/>
              <a:buChar char="Ø"/>
            </a:pPr>
            <a:r>
              <a:rPr lang="en-US" sz="2400">
                <a:latin typeface="Times New Roman" panose="02020603050405020304" charset="0"/>
                <a:cs typeface="Times New Roman" panose="02020603050405020304" charset="0"/>
              </a:rPr>
              <a:t>efficient to use</a:t>
            </a:r>
            <a:endParaRPr lang="en-US" sz="2400">
              <a:latin typeface="Times New Roman" panose="02020603050405020304" charset="0"/>
              <a:cs typeface="Times New Roman" panose="02020603050405020304"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818"/>
            <a:ext cx="10972800" cy="1143000"/>
          </a:xfrm>
        </p:spPr>
        <p:txBody>
          <a:bodyPr/>
          <a:p>
            <a:pPr algn="ctr"/>
            <a:r>
              <a:rPr lang="en-US" sz="2500" b="1">
                <a:solidFill>
                  <a:srgbClr val="FF0000"/>
                </a:solidFill>
                <a:latin typeface="Times New Roman" panose="02020603050405020304" charset="0"/>
                <a:cs typeface="Times New Roman" panose="02020603050405020304" charset="0"/>
              </a:rPr>
              <a:t>INTRODUCTION</a:t>
            </a:r>
            <a:endParaRPr lang="en-US" sz="2500" b="1">
              <a:solidFill>
                <a:srgbClr val="FF000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143000"/>
            <a:ext cx="10972800" cy="5087620"/>
          </a:xfrm>
        </p:spPr>
        <p:txBody>
          <a:bodyPr/>
          <a:p>
            <a:pPr marL="0" indent="0" algn="just">
              <a:buNone/>
            </a:pPr>
            <a:r>
              <a:rPr lang="en-US" sz="2400">
                <a:latin typeface="Times New Roman" panose="02020603050405020304" charset="0"/>
                <a:cs typeface="Times New Roman" panose="02020603050405020304" charset="0"/>
              </a:rPr>
              <a:t>It all started in the year 2020.On March 11, 2020 the World Health Organization declared that COVID-19 was a global pandemic, indicating significant global spread of an infectious disease (World Health Organization, 2020). At that point, there were 118,000 confirmed cases of the coronavirus in 110 countries.</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we all know that the world had faced a tough time during the corona days.As the deaths rose from the virus that had no known treatment or vaccine countries shut their borders, banned travel to other countries and began to issue orders for their citizens to stay at home,with no gatherings of more than 10 individuals. After efforts of our Doctors we got vaccine for corona,as a responsible citizen we need to get vaccinated ourselves.</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we observed our problem in the vaccine centersof tadband, nampally, amberpet, chaitanyapuri. so we came up with an idea of VACCINE HANDLING. Where the related data is stored virtually.</a:t>
            </a:r>
            <a:endParaRPr lang="en-US" sz="2400">
              <a:latin typeface="Times New Roman" panose="02020603050405020304" charset="0"/>
              <a:cs typeface="Times New Roman" panose="02020603050405020304"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8480" y="-317"/>
            <a:ext cx="10972800" cy="1143000"/>
          </a:xfrm>
        </p:spPr>
        <p:txBody>
          <a:bodyPr>
            <a:scene3d>
              <a:camera prst="orthographicFront"/>
              <a:lightRig rig="threePt" dir="t"/>
            </a:scene3d>
          </a:bodyPr>
          <a:p>
            <a:pPr algn="ctr"/>
            <a:br>
              <a:rPr lang="en-US" sz="25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br>
            <a:r>
              <a:rPr lang="en-US" sz="2500" b="1">
                <a:solidFill>
                  <a:srgbClr val="FF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EXISTING METHODS</a:t>
            </a:r>
            <a:br>
              <a:rPr lang="en-US" sz="25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endParaRPr lang="en-US" sz="2500" b="1">
              <a:solidFill>
                <a:srgbClr val="FF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619760" y="1165860"/>
            <a:ext cx="5376672" cy="4525963"/>
          </a:xfrm>
        </p:spPr>
        <p:txBody>
          <a:bodyPr/>
          <a:p>
            <a:pPr marL="0" indent="0" algn="just">
              <a:buNone/>
            </a:pPr>
            <a:r>
              <a:rPr lang="en-US" sz="2000">
                <a:latin typeface="Times New Roman" panose="02020603050405020304" charset="0"/>
                <a:cs typeface="Times New Roman" panose="02020603050405020304" charset="0"/>
              </a:rPr>
              <a:t>As we deal with the vaccine handling, we have the following existing methods.</a:t>
            </a:r>
            <a:endParaRPr lang="en-US" sz="2000">
              <a:latin typeface="Times New Roman" panose="02020603050405020304" charset="0"/>
              <a:cs typeface="Times New Roman" panose="02020603050405020304" charset="0"/>
            </a:endParaRPr>
          </a:p>
          <a:p>
            <a:pPr algn="just">
              <a:buFont typeface="Wingdings" panose="05000000000000000000" charset="0"/>
              <a:buChar char="Ø"/>
            </a:pPr>
            <a:r>
              <a:rPr lang="en-US" sz="2000" b="1">
                <a:latin typeface="Times New Roman" panose="02020603050405020304" charset="0"/>
                <a:cs typeface="Times New Roman" panose="02020603050405020304" charset="0"/>
              </a:rPr>
              <a:t>Manual data entry</a:t>
            </a:r>
            <a:endParaRPr lang="en-US" sz="2000" b="1">
              <a:latin typeface="Times New Roman" panose="02020603050405020304" charset="0"/>
              <a:cs typeface="Times New Roman" panose="02020603050405020304" charset="0"/>
            </a:endParaRPr>
          </a:p>
          <a:p>
            <a:pPr marL="0" indent="0" algn="just">
              <a:buNone/>
            </a:pPr>
            <a:r>
              <a:rPr lang="en-US" sz="2000">
                <a:latin typeface="Times New Roman" panose="02020603050405020304" charset="0"/>
                <a:cs typeface="Times New Roman" panose="02020603050405020304" charset="0"/>
              </a:rPr>
              <a:t>In this manual data entry process, The data of the person who is getting vaccinated is recorded manually in a register which includes the name of the person,aadhar number,age,phone/mobile number.</a:t>
            </a:r>
            <a:endParaRPr lang="en-US" sz="2000">
              <a:latin typeface="Times New Roman" panose="02020603050405020304" charset="0"/>
              <a:cs typeface="Times New Roman" panose="02020603050405020304" charset="0"/>
            </a:endParaRPr>
          </a:p>
          <a:p>
            <a:pPr marL="0" indent="0" algn="just">
              <a:buNone/>
            </a:pPr>
            <a:r>
              <a:rPr lang="en-US" sz="2000" u="sng">
                <a:latin typeface="Times New Roman" panose="02020603050405020304" charset="0"/>
                <a:cs typeface="Times New Roman" panose="02020603050405020304" charset="0"/>
              </a:rPr>
              <a:t>Disadvantages:</a:t>
            </a:r>
            <a:endParaRPr lang="en-US" sz="2000" u="sng">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sym typeface="+mn-ea"/>
              </a:rPr>
              <a:t>Time consuming Because it will take more time to write the data in the records manually</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sym typeface="+mn-ea"/>
              </a:rPr>
              <a:t>There may be loose of data in future,as the records may be get lost or gets damaged.</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sym typeface="+mn-ea"/>
              </a:rPr>
              <a:t>Checking the total number of vaccinated persons in a particular area/locality is a difficult task.</a:t>
            </a:r>
            <a:endParaRPr lang="en-US" sz="2000">
              <a:latin typeface="Times New Roman" panose="02020603050405020304" charset="0"/>
              <a:cs typeface="Times New Roman" panose="02020603050405020304" charset="0"/>
            </a:endParaRPr>
          </a:p>
          <a:p>
            <a:pPr marL="0" indent="0" algn="just">
              <a:buFont typeface="Wingdings" panose="05000000000000000000" charset="0"/>
              <a:buNone/>
            </a:pPr>
            <a:endParaRPr lang="en-US" sz="2000">
              <a:latin typeface="Times New Roman" panose="02020603050405020304" charset="0"/>
              <a:cs typeface="Times New Roman" panose="02020603050405020304" charset="0"/>
            </a:endParaRPr>
          </a:p>
        </p:txBody>
      </p:sp>
      <p:pic>
        <p:nvPicPr>
          <p:cNvPr id="4" name="Content Placeholder 3" descr="WhatsApp Image 2021-11-24 at 8.28.04 PM"/>
          <p:cNvPicPr>
            <a:picLocks noChangeAspect="1"/>
          </p:cNvPicPr>
          <p:nvPr>
            <p:ph sz="half" idx="2"/>
          </p:nvPr>
        </p:nvPicPr>
        <p:blipFill>
          <a:blip r:embed="rId1"/>
          <a:stretch>
            <a:fillRect/>
          </a:stretch>
        </p:blipFill>
        <p:spPr>
          <a:xfrm>
            <a:off x="6936105" y="831850"/>
            <a:ext cx="4504690" cy="2348865"/>
          </a:xfrm>
          <a:prstGeom prst="rect">
            <a:avLst/>
          </a:prstGeom>
        </p:spPr>
      </p:pic>
      <p:pic>
        <p:nvPicPr>
          <p:cNvPr id="5" name="Picture 4" descr="WhatsApp Image 2021-11-24 at 8.28.03 PM"/>
          <p:cNvPicPr>
            <a:picLocks noChangeAspect="1"/>
          </p:cNvPicPr>
          <p:nvPr/>
        </p:nvPicPr>
        <p:blipFill>
          <a:blip r:embed="rId2"/>
          <a:stretch>
            <a:fillRect/>
          </a:stretch>
        </p:blipFill>
        <p:spPr>
          <a:xfrm>
            <a:off x="6754495" y="3395980"/>
            <a:ext cx="4686300" cy="2926080"/>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355600" y="210185"/>
            <a:ext cx="5558790" cy="4526280"/>
          </a:xfrm>
        </p:spPr>
        <p:txBody>
          <a:bodyPr/>
          <a:p>
            <a:pPr algn="just">
              <a:buFont typeface="Wingdings" panose="05000000000000000000" charset="0"/>
              <a:buChar char="Ø"/>
            </a:pPr>
            <a:r>
              <a:rPr lang="en-US" sz="2000" b="1">
                <a:latin typeface="Times New Roman" panose="02020603050405020304" charset="0"/>
                <a:cs typeface="Times New Roman" panose="02020603050405020304" charset="0"/>
              </a:rPr>
              <a:t>COVID-19 Vaccine Data Systems</a:t>
            </a:r>
            <a:endParaRPr lang="en-US" sz="2000" b="1">
              <a:latin typeface="Times New Roman" panose="02020603050405020304" charset="0"/>
              <a:cs typeface="Times New Roman" panose="02020603050405020304" charset="0"/>
            </a:endParaRPr>
          </a:p>
          <a:p>
            <a:pPr marL="0" indent="0" algn="just">
              <a:buNone/>
            </a:pPr>
            <a:r>
              <a:rPr lang="en-US" sz="2000">
                <a:latin typeface="Times New Roman" panose="02020603050405020304" charset="0"/>
                <a:cs typeface="Times New Roman" panose="02020603050405020304" charset="0"/>
              </a:rPr>
              <a:t>Tracking COVID-19 vaccine distribution and administration activities requires collaboration between public and private information technology (IT) systems and integration of existing and newly developed IT systems.</a:t>
            </a:r>
            <a:endParaRPr lang="en-US" sz="2000">
              <a:latin typeface="Times New Roman" panose="02020603050405020304" charset="0"/>
              <a:cs typeface="Times New Roman" panose="02020603050405020304" charset="0"/>
            </a:endParaRPr>
          </a:p>
          <a:p>
            <a:pPr marL="0" indent="0" algn="just">
              <a:buNone/>
            </a:pPr>
            <a:r>
              <a:rPr lang="en-US" sz="2000">
                <a:latin typeface="Times New Roman" panose="02020603050405020304" charset="0"/>
                <a:cs typeface="Times New Roman" panose="02020603050405020304" charset="0"/>
              </a:rPr>
              <a:t>The Centers for Disease Control and Prevention (CDC) — together with federal agencies, vaccine providers, jurisdictions, and state/local public health departments and tribal health facilities across the United States — use these data systems to inform decision-making regarding COVID-19 vaccination.</a:t>
            </a:r>
            <a:endParaRPr lang="en-US" sz="2000">
              <a:latin typeface="Times New Roman" panose="02020603050405020304" charset="0"/>
              <a:cs typeface="Times New Roman" panose="02020603050405020304" charset="0"/>
            </a:endParaRPr>
          </a:p>
          <a:p>
            <a:pPr marL="0" indent="0" algn="just">
              <a:buNone/>
            </a:pPr>
            <a:endParaRPr lang="en-US" sz="2000">
              <a:latin typeface="Times New Roman" panose="02020603050405020304" charset="0"/>
              <a:cs typeface="Times New Roman" panose="02020603050405020304" charset="0"/>
            </a:endParaRPr>
          </a:p>
          <a:p>
            <a:pPr marL="0" indent="0" algn="just">
              <a:buNone/>
            </a:pPr>
            <a:r>
              <a:rPr lang="en-US" sz="2000" u="sng">
                <a:latin typeface="Times New Roman" panose="02020603050405020304" charset="0"/>
                <a:cs typeface="Times New Roman" panose="02020603050405020304" charset="0"/>
              </a:rPr>
              <a:t>Disadvantages:</a:t>
            </a:r>
            <a:endParaRPr lang="en-US" sz="2000" u="sng">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The vaccine data systems gives the information only about the vaccine count or the vaccine stock available at the particular vaccine center.</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It doesn't provide information about the person the person who got vaccinated.</a:t>
            </a:r>
            <a:endParaRPr lang="en-US" sz="2000">
              <a:latin typeface="Times New Roman" panose="02020603050405020304" charset="0"/>
              <a:cs typeface="Times New Roman" panose="02020603050405020304" charset="0"/>
            </a:endParaRPr>
          </a:p>
        </p:txBody>
      </p:sp>
      <p:pic>
        <p:nvPicPr>
          <p:cNvPr id="4" name="Content Placeholder 3" descr="WhatsApp Image 2021-11-24 at 8.30.41 PM"/>
          <p:cNvPicPr>
            <a:picLocks noChangeAspect="1"/>
          </p:cNvPicPr>
          <p:nvPr>
            <p:ph sz="half" idx="2"/>
          </p:nvPr>
        </p:nvPicPr>
        <p:blipFill>
          <a:blip r:embed="rId1"/>
          <a:stretch>
            <a:fillRect/>
          </a:stretch>
        </p:blipFill>
        <p:spPr>
          <a:xfrm>
            <a:off x="6166485" y="1323975"/>
            <a:ext cx="5822315" cy="3992880"/>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6"/>
          <p:cNvSpPr txBox="1"/>
          <p:nvPr/>
        </p:nvSpPr>
        <p:spPr>
          <a:xfrm>
            <a:off x="691515" y="1723390"/>
            <a:ext cx="2076450" cy="922020"/>
          </a:xfrm>
          <a:prstGeom prst="rect">
            <a:avLst/>
          </a:prstGeom>
          <a:solidFill>
            <a:srgbClr val="FFC000"/>
          </a:solidFill>
        </p:spPr>
        <p:txBody>
          <a:bodyPr wrap="square" rtlCol="0">
            <a:spAutoFit/>
          </a:bodyPr>
          <a:p>
            <a:endParaRPr lang="en-US"/>
          </a:p>
          <a:p>
            <a:r>
              <a:rPr lang="en-US" b="1"/>
              <a:t>WELCOME PAGE</a:t>
            </a:r>
            <a:endParaRPr lang="en-US"/>
          </a:p>
          <a:p>
            <a:endParaRPr lang="en-US"/>
          </a:p>
        </p:txBody>
      </p:sp>
      <p:sp>
        <p:nvSpPr>
          <p:cNvPr id="8" name="Text Box 7"/>
          <p:cNvSpPr txBox="1"/>
          <p:nvPr/>
        </p:nvSpPr>
        <p:spPr>
          <a:xfrm>
            <a:off x="3195955" y="1723390"/>
            <a:ext cx="1828800" cy="922020"/>
          </a:xfrm>
          <a:prstGeom prst="rect">
            <a:avLst/>
          </a:prstGeom>
          <a:solidFill>
            <a:srgbClr val="FFC000"/>
          </a:solidFill>
        </p:spPr>
        <p:txBody>
          <a:bodyPr wrap="square" rtlCol="0">
            <a:spAutoFit/>
          </a:bodyPr>
          <a:p>
            <a:endParaRPr lang="en-US"/>
          </a:p>
          <a:p>
            <a:r>
              <a:rPr lang="en-US" b="1"/>
              <a:t>ADMIN LOGIN</a:t>
            </a:r>
            <a:endParaRPr lang="en-US" b="1"/>
          </a:p>
          <a:p>
            <a:endParaRPr lang="en-US" b="1"/>
          </a:p>
        </p:txBody>
      </p:sp>
      <p:sp>
        <p:nvSpPr>
          <p:cNvPr id="9" name="Text Box 8"/>
          <p:cNvSpPr txBox="1"/>
          <p:nvPr/>
        </p:nvSpPr>
        <p:spPr>
          <a:xfrm>
            <a:off x="1417320" y="3338195"/>
            <a:ext cx="1350645" cy="368300"/>
          </a:xfrm>
          <a:prstGeom prst="rect">
            <a:avLst/>
          </a:prstGeom>
          <a:solidFill>
            <a:srgbClr val="F27BF0"/>
          </a:solidFill>
        </p:spPr>
        <p:txBody>
          <a:bodyPr wrap="square" rtlCol="0">
            <a:spAutoFit/>
          </a:bodyPr>
          <a:p>
            <a:r>
              <a:rPr lang="en-US" b="1"/>
              <a:t>Username</a:t>
            </a:r>
            <a:endParaRPr lang="en-US" b="1"/>
          </a:p>
        </p:txBody>
      </p:sp>
      <p:sp>
        <p:nvSpPr>
          <p:cNvPr id="10" name="Text Box 9"/>
          <p:cNvSpPr txBox="1"/>
          <p:nvPr/>
        </p:nvSpPr>
        <p:spPr>
          <a:xfrm>
            <a:off x="3204210" y="3338195"/>
            <a:ext cx="1367155" cy="368300"/>
          </a:xfrm>
          <a:prstGeom prst="rect">
            <a:avLst/>
          </a:prstGeom>
          <a:solidFill>
            <a:srgbClr val="F273F3"/>
          </a:solidFill>
        </p:spPr>
        <p:txBody>
          <a:bodyPr wrap="square" rtlCol="0">
            <a:spAutoFit/>
          </a:bodyPr>
          <a:p>
            <a:r>
              <a:rPr lang="en-US" b="1"/>
              <a:t>Password</a:t>
            </a:r>
            <a:endParaRPr lang="en-US" b="1"/>
          </a:p>
        </p:txBody>
      </p:sp>
      <p:sp>
        <p:nvSpPr>
          <p:cNvPr id="12" name="Text Box 11"/>
          <p:cNvSpPr txBox="1"/>
          <p:nvPr/>
        </p:nvSpPr>
        <p:spPr>
          <a:xfrm>
            <a:off x="5007610" y="3338195"/>
            <a:ext cx="1169035" cy="368300"/>
          </a:xfrm>
          <a:prstGeom prst="rect">
            <a:avLst/>
          </a:prstGeom>
          <a:solidFill>
            <a:srgbClr val="EE60E6"/>
          </a:solidFill>
        </p:spPr>
        <p:txBody>
          <a:bodyPr wrap="square" rtlCol="0">
            <a:spAutoFit/>
          </a:bodyPr>
          <a:p>
            <a:r>
              <a:rPr lang="en-US" b="1"/>
              <a:t>Captcha</a:t>
            </a:r>
            <a:endParaRPr lang="en-US" b="1"/>
          </a:p>
        </p:txBody>
      </p:sp>
      <p:sp>
        <p:nvSpPr>
          <p:cNvPr id="13" name="Right Arrow 12"/>
          <p:cNvSpPr/>
          <p:nvPr/>
        </p:nvSpPr>
        <p:spPr>
          <a:xfrm>
            <a:off x="2767965" y="2052955"/>
            <a:ext cx="494665" cy="26352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 name="Down Arrow 13"/>
          <p:cNvSpPr/>
          <p:nvPr/>
        </p:nvSpPr>
        <p:spPr>
          <a:xfrm>
            <a:off x="3805555" y="2646045"/>
            <a:ext cx="205740" cy="70866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 name="Minus 14"/>
          <p:cNvSpPr/>
          <p:nvPr/>
        </p:nvSpPr>
        <p:spPr>
          <a:xfrm>
            <a:off x="3903345" y="5360670"/>
            <a:ext cx="2472055" cy="499745"/>
          </a:xfrm>
          <a:prstGeom prst="mathMin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Down Arrow 15"/>
          <p:cNvSpPr/>
          <p:nvPr/>
        </p:nvSpPr>
        <p:spPr>
          <a:xfrm>
            <a:off x="1985645" y="2909570"/>
            <a:ext cx="213995" cy="46164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 name="Down Arrow 16"/>
          <p:cNvSpPr/>
          <p:nvPr/>
        </p:nvSpPr>
        <p:spPr>
          <a:xfrm>
            <a:off x="5325110" y="2909570"/>
            <a:ext cx="213995" cy="46164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Text Box 17"/>
          <p:cNvSpPr txBox="1"/>
          <p:nvPr/>
        </p:nvSpPr>
        <p:spPr>
          <a:xfrm>
            <a:off x="6176645" y="1724025"/>
            <a:ext cx="2520950" cy="922020"/>
          </a:xfrm>
          <a:prstGeom prst="rect">
            <a:avLst/>
          </a:prstGeom>
          <a:solidFill>
            <a:srgbClr val="FFC000"/>
          </a:solidFill>
        </p:spPr>
        <p:txBody>
          <a:bodyPr wrap="square" rtlCol="0">
            <a:spAutoFit/>
          </a:bodyPr>
          <a:p>
            <a:r>
              <a:rPr lang="en-US" b="1"/>
              <a:t>OPTIONS FOR ADDING/SEARCHING DATA</a:t>
            </a:r>
            <a:endParaRPr lang="en-US" b="1"/>
          </a:p>
        </p:txBody>
      </p:sp>
      <p:sp>
        <p:nvSpPr>
          <p:cNvPr id="19" name="Text Box 18"/>
          <p:cNvSpPr txBox="1"/>
          <p:nvPr/>
        </p:nvSpPr>
        <p:spPr>
          <a:xfrm>
            <a:off x="4397375" y="4862195"/>
            <a:ext cx="1931670" cy="368300"/>
          </a:xfrm>
          <a:prstGeom prst="rect">
            <a:avLst/>
          </a:prstGeom>
          <a:solidFill>
            <a:srgbClr val="EF73E5"/>
          </a:solidFill>
        </p:spPr>
        <p:txBody>
          <a:bodyPr wrap="square" rtlCol="0">
            <a:spAutoFit/>
          </a:bodyPr>
          <a:p>
            <a:r>
              <a:rPr lang="en-US" b="1"/>
              <a:t>No. of vaccines</a:t>
            </a:r>
            <a:endParaRPr lang="en-US" b="1"/>
          </a:p>
        </p:txBody>
      </p:sp>
      <p:sp>
        <p:nvSpPr>
          <p:cNvPr id="20" name="Text Box 19"/>
          <p:cNvSpPr txBox="1"/>
          <p:nvPr/>
        </p:nvSpPr>
        <p:spPr>
          <a:xfrm>
            <a:off x="6786245" y="4853940"/>
            <a:ext cx="1125855" cy="368300"/>
          </a:xfrm>
          <a:prstGeom prst="rect">
            <a:avLst/>
          </a:prstGeom>
          <a:solidFill>
            <a:srgbClr val="EF5FEE"/>
          </a:solidFill>
        </p:spPr>
        <p:txBody>
          <a:bodyPr wrap="square" rtlCol="0">
            <a:spAutoFit/>
          </a:bodyPr>
          <a:p>
            <a:r>
              <a:rPr lang="en-US" b="1"/>
              <a:t>Search</a:t>
            </a:r>
            <a:endParaRPr lang="en-US" b="1"/>
          </a:p>
        </p:txBody>
      </p:sp>
      <p:sp>
        <p:nvSpPr>
          <p:cNvPr id="21" name="Text Box 20"/>
          <p:cNvSpPr txBox="1"/>
          <p:nvPr/>
        </p:nvSpPr>
        <p:spPr>
          <a:xfrm>
            <a:off x="8416290" y="4853940"/>
            <a:ext cx="1299210" cy="368300"/>
          </a:xfrm>
          <a:prstGeom prst="rect">
            <a:avLst/>
          </a:prstGeom>
          <a:solidFill>
            <a:srgbClr val="F469F2"/>
          </a:solidFill>
        </p:spPr>
        <p:txBody>
          <a:bodyPr wrap="square" rtlCol="0">
            <a:spAutoFit/>
          </a:bodyPr>
          <a:p>
            <a:r>
              <a:rPr lang="en-US" b="1"/>
              <a:t>Help Desk</a:t>
            </a:r>
            <a:endParaRPr lang="en-US" b="1"/>
          </a:p>
        </p:txBody>
      </p:sp>
      <p:sp>
        <p:nvSpPr>
          <p:cNvPr id="22" name="Text Box 21"/>
          <p:cNvSpPr txBox="1"/>
          <p:nvPr/>
        </p:nvSpPr>
        <p:spPr>
          <a:xfrm>
            <a:off x="10238740" y="4853940"/>
            <a:ext cx="1038225" cy="368300"/>
          </a:xfrm>
          <a:prstGeom prst="rect">
            <a:avLst/>
          </a:prstGeom>
          <a:solidFill>
            <a:srgbClr val="F17EE7"/>
          </a:solidFill>
        </p:spPr>
        <p:txBody>
          <a:bodyPr wrap="square" rtlCol="0">
            <a:spAutoFit/>
          </a:bodyPr>
          <a:p>
            <a:r>
              <a:rPr lang="en-US" b="1"/>
              <a:t>Exit</a:t>
            </a:r>
            <a:endParaRPr lang="en-US" b="1"/>
          </a:p>
        </p:txBody>
      </p:sp>
      <p:sp>
        <p:nvSpPr>
          <p:cNvPr id="23" name="Text Box 22"/>
          <p:cNvSpPr txBox="1"/>
          <p:nvPr/>
        </p:nvSpPr>
        <p:spPr>
          <a:xfrm>
            <a:off x="3624580" y="5990590"/>
            <a:ext cx="1350645" cy="645160"/>
          </a:xfrm>
          <a:prstGeom prst="rect">
            <a:avLst/>
          </a:prstGeom>
          <a:solidFill>
            <a:srgbClr val="95B2FC"/>
          </a:solidFill>
        </p:spPr>
        <p:txBody>
          <a:bodyPr wrap="square" rtlCol="0">
            <a:spAutoFit/>
          </a:bodyPr>
          <a:p>
            <a:r>
              <a:rPr lang="en-US" b="1"/>
              <a:t>Add vaccines</a:t>
            </a:r>
            <a:endParaRPr lang="en-US" b="1"/>
          </a:p>
        </p:txBody>
      </p:sp>
      <p:sp>
        <p:nvSpPr>
          <p:cNvPr id="24" name="Text Box 23"/>
          <p:cNvSpPr txBox="1"/>
          <p:nvPr/>
        </p:nvSpPr>
        <p:spPr>
          <a:xfrm>
            <a:off x="5325110" y="6040120"/>
            <a:ext cx="1466850" cy="645160"/>
          </a:xfrm>
          <a:prstGeom prst="rect">
            <a:avLst/>
          </a:prstGeom>
          <a:solidFill>
            <a:srgbClr val="85A6FC"/>
          </a:solidFill>
        </p:spPr>
        <p:txBody>
          <a:bodyPr wrap="square" rtlCol="0">
            <a:spAutoFit/>
          </a:bodyPr>
          <a:p>
            <a:r>
              <a:rPr lang="en-US" b="1"/>
              <a:t>View available</a:t>
            </a:r>
            <a:endParaRPr lang="en-US" b="1"/>
          </a:p>
        </p:txBody>
      </p:sp>
      <p:sp>
        <p:nvSpPr>
          <p:cNvPr id="25" name="Text Box 24"/>
          <p:cNvSpPr txBox="1"/>
          <p:nvPr/>
        </p:nvSpPr>
        <p:spPr>
          <a:xfrm>
            <a:off x="9357995" y="1756410"/>
            <a:ext cx="2503805" cy="922020"/>
          </a:xfrm>
          <a:prstGeom prst="rect">
            <a:avLst/>
          </a:prstGeom>
          <a:solidFill>
            <a:srgbClr val="FFC000"/>
          </a:solidFill>
        </p:spPr>
        <p:txBody>
          <a:bodyPr wrap="square" rtlCol="0">
            <a:spAutoFit/>
          </a:bodyPr>
          <a:p>
            <a:r>
              <a:rPr lang="en-US" b="1"/>
              <a:t>Result will be Displayed based on selected option</a:t>
            </a:r>
            <a:endParaRPr lang="en-US" b="1"/>
          </a:p>
        </p:txBody>
      </p:sp>
      <p:sp>
        <p:nvSpPr>
          <p:cNvPr id="26" name="Down Arrow 25"/>
          <p:cNvSpPr/>
          <p:nvPr/>
        </p:nvSpPr>
        <p:spPr>
          <a:xfrm>
            <a:off x="7331075" y="2646045"/>
            <a:ext cx="247015" cy="150495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7" name="Minus 26"/>
          <p:cNvSpPr/>
          <p:nvPr/>
        </p:nvSpPr>
        <p:spPr>
          <a:xfrm>
            <a:off x="1985010" y="3789045"/>
            <a:ext cx="9983470" cy="638810"/>
          </a:xfrm>
          <a:prstGeom prst="mathMinus">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28" name="Down Arrow 27"/>
          <p:cNvSpPr/>
          <p:nvPr/>
        </p:nvSpPr>
        <p:spPr>
          <a:xfrm>
            <a:off x="5007610" y="4013200"/>
            <a:ext cx="98425" cy="840740"/>
          </a:xfrm>
          <a:prstGeom prst="downArrow">
            <a:avLst>
              <a:gd name="adj1" fmla="val 100000"/>
              <a:gd name="adj2" fmla="val 500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9" name="Down Arrow 28"/>
          <p:cNvSpPr/>
          <p:nvPr/>
        </p:nvSpPr>
        <p:spPr>
          <a:xfrm>
            <a:off x="7155815" y="4202430"/>
            <a:ext cx="213995" cy="65151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0" name="Down Arrow 29"/>
          <p:cNvSpPr/>
          <p:nvPr/>
        </p:nvSpPr>
        <p:spPr>
          <a:xfrm>
            <a:off x="8804910" y="4203065"/>
            <a:ext cx="262890" cy="65024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Down Arrow 30"/>
          <p:cNvSpPr/>
          <p:nvPr/>
        </p:nvSpPr>
        <p:spPr>
          <a:xfrm>
            <a:off x="10502900" y="4013835"/>
            <a:ext cx="213995" cy="84010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2" name="Minus 31"/>
          <p:cNvSpPr/>
          <p:nvPr/>
        </p:nvSpPr>
        <p:spPr>
          <a:xfrm>
            <a:off x="1416685" y="2719705"/>
            <a:ext cx="4645660" cy="535940"/>
          </a:xfrm>
          <a:prstGeom prst="mathMin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3" name="Down Arrow 32"/>
          <p:cNvSpPr/>
          <p:nvPr/>
        </p:nvSpPr>
        <p:spPr>
          <a:xfrm>
            <a:off x="4183380" y="5538470"/>
            <a:ext cx="213995" cy="46164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4" name="Down Arrow 33"/>
          <p:cNvSpPr/>
          <p:nvPr/>
        </p:nvSpPr>
        <p:spPr>
          <a:xfrm>
            <a:off x="5897245" y="5570855"/>
            <a:ext cx="213995" cy="46164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5" name="Down Arrow 34"/>
          <p:cNvSpPr/>
          <p:nvPr/>
        </p:nvSpPr>
        <p:spPr>
          <a:xfrm>
            <a:off x="4999355" y="5191125"/>
            <a:ext cx="213995" cy="46164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6" name="Right Arrow 35"/>
          <p:cNvSpPr/>
          <p:nvPr/>
        </p:nvSpPr>
        <p:spPr>
          <a:xfrm>
            <a:off x="5021580" y="2032000"/>
            <a:ext cx="1155065" cy="27178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7" name="Right Arrow 36"/>
          <p:cNvSpPr/>
          <p:nvPr/>
        </p:nvSpPr>
        <p:spPr>
          <a:xfrm>
            <a:off x="8697595" y="2031365"/>
            <a:ext cx="692150" cy="26352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Down Arrow 2"/>
          <p:cNvSpPr/>
          <p:nvPr/>
        </p:nvSpPr>
        <p:spPr>
          <a:xfrm>
            <a:off x="3272790" y="4107815"/>
            <a:ext cx="98425" cy="840740"/>
          </a:xfrm>
          <a:prstGeom prst="downArrow">
            <a:avLst>
              <a:gd name="adj1" fmla="val 100000"/>
              <a:gd name="adj2" fmla="val 500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2755265" y="4862195"/>
            <a:ext cx="1256030" cy="368300"/>
          </a:xfrm>
          <a:prstGeom prst="rect">
            <a:avLst/>
          </a:prstGeom>
          <a:solidFill>
            <a:srgbClr val="EF73E5"/>
          </a:solidFill>
        </p:spPr>
        <p:txBody>
          <a:bodyPr wrap="square" rtlCol="0">
            <a:spAutoFit/>
          </a:bodyPr>
          <a:p>
            <a:r>
              <a:rPr lang="en-US" b="1"/>
              <a:t>Add Data</a:t>
            </a:r>
            <a:endParaRPr lang="en-US" b="1"/>
          </a:p>
        </p:txBody>
      </p:sp>
      <p:sp>
        <p:nvSpPr>
          <p:cNvPr id="6" name="Text Box 5"/>
          <p:cNvSpPr txBox="1"/>
          <p:nvPr/>
        </p:nvSpPr>
        <p:spPr>
          <a:xfrm>
            <a:off x="691515" y="431165"/>
            <a:ext cx="9547225" cy="1014730"/>
          </a:xfrm>
          <a:prstGeom prst="rect">
            <a:avLst/>
          </a:prstGeom>
          <a:noFill/>
        </p:spPr>
        <p:txBody>
          <a:bodyPr wrap="square" rtlCol="0">
            <a:spAutoFit/>
          </a:bodyPr>
          <a:p>
            <a:pPr algn="ctr"/>
            <a:r>
              <a:rPr lang="en-US" sz="3200" b="1">
                <a:solidFill>
                  <a:srgbClr val="FF0000"/>
                </a:solidFill>
                <a:latin typeface="Times New Roman" panose="02020603050405020304" charset="0"/>
                <a:cs typeface="Times New Roman" panose="02020603050405020304" charset="0"/>
              </a:rPr>
              <a:t>PROPOSED WORK</a:t>
            </a:r>
            <a:r>
              <a:rPr lang="en-US" sz="3600" b="1">
                <a:solidFill>
                  <a:srgbClr val="FF0000"/>
                </a:solidFill>
              </a:rPr>
              <a:t> </a:t>
            </a:r>
            <a:endParaRPr lang="en-US" sz="3600" b="1">
              <a:solidFill>
                <a:srgbClr val="FF0000"/>
              </a:solidFill>
            </a:endParaRPr>
          </a:p>
          <a:p>
            <a:pPr algn="ctr"/>
            <a:r>
              <a:rPr lang="en-US" sz="2400" b="1">
                <a:latin typeface="Times New Roman" panose="02020603050405020304" charset="0"/>
                <a:cs typeface="Times New Roman" panose="02020603050405020304" charset="0"/>
              </a:rPr>
              <a:t>PROPOSED SYSTEM ARCHITECTURE</a:t>
            </a:r>
            <a:endParaRPr lang="en-US" sz="2400" b="1">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98475" y="688975"/>
            <a:ext cx="10972800" cy="1143000"/>
          </a:xfrm>
        </p:spPr>
        <p:txBody>
          <a:bodyPr/>
          <a:p>
            <a:pPr algn="ctr"/>
            <a:r>
              <a:rPr lang="en-US" sz="2500" b="1">
                <a:solidFill>
                  <a:srgbClr val="FF0000"/>
                </a:solidFill>
                <a:latin typeface="Times New Roman" panose="02020603050405020304" charset="0"/>
                <a:cs typeface="Times New Roman" panose="02020603050405020304" charset="0"/>
              </a:rPr>
              <a:t>METHOD DESCRIPTION</a:t>
            </a:r>
            <a:endParaRPr lang="en-US" sz="2500" b="1">
              <a:solidFill>
                <a:srgbClr val="FF0000"/>
              </a:solidFill>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498475" y="1681480"/>
            <a:ext cx="11086465" cy="5662295"/>
          </a:xfrm>
        </p:spPr>
        <p:txBody>
          <a:bodyPr/>
          <a:p>
            <a:pPr lvl="0" algn="just"/>
            <a:r>
              <a:rPr lang="en-US" sz="3000" dirty="0" smtClean="0">
                <a:solidFill>
                  <a:srgbClr val="000000"/>
                </a:solidFill>
                <a:latin typeface="Times New Roman" panose="02020603050405020304" charset="0"/>
                <a:ea typeface="Tahoma" panose="020B0604030504040204" pitchFamily="34" charset="0"/>
                <a:cs typeface="Times New Roman" panose="02020603050405020304" charset="0"/>
                <a:sym typeface="+mn-ea"/>
              </a:rPr>
              <a:t>Our project helps the vaccination centers to do there work fast by digital handling rather using pen and paper and handle the data in secured and easy retrieving way. </a:t>
            </a:r>
            <a:endParaRPr lang="en-US" sz="3000" dirty="0" smtClean="0">
              <a:solidFill>
                <a:srgbClr val="000000"/>
              </a:solidFill>
              <a:latin typeface="Times New Roman" panose="02020603050405020304" charset="0"/>
              <a:ea typeface="Tahoma" panose="020B0604030504040204" pitchFamily="34" charset="0"/>
              <a:cs typeface="Times New Roman" panose="02020603050405020304" charset="0"/>
            </a:endParaRPr>
          </a:p>
          <a:p>
            <a:pPr lvl="0" algn="just"/>
            <a:r>
              <a:rPr lang="en-US" sz="3000" dirty="0" smtClean="0">
                <a:solidFill>
                  <a:srgbClr val="000000"/>
                </a:solidFill>
                <a:latin typeface="Times New Roman" panose="02020603050405020304" charset="0"/>
                <a:ea typeface="Tahoma" panose="020B0604030504040204" pitchFamily="34" charset="0"/>
                <a:cs typeface="Times New Roman" panose="02020603050405020304" charset="0"/>
                <a:sym typeface="+mn-ea"/>
              </a:rPr>
              <a:t>It helps the vaccine managers to take care about the vaccine centers in decreasing the people who are present there by our smart project.</a:t>
            </a:r>
            <a:endParaRPr lang="en-US" sz="3000" dirty="0" smtClean="0">
              <a:solidFill>
                <a:srgbClr val="000000"/>
              </a:solidFill>
              <a:latin typeface="Times New Roman" panose="02020603050405020304" charset="0"/>
              <a:ea typeface="Tahoma" panose="020B0604030504040204" pitchFamily="34" charset="0"/>
              <a:cs typeface="Times New Roman" panose="02020603050405020304" charset="0"/>
            </a:endParaRPr>
          </a:p>
          <a:p>
            <a:pPr lvl="0" algn="just"/>
            <a:r>
              <a:rPr lang="en-US" sz="3000" dirty="0" smtClean="0">
                <a:solidFill>
                  <a:srgbClr val="000000"/>
                </a:solidFill>
                <a:latin typeface="Times New Roman" panose="02020603050405020304" charset="0"/>
                <a:ea typeface="Tahoma" panose="020B0604030504040204" pitchFamily="34" charset="0"/>
                <a:cs typeface="Times New Roman" panose="02020603050405020304" charset="0"/>
                <a:sym typeface="+mn-ea"/>
              </a:rPr>
              <a:t>By this the spread of COVID-19 will </a:t>
            </a:r>
            <a:r>
              <a:rPr lang="en-US" sz="3000" dirty="0" err="1" smtClean="0">
                <a:solidFill>
                  <a:srgbClr val="000000"/>
                </a:solidFill>
                <a:latin typeface="Times New Roman" panose="02020603050405020304" charset="0"/>
                <a:ea typeface="Tahoma" panose="020B0604030504040204" pitchFamily="34" charset="0"/>
                <a:cs typeface="Times New Roman" panose="02020603050405020304" charset="0"/>
                <a:sym typeface="+mn-ea"/>
              </a:rPr>
              <a:t>decrease</a:t>
            </a:r>
            <a:r>
              <a:rPr lang="en-US" sz="3000" dirty="0" smtClean="0">
                <a:solidFill>
                  <a:srgbClr val="000000"/>
                </a:solidFill>
                <a:latin typeface="Times New Roman" panose="02020603050405020304" charset="0"/>
                <a:ea typeface="Tahoma" panose="020B0604030504040204" pitchFamily="34" charset="0"/>
                <a:cs typeface="Times New Roman" panose="02020603050405020304" charset="0"/>
                <a:sym typeface="+mn-ea"/>
              </a:rPr>
              <a:t> and helps the volunteers to do there work fast and secured way. </a:t>
            </a:r>
            <a:endParaRPr lang="en-US" sz="3000" dirty="0" smtClean="0">
              <a:solidFill>
                <a:srgbClr val="000000"/>
              </a:solidFill>
              <a:latin typeface="Times New Roman" panose="02020603050405020304" charset="0"/>
              <a:ea typeface="Tahoma" panose="020B0604030504040204" pitchFamily="34" charset="0"/>
              <a:cs typeface="Times New Roman" panose="02020603050405020304" charset="0"/>
            </a:endParaRPr>
          </a:p>
          <a:p>
            <a:pPr lvl="0" algn="just"/>
            <a:endParaRPr lang="en-US" sz="3000" dirty="0" smtClean="0">
              <a:solidFill>
                <a:srgbClr val="000000"/>
              </a:solidFill>
              <a:latin typeface="Times New Roman" panose="02020603050405020304" charset="0"/>
              <a:ea typeface="Tahoma" panose="020B0604030504040204" pitchFamily="34" charset="0"/>
              <a:cs typeface="Times New Roman" panose="02020603050405020304" charset="0"/>
            </a:endParaRPr>
          </a:p>
          <a:p>
            <a:pPr marL="0" lvl="0" indent="0" algn="just">
              <a:buNone/>
            </a:pPr>
            <a:endParaRPr lang="en-US" sz="3000">
              <a:latin typeface="Times New Roman" panose="02020603050405020304" charset="0"/>
              <a:cs typeface="Times New Roman" panose="02020603050405020304"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92393"/>
            <a:ext cx="10972800" cy="1143000"/>
          </a:xfrm>
        </p:spPr>
        <p:txBody>
          <a:bodyPr/>
          <a:p>
            <a:pPr algn="ctr"/>
            <a:r>
              <a:rPr lang="en-US" sz="2500" b="1">
                <a:solidFill>
                  <a:srgbClr val="FF0000"/>
                </a:solidFill>
                <a:latin typeface="Times New Roman" panose="02020603050405020304" charset="0"/>
                <a:cs typeface="Times New Roman" panose="02020603050405020304" charset="0"/>
              </a:rPr>
              <a:t>IMPLEMENTATION</a:t>
            </a:r>
            <a:endParaRPr lang="en-US" sz="2500" b="1">
              <a:solidFill>
                <a:srgbClr val="FF0000"/>
              </a:solidFill>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396875" y="1068705"/>
            <a:ext cx="6826885" cy="5631180"/>
          </a:xfrm>
        </p:spPr>
        <p:txBody>
          <a:bodyPr/>
          <a:p>
            <a:pPr marL="0" indent="0">
              <a:buNone/>
            </a:pPr>
            <a:r>
              <a:rPr lang="en-US" sz="2500" b="1" baseline="30000" dirty="0" smtClean="0">
                <a:latin typeface="Times New Roman" panose="02020603050405020304" charset="0"/>
                <a:cs typeface="Times New Roman" panose="02020603050405020304" charset="0"/>
                <a:sym typeface="+mn-ea"/>
              </a:rPr>
              <a:t> </a:t>
            </a:r>
            <a:r>
              <a:rPr lang="en-US" sz="2500" b="1" baseline="30000" dirty="0" smtClean="0">
                <a:solidFill>
                  <a:schemeClr val="accent3">
                    <a:lumMod val="65000"/>
                  </a:schemeClr>
                </a:solidFill>
                <a:latin typeface="Times New Roman" panose="02020603050405020304" charset="0"/>
                <a:cs typeface="Times New Roman" panose="02020603050405020304" charset="0"/>
                <a:sym typeface="+mn-ea"/>
              </a:rPr>
              <a:t> </a:t>
            </a:r>
            <a:r>
              <a:rPr lang="en-US" sz="2500" b="1" dirty="0" smtClean="0">
                <a:solidFill>
                  <a:schemeClr val="accent3">
                    <a:lumMod val="50000"/>
                  </a:schemeClr>
                </a:solidFill>
                <a:latin typeface="Times New Roman" panose="02020603050405020304" charset="0"/>
                <a:cs typeface="Times New Roman" panose="02020603050405020304" charset="0"/>
                <a:sym typeface="+mn-ea"/>
              </a:rPr>
              <a:t>1</a:t>
            </a:r>
            <a:r>
              <a:rPr lang="en-US" sz="2500" b="1" baseline="30000" dirty="0" smtClean="0">
                <a:solidFill>
                  <a:schemeClr val="accent3">
                    <a:lumMod val="50000"/>
                  </a:schemeClr>
                </a:solidFill>
                <a:latin typeface="Times New Roman" panose="02020603050405020304" charset="0"/>
                <a:cs typeface="Times New Roman" panose="02020603050405020304" charset="0"/>
                <a:sym typeface="+mn-ea"/>
              </a:rPr>
              <a:t>st </a:t>
            </a:r>
            <a:r>
              <a:rPr lang="en-US" sz="2500" b="1" dirty="0" smtClean="0">
                <a:solidFill>
                  <a:schemeClr val="accent3">
                    <a:lumMod val="50000"/>
                  </a:schemeClr>
                </a:solidFill>
                <a:latin typeface="Times New Roman" panose="02020603050405020304" charset="0"/>
                <a:cs typeface="Times New Roman" panose="02020603050405020304" charset="0"/>
                <a:sym typeface="+mn-ea"/>
              </a:rPr>
              <a:t>page:</a:t>
            </a:r>
            <a:endParaRPr lang="en-US" sz="2500" b="1" dirty="0" smtClean="0">
              <a:latin typeface="Times New Roman" panose="02020603050405020304" charset="0"/>
              <a:cs typeface="Times New Roman" panose="02020603050405020304" charset="0"/>
            </a:endParaRPr>
          </a:p>
          <a:p>
            <a:pPr marL="0" indent="0" algn="ctr">
              <a:buNone/>
            </a:pPr>
            <a:r>
              <a:rPr lang="en-US" sz="2500" b="1" dirty="0" smtClean="0">
                <a:latin typeface="Times New Roman" panose="02020603050405020304" charset="0"/>
                <a:cs typeface="Times New Roman" panose="02020603050405020304" charset="0"/>
                <a:sym typeface="+mn-ea"/>
              </a:rPr>
              <a:t>WELCOME TO </a:t>
            </a:r>
            <a:endParaRPr lang="en-US" sz="2500" b="1" dirty="0" smtClean="0">
              <a:latin typeface="Times New Roman" panose="02020603050405020304" charset="0"/>
              <a:cs typeface="Times New Roman" panose="02020603050405020304" charset="0"/>
              <a:sym typeface="+mn-ea"/>
            </a:endParaRPr>
          </a:p>
          <a:p>
            <a:pPr marL="0" indent="0" algn="ctr">
              <a:buNone/>
            </a:pPr>
            <a:r>
              <a:rPr lang="en-US" sz="2500" b="1" dirty="0" smtClean="0">
                <a:latin typeface="Times New Roman" panose="02020603050405020304" charset="0"/>
                <a:cs typeface="Times New Roman" panose="02020603050405020304" charset="0"/>
                <a:sym typeface="+mn-ea"/>
              </a:rPr>
              <a:t>VACCINE HANDLING SYSTEM</a:t>
            </a:r>
            <a:endParaRPr lang="en-US" sz="2500" dirty="0" smtClean="0">
              <a:latin typeface="Times New Roman" panose="02020603050405020304" charset="0"/>
              <a:cs typeface="Times New Roman" panose="02020603050405020304" charset="0"/>
            </a:endParaRPr>
          </a:p>
          <a:p>
            <a:pPr marL="0" indent="0">
              <a:buNone/>
            </a:pPr>
            <a:r>
              <a:rPr lang="en-US" sz="2500" dirty="0" smtClean="0">
                <a:latin typeface="Times New Roman" panose="02020603050405020304" charset="0"/>
                <a:cs typeface="Times New Roman" panose="02020603050405020304" charset="0"/>
                <a:sym typeface="+mn-ea"/>
              </a:rPr>
              <a:t>Press any key to </a:t>
            </a:r>
            <a:r>
              <a:rPr lang="en-US" sz="2500" dirty="0" err="1" smtClean="0">
                <a:latin typeface="Times New Roman" panose="02020603050405020304" charset="0"/>
                <a:cs typeface="Times New Roman" panose="02020603050405020304" charset="0"/>
                <a:sym typeface="+mn-ea"/>
              </a:rPr>
              <a:t>contine</a:t>
            </a:r>
            <a:endParaRPr lang="en-US" sz="2500" dirty="0" err="1" smtClean="0">
              <a:latin typeface="Times New Roman" panose="02020603050405020304" charset="0"/>
              <a:cs typeface="Times New Roman" panose="02020603050405020304" charset="0"/>
              <a:sym typeface="+mn-ea"/>
            </a:endParaRPr>
          </a:p>
          <a:p>
            <a:pPr marL="0" indent="0">
              <a:buNone/>
            </a:pPr>
            <a:endParaRPr lang="en-US" sz="2500" dirty="0" err="1" smtClean="0">
              <a:latin typeface="Times New Roman" panose="02020603050405020304" charset="0"/>
              <a:cs typeface="Times New Roman" panose="02020603050405020304" charset="0"/>
              <a:sym typeface="+mn-ea"/>
            </a:endParaRPr>
          </a:p>
          <a:p>
            <a:pPr marL="0" indent="0">
              <a:buNone/>
            </a:pPr>
            <a:r>
              <a:rPr lang="en-US" sz="2500" b="1" dirty="0" smtClean="0">
                <a:solidFill>
                  <a:schemeClr val="accent3">
                    <a:lumMod val="50000"/>
                  </a:schemeClr>
                </a:solidFill>
                <a:latin typeface="Times New Roman" panose="02020603050405020304" charset="0"/>
                <a:cs typeface="Times New Roman" panose="02020603050405020304" charset="0"/>
                <a:sym typeface="+mn-ea"/>
              </a:rPr>
              <a:t>2</a:t>
            </a:r>
            <a:r>
              <a:rPr lang="en-US" sz="2500" b="1" baseline="30000" dirty="0" smtClean="0">
                <a:solidFill>
                  <a:schemeClr val="accent3">
                    <a:lumMod val="50000"/>
                  </a:schemeClr>
                </a:solidFill>
                <a:latin typeface="Times New Roman" panose="02020603050405020304" charset="0"/>
                <a:cs typeface="Times New Roman" panose="02020603050405020304" charset="0"/>
                <a:sym typeface="+mn-ea"/>
              </a:rPr>
              <a:t>nd</a:t>
            </a:r>
            <a:r>
              <a:rPr lang="en-US" sz="2500" b="1" dirty="0" smtClean="0">
                <a:solidFill>
                  <a:schemeClr val="accent3">
                    <a:lumMod val="50000"/>
                  </a:schemeClr>
                </a:solidFill>
                <a:latin typeface="Times New Roman" panose="02020603050405020304" charset="0"/>
                <a:cs typeface="Times New Roman" panose="02020603050405020304" charset="0"/>
                <a:sym typeface="+mn-ea"/>
              </a:rPr>
              <a:t> page :</a:t>
            </a:r>
            <a:endParaRPr lang="en-US" sz="2500" b="1" dirty="0" smtClean="0">
              <a:solidFill>
                <a:schemeClr val="accent3">
                  <a:lumMod val="50000"/>
                </a:schemeClr>
              </a:solidFill>
              <a:latin typeface="Times New Roman" panose="02020603050405020304" charset="0"/>
              <a:cs typeface="Times New Roman" panose="02020603050405020304" charset="0"/>
            </a:endParaRPr>
          </a:p>
          <a:p>
            <a:pPr marL="0" indent="0">
              <a:buNone/>
            </a:pPr>
            <a:r>
              <a:rPr lang="en-US" sz="2500" dirty="0">
                <a:latin typeface="Times New Roman" panose="02020603050405020304" charset="0"/>
                <a:cs typeface="Times New Roman" panose="02020603050405020304" charset="0"/>
                <a:sym typeface="+mn-ea"/>
              </a:rPr>
              <a:t> </a:t>
            </a:r>
            <a:r>
              <a:rPr lang="en-US" sz="2500" dirty="0" smtClean="0">
                <a:latin typeface="Times New Roman" panose="02020603050405020304" charset="0"/>
                <a:cs typeface="Times New Roman" panose="02020603050405020304" charset="0"/>
                <a:sym typeface="+mn-ea"/>
              </a:rPr>
              <a:t>     USER NAME:</a:t>
            </a:r>
            <a:endParaRPr lang="en-US" sz="2500" dirty="0" smtClean="0">
              <a:latin typeface="Times New Roman" panose="02020603050405020304" charset="0"/>
              <a:cs typeface="Times New Roman" panose="02020603050405020304" charset="0"/>
            </a:endParaRPr>
          </a:p>
          <a:p>
            <a:pPr marL="0" indent="0">
              <a:buNone/>
            </a:pPr>
            <a:r>
              <a:rPr lang="en-US" sz="2500" dirty="0">
                <a:latin typeface="Times New Roman" panose="02020603050405020304" charset="0"/>
                <a:cs typeface="Times New Roman" panose="02020603050405020304" charset="0"/>
                <a:sym typeface="+mn-ea"/>
              </a:rPr>
              <a:t> </a:t>
            </a:r>
            <a:r>
              <a:rPr lang="en-US" sz="2500" dirty="0" smtClean="0">
                <a:latin typeface="Times New Roman" panose="02020603050405020304" charset="0"/>
                <a:cs typeface="Times New Roman" panose="02020603050405020304" charset="0"/>
                <a:sym typeface="+mn-ea"/>
              </a:rPr>
              <a:t>     PASSWORD:</a:t>
            </a:r>
            <a:endParaRPr lang="en-US" sz="2500" dirty="0">
              <a:latin typeface="Times New Roman" panose="02020603050405020304" charset="0"/>
              <a:cs typeface="Times New Roman" panose="02020603050405020304" charset="0"/>
            </a:endParaRPr>
          </a:p>
          <a:p>
            <a:pPr marL="0" indent="0">
              <a:buNone/>
            </a:pPr>
            <a:r>
              <a:rPr lang="en-US" sz="2500" dirty="0" smtClean="0">
                <a:latin typeface="Times New Roman" panose="02020603050405020304" charset="0"/>
                <a:cs typeface="Times New Roman" panose="02020603050405020304" charset="0"/>
                <a:sym typeface="+mn-ea"/>
              </a:rPr>
              <a:t>      CAPTURE:</a:t>
            </a:r>
            <a:endParaRPr lang="en-US" sz="2500" dirty="0" smtClean="0">
              <a:latin typeface="Times New Roman" panose="02020603050405020304" charset="0"/>
              <a:cs typeface="Times New Roman" panose="02020603050405020304" charset="0"/>
            </a:endParaRPr>
          </a:p>
          <a:p>
            <a:pPr marL="0" indent="0">
              <a:buNone/>
            </a:pPr>
            <a:r>
              <a:rPr lang="en-US" sz="2500" dirty="0" smtClean="0">
                <a:latin typeface="Times New Roman" panose="02020603050405020304" charset="0"/>
                <a:cs typeface="Times New Roman" panose="02020603050405020304" charset="0"/>
                <a:sym typeface="+mn-ea"/>
              </a:rPr>
              <a:t>      ENTER CAPTURE:</a:t>
            </a:r>
            <a:endParaRPr lang="en-US" sz="1800" dirty="0" smtClean="0">
              <a:latin typeface="Times New Roman" panose="02020603050405020304" charset="0"/>
              <a:cs typeface="Times New Roman" panose="02020603050405020304" charset="0"/>
              <a:sym typeface="+mn-ea"/>
            </a:endParaRPr>
          </a:p>
          <a:p>
            <a:pPr marL="0" indent="0">
              <a:buNone/>
            </a:pPr>
            <a:endParaRPr lang="en-US" sz="1800" dirty="0" smtClean="0">
              <a:latin typeface="Times New Roman" panose="02020603050405020304" charset="0"/>
              <a:cs typeface="Times New Roman" panose="02020603050405020304" charset="0"/>
            </a:endParaRPr>
          </a:p>
          <a:p>
            <a:pPr marL="0" indent="0">
              <a:buNone/>
            </a:pPr>
            <a:endParaRPr lang="en-US" sz="1800" dirty="0" smtClean="0">
              <a:latin typeface="Times New Roman" panose="02020603050405020304" charset="0"/>
              <a:cs typeface="Times New Roman" panose="02020603050405020304" charset="0"/>
            </a:endParaRPr>
          </a:p>
          <a:p>
            <a:pPr marL="0" indent="0">
              <a:buNone/>
            </a:pPr>
            <a:endParaRPr lang="en-US" sz="1800">
              <a:latin typeface="Times New Roman" panose="02020603050405020304" charset="0"/>
              <a:cs typeface="Times New Roman" panose="02020603050405020304" charset="0"/>
            </a:endParaRPr>
          </a:p>
        </p:txBody>
      </p:sp>
      <p:sp>
        <p:nvSpPr>
          <p:cNvPr id="4" name="Content Placeholder 3"/>
          <p:cNvSpPr>
            <a:spLocks noGrp="1"/>
          </p:cNvSpPr>
          <p:nvPr>
            <p:ph sz="half" idx="2"/>
          </p:nvPr>
        </p:nvSpPr>
        <p:spPr>
          <a:xfrm>
            <a:off x="3968115" y="1235710"/>
            <a:ext cx="3399155" cy="5296535"/>
          </a:xfrm>
        </p:spPr>
        <p:txBody>
          <a:bodyPr/>
          <a:p>
            <a:pPr marL="0" indent="0">
              <a:buNone/>
            </a:pPr>
            <a:endParaRPr lang="en-US" sz="1800" dirty="0" smtClean="0">
              <a:latin typeface="Times New Roman" panose="02020603050405020304" charset="0"/>
              <a:cs typeface="Times New Roman" panose="02020603050405020304" charset="0"/>
            </a:endParaRPr>
          </a:p>
          <a:p>
            <a:pPr marL="0" indent="0">
              <a:buNone/>
            </a:pPr>
            <a:endParaRPr lang="en-US" sz="1800">
              <a:latin typeface="Times New Roman" panose="02020603050405020304" charset="0"/>
              <a:cs typeface="Times New Roman" panose="02020603050405020304" charset="0"/>
            </a:endParaRPr>
          </a:p>
        </p:txBody>
      </p:sp>
      <p:pic>
        <p:nvPicPr>
          <p:cNvPr id="13" name="Picture 12"/>
          <p:cNvPicPr>
            <a:picLocks noChangeAspect="1"/>
          </p:cNvPicPr>
          <p:nvPr/>
        </p:nvPicPr>
        <p:blipFill>
          <a:blip r:embed="rId1"/>
          <a:stretch>
            <a:fillRect/>
          </a:stretch>
        </p:blipFill>
        <p:spPr>
          <a:xfrm>
            <a:off x="7449820" y="1625600"/>
            <a:ext cx="4528185" cy="3841115"/>
          </a:xfrm>
          <a:prstGeom prst="rect">
            <a:avLst/>
          </a:prstGeom>
        </p:spPr>
      </p:pic>
    </p:spTree>
  </p:cSld>
  <p:clrMapOvr>
    <a:masterClrMapping/>
  </p:clrMapOvr>
  <p:transition/>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5284</Words>
  <Application>WPS Presentation</Application>
  <PresentationFormat>Widescreen</PresentationFormat>
  <Paragraphs>137</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Times New Roman</vt:lpstr>
      <vt:lpstr>Wingdings</vt:lpstr>
      <vt:lpstr>Tahoma</vt:lpstr>
      <vt:lpstr>Microsoft YaHei</vt:lpstr>
      <vt:lpstr>Arial Unicode MS</vt:lpstr>
      <vt:lpstr>Calibri</vt:lpstr>
      <vt:lpstr>Default Design</vt:lpstr>
      <vt:lpstr>CMR COLLEGE OF ENGINEERING &amp; TECHNOLOGY Kandlakoya, Medchal, Hyderabad - 501401 Department of Computer Science and Engineering   </vt:lpstr>
      <vt:lpstr>ABSTRACT</vt:lpstr>
      <vt:lpstr>OBJECTIVE</vt:lpstr>
      <vt:lpstr>INTRODUCTION</vt:lpstr>
      <vt:lpstr> EXISTING METHODS </vt:lpstr>
      <vt:lpstr>PowerPoint 演示文稿</vt:lpstr>
      <vt:lpstr>PROPOSED WORK PROPOSED SYSTEM ARCHITECTURE</vt:lpstr>
      <vt:lpstr>METHOD DESCRIPTION</vt:lpstr>
      <vt:lpstr>IMPLEMENTATION</vt:lpstr>
      <vt:lpstr>PowerPoint 演示文稿</vt:lpstr>
      <vt:lpstr>PowerPoint 演示文稿</vt:lpstr>
      <vt:lpstr>RESULT</vt:lpstr>
      <vt:lpstr>THANKYOU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CMR COLLEGE OF ENGINEERING &amp; TECHNOLOGY Kandlakoya, Medchal, Hyderabad - 501401 Department of Computer Science and Engineering   </dc:title>
  <dc:creator/>
  <cp:lastModifiedBy>keerthi.190538</cp:lastModifiedBy>
  <cp:revision>18</cp:revision>
  <dcterms:created xsi:type="dcterms:W3CDTF">2021-11-24T16:12:00Z</dcterms:created>
  <dcterms:modified xsi:type="dcterms:W3CDTF">2021-12-15T16:39:14Z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F5A15855F25F495B9E07246D16AF7F20</vt:lpwstr>
  </property>
  <property fmtid="{D5CDD505-2E9C-101B-9397-08002B2CF9AE}" pid="3" name="KSOProductBuildVer">
    <vt:lpwstr>1033-11.2.0.10382</vt:lpwstr>
  </property>
</Properties>
</file>