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z2h7t350RKraDl9rVLiy0NqLR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8FC807-75E1-4F7F-83C0-491E0E5ED632}">
  <a:tblStyle styleId="{F58FC807-75E1-4F7F-83C0-491E0E5ED63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87825"/>
            <a:ext cx="8520600" cy="105271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IN" sz="2800"/>
              <a:t>ONLINE BOOK STORE WITH CHATBOT</a:t>
            </a:r>
            <a:endParaRPr b="1" sz="2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122098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 Presented by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/>
              <a:t>R.Sanju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/>
              <a:t>under the guidance of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Mr.SRINIVASAN THANUKRISHNAN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CEO OF GLOSYS TECHNOLOGY SOLUTIONS PVT LTD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/>
              <a:t>Dr.G.R.SREEKANTH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/>
              <a:t>ASSISTANT PROFESSOR OF CT-PG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/>
              <a:t>KONGU ENGINEERING COLLEGE</a:t>
            </a:r>
            <a:endParaRPr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53263" y="40346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Database Schema</a:t>
            </a:r>
            <a:endParaRPr b="1"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/>
              <a:t>Product</a:t>
            </a:r>
            <a:endParaRPr b="1"/>
          </a:p>
        </p:txBody>
      </p:sp>
      <p:graphicFrame>
        <p:nvGraphicFramePr>
          <p:cNvPr id="111" name="Google Shape;111;p10"/>
          <p:cNvGraphicFramePr/>
          <p:nvPr/>
        </p:nvGraphicFramePr>
        <p:xfrm>
          <a:off x="1430482" y="17658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{F58FC807-75E1-4F7F-83C0-491E0E5ED632}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IdNo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Field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Book id</a:t>
                      </a:r>
                      <a:r>
                        <a:rPr lang="en-IN" sz="1400" u="none" cap="none" strike="noStrike"/>
                        <a:t> (</a:t>
                      </a:r>
                      <a:r>
                        <a:rPr b="1" lang="en-IN" sz="1400" u="none" cap="none" strike="noStrike"/>
                        <a:t>PK</a:t>
                      </a:r>
                      <a:r>
                        <a:rPr b="0"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Bigint(20)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Book 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Author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Publisher</a:t>
                      </a:r>
                      <a:r>
                        <a:rPr lang="en-I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Description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Stock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Price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Varchar(60)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Database Schema</a:t>
            </a:r>
            <a:endParaRPr/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/>
              <a:t>Cart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11"/>
          <p:cNvGraphicFramePr/>
          <p:nvPr/>
        </p:nvGraphicFramePr>
        <p:xfrm>
          <a:off x="1170709" y="2056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{F58FC807-75E1-4F7F-83C0-491E0E5ED632}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IdNo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Field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Cart id(</a:t>
                      </a:r>
                      <a:r>
                        <a:rPr b="1" lang="en-IN" sz="1400" u="none" cap="none" strike="noStrike"/>
                        <a:t>Pk</a:t>
                      </a:r>
                      <a:r>
                        <a:rPr b="0"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Bigint(20)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User id(</a:t>
                      </a:r>
                      <a:r>
                        <a:rPr b="1" lang="en-IN" sz="1400" u="none" cap="none" strike="noStrike"/>
                        <a:t>FK</a:t>
                      </a:r>
                      <a:r>
                        <a:rPr b="0"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Bigint(20)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Book id (</a:t>
                      </a:r>
                      <a:r>
                        <a:rPr b="1" lang="en-IN" sz="1400" u="none" cap="none" strike="noStrike"/>
                        <a:t>FK</a:t>
                      </a:r>
                      <a:r>
                        <a:rPr b="0"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Bigint(20)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264075" y="378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Database Schema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/>
              <a:t>Place Order</a:t>
            </a:r>
            <a:endParaRPr b="1"/>
          </a:p>
        </p:txBody>
      </p:sp>
      <p:graphicFrame>
        <p:nvGraphicFramePr>
          <p:cNvPr id="125" name="Google Shape;125;p12"/>
          <p:cNvGraphicFramePr/>
          <p:nvPr/>
        </p:nvGraphicFramePr>
        <p:xfrm>
          <a:off x="1451263" y="1849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{F58FC807-75E1-4F7F-83C0-491E0E5ED632}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IdNo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Field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Order id (</a:t>
                      </a:r>
                      <a:r>
                        <a:rPr b="1" lang="en-IN" sz="1400" u="none" cap="none" strike="noStrike"/>
                        <a:t>PK</a:t>
                      </a:r>
                      <a:r>
                        <a:rPr b="0"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Bigint(20)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User id (</a:t>
                      </a:r>
                      <a:r>
                        <a:rPr b="1" lang="en-IN" sz="1400" u="none" cap="none" strike="noStrike"/>
                        <a:t>FK</a:t>
                      </a:r>
                      <a:r>
                        <a:rPr b="0"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Bigint(20)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Book id (</a:t>
                      </a:r>
                      <a:r>
                        <a:rPr b="1" lang="en-IN" sz="1400" u="none" cap="none" strike="noStrike"/>
                        <a:t>FK</a:t>
                      </a:r>
                      <a:r>
                        <a:rPr b="0"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Char(20)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Paid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Int(50)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Total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Int(50)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Database Schema</a:t>
            </a:r>
            <a:endParaRPr/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/>
              <a:t>Address</a:t>
            </a:r>
            <a:endParaRPr b="1"/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1472046" y="17450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{F58FC807-75E1-4F7F-83C0-491E0E5ED632}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IdNo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Field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Type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Address id (</a:t>
                      </a:r>
                      <a:r>
                        <a:rPr b="1" lang="en-IN" sz="1400" u="none" cap="none" strike="noStrike"/>
                        <a:t>PK</a:t>
                      </a:r>
                      <a:r>
                        <a:rPr b="0"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Bigint(20)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User id (</a:t>
                      </a:r>
                      <a:r>
                        <a:rPr b="1" lang="en-IN" sz="1400" u="none" cap="none" strike="noStrike"/>
                        <a:t>FK</a:t>
                      </a:r>
                      <a:r>
                        <a:rPr b="0"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Bigint(20)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Room 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Varchar(20)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Building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Varchar(30)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Street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City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Zipcode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Int(10)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Data Flow Diagram</a:t>
            </a:r>
            <a:endParaRPr b="1"/>
          </a:p>
        </p:txBody>
      </p:sp>
      <p:sp>
        <p:nvSpPr>
          <p:cNvPr id="138" name="Google Shape;138;p14"/>
          <p:cNvSpPr/>
          <p:nvPr/>
        </p:nvSpPr>
        <p:spPr>
          <a:xfrm>
            <a:off x="3284376" y="2057400"/>
            <a:ext cx="2099387" cy="156754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Book Store with chat bot</a:t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530366" y="2256742"/>
            <a:ext cx="1418254" cy="88640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6695628" y="2234682"/>
            <a:ext cx="1810139" cy="107302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/>
          </a:p>
        </p:txBody>
      </p:sp>
      <p:cxnSp>
        <p:nvCxnSpPr>
          <p:cNvPr id="141" name="Google Shape;141;p14"/>
          <p:cNvCxnSpPr/>
          <p:nvPr/>
        </p:nvCxnSpPr>
        <p:spPr>
          <a:xfrm rot="10800000">
            <a:off x="5381254" y="2771192"/>
            <a:ext cx="131437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14"/>
          <p:cNvCxnSpPr/>
          <p:nvPr/>
        </p:nvCxnSpPr>
        <p:spPr>
          <a:xfrm>
            <a:off x="1948620" y="2699946"/>
            <a:ext cx="1335756" cy="7124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" name="Google Shape;143;p14"/>
          <p:cNvSpPr txBox="1"/>
          <p:nvPr/>
        </p:nvSpPr>
        <p:spPr>
          <a:xfrm flipH="1">
            <a:off x="2085707" y="2260327"/>
            <a:ext cx="128643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books</a:t>
            </a:r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5381254" y="2463415"/>
            <a:ext cx="16621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books</a:t>
            </a:r>
            <a:endParaRPr/>
          </a:p>
        </p:txBody>
      </p:sp>
      <p:cxnSp>
        <p:nvCxnSpPr>
          <p:cNvPr id="145" name="Google Shape;145;p14"/>
          <p:cNvCxnSpPr/>
          <p:nvPr/>
        </p:nvCxnSpPr>
        <p:spPr>
          <a:xfrm>
            <a:off x="1444978" y="4147440"/>
            <a:ext cx="28784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4"/>
          <p:cNvCxnSpPr/>
          <p:nvPr/>
        </p:nvCxnSpPr>
        <p:spPr>
          <a:xfrm rot="10800000">
            <a:off x="1444978" y="3183578"/>
            <a:ext cx="0" cy="963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7" name="Google Shape;147;p14"/>
          <p:cNvSpPr txBox="1"/>
          <p:nvPr/>
        </p:nvSpPr>
        <p:spPr>
          <a:xfrm>
            <a:off x="1905095" y="3824240"/>
            <a:ext cx="18909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orders</a:t>
            </a:r>
            <a:endParaRPr/>
          </a:p>
        </p:txBody>
      </p:sp>
      <p:cxnSp>
        <p:nvCxnSpPr>
          <p:cNvPr id="148" name="Google Shape;148;p14"/>
          <p:cNvCxnSpPr/>
          <p:nvPr/>
        </p:nvCxnSpPr>
        <p:spPr>
          <a:xfrm flipH="1">
            <a:off x="4323453" y="3665509"/>
            <a:ext cx="10616" cy="4819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Level 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213378" y="1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Level 1</a:t>
            </a:r>
            <a:endParaRPr b="1"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333124" y="328675"/>
            <a:ext cx="1995900" cy="8238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data collection and management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3333124" y="1543675"/>
            <a:ext cx="1995900" cy="894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Ading products to API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3328275" y="2829475"/>
            <a:ext cx="1995900" cy="963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Adding </a:t>
            </a:r>
            <a:r>
              <a:rPr lang="en-IN">
                <a:solidFill>
                  <a:schemeClr val="dk1"/>
                </a:solidFill>
              </a:rPr>
              <a:t>query</a:t>
            </a:r>
            <a:r>
              <a:rPr lang="en-IN">
                <a:solidFill>
                  <a:schemeClr val="dk1"/>
                </a:solidFill>
              </a:rPr>
              <a:t> to API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3382301" y="3991025"/>
            <a:ext cx="1995900" cy="9636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Integrating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757084" y="1238865"/>
            <a:ext cx="1258529" cy="89473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15"/>
          <p:cNvCxnSpPr/>
          <p:nvPr/>
        </p:nvCxnSpPr>
        <p:spPr>
          <a:xfrm flipH="1" rot="10800000">
            <a:off x="2015613" y="740571"/>
            <a:ext cx="1317522" cy="945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15"/>
          <p:cNvSpPr txBox="1"/>
          <p:nvPr/>
        </p:nvSpPr>
        <p:spPr>
          <a:xfrm rot="-2268890">
            <a:off x="2108766" y="790951"/>
            <a:ext cx="13175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 rot="-2157808">
            <a:off x="2349911" y="1057160"/>
            <a:ext cx="10323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5"/>
          <p:cNvCxnSpPr>
            <a:endCxn id="157" idx="2"/>
          </p:cNvCxnSpPr>
          <p:nvPr/>
        </p:nvCxnSpPr>
        <p:spPr>
          <a:xfrm>
            <a:off x="2015524" y="1990975"/>
            <a:ext cx="131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15"/>
          <p:cNvSpPr txBox="1"/>
          <p:nvPr/>
        </p:nvSpPr>
        <p:spPr>
          <a:xfrm>
            <a:off x="2083531" y="1691122"/>
            <a:ext cx="1240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books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6491123" y="1466477"/>
            <a:ext cx="1186771" cy="82801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5"/>
          <p:cNvCxnSpPr/>
          <p:nvPr/>
        </p:nvCxnSpPr>
        <p:spPr>
          <a:xfrm flipH="1">
            <a:off x="5083277" y="1944248"/>
            <a:ext cx="1407846" cy="4678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8" name="Google Shape;168;p15"/>
          <p:cNvSpPr txBox="1"/>
          <p:nvPr/>
        </p:nvSpPr>
        <p:spPr>
          <a:xfrm rot="-274637">
            <a:off x="5336717" y="1586816"/>
            <a:ext cx="9606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 rot="-186487">
            <a:off x="5253871" y="2000739"/>
            <a:ext cx="1229540" cy="317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, 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15"/>
          <p:cNvCxnSpPr>
            <a:endCxn id="158" idx="2"/>
          </p:cNvCxnSpPr>
          <p:nvPr/>
        </p:nvCxnSpPr>
        <p:spPr>
          <a:xfrm>
            <a:off x="1871175" y="2206675"/>
            <a:ext cx="1457100" cy="110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1" name="Google Shape;171;p15"/>
          <p:cNvSpPr txBox="1"/>
          <p:nvPr/>
        </p:nvSpPr>
        <p:spPr>
          <a:xfrm rot="2227102">
            <a:off x="1974918" y="2834624"/>
            <a:ext cx="15291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query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15"/>
          <p:cNvCxnSpPr>
            <a:stCxn id="156" idx="4"/>
            <a:endCxn id="157" idx="0"/>
          </p:cNvCxnSpPr>
          <p:nvPr/>
        </p:nvCxnSpPr>
        <p:spPr>
          <a:xfrm>
            <a:off x="4331074" y="1152475"/>
            <a:ext cx="0" cy="3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15"/>
          <p:cNvCxnSpPr>
            <a:stCxn id="157" idx="4"/>
            <a:endCxn id="158" idx="0"/>
          </p:cNvCxnSpPr>
          <p:nvPr/>
        </p:nvCxnSpPr>
        <p:spPr>
          <a:xfrm flipH="1">
            <a:off x="4326274" y="2438275"/>
            <a:ext cx="4800" cy="39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15"/>
          <p:cNvCxnSpPr>
            <a:stCxn id="158" idx="4"/>
            <a:endCxn id="159" idx="0"/>
          </p:cNvCxnSpPr>
          <p:nvPr/>
        </p:nvCxnSpPr>
        <p:spPr>
          <a:xfrm>
            <a:off x="4326225" y="3793075"/>
            <a:ext cx="54000" cy="19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15"/>
          <p:cNvCxnSpPr>
            <a:stCxn id="159" idx="2"/>
          </p:cNvCxnSpPr>
          <p:nvPr/>
        </p:nvCxnSpPr>
        <p:spPr>
          <a:xfrm rot="10800000">
            <a:off x="1386401" y="4385225"/>
            <a:ext cx="1995900" cy="8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5"/>
          <p:cNvCxnSpPr>
            <a:endCxn id="160" idx="2"/>
          </p:cNvCxnSpPr>
          <p:nvPr/>
        </p:nvCxnSpPr>
        <p:spPr>
          <a:xfrm rot="10800000">
            <a:off x="1386349" y="2133600"/>
            <a:ext cx="0" cy="225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15"/>
          <p:cNvSpPr txBox="1"/>
          <p:nvPr/>
        </p:nvSpPr>
        <p:spPr>
          <a:xfrm rot="175644">
            <a:off x="1583971" y="4063100"/>
            <a:ext cx="14725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2229918" y="1956306"/>
            <a:ext cx="110321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Screenshots</a:t>
            </a:r>
            <a:endParaRPr b="1"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15420" l="0" r="13659" t="10238"/>
          <a:stretch/>
        </p:blipFill>
        <p:spPr>
          <a:xfrm>
            <a:off x="685800" y="635888"/>
            <a:ext cx="7314198" cy="4250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235500" y="111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Home</a:t>
            </a:r>
            <a:endParaRPr b="1"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11700" y="581025"/>
            <a:ext cx="8520600" cy="3987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12274" l="0" r="14773" t="10516"/>
          <a:stretch/>
        </p:blipFill>
        <p:spPr>
          <a:xfrm>
            <a:off x="377949" y="629501"/>
            <a:ext cx="8432221" cy="42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0" y="0"/>
            <a:ext cx="8520600" cy="638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</a:t>
            </a:r>
            <a:r>
              <a:rPr b="1" lang="en-IN"/>
              <a:t>Cart</a:t>
            </a:r>
            <a:endParaRPr b="1"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199" name="Google Shape;199;p18"/>
          <p:cNvPicPr preferRelativeResize="0"/>
          <p:nvPr/>
        </p:nvPicPr>
        <p:blipFill rotWithShape="1">
          <a:blip r:embed="rId3">
            <a:alphaModFix/>
          </a:blip>
          <a:srcRect b="6187" l="2503" r="2478" t="11272"/>
          <a:stretch/>
        </p:blipFill>
        <p:spPr>
          <a:xfrm>
            <a:off x="235404" y="500297"/>
            <a:ext cx="8574767" cy="418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 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206" name="Google Shape;206;p19"/>
          <p:cNvPicPr preferRelativeResize="0"/>
          <p:nvPr/>
        </p:nvPicPr>
        <p:blipFill rotWithShape="1">
          <a:blip r:embed="rId3">
            <a:alphaModFix/>
          </a:blip>
          <a:srcRect b="5730" l="25476" r="0" t="2383"/>
          <a:stretch/>
        </p:blipFill>
        <p:spPr>
          <a:xfrm>
            <a:off x="723900" y="114089"/>
            <a:ext cx="7562850" cy="489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Objectives</a:t>
            </a:r>
            <a:endParaRPr b="1"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The objective of the project is to develop a online book store with chat bot , which encompasses ordering books in an optimal way.</a:t>
            </a:r>
            <a:r>
              <a:rPr lang="en-IN"/>
              <a:t>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IN"/>
              <a:t>	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4959" l="35585" r="0" t="2975"/>
          <a:stretch/>
        </p:blipFill>
        <p:spPr>
          <a:xfrm>
            <a:off x="685800" y="89588"/>
            <a:ext cx="8000999" cy="490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19" name="Google Shape;2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 </a:t>
            </a:r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5752" l="35920" r="1053" t="2580"/>
          <a:stretch/>
        </p:blipFill>
        <p:spPr>
          <a:xfrm>
            <a:off x="377373" y="293445"/>
            <a:ext cx="8200570" cy="4716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Existing System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	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		1 - Existing system has only websites and can only be ordered from websites.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		2 - Does not have live interaction.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Proposed Concept</a:t>
            </a:r>
            <a:endParaRPr b="1"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		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		1 - The book ordering system will interact with the user and respond to their queries with the help of predefined datasets.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		2 - Order will be placed by users and processed by databases that are linked to dialogflow for chatbot.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IN"/>
              <a:t>	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265047" y="6815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Modules</a:t>
            </a:r>
            <a:endParaRPr b="1"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82525" y="1478214"/>
            <a:ext cx="6656610" cy="32150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1 - User Management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2 - Order Management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3 - Dialogflow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IN"/>
              <a:t>4 - Integration.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type="title"/>
          </p:nvPr>
        </p:nvSpPr>
        <p:spPr>
          <a:xfrm>
            <a:off x="301309" y="3618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Order Management</a:t>
            </a:r>
            <a:endParaRPr b="1"/>
          </a:p>
        </p:txBody>
      </p:sp>
      <p:sp>
        <p:nvSpPr>
          <p:cNvPr id="85" name="Google Shape;85;p6"/>
          <p:cNvSpPr txBox="1"/>
          <p:nvPr>
            <p:ph idx="1" type="body"/>
          </p:nvPr>
        </p:nvSpPr>
        <p:spPr>
          <a:xfrm>
            <a:off x="311700" y="996611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IN" sz="2000"/>
              <a:t>Book Searching</a:t>
            </a:r>
            <a:endParaRPr/>
          </a:p>
          <a:p>
            <a:pPr indent="-342900" lvl="1" marL="939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-IN" sz="2000"/>
              <a:t>Search books with the help of API (solr).</a:t>
            </a:r>
            <a:endParaRPr/>
          </a:p>
          <a:p>
            <a:pPr indent="-254000" lvl="1" marL="939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IN" sz="2000"/>
              <a:t>Cart Process</a:t>
            </a:r>
            <a:endParaRPr/>
          </a:p>
          <a:p>
            <a:pPr indent="-342900" lvl="1" marL="939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-IN" sz="2000"/>
              <a:t>Adding book to the cart.</a:t>
            </a:r>
            <a:endParaRPr/>
          </a:p>
          <a:p>
            <a:pPr indent="-254000" lvl="1" marL="939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IN" sz="2000"/>
              <a:t>Order Books / Place Order</a:t>
            </a:r>
            <a:endParaRPr/>
          </a:p>
          <a:p>
            <a:pPr indent="-342900" lvl="1" marL="939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AutoNum type="alphaLcPeriod"/>
            </a:pPr>
            <a:r>
              <a:rPr lang="en-IN" sz="2000"/>
              <a:t>Ordering books by adding to the cart/without adding to cart.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40275" y="378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Dialogflow</a:t>
            </a:r>
            <a:endParaRPr b="1"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400"/>
              <a:t>Intents has been created for default query response.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400"/>
              <a:t>Follow-up intents has been created for the live interaction purposes.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400"/>
              <a:t>Firebase database has been connected to dialogflow by fulliment with the help of  inline editor.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Integration</a:t>
            </a:r>
            <a:endParaRPr b="1"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400"/>
              <a:t>Bot has been integrated to dialogflow with API token.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400"/>
              <a:t>Dialogflow has been integrated with inline editor with its realtime database url.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2400"/>
              <a:t>Client token is used to integrate with other applications.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IN"/>
              <a:t>Database Schema</a:t>
            </a:r>
            <a:endParaRPr b="1"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/>
              <a:t>User</a:t>
            </a:r>
            <a:endParaRPr b="1"/>
          </a:p>
        </p:txBody>
      </p:sp>
      <p:graphicFrame>
        <p:nvGraphicFramePr>
          <p:cNvPr id="104" name="Google Shape;104;p9"/>
          <p:cNvGraphicFramePr/>
          <p:nvPr/>
        </p:nvGraphicFramePr>
        <p:xfrm>
          <a:off x="1191491" y="1838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{F58FC807-75E1-4F7F-83C0-491E0E5ED632}</a:tableStyleId>
              </a:tblPr>
              <a:tblGrid>
                <a:gridCol w="15240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IdNo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Field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User id (</a:t>
                      </a:r>
                      <a:r>
                        <a:rPr b="1" lang="en-IN" sz="1400" u="none" cap="none" strike="noStrike"/>
                        <a:t>PK</a:t>
                      </a:r>
                      <a:r>
                        <a:rPr lang="en-I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Bigint(20)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User name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Email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Mobile number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Password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Varchar(50)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Sanju</dc:creator>
</cp:coreProperties>
</file>