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7" roundtripDataSignature="AMtx7mjwD6dwhyHPNLbn/7p0y5INfbnHf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customschemas.google.com/relationships/presentationmetadata" Target="meta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I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0" name="Google Shape;150;p1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51" name="Google Shape;151;p1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6" name="Google Shape;136;p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37" name="Google Shape;137;p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2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3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3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5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5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6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1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7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7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17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17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17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0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20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1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21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"/>
          <p:cNvSpPr txBox="1"/>
          <p:nvPr>
            <p:ph type="ctrTitle"/>
          </p:nvPr>
        </p:nvSpPr>
        <p:spPr>
          <a:xfrm>
            <a:off x="1524000" y="0"/>
            <a:ext cx="9144000" cy="1571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40"/>
              <a:buFont typeface="Times New Roman"/>
              <a:buNone/>
            </a:pPr>
            <a:r>
              <a:rPr b="1" lang="en-IN" sz="3240">
                <a:latin typeface="Times New Roman"/>
                <a:ea typeface="Times New Roman"/>
                <a:cs typeface="Times New Roman"/>
                <a:sym typeface="Times New Roman"/>
              </a:rPr>
              <a:t>SMART CITY ADMINISTRATION SYSTEM</a:t>
            </a:r>
            <a:endParaRPr/>
          </a:p>
        </p:txBody>
      </p:sp>
      <p:sp>
        <p:nvSpPr>
          <p:cNvPr id="90" name="Google Shape;90;p1"/>
          <p:cNvSpPr txBox="1"/>
          <p:nvPr>
            <p:ph idx="1" type="subTitle"/>
          </p:nvPr>
        </p:nvSpPr>
        <p:spPr>
          <a:xfrm>
            <a:off x="1467900" y="1970038"/>
            <a:ext cx="9144000" cy="43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IN">
                <a:latin typeface="Times New Roman"/>
                <a:ea typeface="Times New Roman"/>
                <a:cs typeface="Times New Roman"/>
                <a:sym typeface="Times New Roman"/>
              </a:rPr>
              <a:t>PRESENTED BY</a:t>
            </a:r>
            <a:br>
              <a:rPr lang="en-IN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IN">
                <a:latin typeface="Times New Roman"/>
                <a:ea typeface="Times New Roman"/>
                <a:cs typeface="Times New Roman"/>
                <a:sym typeface="Times New Roman"/>
              </a:rPr>
              <a:t>SANJU R</a:t>
            </a:r>
            <a:endParaRPr/>
          </a:p>
          <a:p>
            <a:pPr indent="0" lvl="0" marL="0" rtl="0" algn="ctr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br>
              <a:rPr lang="en-IN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IN">
                <a:latin typeface="Times New Roman"/>
                <a:ea typeface="Times New Roman"/>
                <a:cs typeface="Times New Roman"/>
                <a:sym typeface="Times New Roman"/>
              </a:rPr>
              <a:t>UNDER THE GUIDANCE OF</a:t>
            </a:r>
            <a:endParaRPr/>
          </a:p>
          <a:p>
            <a:pPr indent="0" lvl="0" marL="0" rtl="0" algn="ctr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IN">
                <a:latin typeface="Times New Roman"/>
                <a:ea typeface="Times New Roman"/>
                <a:cs typeface="Times New Roman"/>
                <a:sym typeface="Times New Roman"/>
              </a:rPr>
              <a:t>MR. MANOJ PALANISAMI, </a:t>
            </a:r>
            <a:endParaRPr/>
          </a:p>
          <a:p>
            <a:pPr indent="0" lvl="0" marL="0" rtl="0" algn="ctr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IN">
                <a:latin typeface="Times New Roman"/>
                <a:ea typeface="Times New Roman"/>
                <a:cs typeface="Times New Roman"/>
                <a:sym typeface="Times New Roman"/>
              </a:rPr>
              <a:t>PUPPU TECHNOLOGIES , TIRUPUR.</a:t>
            </a:r>
            <a:endParaRPr/>
          </a:p>
          <a:p>
            <a:pPr indent="0" lvl="0" marL="0" rtl="0" algn="ctr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IN">
                <a:latin typeface="Times New Roman"/>
                <a:ea typeface="Times New Roman"/>
                <a:cs typeface="Times New Roman"/>
                <a:sym typeface="Times New Roman"/>
              </a:rPr>
              <a:t>MS. T.E. RAMYA   </a:t>
            </a:r>
            <a:endParaRPr/>
          </a:p>
          <a:p>
            <a:pPr indent="0" lvl="0" marL="0" rtl="0" algn="ctr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IN">
                <a:latin typeface="Times New Roman"/>
                <a:ea typeface="Times New Roman"/>
                <a:cs typeface="Times New Roman"/>
                <a:sym typeface="Times New Roman"/>
              </a:rPr>
              <a:t>ASSISTANT PROFESSOR,</a:t>
            </a:r>
            <a:endParaRPr/>
          </a:p>
          <a:p>
            <a:pPr indent="0" lvl="0" marL="0" rtl="0" algn="ctr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IN">
                <a:latin typeface="Times New Roman"/>
                <a:ea typeface="Times New Roman"/>
                <a:cs typeface="Times New Roman"/>
                <a:sym typeface="Times New Roman"/>
              </a:rPr>
              <a:t>DEPARTMENT OF COMPUTER TECHNOLOGY-PG,</a:t>
            </a:r>
            <a:endParaRPr/>
          </a:p>
          <a:p>
            <a:pPr indent="0" lvl="0" marL="0" rtl="0" algn="ctr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IN">
                <a:latin typeface="Times New Roman"/>
                <a:ea typeface="Times New Roman"/>
                <a:cs typeface="Times New Roman"/>
                <a:sym typeface="Times New Roman"/>
              </a:rPr>
              <a:t>KONGU ENGINEERING COLLEGE.</a:t>
            </a:r>
            <a:endParaRPr/>
          </a:p>
          <a:p>
            <a:pPr indent="0" lvl="0" marL="0" rtl="0" algn="ctr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1" name="Google Shape;91;p1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0"/>
          <p:cNvSpPr txBox="1"/>
          <p:nvPr>
            <p:ph type="ctrTitle"/>
          </p:nvPr>
        </p:nvSpPr>
        <p:spPr>
          <a:xfrm>
            <a:off x="1524000" y="274128"/>
            <a:ext cx="9144000" cy="78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IN"/>
              <a:t>  </a:t>
            </a:r>
            <a:endParaRPr/>
          </a:p>
        </p:txBody>
      </p:sp>
      <p:sp>
        <p:nvSpPr>
          <p:cNvPr id="154" name="Google Shape;154;p10"/>
          <p:cNvSpPr txBox="1"/>
          <p:nvPr>
            <p:ph idx="1" type="subTitle"/>
          </p:nvPr>
        </p:nvSpPr>
        <p:spPr>
          <a:xfrm>
            <a:off x="1165850" y="1056818"/>
            <a:ext cx="9144000" cy="42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IN" sz="2800">
                <a:latin typeface="Times New Roman"/>
                <a:ea typeface="Times New Roman"/>
                <a:cs typeface="Times New Roman"/>
                <a:sym typeface="Times New Roman"/>
              </a:rPr>
              <a:t>Application review</a:t>
            </a:r>
            <a:endParaRPr b="1"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91440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lphaLcPeriod"/>
            </a:pPr>
            <a:r>
              <a:rPr lang="en-IN"/>
              <a:t>In this module, collector can review and verify the complaints and make necessary arrangements to fulfill the request.</a:t>
            </a:r>
            <a:endParaRPr/>
          </a:p>
          <a:p>
            <a:pPr indent="-381000" lvl="0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AutoNum type="alphaLcPeriod"/>
            </a:pPr>
            <a:r>
              <a:rPr lang="en-IN"/>
              <a:t>Collector can approve the complaints to make further process in the request application.</a:t>
            </a:r>
            <a:endParaRPr/>
          </a:p>
        </p:txBody>
      </p:sp>
      <p:sp>
        <p:nvSpPr>
          <p:cNvPr id="155" name="Google Shape;155;p10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IN"/>
              <a:t>                                 </a:t>
            </a:r>
            <a:r>
              <a:rPr b="1" lang="en-IN" sz="6600">
                <a:latin typeface="Times New Roman"/>
                <a:ea typeface="Times New Roman"/>
                <a:cs typeface="Times New Roman"/>
                <a:sym typeface="Times New Roman"/>
              </a:rPr>
              <a:t>THANK YOU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6600"/>
              <a:buNone/>
            </a:pPr>
            <a:r>
              <a:rPr lang="en-IN" sz="6600">
                <a:latin typeface="Times New Roman"/>
                <a:ea typeface="Times New Roman"/>
                <a:cs typeface="Times New Roman"/>
                <a:sym typeface="Times New Roman"/>
              </a:rPr>
              <a:t>   </a:t>
            </a:r>
            <a:r>
              <a:rPr lang="en-IN"/>
              <a:t>                                     </a:t>
            </a:r>
            <a:endParaRPr/>
          </a:p>
        </p:txBody>
      </p:sp>
      <p:sp>
        <p:nvSpPr>
          <p:cNvPr id="161" name="Google Shape;161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b="1" lang="en-IN" sz="4600">
                <a:latin typeface="Times New Roman"/>
                <a:ea typeface="Times New Roman"/>
                <a:cs typeface="Times New Roman"/>
                <a:sym typeface="Times New Roman"/>
              </a:rPr>
              <a:t>Objective</a:t>
            </a:r>
            <a:endParaRPr sz="4600"/>
          </a:p>
        </p:txBody>
      </p:sp>
      <p:sp>
        <p:nvSpPr>
          <p:cNvPr id="97" name="Google Shape;97;p2"/>
          <p:cNvSpPr txBox="1"/>
          <p:nvPr>
            <p:ph idx="1" type="body"/>
          </p:nvPr>
        </p:nvSpPr>
        <p:spPr>
          <a:xfrm>
            <a:off x="712750" y="2005161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66700" lvl="1" marL="6858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IN" sz="2400">
                <a:latin typeface="Times New Roman"/>
                <a:ea typeface="Times New Roman"/>
                <a:cs typeface="Times New Roman"/>
                <a:sym typeface="Times New Roman"/>
              </a:rPr>
              <a:t>The main objective of the project is to provide information about the projects and processes that are implemented in the city.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66700" lvl="1" marL="68580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IN">
                <a:latin typeface="Times New Roman"/>
                <a:ea typeface="Times New Roman"/>
                <a:cs typeface="Times New Roman"/>
                <a:sym typeface="Times New Roman"/>
              </a:rPr>
              <a:t>It helps citizens make a complaint related to local problems through online</a:t>
            </a:r>
            <a:r>
              <a:rPr lang="en-IN" sz="2400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1" marL="68580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Times New Roman"/>
              <a:buChar char="•"/>
            </a:pPr>
            <a:r>
              <a:rPr lang="en-IN">
                <a:latin typeface="Times New Roman"/>
                <a:ea typeface="Times New Roman"/>
                <a:cs typeface="Times New Roman"/>
                <a:sym typeface="Times New Roman"/>
              </a:rPr>
              <a:t>To makeup for the loss of communication between government and citizens more palpable.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01600" lvl="0" marL="22860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01600" lvl="0" marL="22860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8" name="Google Shape;98;p2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"/>
          <p:cNvSpPr txBox="1"/>
          <p:nvPr>
            <p:ph type="title"/>
          </p:nvPr>
        </p:nvSpPr>
        <p:spPr>
          <a:xfrm>
            <a:off x="838200" y="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b="1" lang="en-IN">
                <a:latin typeface="Times New Roman"/>
                <a:ea typeface="Times New Roman"/>
                <a:cs typeface="Times New Roman"/>
                <a:sym typeface="Times New Roman"/>
              </a:rPr>
              <a:t>Existing System</a:t>
            </a:r>
            <a:endParaRPr/>
          </a:p>
        </p:txBody>
      </p:sp>
      <p:sp>
        <p:nvSpPr>
          <p:cNvPr id="104" name="Google Shape;104;p3"/>
          <p:cNvSpPr txBox="1"/>
          <p:nvPr>
            <p:ph idx="1" type="body"/>
          </p:nvPr>
        </p:nvSpPr>
        <p:spPr>
          <a:xfrm>
            <a:off x="1046000" y="1036139"/>
            <a:ext cx="10515600" cy="532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IN" sz="2400">
                <a:latin typeface="Times New Roman"/>
                <a:ea typeface="Times New Roman"/>
                <a:cs typeface="Times New Roman"/>
                <a:sym typeface="Times New Roman"/>
              </a:rPr>
              <a:t>The existing system does not have any website.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IN" sz="2400">
                <a:latin typeface="Times New Roman"/>
                <a:ea typeface="Times New Roman"/>
                <a:cs typeface="Times New Roman"/>
                <a:sym typeface="Times New Roman"/>
              </a:rPr>
              <a:t>The officers have to be informed manually and separately.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IN" sz="2400">
                <a:latin typeface="Times New Roman"/>
                <a:ea typeface="Times New Roman"/>
                <a:cs typeface="Times New Roman"/>
                <a:sym typeface="Times New Roman"/>
              </a:rPr>
              <a:t>The information about timelimit and process-flow related to their applications are not clear to the public, which results in incomplete applications, delays, lapses, costs and loss of efficiency.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en-IN" sz="20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IN">
                <a:latin typeface="Times New Roman"/>
                <a:ea typeface="Times New Roman"/>
                <a:cs typeface="Times New Roman"/>
                <a:sym typeface="Times New Roman"/>
              </a:rPr>
              <a:t>Drawbacks</a:t>
            </a:r>
            <a:endParaRPr/>
          </a:p>
          <a:p>
            <a:pPr indent="-266700" lvl="1" marL="114300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IN">
                <a:latin typeface="Times New Roman"/>
                <a:ea typeface="Times New Roman"/>
                <a:cs typeface="Times New Roman"/>
                <a:sym typeface="Times New Roman"/>
              </a:rPr>
              <a:t>The drawbacks of the existing system include more time in informing officiers.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66700" lvl="1" marL="11430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IN">
                <a:latin typeface="Times New Roman"/>
                <a:ea typeface="Times New Roman"/>
                <a:cs typeface="Times New Roman"/>
                <a:sym typeface="Times New Roman"/>
              </a:rPr>
              <a:t>There is no clarity to the citizens about the projects that are processing in the city.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01600" lvl="0" marL="22860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b="1"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01600" lvl="0" marL="22860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b="1"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5" name="Google Shape;105;p3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"/>
          <p:cNvSpPr txBox="1"/>
          <p:nvPr>
            <p:ph type="title"/>
          </p:nvPr>
        </p:nvSpPr>
        <p:spPr>
          <a:xfrm>
            <a:off x="838200" y="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b="1" lang="en-IN">
                <a:latin typeface="Times New Roman"/>
                <a:ea typeface="Times New Roman"/>
                <a:cs typeface="Times New Roman"/>
                <a:sym typeface="Times New Roman"/>
              </a:rPr>
              <a:t>Proposed system</a:t>
            </a:r>
            <a:endParaRPr/>
          </a:p>
        </p:txBody>
      </p:sp>
      <p:sp>
        <p:nvSpPr>
          <p:cNvPr id="111" name="Google Shape;111;p4"/>
          <p:cNvSpPr txBox="1"/>
          <p:nvPr>
            <p:ph idx="1" type="body"/>
          </p:nvPr>
        </p:nvSpPr>
        <p:spPr>
          <a:xfrm>
            <a:off x="838200" y="1441451"/>
            <a:ext cx="10515600" cy="491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685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IN" sz="2400">
                <a:latin typeface="Times New Roman"/>
                <a:ea typeface="Times New Roman"/>
                <a:cs typeface="Times New Roman"/>
                <a:sym typeface="Times New Roman"/>
              </a:rPr>
              <a:t>To improve the communication gap between government and citizens.</a:t>
            </a:r>
            <a:endParaRPr sz="2400"/>
          </a:p>
          <a:p>
            <a:pPr indent="-228600" lvl="0" marL="6858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IN" sz="2400">
                <a:latin typeface="Times New Roman"/>
                <a:ea typeface="Times New Roman"/>
                <a:cs typeface="Times New Roman"/>
                <a:sym typeface="Times New Roman"/>
              </a:rPr>
              <a:t>To provide the right to information services. </a:t>
            </a:r>
            <a:endParaRPr sz="2400"/>
          </a:p>
          <a:p>
            <a:pPr indent="-228600" lvl="0" marL="68580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IN" sz="2400">
                <a:latin typeface="Times New Roman"/>
                <a:ea typeface="Times New Roman"/>
                <a:cs typeface="Times New Roman"/>
                <a:sym typeface="Times New Roman"/>
              </a:rPr>
              <a:t>ICT (information and communication technology) has contributed to the improvement of efficiency and effectiveness of the application and information. </a:t>
            </a:r>
            <a:endParaRPr sz="2400"/>
          </a:p>
          <a:p>
            <a:pPr indent="-228600" lvl="0" marL="68580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IN" sz="2400">
                <a:latin typeface="Times New Roman"/>
                <a:ea typeface="Times New Roman"/>
                <a:cs typeface="Times New Roman"/>
                <a:sym typeface="Times New Roman"/>
              </a:rPr>
              <a:t>Time bound delivery of essential services to the citizens of the district.</a:t>
            </a:r>
            <a:endParaRPr sz="2400"/>
          </a:p>
          <a:p>
            <a:pPr indent="-76200" lvl="0" marL="6858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2" name="Google Shape;112;p4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5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b="1" lang="en-IN">
                <a:latin typeface="Times New Roman"/>
                <a:ea typeface="Times New Roman"/>
                <a:cs typeface="Times New Roman"/>
                <a:sym typeface="Times New Roman"/>
              </a:rPr>
              <a:t>Advantages	</a:t>
            </a:r>
            <a:endParaRPr b="1"/>
          </a:p>
        </p:txBody>
      </p:sp>
      <p:sp>
        <p:nvSpPr>
          <p:cNvPr id="118" name="Google Shape;118;p5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810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•"/>
            </a:pPr>
            <a:r>
              <a:rPr lang="en-IN" sz="2400">
                <a:latin typeface="Times New Roman"/>
                <a:ea typeface="Times New Roman"/>
                <a:cs typeface="Times New Roman"/>
                <a:sym typeface="Times New Roman"/>
              </a:rPr>
              <a:t>To provide knowledge to the public about the follow-ups of an application.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•"/>
            </a:pPr>
            <a:r>
              <a:rPr lang="en-IN" sz="2400">
                <a:latin typeface="Times New Roman"/>
                <a:ea typeface="Times New Roman"/>
                <a:cs typeface="Times New Roman"/>
                <a:sym typeface="Times New Roman"/>
              </a:rPr>
              <a:t>Keeping track of projects and plans.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•"/>
            </a:pPr>
            <a:r>
              <a:rPr lang="en-IN" sz="2400">
                <a:latin typeface="Times New Roman"/>
                <a:ea typeface="Times New Roman"/>
                <a:cs typeface="Times New Roman"/>
                <a:sym typeface="Times New Roman"/>
              </a:rPr>
              <a:t>To reduce the time taken to collect information about the projects.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•"/>
            </a:pPr>
            <a:r>
              <a:rPr lang="en-IN" sz="2400">
                <a:latin typeface="Times New Roman"/>
                <a:ea typeface="Times New Roman"/>
                <a:cs typeface="Times New Roman"/>
                <a:sym typeface="Times New Roman"/>
              </a:rPr>
              <a:t>Increased efficiency and effectiveness.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9144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76200" lvl="0" marL="228600" rtl="0" algn="l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9" name="Google Shape;119;p5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6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b="1" lang="en-IN">
                <a:latin typeface="Times New Roman"/>
                <a:ea typeface="Times New Roman"/>
                <a:cs typeface="Times New Roman"/>
                <a:sym typeface="Times New Roman"/>
              </a:rPr>
              <a:t>Modules</a:t>
            </a:r>
            <a:endParaRPr/>
          </a:p>
        </p:txBody>
      </p:sp>
      <p:sp>
        <p:nvSpPr>
          <p:cNvPr id="125" name="Google Shape;125;p6"/>
          <p:cNvSpPr txBox="1"/>
          <p:nvPr>
            <p:ph idx="1" type="body"/>
          </p:nvPr>
        </p:nvSpPr>
        <p:spPr>
          <a:xfrm>
            <a:off x="838207" y="1690694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•"/>
            </a:pPr>
            <a:r>
              <a:rPr lang="en-IN" sz="2400">
                <a:latin typeface="Times New Roman"/>
                <a:ea typeface="Times New Roman"/>
                <a:cs typeface="Times New Roman"/>
                <a:sym typeface="Times New Roman"/>
              </a:rPr>
              <a:t>User registration/login.</a:t>
            </a:r>
            <a:endParaRPr sz="2400"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•"/>
            </a:pPr>
            <a:r>
              <a:rPr lang="en-IN" sz="2400">
                <a:latin typeface="Times New Roman"/>
                <a:ea typeface="Times New Roman"/>
                <a:cs typeface="Times New Roman"/>
                <a:sym typeface="Times New Roman"/>
              </a:rPr>
              <a:t>Complaint filing.</a:t>
            </a:r>
            <a:endParaRPr sz="2400"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•"/>
            </a:pPr>
            <a:r>
              <a:rPr lang="en-IN" sz="2400">
                <a:latin typeface="Times New Roman"/>
                <a:ea typeface="Times New Roman"/>
                <a:cs typeface="Times New Roman"/>
                <a:sym typeface="Times New Roman"/>
              </a:rPr>
              <a:t>Collection of information. 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AutoNum type="alphaLcPeriod"/>
            </a:pPr>
            <a:r>
              <a:rPr lang="en-IN">
                <a:latin typeface="Times New Roman"/>
                <a:ea typeface="Times New Roman"/>
                <a:cs typeface="Times New Roman"/>
                <a:sym typeface="Times New Roman"/>
              </a:rPr>
              <a:t>Projects and processes.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AutoNum type="alphaLcPeriod"/>
            </a:pPr>
            <a:r>
              <a:rPr lang="en-IN">
                <a:latin typeface="Times New Roman"/>
                <a:ea typeface="Times New Roman"/>
                <a:cs typeface="Times New Roman"/>
                <a:sym typeface="Times New Roman"/>
              </a:rPr>
              <a:t>Contact information about government staffs.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AutoNum type="alphaLcPeriod"/>
            </a:pPr>
            <a:r>
              <a:rPr lang="en-IN">
                <a:latin typeface="Times New Roman"/>
                <a:ea typeface="Times New Roman"/>
                <a:cs typeface="Times New Roman"/>
                <a:sym typeface="Times New Roman"/>
              </a:rPr>
              <a:t>Application follow-ups.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•"/>
            </a:pPr>
            <a:r>
              <a:rPr lang="en-IN" sz="2400">
                <a:latin typeface="Times New Roman"/>
                <a:ea typeface="Times New Roman"/>
                <a:cs typeface="Times New Roman"/>
                <a:sym typeface="Times New Roman"/>
              </a:rPr>
              <a:t>Application review.</a:t>
            </a:r>
            <a:endParaRPr sz="2400"/>
          </a:p>
        </p:txBody>
      </p:sp>
      <p:sp>
        <p:nvSpPr>
          <p:cNvPr id="126" name="Google Shape;126;p6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7"/>
          <p:cNvSpPr txBox="1"/>
          <p:nvPr>
            <p:ph type="title"/>
          </p:nvPr>
        </p:nvSpPr>
        <p:spPr>
          <a:xfrm>
            <a:off x="529755" y="47245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b="1" lang="en-IN">
                <a:latin typeface="Times New Roman"/>
                <a:ea typeface="Times New Roman"/>
                <a:cs typeface="Times New Roman"/>
                <a:sym typeface="Times New Roman"/>
              </a:rPr>
              <a:t>Module Description</a:t>
            </a:r>
            <a:endParaRPr/>
          </a:p>
        </p:txBody>
      </p:sp>
      <p:sp>
        <p:nvSpPr>
          <p:cNvPr id="132" name="Google Shape;132;p7"/>
          <p:cNvSpPr txBox="1"/>
          <p:nvPr>
            <p:ph idx="1" type="body"/>
          </p:nvPr>
        </p:nvSpPr>
        <p:spPr>
          <a:xfrm>
            <a:off x="838200" y="1976945"/>
            <a:ext cx="10515600" cy="47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en-IN" sz="2600">
                <a:latin typeface="Times New Roman"/>
                <a:ea typeface="Times New Roman"/>
                <a:cs typeface="Times New Roman"/>
                <a:sym typeface="Times New Roman"/>
              </a:rPr>
              <a:t>User registration/login</a:t>
            </a:r>
            <a:endParaRPr sz="2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1" marL="91440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400"/>
              <a:buFont typeface="Times New Roman"/>
              <a:buAutoNum type="alphaLcPeriod"/>
            </a:pPr>
            <a:r>
              <a:rPr lang="en-IN" sz="2400">
                <a:latin typeface="Times New Roman"/>
                <a:ea typeface="Times New Roman"/>
                <a:cs typeface="Times New Roman"/>
                <a:sym typeface="Times New Roman"/>
              </a:rPr>
              <a:t>The website collects the data of the frontend user and displays it in the admin portal. 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1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AutoNum type="alphaLcPeriod"/>
            </a:pPr>
            <a:r>
              <a:rPr lang="en-IN" sz="2400">
                <a:latin typeface="Times New Roman"/>
                <a:ea typeface="Times New Roman"/>
                <a:cs typeface="Times New Roman"/>
                <a:sym typeface="Times New Roman"/>
              </a:rPr>
              <a:t>Gather information about the user such as aadhar, email, phone number, name and password. 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3" name="Google Shape;133;p7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8"/>
          <p:cNvSpPr txBox="1"/>
          <p:nvPr>
            <p:ph type="ctrTitle"/>
          </p:nvPr>
        </p:nvSpPr>
        <p:spPr>
          <a:xfrm>
            <a:off x="1524000" y="1122369"/>
            <a:ext cx="9144000" cy="667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IN"/>
              <a:t> </a:t>
            </a:r>
            <a:endParaRPr/>
          </a:p>
        </p:txBody>
      </p:sp>
      <p:sp>
        <p:nvSpPr>
          <p:cNvPr id="140" name="Google Shape;140;p8"/>
          <p:cNvSpPr txBox="1"/>
          <p:nvPr>
            <p:ph idx="1" type="subTitle"/>
          </p:nvPr>
        </p:nvSpPr>
        <p:spPr>
          <a:xfrm>
            <a:off x="979065" y="1899447"/>
            <a:ext cx="9144000" cy="3059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IN" sz="2800">
                <a:latin typeface="Times New Roman"/>
                <a:ea typeface="Times New Roman"/>
                <a:cs typeface="Times New Roman"/>
                <a:sym typeface="Times New Roman"/>
              </a:rPr>
              <a:t>Complaint filing</a:t>
            </a:r>
            <a:endParaRPr b="1"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91440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400"/>
              <a:buFont typeface="Times New Roman"/>
              <a:buAutoNum type="alphaLcPeriod"/>
            </a:pPr>
            <a:r>
              <a:rPr lang="en-IN">
                <a:latin typeface="Times New Roman"/>
                <a:ea typeface="Times New Roman"/>
                <a:cs typeface="Times New Roman"/>
                <a:sym typeface="Times New Roman"/>
              </a:rPr>
              <a:t>Allows citizens to make a complaint with documents related to the issues they are facing.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AutoNum type="alphaLcPeriod"/>
            </a:pPr>
            <a:r>
              <a:rPr lang="en-IN">
                <a:latin typeface="Times New Roman"/>
                <a:ea typeface="Times New Roman"/>
                <a:cs typeface="Times New Roman"/>
                <a:sym typeface="Times New Roman"/>
              </a:rPr>
              <a:t>Complaints related to land, revenue and anything related to government assets can be reported.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  <p:sp>
        <p:nvSpPr>
          <p:cNvPr id="141" name="Google Shape;141;p8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9"/>
          <p:cNvSpPr txBox="1"/>
          <p:nvPr>
            <p:ph idx="1" type="body"/>
          </p:nvPr>
        </p:nvSpPr>
        <p:spPr>
          <a:xfrm>
            <a:off x="904525" y="76150"/>
            <a:ext cx="10515600" cy="652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0000" lnSpcReduction="10000"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4107">
                <a:latin typeface="Times New Roman"/>
                <a:ea typeface="Times New Roman"/>
                <a:cs typeface="Times New Roman"/>
                <a:sym typeface="Times New Roman"/>
              </a:rPr>
              <a:t>Collection of information</a:t>
            </a:r>
            <a:endParaRPr sz="4107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698" lvl="0" marL="91440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Times New Roman"/>
              <a:buAutoNum type="alphaLcPeriod"/>
            </a:pPr>
            <a:r>
              <a:rPr lang="en-IN" sz="3444">
                <a:latin typeface="Times New Roman"/>
                <a:ea typeface="Times New Roman"/>
                <a:cs typeface="Times New Roman"/>
                <a:sym typeface="Times New Roman"/>
              </a:rPr>
              <a:t>Collection of information about projects and processes.</a:t>
            </a:r>
            <a:endParaRPr sz="3444"/>
          </a:p>
          <a:p>
            <a:pPr indent="-381698" lvl="0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Times New Roman"/>
              <a:buAutoNum type="alphaLcPeriod"/>
            </a:pPr>
            <a:r>
              <a:rPr lang="en-IN" sz="3444">
                <a:latin typeface="Times New Roman"/>
                <a:ea typeface="Times New Roman"/>
                <a:cs typeface="Times New Roman"/>
                <a:sym typeface="Times New Roman"/>
              </a:rPr>
              <a:t>Almost every single operation accessible to the public are collected and added to the website for providing effective and efficient knowledge to the people.</a:t>
            </a:r>
            <a:endParaRPr sz="3444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698" lvl="0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Times New Roman"/>
              <a:buAutoNum type="alphaLcPeriod"/>
            </a:pPr>
            <a:r>
              <a:rPr lang="en-IN" sz="3444">
                <a:latin typeface="Times New Roman"/>
                <a:ea typeface="Times New Roman"/>
                <a:cs typeface="Times New Roman"/>
                <a:sym typeface="Times New Roman"/>
              </a:rPr>
              <a:t>Collection of information about the follow-ups of an application for provide knowledge to the public about the documents and information which is needed to complete the application.</a:t>
            </a:r>
            <a:endParaRPr sz="3444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698" lvl="0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Times New Roman"/>
              <a:buAutoNum type="alphaLcPeriod"/>
            </a:pPr>
            <a:r>
              <a:rPr lang="en-IN" sz="3444">
                <a:latin typeface="Times New Roman"/>
                <a:ea typeface="Times New Roman"/>
                <a:cs typeface="Times New Roman"/>
                <a:sym typeface="Times New Roman"/>
              </a:rPr>
              <a:t>Collection of information about the meeting for government staffs with the collector.</a:t>
            </a:r>
            <a:endParaRPr sz="3444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698" lvl="0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Times New Roman"/>
              <a:buAutoNum type="alphaLcPeriod"/>
            </a:pPr>
            <a:r>
              <a:rPr lang="en-IN" sz="3444">
                <a:latin typeface="Times New Roman"/>
                <a:ea typeface="Times New Roman"/>
                <a:cs typeface="Times New Roman"/>
                <a:sym typeface="Times New Roman"/>
              </a:rPr>
              <a:t>Collection of contact information about government staffs for complaints that needs immediate attention.</a:t>
            </a:r>
            <a:endParaRPr sz="3444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7" name="Google Shape;147;p9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