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0" r:id="rId3"/>
    <p:sldId id="257" r:id="rId4"/>
    <p:sldId id="260" r:id="rId5"/>
    <p:sldId id="261"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94" r:id="rId25"/>
    <p:sldId id="282" r:id="rId26"/>
    <p:sldId id="283" r:id="rId27"/>
    <p:sldId id="284" r:id="rId28"/>
    <p:sldId id="285" r:id="rId29"/>
    <p:sldId id="286" r:id="rId30"/>
    <p:sldId id="287" r:id="rId31"/>
    <p:sldId id="288" r:id="rId32"/>
    <p:sldId id="289" r:id="rId33"/>
    <p:sldId id="292" r:id="rId34"/>
    <p:sldId id="295" r:id="rId35"/>
    <p:sldId id="291"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366" y="-2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M:\Netflix\TV.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LI\AppData\Roaming\Microsoft\Excel\Netflix%20User%20(Autosaved)%20(version%201).xlsb"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M:\Netflix\Netflix%20User%20(Autosave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M:\Netflix\SPorts%20streaming.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M:\Netflix\2nd%20Copy%20of%20NetflixOriginals%20(Autosa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M:\Netflix\2nd%20Copy%20of%20NetflixOriginals%20(Autosa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M:\Netflix\2nd%20Copy%20of%20NetflixOriginals%20(Autosa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LI\AppData\Roaming\Microsoft\Excel\local%20competition%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LI\AppData\Roaming\Microsoft\Excel\local%20competition%20(version%201).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LI\AppData\Roaming\Microsoft\Excel\local%20competition%20(version%201).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LI\AppData\Roaming\Microsoft\Excel\local%20competition%20(version%201).xlsb"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LI\AppData\Roaming\Microsoft\Excel\Netflix%20User%20(Autosaved)%20(version%201).xlsb"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[TV.csv]Sheet2!PivotTable2</c:name>
    <c:fmtId val="9"/>
  </c:pivotSource>
  <c:chart>
    <c:autoTitleDeleted val="0"/>
    <c:pivotFmts>
      <c:pivotFmt>
        <c:idx val="0"/>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889695126137405E-2"/>
          <c:y val="5.0925925925925923E-2"/>
          <c:w val="0.72485347782231446"/>
          <c:h val="0.8416746864975212"/>
        </c:manualLayout>
      </c:layout>
      <c:barChart>
        <c:barDir val="col"/>
        <c:grouping val="clustered"/>
        <c:varyColors val="0"/>
        <c:ser>
          <c:idx val="0"/>
          <c:order val="0"/>
          <c:tx>
            <c:strRef>
              <c:f>Sheet2!$B$1</c:f>
              <c:strCache>
                <c:ptCount val="1"/>
                <c:pt idx="0">
                  <c:v>Max of 2013</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Sheet2!$A$2:$A$3</c:f>
              <c:strCache>
                <c:ptCount val="1"/>
                <c:pt idx="0">
                  <c:v>Growth (in %)</c:v>
                </c:pt>
              </c:strCache>
            </c:strRef>
          </c:cat>
          <c:val>
            <c:numRef>
              <c:f>Sheet2!$B$2:$B$3</c:f>
              <c:numCache>
                <c:formatCode>General</c:formatCode>
                <c:ptCount val="1"/>
                <c:pt idx="0">
                  <c:v>12</c:v>
                </c:pt>
              </c:numCache>
            </c:numRef>
          </c:val>
          <c:extLst>
            <c:ext xmlns:c16="http://schemas.microsoft.com/office/drawing/2014/chart" uri="{C3380CC4-5D6E-409C-BE32-E72D297353CC}">
              <c16:uniqueId val="{00000000-D1A4-4AE7-946F-5B105B5C776D}"/>
            </c:ext>
          </c:extLst>
        </c:ser>
        <c:ser>
          <c:idx val="1"/>
          <c:order val="1"/>
          <c:tx>
            <c:strRef>
              <c:f>Sheet2!$C$1</c:f>
              <c:strCache>
                <c:ptCount val="1"/>
                <c:pt idx="0">
                  <c:v>Max of 2016</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Sheet2!$A$2:$A$3</c:f>
              <c:strCache>
                <c:ptCount val="1"/>
                <c:pt idx="0">
                  <c:v>Growth (in %)</c:v>
                </c:pt>
              </c:strCache>
            </c:strRef>
          </c:cat>
          <c:val>
            <c:numRef>
              <c:f>Sheet2!$C$2:$C$3</c:f>
              <c:numCache>
                <c:formatCode>General</c:formatCode>
                <c:ptCount val="1"/>
                <c:pt idx="0">
                  <c:v>10</c:v>
                </c:pt>
              </c:numCache>
            </c:numRef>
          </c:val>
          <c:extLst>
            <c:ext xmlns:c16="http://schemas.microsoft.com/office/drawing/2014/chart" uri="{C3380CC4-5D6E-409C-BE32-E72D297353CC}">
              <c16:uniqueId val="{00000001-D1A4-4AE7-946F-5B105B5C776D}"/>
            </c:ext>
          </c:extLst>
        </c:ser>
        <c:ser>
          <c:idx val="2"/>
          <c:order val="2"/>
          <c:tx>
            <c:strRef>
              <c:f>Sheet2!$D$1</c:f>
              <c:strCache>
                <c:ptCount val="1"/>
                <c:pt idx="0">
                  <c:v>Max of 2017</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Sheet2!$A$2:$A$3</c:f>
              <c:strCache>
                <c:ptCount val="1"/>
                <c:pt idx="0">
                  <c:v>Growth (in %)</c:v>
                </c:pt>
              </c:strCache>
            </c:strRef>
          </c:cat>
          <c:val>
            <c:numRef>
              <c:f>Sheet2!$D$2:$D$3</c:f>
              <c:numCache>
                <c:formatCode>General</c:formatCode>
                <c:ptCount val="1"/>
                <c:pt idx="0">
                  <c:v>4</c:v>
                </c:pt>
              </c:numCache>
            </c:numRef>
          </c:val>
          <c:extLst>
            <c:ext xmlns:c16="http://schemas.microsoft.com/office/drawing/2014/chart" uri="{C3380CC4-5D6E-409C-BE32-E72D297353CC}">
              <c16:uniqueId val="{00000002-D1A4-4AE7-946F-5B105B5C776D}"/>
            </c:ext>
          </c:extLst>
        </c:ser>
        <c:ser>
          <c:idx val="3"/>
          <c:order val="3"/>
          <c:tx>
            <c:strRef>
              <c:f>Sheet2!$E$1</c:f>
              <c:strCache>
                <c:ptCount val="1"/>
                <c:pt idx="0">
                  <c:v>Max of 2018</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Sheet2!$A$2:$A$3</c:f>
              <c:strCache>
                <c:ptCount val="1"/>
                <c:pt idx="0">
                  <c:v>Growth (in %)</c:v>
                </c:pt>
              </c:strCache>
            </c:strRef>
          </c:cat>
          <c:val>
            <c:numRef>
              <c:f>Sheet2!$E$2:$E$3</c:f>
              <c:numCache>
                <c:formatCode>General</c:formatCode>
                <c:ptCount val="1"/>
                <c:pt idx="0">
                  <c:v>3</c:v>
                </c:pt>
              </c:numCache>
            </c:numRef>
          </c:val>
          <c:extLst>
            <c:ext xmlns:c16="http://schemas.microsoft.com/office/drawing/2014/chart" uri="{C3380CC4-5D6E-409C-BE32-E72D297353CC}">
              <c16:uniqueId val="{00000003-D1A4-4AE7-946F-5B105B5C776D}"/>
            </c:ext>
          </c:extLst>
        </c:ser>
        <c:dLbls>
          <c:dLblPos val="outEnd"/>
          <c:showLegendKey val="0"/>
          <c:showVal val="1"/>
          <c:showCatName val="0"/>
          <c:showSerName val="0"/>
          <c:showPercent val="0"/>
          <c:showBubbleSize val="0"/>
        </c:dLbls>
        <c:gapWidth val="164"/>
        <c:overlap val="-22"/>
        <c:axId val="781551583"/>
        <c:axId val="781552831"/>
      </c:barChart>
      <c:catAx>
        <c:axId val="78155158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552831"/>
        <c:crosses val="autoZero"/>
        <c:auto val="1"/>
        <c:lblAlgn val="ctr"/>
        <c:lblOffset val="100"/>
        <c:noMultiLvlLbl val="0"/>
      </c:catAx>
      <c:valAx>
        <c:axId val="7815528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55158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[Netflix User (Autosaved) (version 1).xlsb]Sheet3!PivotTable2</c:name>
    <c:fmtId val="15"/>
  </c:pivotSource>
  <c:chart>
    <c:title>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dLbl>
          <c:idx val="0"/>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pPr>
            <a:solidFill>
              <a:schemeClr val="accent1"/>
            </a:solidFill>
            <a:ln w="9525">
              <a:solidFill>
                <a:schemeClr val="dk1">
                  <a:lumMod val="75000"/>
                  <a:lumOff val="25000"/>
                </a:schemeClr>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Sheet3!$B$1</c:f>
              <c:strCache>
                <c:ptCount val="1"/>
                <c:pt idx="0">
                  <c:v>Total</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multiLvlStrRef>
              <c:f>Sheet3!$A$2:$A$14</c:f>
              <c:multiLvlStrCache>
                <c:ptCount val="6"/>
                <c:lvl>
                  <c:pt idx="0">
                    <c:v>Politics</c:v>
                  </c:pt>
                  <c:pt idx="1">
                    <c:v>Technology</c:v>
                  </c:pt>
                  <c:pt idx="2">
                    <c:v>Literature</c:v>
                  </c:pt>
                  <c:pt idx="3">
                    <c:v>Martial Art</c:v>
                  </c:pt>
                  <c:pt idx="4">
                    <c:v>Sports</c:v>
                  </c:pt>
                  <c:pt idx="5">
                    <c:v>Tourism</c:v>
                  </c:pt>
                </c:lvl>
                <c:lvl>
                  <c:pt idx="0">
                    <c:v>India</c:v>
                  </c:pt>
                  <c:pt idx="1">
                    <c:v>Japan</c:v>
                  </c:pt>
                  <c:pt idx="2">
                    <c:v>Paris</c:v>
                  </c:pt>
                  <c:pt idx="3">
                    <c:v>South Korea</c:v>
                  </c:pt>
                  <c:pt idx="4">
                    <c:v>Spain</c:v>
                  </c:pt>
                  <c:pt idx="5">
                    <c:v>UAE</c:v>
                  </c:pt>
                </c:lvl>
              </c:multiLvlStrCache>
            </c:multiLvlStrRef>
          </c:cat>
          <c:val>
            <c:numRef>
              <c:f>Sheet3!$B$2:$B$14</c:f>
              <c:numCache>
                <c:formatCode>General</c:formatCode>
                <c:ptCount val="6"/>
                <c:pt idx="0">
                  <c:v>0.11</c:v>
                </c:pt>
                <c:pt idx="1">
                  <c:v>0.08</c:v>
                </c:pt>
                <c:pt idx="2">
                  <c:v>0.13</c:v>
                </c:pt>
                <c:pt idx="3">
                  <c:v>7.0000000000000007E-2</c:v>
                </c:pt>
                <c:pt idx="4">
                  <c:v>0.17</c:v>
                </c:pt>
                <c:pt idx="5">
                  <c:v>0.03</c:v>
                </c:pt>
              </c:numCache>
            </c:numRef>
          </c:val>
          <c:extLst>
            <c:ext xmlns:c16="http://schemas.microsoft.com/office/drawing/2014/chart" uri="{C3380CC4-5D6E-409C-BE32-E72D297353CC}">
              <c16:uniqueId val="{00000000-64BF-4CA6-A506-E42A6203231F}"/>
            </c:ext>
          </c:extLst>
        </c:ser>
        <c:dLbls>
          <c:showLegendKey val="0"/>
          <c:showVal val="1"/>
          <c:showCatName val="0"/>
          <c:showSerName val="0"/>
          <c:showPercent val="0"/>
          <c:showBubbleSize val="0"/>
        </c:dLbls>
        <c:gapWidth val="84"/>
        <c:gapDepth val="53"/>
        <c:shape val="box"/>
        <c:axId val="1902537168"/>
        <c:axId val="1902528016"/>
        <c:axId val="0"/>
      </c:bar3DChart>
      <c:catAx>
        <c:axId val="1902537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02528016"/>
        <c:crosses val="autoZero"/>
        <c:auto val="1"/>
        <c:lblAlgn val="ctr"/>
        <c:lblOffset val="100"/>
        <c:noMultiLvlLbl val="0"/>
      </c:catAx>
      <c:valAx>
        <c:axId val="1902528016"/>
        <c:scaling>
          <c:orientation val="minMax"/>
        </c:scaling>
        <c:delete val="1"/>
        <c:axPos val="l"/>
        <c:numFmt formatCode="General" sourceLinked="1"/>
        <c:majorTickMark val="out"/>
        <c:minorTickMark val="none"/>
        <c:tickLblPos val="nextTo"/>
        <c:crossAx val="19025371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[Netflix User (Autosaved).xlsx]Sheet3!PivotTable2</c:name>
    <c:fmtId val="6"/>
  </c:pivotSource>
  <c:chart>
    <c:autoTitleDeleted val="0"/>
    <c:pivotFmts>
      <c:pivotFmt>
        <c:idx val="0"/>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12700">
              <a:solidFill>
                <a:schemeClr val="lt2"/>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12700">
              <a:solidFill>
                <a:schemeClr val="lt2"/>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Sum of Minimum Budget Required</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Sheet3!$A$2:$A$8</c:f>
              <c:strCache>
                <c:ptCount val="6"/>
                <c:pt idx="0">
                  <c:v>India</c:v>
                </c:pt>
                <c:pt idx="1">
                  <c:v>Japan</c:v>
                </c:pt>
                <c:pt idx="2">
                  <c:v>Paris</c:v>
                </c:pt>
                <c:pt idx="3">
                  <c:v>South Korea</c:v>
                </c:pt>
                <c:pt idx="4">
                  <c:v>Spain</c:v>
                </c:pt>
                <c:pt idx="5">
                  <c:v>UAE</c:v>
                </c:pt>
              </c:strCache>
            </c:strRef>
          </c:cat>
          <c:val>
            <c:numRef>
              <c:f>Sheet3!$B$2:$B$8</c:f>
              <c:numCache>
                <c:formatCode>General</c:formatCode>
                <c:ptCount val="6"/>
                <c:pt idx="0">
                  <c:v>80</c:v>
                </c:pt>
                <c:pt idx="1">
                  <c:v>70</c:v>
                </c:pt>
                <c:pt idx="2">
                  <c:v>150</c:v>
                </c:pt>
                <c:pt idx="3">
                  <c:v>45</c:v>
                </c:pt>
                <c:pt idx="4">
                  <c:v>125</c:v>
                </c:pt>
                <c:pt idx="5">
                  <c:v>60</c:v>
                </c:pt>
              </c:numCache>
            </c:numRef>
          </c:val>
          <c:extLst>
            <c:ext xmlns:c16="http://schemas.microsoft.com/office/drawing/2014/chart" uri="{C3380CC4-5D6E-409C-BE32-E72D297353CC}">
              <c16:uniqueId val="{00000000-88F6-48A2-835A-DFF07B69307A}"/>
            </c:ext>
          </c:extLst>
        </c:ser>
        <c:ser>
          <c:idx val="1"/>
          <c:order val="1"/>
          <c:tx>
            <c:strRef>
              <c:f>Sheet3!$C$1</c:f>
              <c:strCache>
                <c:ptCount val="1"/>
                <c:pt idx="0">
                  <c:v>Sum of Shooting locations available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Sheet3!$A$2:$A$8</c:f>
              <c:strCache>
                <c:ptCount val="6"/>
                <c:pt idx="0">
                  <c:v>India</c:v>
                </c:pt>
                <c:pt idx="1">
                  <c:v>Japan</c:v>
                </c:pt>
                <c:pt idx="2">
                  <c:v>Paris</c:v>
                </c:pt>
                <c:pt idx="3">
                  <c:v>South Korea</c:v>
                </c:pt>
                <c:pt idx="4">
                  <c:v>Spain</c:v>
                </c:pt>
                <c:pt idx="5">
                  <c:v>UAE</c:v>
                </c:pt>
              </c:strCache>
            </c:strRef>
          </c:cat>
          <c:val>
            <c:numRef>
              <c:f>Sheet3!$C$2:$C$8</c:f>
              <c:numCache>
                <c:formatCode>General</c:formatCode>
                <c:ptCount val="6"/>
                <c:pt idx="0">
                  <c:v>76</c:v>
                </c:pt>
                <c:pt idx="1">
                  <c:v>38</c:v>
                </c:pt>
                <c:pt idx="2">
                  <c:v>72</c:v>
                </c:pt>
                <c:pt idx="3">
                  <c:v>33</c:v>
                </c:pt>
                <c:pt idx="4">
                  <c:v>85</c:v>
                </c:pt>
                <c:pt idx="5">
                  <c:v>74</c:v>
                </c:pt>
              </c:numCache>
            </c:numRef>
          </c:val>
          <c:extLst>
            <c:ext xmlns:c16="http://schemas.microsoft.com/office/drawing/2014/chart" uri="{C3380CC4-5D6E-409C-BE32-E72D297353CC}">
              <c16:uniqueId val="{00000001-88F6-48A2-835A-DFF07B69307A}"/>
            </c:ext>
          </c:extLst>
        </c:ser>
        <c:dLbls>
          <c:dLblPos val="outEnd"/>
          <c:showLegendKey val="0"/>
          <c:showVal val="1"/>
          <c:showCatName val="0"/>
          <c:showSerName val="0"/>
          <c:showPercent val="0"/>
          <c:showBubbleSize val="0"/>
        </c:dLbls>
        <c:gapWidth val="100"/>
        <c:overlap val="-24"/>
        <c:axId val="1902537168"/>
        <c:axId val="1902528016"/>
      </c:barChart>
      <c:catAx>
        <c:axId val="190253716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02528016"/>
        <c:crosses val="autoZero"/>
        <c:auto val="1"/>
        <c:lblAlgn val="ctr"/>
        <c:lblOffset val="100"/>
        <c:noMultiLvlLbl val="0"/>
      </c:catAx>
      <c:valAx>
        <c:axId val="19025280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025371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Sheet1!$C$5</c:f>
              <c:strCache>
                <c:ptCount val="1"/>
                <c:pt idx="0">
                  <c:v>NETFLIX USER BASE COUNTRY WISE (in Million)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94B-4E70-A83F-8D870AA6363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94B-4E70-A83F-8D870AA6363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94B-4E70-A83F-8D870AA6363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94B-4E70-A83F-8D870AA63632}"/>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94B-4E70-A83F-8D870AA6363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Sheet1!$B$6:$B$10</c:f>
              <c:strCache>
                <c:ptCount val="5"/>
                <c:pt idx="0">
                  <c:v>GERMANY</c:v>
                </c:pt>
                <c:pt idx="1">
                  <c:v>INDIA</c:v>
                </c:pt>
                <c:pt idx="2">
                  <c:v>AUSTRALIA</c:v>
                </c:pt>
                <c:pt idx="3">
                  <c:v>BRAZIL</c:v>
                </c:pt>
                <c:pt idx="4">
                  <c:v>US</c:v>
                </c:pt>
              </c:strCache>
            </c:strRef>
          </c:cat>
          <c:val>
            <c:numRef>
              <c:f>Sheet1!$C$6:$C$10</c:f>
              <c:numCache>
                <c:formatCode>General</c:formatCode>
                <c:ptCount val="5"/>
                <c:pt idx="0">
                  <c:v>5.0999999999999996</c:v>
                </c:pt>
                <c:pt idx="1">
                  <c:v>1.3</c:v>
                </c:pt>
                <c:pt idx="2">
                  <c:v>11.2</c:v>
                </c:pt>
                <c:pt idx="3">
                  <c:v>10</c:v>
                </c:pt>
                <c:pt idx="4">
                  <c:v>60</c:v>
                </c:pt>
              </c:numCache>
            </c:numRef>
          </c:val>
          <c:extLst>
            <c:ext xmlns:c16="http://schemas.microsoft.com/office/drawing/2014/chart" uri="{C3380CC4-5D6E-409C-BE32-E72D297353CC}">
              <c16:uniqueId val="{0000000A-E94B-4E70-A83F-8D870AA6363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[Book2]Sheet2!PivotTable12</c:name>
    <c:fmtId val="3"/>
  </c:pivotSource>
  <c:chart>
    <c:autoTitleDeleted val="0"/>
    <c:pivotFmts>
      <c:pivotFmt>
        <c:idx val="0"/>
      </c:pivotFmt>
      <c:pivotFmt>
        <c:idx val="1"/>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marker>
          <c:spPr>
            <a:solidFill>
              <a:schemeClr val="accent6"/>
            </a:solidFill>
            <a:ln w="9525">
              <a:solidFill>
                <a:schemeClr val="dk1">
                  <a:lumMod val="75000"/>
                  <a:lumOff val="25000"/>
                </a:schemeClr>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marker>
          <c:spPr>
            <a:solidFill>
              <a:schemeClr val="accent6"/>
            </a:solidFill>
            <a:ln w="9525">
              <a:solidFill>
                <a:schemeClr val="dk1">
                  <a:lumMod val="75000"/>
                  <a:lumOff val="25000"/>
                </a:schemeClr>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marker>
          <c:symbol val="none"/>
        </c:marker>
        <c:dLbl>
          <c:idx val="0"/>
          <c:spPr>
            <a:solidFill>
              <a:schemeClr val="accent6">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marker>
          <c:symbol val="none"/>
        </c:marker>
        <c:dLbl>
          <c:idx val="0"/>
          <c:spPr>
            <a:solidFill>
              <a:schemeClr val="accent6">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marker>
          <c:symbol val="none"/>
        </c:marker>
        <c:dLbl>
          <c:idx val="0"/>
          <c:spPr>
            <a:solidFill>
              <a:schemeClr val="accent6">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marker>
          <c:symbol val="none"/>
        </c:marker>
        <c:dLbl>
          <c:idx val="0"/>
          <c:spPr>
            <a:solidFill>
              <a:schemeClr val="accent6">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Sheet2!$B$1</c:f>
              <c:strCache>
                <c:ptCount val="1"/>
                <c:pt idx="0">
                  <c:v>Sum of REVENUE (in Billion USD)</c:v>
                </c:pt>
              </c:strCache>
            </c:strRef>
          </c:tx>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invertIfNegative val="0"/>
          <c:dLbls>
            <c:spPr>
              <a:solidFill>
                <a:schemeClr val="accent6">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multiLvlStrRef>
              <c:f>Sheet2!$A$2:$A$12</c:f>
              <c:multiLvlStrCache>
                <c:ptCount val="5"/>
                <c:lvl>
                  <c:pt idx="0">
                    <c:v>TENNIS</c:v>
                  </c:pt>
                  <c:pt idx="1">
                    <c:v>FOOTBALL</c:v>
                  </c:pt>
                  <c:pt idx="2">
                    <c:v>F1</c:v>
                  </c:pt>
                  <c:pt idx="3">
                    <c:v>CRICKET</c:v>
                  </c:pt>
                  <c:pt idx="4">
                    <c:v>BASKETBALL</c:v>
                  </c:pt>
                </c:lvl>
                <c:lvl>
                  <c:pt idx="0">
                    <c:v>AUSTRALIA</c:v>
                  </c:pt>
                  <c:pt idx="1">
                    <c:v>BRAZIL</c:v>
                  </c:pt>
                  <c:pt idx="2">
                    <c:v>GERMANY</c:v>
                  </c:pt>
                  <c:pt idx="3">
                    <c:v>INDIA</c:v>
                  </c:pt>
                  <c:pt idx="4">
                    <c:v>US</c:v>
                  </c:pt>
                </c:lvl>
              </c:multiLvlStrCache>
            </c:multiLvlStrRef>
          </c:cat>
          <c:val>
            <c:numRef>
              <c:f>Sheet2!$B$2:$B$12</c:f>
              <c:numCache>
                <c:formatCode>General</c:formatCode>
                <c:ptCount val="5"/>
                <c:pt idx="0">
                  <c:v>6</c:v>
                </c:pt>
                <c:pt idx="1">
                  <c:v>32.5</c:v>
                </c:pt>
                <c:pt idx="2">
                  <c:v>17</c:v>
                </c:pt>
                <c:pt idx="3">
                  <c:v>8</c:v>
                </c:pt>
                <c:pt idx="4">
                  <c:v>8</c:v>
                </c:pt>
              </c:numCache>
            </c:numRef>
          </c:val>
          <c:extLst>
            <c:ext xmlns:c16="http://schemas.microsoft.com/office/drawing/2014/chart" uri="{C3380CC4-5D6E-409C-BE32-E72D297353CC}">
              <c16:uniqueId val="{00000000-3D4F-476B-B0DC-D18DA8245BD6}"/>
            </c:ext>
          </c:extLst>
        </c:ser>
        <c:ser>
          <c:idx val="1"/>
          <c:order val="1"/>
          <c:tx>
            <c:strRef>
              <c:f>Sheet2!$C$1</c:f>
              <c:strCache>
                <c:ptCount val="1"/>
                <c:pt idx="0">
                  <c:v>Sum of Estimated budget for aquiring streaming rights (in Billion USD)</c:v>
                </c:pt>
              </c:strCache>
            </c:strRef>
          </c:tx>
          <c:spPr>
            <a:solidFill>
              <a:schemeClr val="accent5">
                <a:alpha val="88000"/>
              </a:schemeClr>
            </a:solidFill>
            <a:ln>
              <a:solidFill>
                <a:schemeClr val="accent5">
                  <a:lumMod val="50000"/>
                </a:schemeClr>
              </a:solidFill>
            </a:ln>
            <a:effectLst/>
            <a:scene3d>
              <a:camera prst="orthographicFront"/>
              <a:lightRig rig="threePt" dir="t"/>
            </a:scene3d>
            <a:sp3d prstMaterial="flat">
              <a:contourClr>
                <a:schemeClr val="accent5">
                  <a:lumMod val="50000"/>
                </a:schemeClr>
              </a:contourClr>
            </a:sp3d>
          </c:spPr>
          <c:invertIfNegative val="0"/>
          <c:dLbls>
            <c:spPr>
              <a:solidFill>
                <a:srgbClr val="4BACC6">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multiLvlStrRef>
              <c:f>Sheet2!$A$2:$A$12</c:f>
              <c:multiLvlStrCache>
                <c:ptCount val="5"/>
                <c:lvl>
                  <c:pt idx="0">
                    <c:v>TENNIS</c:v>
                  </c:pt>
                  <c:pt idx="1">
                    <c:v>FOOTBALL</c:v>
                  </c:pt>
                  <c:pt idx="2">
                    <c:v>F1</c:v>
                  </c:pt>
                  <c:pt idx="3">
                    <c:v>CRICKET</c:v>
                  </c:pt>
                  <c:pt idx="4">
                    <c:v>BASKETBALL</c:v>
                  </c:pt>
                </c:lvl>
                <c:lvl>
                  <c:pt idx="0">
                    <c:v>AUSTRALIA</c:v>
                  </c:pt>
                  <c:pt idx="1">
                    <c:v>BRAZIL</c:v>
                  </c:pt>
                  <c:pt idx="2">
                    <c:v>GERMANY</c:v>
                  </c:pt>
                  <c:pt idx="3">
                    <c:v>INDIA</c:v>
                  </c:pt>
                  <c:pt idx="4">
                    <c:v>US</c:v>
                  </c:pt>
                </c:lvl>
              </c:multiLvlStrCache>
            </c:multiLvlStrRef>
          </c:cat>
          <c:val>
            <c:numRef>
              <c:f>Sheet2!$C$2:$C$12</c:f>
              <c:numCache>
                <c:formatCode>General</c:formatCode>
                <c:ptCount val="5"/>
                <c:pt idx="0">
                  <c:v>3</c:v>
                </c:pt>
                <c:pt idx="1">
                  <c:v>15</c:v>
                </c:pt>
                <c:pt idx="2">
                  <c:v>8</c:v>
                </c:pt>
                <c:pt idx="3">
                  <c:v>5</c:v>
                </c:pt>
                <c:pt idx="4">
                  <c:v>6</c:v>
                </c:pt>
              </c:numCache>
            </c:numRef>
          </c:val>
          <c:extLst>
            <c:ext xmlns:c16="http://schemas.microsoft.com/office/drawing/2014/chart" uri="{C3380CC4-5D6E-409C-BE32-E72D297353CC}">
              <c16:uniqueId val="{00000002-3D4F-476B-B0DC-D18DA8245BD6}"/>
            </c:ext>
          </c:extLst>
        </c:ser>
        <c:dLbls>
          <c:showLegendKey val="0"/>
          <c:showVal val="1"/>
          <c:showCatName val="0"/>
          <c:showSerName val="0"/>
          <c:showPercent val="0"/>
          <c:showBubbleSize val="0"/>
        </c:dLbls>
        <c:gapWidth val="84"/>
        <c:gapDepth val="53"/>
        <c:shape val="box"/>
        <c:axId val="2131355744"/>
        <c:axId val="2131356160"/>
        <c:axId val="0"/>
      </c:bar3DChart>
      <c:catAx>
        <c:axId val="21313557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356160"/>
        <c:crosses val="autoZero"/>
        <c:auto val="1"/>
        <c:lblAlgn val="ctr"/>
        <c:lblOffset val="100"/>
        <c:noMultiLvlLbl val="0"/>
      </c:catAx>
      <c:valAx>
        <c:axId val="2131356160"/>
        <c:scaling>
          <c:orientation val="minMax"/>
        </c:scaling>
        <c:delete val="1"/>
        <c:axPos val="l"/>
        <c:numFmt formatCode="General" sourceLinked="1"/>
        <c:majorTickMark val="out"/>
        <c:minorTickMark val="none"/>
        <c:tickLblPos val="nextTo"/>
        <c:crossAx val="213135574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[Book2]Sheet2!PivotTable12</c:name>
    <c:fmtId val="6"/>
  </c:pivotSource>
  <c:chart>
    <c:title>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pPr>
            <a:solidFill>
              <a:schemeClr val="accent1"/>
            </a:solidFill>
            <a:ln w="9525">
              <a:solidFill>
                <a:schemeClr val="dk1">
                  <a:lumMod val="75000"/>
                  <a:lumOff val="25000"/>
                </a:schemeClr>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pPr>
            <a:solidFill>
              <a:schemeClr val="accent1"/>
            </a:solidFill>
            <a:ln w="9525">
              <a:solidFill>
                <a:schemeClr val="dk1">
                  <a:lumMod val="75000"/>
                  <a:lumOff val="25000"/>
                </a:schemeClr>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strRef>
              <c:f>Sheet2!$C$1</c:f>
              <c:strCache>
                <c:ptCount val="1"/>
                <c:pt idx="0">
                  <c:v>Sum of Estimated budget for aquiring streaming rights (in Billion USD)</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multiLvlStrRef>
              <c:f>Sheet2!$A$2:$A$12</c:f>
              <c:multiLvlStrCache>
                <c:ptCount val="5"/>
                <c:lvl>
                  <c:pt idx="0">
                    <c:v>TENNIS</c:v>
                  </c:pt>
                  <c:pt idx="1">
                    <c:v>FOOTBALL</c:v>
                  </c:pt>
                  <c:pt idx="2">
                    <c:v>F1</c:v>
                  </c:pt>
                  <c:pt idx="3">
                    <c:v>CRICKET</c:v>
                  </c:pt>
                  <c:pt idx="4">
                    <c:v>BASKETBALL</c:v>
                  </c:pt>
                </c:lvl>
                <c:lvl>
                  <c:pt idx="0">
                    <c:v>AUSTRALIA</c:v>
                  </c:pt>
                  <c:pt idx="1">
                    <c:v>BRAZIL</c:v>
                  </c:pt>
                  <c:pt idx="2">
                    <c:v>GERMANY</c:v>
                  </c:pt>
                  <c:pt idx="3">
                    <c:v>INDIA</c:v>
                  </c:pt>
                  <c:pt idx="4">
                    <c:v>US</c:v>
                  </c:pt>
                </c:lvl>
              </c:multiLvlStrCache>
            </c:multiLvlStrRef>
          </c:cat>
          <c:val>
            <c:numRef>
              <c:f>Sheet2!$C$2:$C$12</c:f>
              <c:numCache>
                <c:formatCode>General</c:formatCode>
                <c:ptCount val="5"/>
                <c:pt idx="0">
                  <c:v>3</c:v>
                </c:pt>
                <c:pt idx="1">
                  <c:v>15</c:v>
                </c:pt>
                <c:pt idx="2">
                  <c:v>8</c:v>
                </c:pt>
                <c:pt idx="3">
                  <c:v>5</c:v>
                </c:pt>
                <c:pt idx="4">
                  <c:v>6</c:v>
                </c:pt>
              </c:numCache>
            </c:numRef>
          </c:val>
          <c:extLst>
            <c:ext xmlns:c16="http://schemas.microsoft.com/office/drawing/2014/chart" uri="{C3380CC4-5D6E-409C-BE32-E72D297353CC}">
              <c16:uniqueId val="{00000001-027C-4DDF-B048-EC42311A2B04}"/>
            </c:ext>
          </c:extLst>
        </c:ser>
        <c:dLbls>
          <c:showLegendKey val="0"/>
          <c:showVal val="1"/>
          <c:showCatName val="0"/>
          <c:showSerName val="0"/>
          <c:showPercent val="0"/>
          <c:showBubbleSize val="0"/>
        </c:dLbls>
        <c:gapWidth val="84"/>
        <c:gapDepth val="53"/>
        <c:shape val="box"/>
        <c:axId val="2131355744"/>
        <c:axId val="2131356160"/>
        <c:axId val="0"/>
      </c:bar3DChart>
      <c:catAx>
        <c:axId val="21313557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356160"/>
        <c:crosses val="autoZero"/>
        <c:auto val="1"/>
        <c:lblAlgn val="ctr"/>
        <c:lblOffset val="100"/>
        <c:noMultiLvlLbl val="0"/>
      </c:catAx>
      <c:valAx>
        <c:axId val="2131356160"/>
        <c:scaling>
          <c:orientation val="minMax"/>
        </c:scaling>
        <c:delete val="1"/>
        <c:axPos val="l"/>
        <c:numFmt formatCode="General" sourceLinked="1"/>
        <c:majorTickMark val="out"/>
        <c:minorTickMark val="none"/>
        <c:tickLblPos val="nextTo"/>
        <c:crossAx val="213135574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Budget VS Ratings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NetflixOriginals!$L$1</c:f>
              <c:strCache>
                <c:ptCount val="1"/>
                <c:pt idx="0">
                  <c:v>Ratings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val>
            <c:numRef>
              <c:f>NetflixOriginals!$L$2:$L$314</c:f>
              <c:numCache>
                <c:formatCode>General</c:formatCode>
                <c:ptCount val="313"/>
                <c:pt idx="0">
                  <c:v>57</c:v>
                </c:pt>
                <c:pt idx="1">
                  <c:v>100</c:v>
                </c:pt>
                <c:pt idx="2">
                  <c:v>78</c:v>
                </c:pt>
                <c:pt idx="3">
                  <c:v>95</c:v>
                </c:pt>
                <c:pt idx="4">
                  <c:v>68</c:v>
                </c:pt>
                <c:pt idx="5">
                  <c:v>58</c:v>
                </c:pt>
                <c:pt idx="6">
                  <c:v>65</c:v>
                </c:pt>
                <c:pt idx="7">
                  <c:v>82</c:v>
                </c:pt>
                <c:pt idx="8">
                  <c:v>89</c:v>
                </c:pt>
                <c:pt idx="9">
                  <c:v>75</c:v>
                </c:pt>
                <c:pt idx="10">
                  <c:v>96</c:v>
                </c:pt>
                <c:pt idx="11">
                  <c:v>69</c:v>
                </c:pt>
                <c:pt idx="12">
                  <c:v>78</c:v>
                </c:pt>
                <c:pt idx="13">
                  <c:v>87</c:v>
                </c:pt>
                <c:pt idx="14">
                  <c:v>68</c:v>
                </c:pt>
                <c:pt idx="15">
                  <c:v>56</c:v>
                </c:pt>
                <c:pt idx="16">
                  <c:v>68</c:v>
                </c:pt>
                <c:pt idx="17">
                  <c:v>59</c:v>
                </c:pt>
                <c:pt idx="18">
                  <c:v>81</c:v>
                </c:pt>
                <c:pt idx="19">
                  <c:v>51</c:v>
                </c:pt>
                <c:pt idx="20">
                  <c:v>62</c:v>
                </c:pt>
                <c:pt idx="21">
                  <c:v>64</c:v>
                </c:pt>
                <c:pt idx="22">
                  <c:v>59</c:v>
                </c:pt>
                <c:pt idx="23">
                  <c:v>91</c:v>
                </c:pt>
                <c:pt idx="24">
                  <c:v>79</c:v>
                </c:pt>
                <c:pt idx="25">
                  <c:v>98</c:v>
                </c:pt>
                <c:pt idx="26">
                  <c:v>72</c:v>
                </c:pt>
                <c:pt idx="27">
                  <c:v>88</c:v>
                </c:pt>
                <c:pt idx="28">
                  <c:v>96</c:v>
                </c:pt>
                <c:pt idx="29">
                  <c:v>50</c:v>
                </c:pt>
                <c:pt idx="30">
                  <c:v>61</c:v>
                </c:pt>
                <c:pt idx="31">
                  <c:v>67</c:v>
                </c:pt>
                <c:pt idx="32">
                  <c:v>58</c:v>
                </c:pt>
                <c:pt idx="33">
                  <c:v>94</c:v>
                </c:pt>
                <c:pt idx="34">
                  <c:v>58</c:v>
                </c:pt>
                <c:pt idx="35">
                  <c:v>95</c:v>
                </c:pt>
                <c:pt idx="36">
                  <c:v>65</c:v>
                </c:pt>
                <c:pt idx="37">
                  <c:v>75</c:v>
                </c:pt>
                <c:pt idx="38">
                  <c:v>67</c:v>
                </c:pt>
                <c:pt idx="39">
                  <c:v>97</c:v>
                </c:pt>
                <c:pt idx="40">
                  <c:v>92</c:v>
                </c:pt>
                <c:pt idx="41">
                  <c:v>82</c:v>
                </c:pt>
                <c:pt idx="42">
                  <c:v>66</c:v>
                </c:pt>
                <c:pt idx="43">
                  <c:v>58</c:v>
                </c:pt>
                <c:pt idx="44">
                  <c:v>73</c:v>
                </c:pt>
                <c:pt idx="45">
                  <c:v>53</c:v>
                </c:pt>
                <c:pt idx="46">
                  <c:v>53</c:v>
                </c:pt>
                <c:pt idx="47">
                  <c:v>91</c:v>
                </c:pt>
                <c:pt idx="48">
                  <c:v>85</c:v>
                </c:pt>
                <c:pt idx="49">
                  <c:v>64</c:v>
                </c:pt>
                <c:pt idx="50">
                  <c:v>63</c:v>
                </c:pt>
                <c:pt idx="51">
                  <c:v>70</c:v>
                </c:pt>
                <c:pt idx="52">
                  <c:v>84</c:v>
                </c:pt>
                <c:pt idx="53">
                  <c:v>68</c:v>
                </c:pt>
                <c:pt idx="54">
                  <c:v>86</c:v>
                </c:pt>
                <c:pt idx="55">
                  <c:v>94</c:v>
                </c:pt>
                <c:pt idx="56">
                  <c:v>80</c:v>
                </c:pt>
                <c:pt idx="57">
                  <c:v>63</c:v>
                </c:pt>
                <c:pt idx="58">
                  <c:v>74</c:v>
                </c:pt>
                <c:pt idx="59">
                  <c:v>60</c:v>
                </c:pt>
                <c:pt idx="60">
                  <c:v>96</c:v>
                </c:pt>
                <c:pt idx="61">
                  <c:v>54</c:v>
                </c:pt>
                <c:pt idx="62">
                  <c:v>83</c:v>
                </c:pt>
                <c:pt idx="63">
                  <c:v>57</c:v>
                </c:pt>
                <c:pt idx="64">
                  <c:v>55</c:v>
                </c:pt>
                <c:pt idx="65">
                  <c:v>51</c:v>
                </c:pt>
                <c:pt idx="66">
                  <c:v>58</c:v>
                </c:pt>
                <c:pt idx="67">
                  <c:v>65</c:v>
                </c:pt>
                <c:pt idx="68">
                  <c:v>83</c:v>
                </c:pt>
                <c:pt idx="69">
                  <c:v>100</c:v>
                </c:pt>
                <c:pt idx="70">
                  <c:v>60</c:v>
                </c:pt>
                <c:pt idx="71">
                  <c:v>88</c:v>
                </c:pt>
                <c:pt idx="72">
                  <c:v>69</c:v>
                </c:pt>
                <c:pt idx="73">
                  <c:v>58</c:v>
                </c:pt>
                <c:pt idx="74">
                  <c:v>96</c:v>
                </c:pt>
                <c:pt idx="75">
                  <c:v>90</c:v>
                </c:pt>
                <c:pt idx="76">
                  <c:v>94</c:v>
                </c:pt>
                <c:pt idx="77">
                  <c:v>85</c:v>
                </c:pt>
                <c:pt idx="78">
                  <c:v>56</c:v>
                </c:pt>
                <c:pt idx="79">
                  <c:v>94</c:v>
                </c:pt>
                <c:pt idx="80">
                  <c:v>70</c:v>
                </c:pt>
                <c:pt idx="81">
                  <c:v>54</c:v>
                </c:pt>
                <c:pt idx="82">
                  <c:v>88</c:v>
                </c:pt>
                <c:pt idx="83">
                  <c:v>73</c:v>
                </c:pt>
                <c:pt idx="84">
                  <c:v>61</c:v>
                </c:pt>
                <c:pt idx="85">
                  <c:v>76</c:v>
                </c:pt>
                <c:pt idx="86">
                  <c:v>91</c:v>
                </c:pt>
                <c:pt idx="87">
                  <c:v>74</c:v>
                </c:pt>
                <c:pt idx="88">
                  <c:v>79</c:v>
                </c:pt>
                <c:pt idx="89">
                  <c:v>100</c:v>
                </c:pt>
                <c:pt idx="90">
                  <c:v>52</c:v>
                </c:pt>
                <c:pt idx="91">
                  <c:v>56</c:v>
                </c:pt>
                <c:pt idx="92">
                  <c:v>75</c:v>
                </c:pt>
                <c:pt idx="93">
                  <c:v>97</c:v>
                </c:pt>
                <c:pt idx="94">
                  <c:v>83</c:v>
                </c:pt>
                <c:pt idx="95">
                  <c:v>77</c:v>
                </c:pt>
                <c:pt idx="96">
                  <c:v>68</c:v>
                </c:pt>
                <c:pt idx="97">
                  <c:v>75</c:v>
                </c:pt>
                <c:pt idx="98">
                  <c:v>68</c:v>
                </c:pt>
                <c:pt idx="99">
                  <c:v>71</c:v>
                </c:pt>
                <c:pt idx="100">
                  <c:v>58</c:v>
                </c:pt>
                <c:pt idx="101">
                  <c:v>78</c:v>
                </c:pt>
                <c:pt idx="102">
                  <c:v>97</c:v>
                </c:pt>
                <c:pt idx="103">
                  <c:v>51</c:v>
                </c:pt>
                <c:pt idx="104">
                  <c:v>96</c:v>
                </c:pt>
                <c:pt idx="105">
                  <c:v>79</c:v>
                </c:pt>
                <c:pt idx="106">
                  <c:v>90</c:v>
                </c:pt>
                <c:pt idx="107">
                  <c:v>76</c:v>
                </c:pt>
                <c:pt idx="108">
                  <c:v>68</c:v>
                </c:pt>
                <c:pt idx="109">
                  <c:v>89</c:v>
                </c:pt>
                <c:pt idx="110">
                  <c:v>78</c:v>
                </c:pt>
                <c:pt idx="111">
                  <c:v>68</c:v>
                </c:pt>
                <c:pt idx="112">
                  <c:v>61</c:v>
                </c:pt>
                <c:pt idx="113">
                  <c:v>64</c:v>
                </c:pt>
                <c:pt idx="114">
                  <c:v>99</c:v>
                </c:pt>
                <c:pt idx="115">
                  <c:v>61</c:v>
                </c:pt>
                <c:pt idx="116">
                  <c:v>98</c:v>
                </c:pt>
                <c:pt idx="117">
                  <c:v>95</c:v>
                </c:pt>
                <c:pt idx="118">
                  <c:v>97</c:v>
                </c:pt>
                <c:pt idx="119">
                  <c:v>67</c:v>
                </c:pt>
                <c:pt idx="120">
                  <c:v>70</c:v>
                </c:pt>
                <c:pt idx="121">
                  <c:v>52</c:v>
                </c:pt>
                <c:pt idx="122">
                  <c:v>89</c:v>
                </c:pt>
                <c:pt idx="123">
                  <c:v>53</c:v>
                </c:pt>
                <c:pt idx="124">
                  <c:v>88</c:v>
                </c:pt>
                <c:pt idx="125">
                  <c:v>53</c:v>
                </c:pt>
                <c:pt idx="126">
                  <c:v>91</c:v>
                </c:pt>
                <c:pt idx="127">
                  <c:v>60</c:v>
                </c:pt>
                <c:pt idx="128">
                  <c:v>90</c:v>
                </c:pt>
                <c:pt idx="129">
                  <c:v>79</c:v>
                </c:pt>
                <c:pt idx="130">
                  <c:v>67</c:v>
                </c:pt>
                <c:pt idx="131">
                  <c:v>68</c:v>
                </c:pt>
                <c:pt idx="132">
                  <c:v>60</c:v>
                </c:pt>
                <c:pt idx="133">
                  <c:v>62</c:v>
                </c:pt>
                <c:pt idx="134">
                  <c:v>73</c:v>
                </c:pt>
                <c:pt idx="135">
                  <c:v>86</c:v>
                </c:pt>
                <c:pt idx="136">
                  <c:v>91</c:v>
                </c:pt>
                <c:pt idx="137">
                  <c:v>76</c:v>
                </c:pt>
                <c:pt idx="138">
                  <c:v>59</c:v>
                </c:pt>
                <c:pt idx="139">
                  <c:v>75</c:v>
                </c:pt>
                <c:pt idx="140">
                  <c:v>68</c:v>
                </c:pt>
                <c:pt idx="141">
                  <c:v>85</c:v>
                </c:pt>
                <c:pt idx="142">
                  <c:v>91</c:v>
                </c:pt>
                <c:pt idx="143">
                  <c:v>52</c:v>
                </c:pt>
                <c:pt idx="144">
                  <c:v>93</c:v>
                </c:pt>
                <c:pt idx="145">
                  <c:v>75</c:v>
                </c:pt>
                <c:pt idx="146">
                  <c:v>75</c:v>
                </c:pt>
                <c:pt idx="147">
                  <c:v>71</c:v>
                </c:pt>
                <c:pt idx="148">
                  <c:v>64</c:v>
                </c:pt>
                <c:pt idx="149">
                  <c:v>53</c:v>
                </c:pt>
                <c:pt idx="150">
                  <c:v>82</c:v>
                </c:pt>
                <c:pt idx="151">
                  <c:v>98</c:v>
                </c:pt>
                <c:pt idx="152">
                  <c:v>54</c:v>
                </c:pt>
                <c:pt idx="153">
                  <c:v>55</c:v>
                </c:pt>
                <c:pt idx="154">
                  <c:v>57</c:v>
                </c:pt>
                <c:pt idx="155">
                  <c:v>50</c:v>
                </c:pt>
                <c:pt idx="156">
                  <c:v>80</c:v>
                </c:pt>
                <c:pt idx="157">
                  <c:v>78</c:v>
                </c:pt>
                <c:pt idx="158">
                  <c:v>63</c:v>
                </c:pt>
                <c:pt idx="159">
                  <c:v>63</c:v>
                </c:pt>
                <c:pt idx="160">
                  <c:v>65</c:v>
                </c:pt>
                <c:pt idx="161">
                  <c:v>58</c:v>
                </c:pt>
                <c:pt idx="162">
                  <c:v>77</c:v>
                </c:pt>
                <c:pt idx="163">
                  <c:v>82</c:v>
                </c:pt>
                <c:pt idx="164">
                  <c:v>59</c:v>
                </c:pt>
                <c:pt idx="165">
                  <c:v>53</c:v>
                </c:pt>
                <c:pt idx="166">
                  <c:v>74</c:v>
                </c:pt>
                <c:pt idx="167">
                  <c:v>96</c:v>
                </c:pt>
                <c:pt idx="168">
                  <c:v>60</c:v>
                </c:pt>
                <c:pt idx="169">
                  <c:v>54</c:v>
                </c:pt>
                <c:pt idx="170">
                  <c:v>99</c:v>
                </c:pt>
                <c:pt idx="171">
                  <c:v>65</c:v>
                </c:pt>
                <c:pt idx="172">
                  <c:v>60</c:v>
                </c:pt>
                <c:pt idx="173">
                  <c:v>69</c:v>
                </c:pt>
                <c:pt idx="174">
                  <c:v>64</c:v>
                </c:pt>
                <c:pt idx="175">
                  <c:v>91</c:v>
                </c:pt>
                <c:pt idx="176">
                  <c:v>52</c:v>
                </c:pt>
                <c:pt idx="177">
                  <c:v>60</c:v>
                </c:pt>
                <c:pt idx="178">
                  <c:v>90</c:v>
                </c:pt>
                <c:pt idx="179">
                  <c:v>81</c:v>
                </c:pt>
                <c:pt idx="180">
                  <c:v>83</c:v>
                </c:pt>
                <c:pt idx="181">
                  <c:v>86</c:v>
                </c:pt>
                <c:pt idx="182">
                  <c:v>52</c:v>
                </c:pt>
                <c:pt idx="183">
                  <c:v>69</c:v>
                </c:pt>
                <c:pt idx="184">
                  <c:v>96</c:v>
                </c:pt>
                <c:pt idx="185">
                  <c:v>61</c:v>
                </c:pt>
                <c:pt idx="186">
                  <c:v>73</c:v>
                </c:pt>
                <c:pt idx="187">
                  <c:v>58</c:v>
                </c:pt>
                <c:pt idx="188">
                  <c:v>76</c:v>
                </c:pt>
                <c:pt idx="189">
                  <c:v>62</c:v>
                </c:pt>
                <c:pt idx="190">
                  <c:v>89</c:v>
                </c:pt>
                <c:pt idx="191">
                  <c:v>68</c:v>
                </c:pt>
                <c:pt idx="192">
                  <c:v>96</c:v>
                </c:pt>
                <c:pt idx="193">
                  <c:v>83</c:v>
                </c:pt>
                <c:pt idx="194">
                  <c:v>89</c:v>
                </c:pt>
                <c:pt idx="195">
                  <c:v>60</c:v>
                </c:pt>
                <c:pt idx="196">
                  <c:v>59</c:v>
                </c:pt>
                <c:pt idx="197">
                  <c:v>58</c:v>
                </c:pt>
                <c:pt idx="198">
                  <c:v>88</c:v>
                </c:pt>
                <c:pt idx="199">
                  <c:v>64</c:v>
                </c:pt>
                <c:pt idx="200">
                  <c:v>76</c:v>
                </c:pt>
                <c:pt idx="201">
                  <c:v>54</c:v>
                </c:pt>
                <c:pt idx="202">
                  <c:v>58</c:v>
                </c:pt>
                <c:pt idx="203">
                  <c:v>56</c:v>
                </c:pt>
                <c:pt idx="204">
                  <c:v>62</c:v>
                </c:pt>
                <c:pt idx="205">
                  <c:v>65</c:v>
                </c:pt>
                <c:pt idx="206">
                  <c:v>97</c:v>
                </c:pt>
                <c:pt idx="207">
                  <c:v>99</c:v>
                </c:pt>
                <c:pt idx="208">
                  <c:v>50</c:v>
                </c:pt>
                <c:pt idx="209">
                  <c:v>96</c:v>
                </c:pt>
                <c:pt idx="210">
                  <c:v>99</c:v>
                </c:pt>
                <c:pt idx="211">
                  <c:v>79</c:v>
                </c:pt>
                <c:pt idx="212">
                  <c:v>70</c:v>
                </c:pt>
                <c:pt idx="213">
                  <c:v>82</c:v>
                </c:pt>
                <c:pt idx="214">
                  <c:v>60</c:v>
                </c:pt>
                <c:pt idx="215">
                  <c:v>70</c:v>
                </c:pt>
                <c:pt idx="216">
                  <c:v>100</c:v>
                </c:pt>
                <c:pt idx="217">
                  <c:v>55</c:v>
                </c:pt>
                <c:pt idx="218">
                  <c:v>77</c:v>
                </c:pt>
                <c:pt idx="219">
                  <c:v>53</c:v>
                </c:pt>
                <c:pt idx="220">
                  <c:v>100</c:v>
                </c:pt>
                <c:pt idx="221">
                  <c:v>95</c:v>
                </c:pt>
                <c:pt idx="222">
                  <c:v>75</c:v>
                </c:pt>
                <c:pt idx="223">
                  <c:v>60</c:v>
                </c:pt>
                <c:pt idx="224">
                  <c:v>65</c:v>
                </c:pt>
                <c:pt idx="225">
                  <c:v>52</c:v>
                </c:pt>
                <c:pt idx="226">
                  <c:v>81</c:v>
                </c:pt>
                <c:pt idx="227">
                  <c:v>66</c:v>
                </c:pt>
                <c:pt idx="228">
                  <c:v>93</c:v>
                </c:pt>
                <c:pt idx="229">
                  <c:v>94</c:v>
                </c:pt>
                <c:pt idx="230">
                  <c:v>72</c:v>
                </c:pt>
                <c:pt idx="231">
                  <c:v>91</c:v>
                </c:pt>
                <c:pt idx="232">
                  <c:v>94</c:v>
                </c:pt>
                <c:pt idx="233">
                  <c:v>81</c:v>
                </c:pt>
                <c:pt idx="234">
                  <c:v>54</c:v>
                </c:pt>
                <c:pt idx="235">
                  <c:v>94</c:v>
                </c:pt>
                <c:pt idx="236">
                  <c:v>69</c:v>
                </c:pt>
                <c:pt idx="237">
                  <c:v>65</c:v>
                </c:pt>
                <c:pt idx="238">
                  <c:v>51</c:v>
                </c:pt>
                <c:pt idx="239">
                  <c:v>80</c:v>
                </c:pt>
                <c:pt idx="240">
                  <c:v>81</c:v>
                </c:pt>
                <c:pt idx="241">
                  <c:v>80</c:v>
                </c:pt>
                <c:pt idx="242">
                  <c:v>58</c:v>
                </c:pt>
                <c:pt idx="243">
                  <c:v>69</c:v>
                </c:pt>
                <c:pt idx="244">
                  <c:v>82</c:v>
                </c:pt>
                <c:pt idx="245">
                  <c:v>63</c:v>
                </c:pt>
                <c:pt idx="246">
                  <c:v>67</c:v>
                </c:pt>
                <c:pt idx="247">
                  <c:v>92</c:v>
                </c:pt>
                <c:pt idx="248">
                  <c:v>55</c:v>
                </c:pt>
                <c:pt idx="249">
                  <c:v>66</c:v>
                </c:pt>
                <c:pt idx="250">
                  <c:v>81</c:v>
                </c:pt>
                <c:pt idx="251">
                  <c:v>92</c:v>
                </c:pt>
                <c:pt idx="252">
                  <c:v>59</c:v>
                </c:pt>
                <c:pt idx="253">
                  <c:v>59</c:v>
                </c:pt>
                <c:pt idx="254">
                  <c:v>80</c:v>
                </c:pt>
                <c:pt idx="255">
                  <c:v>100</c:v>
                </c:pt>
                <c:pt idx="256">
                  <c:v>80</c:v>
                </c:pt>
                <c:pt idx="257">
                  <c:v>81</c:v>
                </c:pt>
                <c:pt idx="258">
                  <c:v>61</c:v>
                </c:pt>
                <c:pt idx="259">
                  <c:v>100</c:v>
                </c:pt>
                <c:pt idx="260">
                  <c:v>80</c:v>
                </c:pt>
                <c:pt idx="261">
                  <c:v>76</c:v>
                </c:pt>
                <c:pt idx="262">
                  <c:v>60</c:v>
                </c:pt>
                <c:pt idx="263">
                  <c:v>68</c:v>
                </c:pt>
                <c:pt idx="264">
                  <c:v>69</c:v>
                </c:pt>
                <c:pt idx="265">
                  <c:v>71</c:v>
                </c:pt>
                <c:pt idx="266">
                  <c:v>59</c:v>
                </c:pt>
                <c:pt idx="267">
                  <c:v>79</c:v>
                </c:pt>
                <c:pt idx="268">
                  <c:v>62</c:v>
                </c:pt>
                <c:pt idx="269">
                  <c:v>95</c:v>
                </c:pt>
                <c:pt idx="270">
                  <c:v>73</c:v>
                </c:pt>
                <c:pt idx="271">
                  <c:v>50</c:v>
                </c:pt>
                <c:pt idx="272">
                  <c:v>65</c:v>
                </c:pt>
                <c:pt idx="273">
                  <c:v>99</c:v>
                </c:pt>
                <c:pt idx="274">
                  <c:v>61</c:v>
                </c:pt>
                <c:pt idx="275">
                  <c:v>96</c:v>
                </c:pt>
                <c:pt idx="276">
                  <c:v>73</c:v>
                </c:pt>
                <c:pt idx="277">
                  <c:v>55</c:v>
                </c:pt>
                <c:pt idx="278">
                  <c:v>63</c:v>
                </c:pt>
                <c:pt idx="279">
                  <c:v>51</c:v>
                </c:pt>
                <c:pt idx="280">
                  <c:v>71</c:v>
                </c:pt>
                <c:pt idx="281">
                  <c:v>95</c:v>
                </c:pt>
                <c:pt idx="282">
                  <c:v>87</c:v>
                </c:pt>
                <c:pt idx="283">
                  <c:v>95</c:v>
                </c:pt>
                <c:pt idx="284">
                  <c:v>73</c:v>
                </c:pt>
                <c:pt idx="285">
                  <c:v>59</c:v>
                </c:pt>
                <c:pt idx="286">
                  <c:v>84</c:v>
                </c:pt>
                <c:pt idx="287">
                  <c:v>84</c:v>
                </c:pt>
                <c:pt idx="288">
                  <c:v>83</c:v>
                </c:pt>
                <c:pt idx="289">
                  <c:v>73</c:v>
                </c:pt>
                <c:pt idx="290">
                  <c:v>70</c:v>
                </c:pt>
                <c:pt idx="291">
                  <c:v>54</c:v>
                </c:pt>
                <c:pt idx="292">
                  <c:v>85</c:v>
                </c:pt>
                <c:pt idx="293">
                  <c:v>52</c:v>
                </c:pt>
                <c:pt idx="294">
                  <c:v>62</c:v>
                </c:pt>
                <c:pt idx="295">
                  <c:v>52</c:v>
                </c:pt>
                <c:pt idx="296">
                  <c:v>51</c:v>
                </c:pt>
                <c:pt idx="297">
                  <c:v>68</c:v>
                </c:pt>
                <c:pt idx="298">
                  <c:v>100</c:v>
                </c:pt>
                <c:pt idx="299">
                  <c:v>87</c:v>
                </c:pt>
                <c:pt idx="300">
                  <c:v>77</c:v>
                </c:pt>
                <c:pt idx="301">
                  <c:v>74</c:v>
                </c:pt>
                <c:pt idx="302">
                  <c:v>71</c:v>
                </c:pt>
                <c:pt idx="303">
                  <c:v>50</c:v>
                </c:pt>
                <c:pt idx="304">
                  <c:v>53</c:v>
                </c:pt>
                <c:pt idx="305">
                  <c:v>81</c:v>
                </c:pt>
                <c:pt idx="306">
                  <c:v>70</c:v>
                </c:pt>
                <c:pt idx="307">
                  <c:v>70</c:v>
                </c:pt>
                <c:pt idx="308">
                  <c:v>86</c:v>
                </c:pt>
                <c:pt idx="309">
                  <c:v>60</c:v>
                </c:pt>
                <c:pt idx="310">
                  <c:v>58</c:v>
                </c:pt>
                <c:pt idx="311">
                  <c:v>61</c:v>
                </c:pt>
                <c:pt idx="312">
                  <c:v>83</c:v>
                </c:pt>
              </c:numCache>
            </c:numRef>
          </c:val>
          <c:extLst>
            <c:ext xmlns:c16="http://schemas.microsoft.com/office/drawing/2014/chart" uri="{C3380CC4-5D6E-409C-BE32-E72D297353CC}">
              <c16:uniqueId val="{00000000-C480-4CA3-98AB-6ED07AD953E8}"/>
            </c:ext>
          </c:extLst>
        </c:ser>
        <c:dLbls>
          <c:showLegendKey val="0"/>
          <c:showVal val="0"/>
          <c:showCatName val="0"/>
          <c:showSerName val="0"/>
          <c:showPercent val="0"/>
          <c:showBubbleSize val="0"/>
        </c:dLbls>
        <c:gapWidth val="150"/>
        <c:axId val="1884063007"/>
        <c:axId val="1884054687"/>
      </c:barChart>
      <c:lineChart>
        <c:grouping val="standard"/>
        <c:varyColors val="0"/>
        <c:ser>
          <c:idx val="1"/>
          <c:order val="1"/>
          <c:tx>
            <c:strRef>
              <c:f>NetflixOriginals!$N$1</c:f>
              <c:strCache>
                <c:ptCount val="1"/>
                <c:pt idx="0">
                  <c:v>Total Budget</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NetflixOriginals!$N$2:$N$314</c:f>
              <c:numCache>
                <c:formatCode>General</c:formatCode>
                <c:ptCount val="313"/>
                <c:pt idx="0">
                  <c:v>300</c:v>
                </c:pt>
                <c:pt idx="1">
                  <c:v>101</c:v>
                </c:pt>
                <c:pt idx="2">
                  <c:v>138</c:v>
                </c:pt>
                <c:pt idx="3">
                  <c:v>122</c:v>
                </c:pt>
                <c:pt idx="4">
                  <c:v>99</c:v>
                </c:pt>
                <c:pt idx="5">
                  <c:v>98</c:v>
                </c:pt>
                <c:pt idx="6">
                  <c:v>142</c:v>
                </c:pt>
                <c:pt idx="7">
                  <c:v>74</c:v>
                </c:pt>
                <c:pt idx="8">
                  <c:v>142</c:v>
                </c:pt>
                <c:pt idx="9">
                  <c:v>146</c:v>
                </c:pt>
                <c:pt idx="10">
                  <c:v>77</c:v>
                </c:pt>
                <c:pt idx="11">
                  <c:v>141</c:v>
                </c:pt>
                <c:pt idx="12">
                  <c:v>73</c:v>
                </c:pt>
                <c:pt idx="13">
                  <c:v>109</c:v>
                </c:pt>
                <c:pt idx="14">
                  <c:v>77</c:v>
                </c:pt>
                <c:pt idx="15">
                  <c:v>114</c:v>
                </c:pt>
                <c:pt idx="16">
                  <c:v>129</c:v>
                </c:pt>
                <c:pt idx="17">
                  <c:v>144</c:v>
                </c:pt>
                <c:pt idx="18">
                  <c:v>150</c:v>
                </c:pt>
                <c:pt idx="19">
                  <c:v>97</c:v>
                </c:pt>
                <c:pt idx="20">
                  <c:v>124</c:v>
                </c:pt>
                <c:pt idx="21">
                  <c:v>147</c:v>
                </c:pt>
                <c:pt idx="22">
                  <c:v>85</c:v>
                </c:pt>
                <c:pt idx="23">
                  <c:v>135</c:v>
                </c:pt>
                <c:pt idx="24">
                  <c:v>126</c:v>
                </c:pt>
                <c:pt idx="25">
                  <c:v>149</c:v>
                </c:pt>
                <c:pt idx="26">
                  <c:v>104</c:v>
                </c:pt>
                <c:pt idx="27">
                  <c:v>91</c:v>
                </c:pt>
                <c:pt idx="28">
                  <c:v>112</c:v>
                </c:pt>
                <c:pt idx="29">
                  <c:v>93</c:v>
                </c:pt>
                <c:pt idx="30">
                  <c:v>118</c:v>
                </c:pt>
                <c:pt idx="31">
                  <c:v>132</c:v>
                </c:pt>
                <c:pt idx="32">
                  <c:v>96</c:v>
                </c:pt>
                <c:pt idx="33">
                  <c:v>79</c:v>
                </c:pt>
                <c:pt idx="34">
                  <c:v>130</c:v>
                </c:pt>
                <c:pt idx="35">
                  <c:v>383</c:v>
                </c:pt>
                <c:pt idx="36">
                  <c:v>119</c:v>
                </c:pt>
                <c:pt idx="37">
                  <c:v>158</c:v>
                </c:pt>
                <c:pt idx="38">
                  <c:v>75</c:v>
                </c:pt>
                <c:pt idx="39">
                  <c:v>176</c:v>
                </c:pt>
                <c:pt idx="40">
                  <c:v>71</c:v>
                </c:pt>
                <c:pt idx="41">
                  <c:v>100</c:v>
                </c:pt>
                <c:pt idx="42">
                  <c:v>145</c:v>
                </c:pt>
                <c:pt idx="43">
                  <c:v>184</c:v>
                </c:pt>
                <c:pt idx="44">
                  <c:v>165</c:v>
                </c:pt>
                <c:pt idx="45">
                  <c:v>152</c:v>
                </c:pt>
                <c:pt idx="46">
                  <c:v>130</c:v>
                </c:pt>
                <c:pt idx="47">
                  <c:v>78</c:v>
                </c:pt>
                <c:pt idx="48">
                  <c:v>135</c:v>
                </c:pt>
                <c:pt idx="49">
                  <c:v>190</c:v>
                </c:pt>
                <c:pt idx="50">
                  <c:v>141</c:v>
                </c:pt>
                <c:pt idx="51">
                  <c:v>166</c:v>
                </c:pt>
                <c:pt idx="52">
                  <c:v>134</c:v>
                </c:pt>
                <c:pt idx="53">
                  <c:v>386</c:v>
                </c:pt>
                <c:pt idx="54">
                  <c:v>262</c:v>
                </c:pt>
                <c:pt idx="55">
                  <c:v>264</c:v>
                </c:pt>
                <c:pt idx="56">
                  <c:v>106</c:v>
                </c:pt>
                <c:pt idx="57">
                  <c:v>303</c:v>
                </c:pt>
                <c:pt idx="58">
                  <c:v>204</c:v>
                </c:pt>
                <c:pt idx="59">
                  <c:v>207</c:v>
                </c:pt>
                <c:pt idx="60">
                  <c:v>243</c:v>
                </c:pt>
                <c:pt idx="61">
                  <c:v>368</c:v>
                </c:pt>
                <c:pt idx="62">
                  <c:v>380</c:v>
                </c:pt>
                <c:pt idx="63">
                  <c:v>173</c:v>
                </c:pt>
                <c:pt idx="64">
                  <c:v>143</c:v>
                </c:pt>
                <c:pt idx="65">
                  <c:v>334</c:v>
                </c:pt>
                <c:pt idx="66">
                  <c:v>356</c:v>
                </c:pt>
                <c:pt idx="67">
                  <c:v>83</c:v>
                </c:pt>
                <c:pt idx="68">
                  <c:v>355</c:v>
                </c:pt>
                <c:pt idx="69">
                  <c:v>342</c:v>
                </c:pt>
                <c:pt idx="70">
                  <c:v>102</c:v>
                </c:pt>
                <c:pt idx="71">
                  <c:v>75</c:v>
                </c:pt>
                <c:pt idx="72">
                  <c:v>394</c:v>
                </c:pt>
                <c:pt idx="73">
                  <c:v>224</c:v>
                </c:pt>
                <c:pt idx="74">
                  <c:v>363</c:v>
                </c:pt>
                <c:pt idx="75">
                  <c:v>288</c:v>
                </c:pt>
                <c:pt idx="76">
                  <c:v>285</c:v>
                </c:pt>
                <c:pt idx="77">
                  <c:v>80</c:v>
                </c:pt>
                <c:pt idx="78">
                  <c:v>154</c:v>
                </c:pt>
                <c:pt idx="79">
                  <c:v>140</c:v>
                </c:pt>
                <c:pt idx="80">
                  <c:v>376</c:v>
                </c:pt>
                <c:pt idx="81">
                  <c:v>80</c:v>
                </c:pt>
                <c:pt idx="82">
                  <c:v>329</c:v>
                </c:pt>
                <c:pt idx="83">
                  <c:v>267</c:v>
                </c:pt>
                <c:pt idx="84">
                  <c:v>140</c:v>
                </c:pt>
                <c:pt idx="85">
                  <c:v>295</c:v>
                </c:pt>
                <c:pt idx="86">
                  <c:v>278</c:v>
                </c:pt>
                <c:pt idx="87">
                  <c:v>205</c:v>
                </c:pt>
                <c:pt idx="88">
                  <c:v>319</c:v>
                </c:pt>
                <c:pt idx="89">
                  <c:v>263</c:v>
                </c:pt>
                <c:pt idx="90">
                  <c:v>85</c:v>
                </c:pt>
                <c:pt idx="91">
                  <c:v>372</c:v>
                </c:pt>
                <c:pt idx="92">
                  <c:v>99</c:v>
                </c:pt>
                <c:pt idx="93">
                  <c:v>225</c:v>
                </c:pt>
                <c:pt idx="94">
                  <c:v>258</c:v>
                </c:pt>
                <c:pt idx="95">
                  <c:v>262</c:v>
                </c:pt>
                <c:pt idx="96">
                  <c:v>132</c:v>
                </c:pt>
                <c:pt idx="97">
                  <c:v>80</c:v>
                </c:pt>
                <c:pt idx="98">
                  <c:v>239</c:v>
                </c:pt>
                <c:pt idx="99">
                  <c:v>399</c:v>
                </c:pt>
                <c:pt idx="100">
                  <c:v>370</c:v>
                </c:pt>
                <c:pt idx="101">
                  <c:v>296</c:v>
                </c:pt>
                <c:pt idx="102">
                  <c:v>153</c:v>
                </c:pt>
                <c:pt idx="103">
                  <c:v>336</c:v>
                </c:pt>
                <c:pt idx="104">
                  <c:v>155</c:v>
                </c:pt>
                <c:pt idx="105">
                  <c:v>179</c:v>
                </c:pt>
                <c:pt idx="106">
                  <c:v>136</c:v>
                </c:pt>
                <c:pt idx="107">
                  <c:v>232</c:v>
                </c:pt>
                <c:pt idx="108">
                  <c:v>347</c:v>
                </c:pt>
                <c:pt idx="109">
                  <c:v>209</c:v>
                </c:pt>
                <c:pt idx="110">
                  <c:v>347</c:v>
                </c:pt>
                <c:pt idx="111">
                  <c:v>137</c:v>
                </c:pt>
                <c:pt idx="112">
                  <c:v>123</c:v>
                </c:pt>
                <c:pt idx="113">
                  <c:v>79</c:v>
                </c:pt>
                <c:pt idx="114">
                  <c:v>346</c:v>
                </c:pt>
                <c:pt idx="115">
                  <c:v>298</c:v>
                </c:pt>
                <c:pt idx="116">
                  <c:v>213</c:v>
                </c:pt>
                <c:pt idx="117">
                  <c:v>289</c:v>
                </c:pt>
                <c:pt idx="118">
                  <c:v>293</c:v>
                </c:pt>
                <c:pt idx="119">
                  <c:v>247</c:v>
                </c:pt>
                <c:pt idx="120">
                  <c:v>132</c:v>
                </c:pt>
                <c:pt idx="121">
                  <c:v>225</c:v>
                </c:pt>
                <c:pt idx="122">
                  <c:v>256</c:v>
                </c:pt>
                <c:pt idx="123">
                  <c:v>252</c:v>
                </c:pt>
                <c:pt idx="124">
                  <c:v>381</c:v>
                </c:pt>
                <c:pt idx="125">
                  <c:v>352</c:v>
                </c:pt>
                <c:pt idx="126">
                  <c:v>247</c:v>
                </c:pt>
                <c:pt idx="127">
                  <c:v>339</c:v>
                </c:pt>
                <c:pt idx="128">
                  <c:v>247</c:v>
                </c:pt>
                <c:pt idx="129">
                  <c:v>215</c:v>
                </c:pt>
                <c:pt idx="130">
                  <c:v>112</c:v>
                </c:pt>
                <c:pt idx="131">
                  <c:v>130</c:v>
                </c:pt>
                <c:pt idx="132">
                  <c:v>160</c:v>
                </c:pt>
                <c:pt idx="133">
                  <c:v>78</c:v>
                </c:pt>
                <c:pt idx="134">
                  <c:v>171</c:v>
                </c:pt>
                <c:pt idx="135">
                  <c:v>110</c:v>
                </c:pt>
                <c:pt idx="136">
                  <c:v>156</c:v>
                </c:pt>
                <c:pt idx="137">
                  <c:v>90</c:v>
                </c:pt>
                <c:pt idx="138">
                  <c:v>142</c:v>
                </c:pt>
                <c:pt idx="139">
                  <c:v>166</c:v>
                </c:pt>
                <c:pt idx="140">
                  <c:v>143</c:v>
                </c:pt>
                <c:pt idx="141">
                  <c:v>150</c:v>
                </c:pt>
                <c:pt idx="142">
                  <c:v>205</c:v>
                </c:pt>
                <c:pt idx="143">
                  <c:v>387</c:v>
                </c:pt>
                <c:pt idx="144">
                  <c:v>75</c:v>
                </c:pt>
                <c:pt idx="145">
                  <c:v>215</c:v>
                </c:pt>
                <c:pt idx="146">
                  <c:v>270</c:v>
                </c:pt>
                <c:pt idx="147">
                  <c:v>181</c:v>
                </c:pt>
                <c:pt idx="148">
                  <c:v>170</c:v>
                </c:pt>
                <c:pt idx="149">
                  <c:v>158</c:v>
                </c:pt>
                <c:pt idx="150">
                  <c:v>99</c:v>
                </c:pt>
                <c:pt idx="151">
                  <c:v>184</c:v>
                </c:pt>
                <c:pt idx="152">
                  <c:v>284</c:v>
                </c:pt>
                <c:pt idx="153">
                  <c:v>362</c:v>
                </c:pt>
                <c:pt idx="154">
                  <c:v>302</c:v>
                </c:pt>
                <c:pt idx="155">
                  <c:v>175</c:v>
                </c:pt>
                <c:pt idx="156">
                  <c:v>339</c:v>
                </c:pt>
                <c:pt idx="157">
                  <c:v>174</c:v>
                </c:pt>
                <c:pt idx="158">
                  <c:v>158</c:v>
                </c:pt>
                <c:pt idx="159">
                  <c:v>360</c:v>
                </c:pt>
                <c:pt idx="160">
                  <c:v>242</c:v>
                </c:pt>
                <c:pt idx="161">
                  <c:v>265</c:v>
                </c:pt>
                <c:pt idx="162">
                  <c:v>325</c:v>
                </c:pt>
                <c:pt idx="163">
                  <c:v>169</c:v>
                </c:pt>
                <c:pt idx="164">
                  <c:v>336</c:v>
                </c:pt>
                <c:pt idx="165">
                  <c:v>237</c:v>
                </c:pt>
                <c:pt idx="166">
                  <c:v>241</c:v>
                </c:pt>
                <c:pt idx="167">
                  <c:v>71</c:v>
                </c:pt>
                <c:pt idx="168">
                  <c:v>132</c:v>
                </c:pt>
                <c:pt idx="169">
                  <c:v>110</c:v>
                </c:pt>
                <c:pt idx="170">
                  <c:v>84</c:v>
                </c:pt>
                <c:pt idx="171">
                  <c:v>161</c:v>
                </c:pt>
                <c:pt idx="172">
                  <c:v>176</c:v>
                </c:pt>
                <c:pt idx="173">
                  <c:v>81</c:v>
                </c:pt>
                <c:pt idx="174">
                  <c:v>157</c:v>
                </c:pt>
                <c:pt idx="175">
                  <c:v>148</c:v>
                </c:pt>
                <c:pt idx="176">
                  <c:v>222</c:v>
                </c:pt>
                <c:pt idx="177">
                  <c:v>128</c:v>
                </c:pt>
                <c:pt idx="178">
                  <c:v>107</c:v>
                </c:pt>
                <c:pt idx="179">
                  <c:v>388</c:v>
                </c:pt>
                <c:pt idx="180">
                  <c:v>335</c:v>
                </c:pt>
                <c:pt idx="181">
                  <c:v>386</c:v>
                </c:pt>
                <c:pt idx="182">
                  <c:v>133</c:v>
                </c:pt>
                <c:pt idx="183">
                  <c:v>90</c:v>
                </c:pt>
                <c:pt idx="184">
                  <c:v>249</c:v>
                </c:pt>
                <c:pt idx="185">
                  <c:v>159</c:v>
                </c:pt>
                <c:pt idx="186">
                  <c:v>233</c:v>
                </c:pt>
                <c:pt idx="187">
                  <c:v>152</c:v>
                </c:pt>
                <c:pt idx="188">
                  <c:v>114</c:v>
                </c:pt>
                <c:pt idx="189">
                  <c:v>115</c:v>
                </c:pt>
                <c:pt idx="190">
                  <c:v>239</c:v>
                </c:pt>
                <c:pt idx="191">
                  <c:v>98</c:v>
                </c:pt>
                <c:pt idx="192">
                  <c:v>73</c:v>
                </c:pt>
                <c:pt idx="193">
                  <c:v>209</c:v>
                </c:pt>
                <c:pt idx="194">
                  <c:v>172</c:v>
                </c:pt>
                <c:pt idx="195">
                  <c:v>261</c:v>
                </c:pt>
                <c:pt idx="196">
                  <c:v>252</c:v>
                </c:pt>
                <c:pt idx="197">
                  <c:v>380</c:v>
                </c:pt>
                <c:pt idx="198">
                  <c:v>230</c:v>
                </c:pt>
                <c:pt idx="199">
                  <c:v>333</c:v>
                </c:pt>
                <c:pt idx="200">
                  <c:v>222</c:v>
                </c:pt>
                <c:pt idx="201">
                  <c:v>169</c:v>
                </c:pt>
                <c:pt idx="202">
                  <c:v>305</c:v>
                </c:pt>
                <c:pt idx="203">
                  <c:v>249</c:v>
                </c:pt>
                <c:pt idx="204">
                  <c:v>392</c:v>
                </c:pt>
                <c:pt idx="205">
                  <c:v>256</c:v>
                </c:pt>
                <c:pt idx="206">
                  <c:v>179</c:v>
                </c:pt>
                <c:pt idx="207">
                  <c:v>75</c:v>
                </c:pt>
                <c:pt idx="208">
                  <c:v>231</c:v>
                </c:pt>
                <c:pt idx="209">
                  <c:v>350</c:v>
                </c:pt>
                <c:pt idx="210">
                  <c:v>120</c:v>
                </c:pt>
                <c:pt idx="211">
                  <c:v>218</c:v>
                </c:pt>
                <c:pt idx="212">
                  <c:v>253</c:v>
                </c:pt>
                <c:pt idx="213">
                  <c:v>141</c:v>
                </c:pt>
                <c:pt idx="214">
                  <c:v>146</c:v>
                </c:pt>
                <c:pt idx="215">
                  <c:v>130</c:v>
                </c:pt>
                <c:pt idx="216">
                  <c:v>358</c:v>
                </c:pt>
                <c:pt idx="217">
                  <c:v>143</c:v>
                </c:pt>
                <c:pt idx="218">
                  <c:v>180</c:v>
                </c:pt>
                <c:pt idx="219">
                  <c:v>390</c:v>
                </c:pt>
                <c:pt idx="220">
                  <c:v>364</c:v>
                </c:pt>
                <c:pt idx="221">
                  <c:v>131</c:v>
                </c:pt>
                <c:pt idx="222">
                  <c:v>155</c:v>
                </c:pt>
                <c:pt idx="223">
                  <c:v>337</c:v>
                </c:pt>
                <c:pt idx="224">
                  <c:v>169</c:v>
                </c:pt>
                <c:pt idx="225">
                  <c:v>203</c:v>
                </c:pt>
                <c:pt idx="226">
                  <c:v>203</c:v>
                </c:pt>
                <c:pt idx="227">
                  <c:v>322</c:v>
                </c:pt>
                <c:pt idx="228">
                  <c:v>236</c:v>
                </c:pt>
                <c:pt idx="229">
                  <c:v>222</c:v>
                </c:pt>
                <c:pt idx="230">
                  <c:v>98</c:v>
                </c:pt>
                <c:pt idx="231">
                  <c:v>337</c:v>
                </c:pt>
                <c:pt idx="232">
                  <c:v>125</c:v>
                </c:pt>
                <c:pt idx="233">
                  <c:v>233</c:v>
                </c:pt>
                <c:pt idx="234">
                  <c:v>223</c:v>
                </c:pt>
                <c:pt idx="235">
                  <c:v>188</c:v>
                </c:pt>
                <c:pt idx="236">
                  <c:v>99</c:v>
                </c:pt>
                <c:pt idx="237">
                  <c:v>297</c:v>
                </c:pt>
                <c:pt idx="238">
                  <c:v>386</c:v>
                </c:pt>
                <c:pt idx="239">
                  <c:v>230</c:v>
                </c:pt>
                <c:pt idx="240">
                  <c:v>251</c:v>
                </c:pt>
                <c:pt idx="241">
                  <c:v>254</c:v>
                </c:pt>
                <c:pt idx="242">
                  <c:v>93</c:v>
                </c:pt>
                <c:pt idx="243">
                  <c:v>131</c:v>
                </c:pt>
                <c:pt idx="244">
                  <c:v>264</c:v>
                </c:pt>
                <c:pt idx="245">
                  <c:v>172</c:v>
                </c:pt>
                <c:pt idx="246">
                  <c:v>388</c:v>
                </c:pt>
                <c:pt idx="247">
                  <c:v>211</c:v>
                </c:pt>
                <c:pt idx="248">
                  <c:v>350</c:v>
                </c:pt>
                <c:pt idx="249">
                  <c:v>256</c:v>
                </c:pt>
                <c:pt idx="250">
                  <c:v>342</c:v>
                </c:pt>
                <c:pt idx="251">
                  <c:v>111</c:v>
                </c:pt>
                <c:pt idx="252">
                  <c:v>159</c:v>
                </c:pt>
                <c:pt idx="253">
                  <c:v>119</c:v>
                </c:pt>
                <c:pt idx="254">
                  <c:v>168</c:v>
                </c:pt>
                <c:pt idx="255">
                  <c:v>166</c:v>
                </c:pt>
                <c:pt idx="256">
                  <c:v>147</c:v>
                </c:pt>
                <c:pt idx="257">
                  <c:v>385</c:v>
                </c:pt>
                <c:pt idx="258">
                  <c:v>179</c:v>
                </c:pt>
                <c:pt idx="259">
                  <c:v>125</c:v>
                </c:pt>
                <c:pt idx="260">
                  <c:v>397</c:v>
                </c:pt>
                <c:pt idx="261">
                  <c:v>276</c:v>
                </c:pt>
                <c:pt idx="262">
                  <c:v>367</c:v>
                </c:pt>
                <c:pt idx="263">
                  <c:v>242</c:v>
                </c:pt>
                <c:pt idx="264">
                  <c:v>237</c:v>
                </c:pt>
                <c:pt idx="265">
                  <c:v>195</c:v>
                </c:pt>
                <c:pt idx="266">
                  <c:v>78</c:v>
                </c:pt>
                <c:pt idx="267">
                  <c:v>276</c:v>
                </c:pt>
                <c:pt idx="268">
                  <c:v>135</c:v>
                </c:pt>
                <c:pt idx="269">
                  <c:v>82</c:v>
                </c:pt>
                <c:pt idx="270">
                  <c:v>120</c:v>
                </c:pt>
                <c:pt idx="271">
                  <c:v>225</c:v>
                </c:pt>
                <c:pt idx="272">
                  <c:v>292</c:v>
                </c:pt>
                <c:pt idx="273">
                  <c:v>121</c:v>
                </c:pt>
                <c:pt idx="274">
                  <c:v>297</c:v>
                </c:pt>
                <c:pt idx="275">
                  <c:v>247</c:v>
                </c:pt>
                <c:pt idx="276">
                  <c:v>277</c:v>
                </c:pt>
                <c:pt idx="277">
                  <c:v>180</c:v>
                </c:pt>
                <c:pt idx="278">
                  <c:v>340</c:v>
                </c:pt>
                <c:pt idx="279">
                  <c:v>322</c:v>
                </c:pt>
                <c:pt idx="280">
                  <c:v>281</c:v>
                </c:pt>
                <c:pt idx="281">
                  <c:v>217</c:v>
                </c:pt>
                <c:pt idx="282">
                  <c:v>193</c:v>
                </c:pt>
                <c:pt idx="283">
                  <c:v>376</c:v>
                </c:pt>
                <c:pt idx="284">
                  <c:v>141</c:v>
                </c:pt>
                <c:pt idx="285">
                  <c:v>308</c:v>
                </c:pt>
                <c:pt idx="286">
                  <c:v>87</c:v>
                </c:pt>
                <c:pt idx="287">
                  <c:v>393</c:v>
                </c:pt>
                <c:pt idx="288">
                  <c:v>76</c:v>
                </c:pt>
                <c:pt idx="289">
                  <c:v>343</c:v>
                </c:pt>
                <c:pt idx="290">
                  <c:v>295</c:v>
                </c:pt>
                <c:pt idx="291">
                  <c:v>278</c:v>
                </c:pt>
                <c:pt idx="292">
                  <c:v>316</c:v>
                </c:pt>
                <c:pt idx="293">
                  <c:v>204</c:v>
                </c:pt>
                <c:pt idx="294">
                  <c:v>137</c:v>
                </c:pt>
                <c:pt idx="295">
                  <c:v>83</c:v>
                </c:pt>
                <c:pt idx="296">
                  <c:v>345</c:v>
                </c:pt>
                <c:pt idx="297">
                  <c:v>139</c:v>
                </c:pt>
                <c:pt idx="298">
                  <c:v>222</c:v>
                </c:pt>
                <c:pt idx="299">
                  <c:v>196</c:v>
                </c:pt>
                <c:pt idx="300">
                  <c:v>396</c:v>
                </c:pt>
                <c:pt idx="301">
                  <c:v>78</c:v>
                </c:pt>
                <c:pt idx="302">
                  <c:v>346</c:v>
                </c:pt>
                <c:pt idx="303">
                  <c:v>83</c:v>
                </c:pt>
                <c:pt idx="304">
                  <c:v>389</c:v>
                </c:pt>
                <c:pt idx="305">
                  <c:v>177</c:v>
                </c:pt>
                <c:pt idx="306">
                  <c:v>370</c:v>
                </c:pt>
                <c:pt idx="307">
                  <c:v>298</c:v>
                </c:pt>
                <c:pt idx="308">
                  <c:v>131</c:v>
                </c:pt>
                <c:pt idx="309">
                  <c:v>163</c:v>
                </c:pt>
                <c:pt idx="310">
                  <c:v>154</c:v>
                </c:pt>
                <c:pt idx="311">
                  <c:v>206</c:v>
                </c:pt>
                <c:pt idx="312">
                  <c:v>189</c:v>
                </c:pt>
              </c:numCache>
            </c:numRef>
          </c:val>
          <c:smooth val="0"/>
          <c:extLst>
            <c:ext xmlns:c16="http://schemas.microsoft.com/office/drawing/2014/chart" uri="{C3380CC4-5D6E-409C-BE32-E72D297353CC}">
              <c16:uniqueId val="{00000001-C480-4CA3-98AB-6ED07AD953E8}"/>
            </c:ext>
          </c:extLst>
        </c:ser>
        <c:dLbls>
          <c:showLegendKey val="0"/>
          <c:showVal val="0"/>
          <c:showCatName val="0"/>
          <c:showSerName val="0"/>
          <c:showPercent val="0"/>
          <c:showBubbleSize val="0"/>
        </c:dLbls>
        <c:marker val="1"/>
        <c:smooth val="0"/>
        <c:axId val="1884063007"/>
        <c:axId val="1884054687"/>
      </c:lineChart>
      <c:catAx>
        <c:axId val="1884063007"/>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054687"/>
        <c:crosses val="autoZero"/>
        <c:auto val="1"/>
        <c:lblAlgn val="ctr"/>
        <c:lblOffset val="100"/>
        <c:noMultiLvlLbl val="0"/>
      </c:catAx>
      <c:valAx>
        <c:axId val="188405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06300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[2nd Copy of NetflixOriginals (Autosaved).xlsx]Sheet8!PivotTable30</c:name>
    <c:fmtId val="4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tx1">
              <a:lumMod val="65000"/>
              <a:lumOff val="35000"/>
            </a:schemeClr>
          </a:solidFill>
          <a:ln>
            <a:solidFill>
              <a:srgbClr val="FF0000"/>
            </a:solidFill>
          </a:ln>
          <a:effectLst/>
        </c:spPr>
        <c:marker>
          <c:symbol val="none"/>
        </c:marker>
      </c:pivotFmt>
      <c:pivotFmt>
        <c:idx val="1"/>
        <c:spPr>
          <a:solidFill>
            <a:schemeClr val="tx1">
              <a:lumMod val="65000"/>
              <a:lumOff val="35000"/>
            </a:schemeClr>
          </a:solidFill>
          <a:ln>
            <a:solidFill>
              <a:srgbClr val="FF0000"/>
            </a:solidFill>
          </a:ln>
          <a:effectLst/>
        </c:spPr>
        <c:marker>
          <c:symbol val="none"/>
        </c:marker>
      </c:pivotFmt>
      <c:pivotFmt>
        <c:idx val="2"/>
        <c:spPr>
          <a:solidFill>
            <a:schemeClr val="tx1">
              <a:lumMod val="65000"/>
              <a:lumOff val="35000"/>
            </a:schemeClr>
          </a:solidFill>
          <a:ln>
            <a:solidFill>
              <a:srgbClr val="FF0000"/>
            </a:solidFill>
          </a:ln>
          <a:effectLst/>
        </c:spPr>
        <c:marker>
          <c:symbol val="none"/>
        </c:marker>
      </c:pivotFmt>
    </c:pivotFmts>
    <c:plotArea>
      <c:layout/>
      <c:barChart>
        <c:barDir val="col"/>
        <c:grouping val="clustered"/>
        <c:varyColors val="0"/>
        <c:ser>
          <c:idx val="0"/>
          <c:order val="0"/>
          <c:tx>
            <c:strRef>
              <c:f>Sheet8!$B$1</c:f>
              <c:strCache>
                <c:ptCount val="1"/>
                <c:pt idx="0">
                  <c:v>Total</c:v>
                </c:pt>
              </c:strCache>
            </c:strRef>
          </c:tx>
          <c:spPr>
            <a:solidFill>
              <a:schemeClr val="tx1">
                <a:lumMod val="65000"/>
                <a:lumOff val="35000"/>
              </a:schemeClr>
            </a:solidFill>
            <a:ln>
              <a:solidFill>
                <a:srgbClr val="FF0000"/>
              </a:solidFill>
            </a:ln>
            <a:effectLst/>
          </c:spPr>
          <c:invertIfNegative val="0"/>
          <c:cat>
            <c:strRef>
              <c:f>Sheet8!$A$2:$A$113</c:f>
              <c:strCache>
                <c:ptCount val="111"/>
                <c:pt idx="0">
                  <c:v>Action comedy</c:v>
                </c:pt>
                <c:pt idx="1">
                  <c:v>Aftershow</c:v>
                </c:pt>
                <c:pt idx="2">
                  <c:v>Anthology</c:v>
                </c:pt>
                <c:pt idx="3">
                  <c:v>Baking competition</c:v>
                </c:pt>
                <c:pt idx="4">
                  <c:v>Biography</c:v>
                </c:pt>
                <c:pt idx="5">
                  <c:v>Black comedy-drama</c:v>
                </c:pt>
                <c:pt idx="6">
                  <c:v>Black-comedy mystery</c:v>
                </c:pt>
                <c:pt idx="7">
                  <c:v>Celebrity</c:v>
                </c:pt>
                <c:pt idx="8">
                  <c:v>childrens-animation</c:v>
                </c:pt>
                <c:pt idx="9">
                  <c:v>chrildrens musical short</c:v>
                </c:pt>
                <c:pt idx="10">
                  <c:v>Comedy</c:v>
                </c:pt>
                <c:pt idx="11">
                  <c:v>Comedy-drama</c:v>
                </c:pt>
                <c:pt idx="12">
                  <c:v>Comedy-horror</c:v>
                </c:pt>
                <c:pt idx="13">
                  <c:v>Comic science fiction</c:v>
                </c:pt>
                <c:pt idx="14">
                  <c:v>Coming-of-age comedy</c:v>
                </c:pt>
                <c:pt idx="15">
                  <c:v>Coming-of-age comedy-drama</c:v>
                </c:pt>
                <c:pt idx="16">
                  <c:v>Coming-of-age drama</c:v>
                </c:pt>
                <c:pt idx="17">
                  <c:v>Competition</c:v>
                </c:pt>
                <c:pt idx="18">
                  <c:v>Cooking show</c:v>
                </c:pt>
                <c:pt idx="19">
                  <c:v>Crime</c:v>
                </c:pt>
                <c:pt idx="20">
                  <c:v>Crime drama</c:v>
                </c:pt>
                <c:pt idx="21">
                  <c:v>Crime drama/conspiracy thriller</c:v>
                </c:pt>
                <c:pt idx="22">
                  <c:v>Crime drama/legal drama</c:v>
                </c:pt>
                <c:pt idx="23">
                  <c:v>Crime teen drama</c:v>
                </c:pt>
                <c:pt idx="24">
                  <c:v>Culinary art</c:v>
                </c:pt>
                <c:pt idx="25">
                  <c:v>Culinary competition</c:v>
                </c:pt>
                <c:pt idx="26">
                  <c:v>Dark comedy</c:v>
                </c:pt>
                <c:pt idx="27">
                  <c:v>Dark comedy-drama</c:v>
                </c:pt>
                <c:pt idx="28">
                  <c:v>Dark fantasy</c:v>
                </c:pt>
                <c:pt idx="29">
                  <c:v>Documentary</c:v>
                </c:pt>
                <c:pt idx="30">
                  <c:v>Docu-series</c:v>
                </c:pt>
                <c:pt idx="31">
                  <c:v>Drama</c:v>
                </c:pt>
                <c:pt idx="32">
                  <c:v>Drama anthology series</c:v>
                </c:pt>
                <c:pt idx="33">
                  <c:v>Educational</c:v>
                </c:pt>
                <c:pt idx="34">
                  <c:v>Fantasy</c:v>
                </c:pt>
                <c:pt idx="35">
                  <c:v>Fantasy adventure</c:v>
                </c:pt>
                <c:pt idx="36">
                  <c:v>Historical drama</c:v>
                </c:pt>
                <c:pt idx="37">
                  <c:v>History</c:v>
                </c:pt>
                <c:pt idx="38">
                  <c:v>Horror</c:v>
                </c:pt>
                <c:pt idx="39">
                  <c:v>Horror anthology</c:v>
                </c:pt>
                <c:pt idx="40">
                  <c:v>Horror fantasy thriller</c:v>
                </c:pt>
                <c:pt idx="41">
                  <c:v>Horror/thriller</c:v>
                </c:pt>
                <c:pt idx="42">
                  <c:v>Interactive Reality</c:v>
                </c:pt>
                <c:pt idx="43">
                  <c:v>Interview</c:v>
                </c:pt>
                <c:pt idx="44">
                  <c:v>Korean language variety show</c:v>
                </c:pt>
                <c:pt idx="45">
                  <c:v>Late-night</c:v>
                </c:pt>
                <c:pt idx="46">
                  <c:v>Makeover reality</c:v>
                </c:pt>
                <c:pt idx="47">
                  <c:v>Martial arts</c:v>
                </c:pt>
                <c:pt idx="48">
                  <c:v>Martial arts/business drama</c:v>
                </c:pt>
                <c:pt idx="49">
                  <c:v>Medieval fantasy comedy</c:v>
                </c:pt>
                <c:pt idx="50">
                  <c:v>Mockumentary</c:v>
                </c:pt>
                <c:pt idx="51">
                  <c:v>Motoring television series</c:v>
                </c:pt>
                <c:pt idx="52">
                  <c:v>Music</c:v>
                </c:pt>
                <c:pt idx="53">
                  <c:v>Musical</c:v>
                </c:pt>
                <c:pt idx="54">
                  <c:v>Musical drama</c:v>
                </c:pt>
                <c:pt idx="55">
                  <c:v>Musical fantasy</c:v>
                </c:pt>
                <c:pt idx="56">
                  <c:v>Mystery</c:v>
                </c:pt>
                <c:pt idx="57">
                  <c:v>Mystery drama</c:v>
                </c:pt>
                <c:pt idx="58">
                  <c:v>Mystery period drama</c:v>
                </c:pt>
                <c:pt idx="59">
                  <c:v>Nature</c:v>
                </c:pt>
                <c:pt idx="60">
                  <c:v>Neo-blaxploitation/neo-western</c:v>
                </c:pt>
                <c:pt idx="61">
                  <c:v>Neo-noir/psychological thriller</c:v>
                </c:pt>
                <c:pt idx="62">
                  <c:v>Panel show</c:v>
                </c:pt>
                <c:pt idx="63">
                  <c:v>Period drama</c:v>
                </c:pt>
                <c:pt idx="64">
                  <c:v>Police procedural</c:v>
                </c:pt>
                <c:pt idx="65">
                  <c:v>Police procedural comedy-drama</c:v>
                </c:pt>
                <c:pt idx="66">
                  <c:v>Political drama</c:v>
                </c:pt>
                <c:pt idx="67">
                  <c:v>Post-apocalyptic drama</c:v>
                </c:pt>
                <c:pt idx="68">
                  <c:v>Psychological thriller</c:v>
                </c:pt>
                <c:pt idx="69">
                  <c:v>Psychological drama</c:v>
                </c:pt>
                <c:pt idx="70">
                  <c:v>Reality</c:v>
                </c:pt>
                <c:pt idx="71">
                  <c:v>Reality competition</c:v>
                </c:pt>
                <c:pt idx="72">
                  <c:v>Reality show</c:v>
                </c:pt>
                <c:pt idx="73">
                  <c:v>Reality television</c:v>
                </c:pt>
                <c:pt idx="74">
                  <c:v>Reality television/game show</c:v>
                </c:pt>
                <c:pt idx="75">
                  <c:v>Romantic comedy</c:v>
                </c:pt>
                <c:pt idx="76">
                  <c:v>Romantic comedy anthology</c:v>
                </c:pt>
                <c:pt idx="77">
                  <c:v>Satire/Drama</c:v>
                </c:pt>
                <c:pt idx="78">
                  <c:v>Science</c:v>
                </c:pt>
                <c:pt idx="79">
                  <c:v>Science fantasy comedy</c:v>
                </c:pt>
                <c:pt idx="80">
                  <c:v>Science fiction</c:v>
                </c:pt>
                <c:pt idx="81">
                  <c:v>Science fiction/drama</c:v>
                </c:pt>
                <c:pt idx="82">
                  <c:v>Science fiction/horror</c:v>
                </c:pt>
                <c:pt idx="83">
                  <c:v>Science fiction/teen drama</c:v>
                </c:pt>
                <c:pt idx="84">
                  <c:v>Science investigation</c:v>
                </c:pt>
                <c:pt idx="85">
                  <c:v>Sitcom</c:v>
                </c:pt>
                <c:pt idx="86">
                  <c:v>Sketch comedy</c:v>
                </c:pt>
                <c:pt idx="87">
                  <c:v>Social thriller anthology</c:v>
                </c:pt>
                <c:pt idx="88">
                  <c:v>Spanish language reality series</c:v>
                </c:pt>
                <c:pt idx="89">
                  <c:v>Sport</c:v>
                </c:pt>
                <c:pt idx="90">
                  <c:v>Spy thriller</c:v>
                </c:pt>
                <c:pt idx="91">
                  <c:v>Stop motion slice of life</c:v>
                </c:pt>
                <c:pt idx="92">
                  <c:v>Superhero action</c:v>
                </c:pt>
                <c:pt idx="93">
                  <c:v>Superhero-LGBT comedy</c:v>
                </c:pt>
                <c:pt idx="94">
                  <c:v>Supernatural</c:v>
                </c:pt>
                <c:pt idx="95">
                  <c:v>Supernatural fiction</c:v>
                </c:pt>
                <c:pt idx="96">
                  <c:v>Supernatural horror drama</c:v>
                </c:pt>
                <c:pt idx="97">
                  <c:v>Supernatural coming-of-age horror</c:v>
                </c:pt>
                <c:pt idx="98">
                  <c:v>Supernatural crime drama</c:v>
                </c:pt>
                <c:pt idx="99">
                  <c:v>Supernatural drama</c:v>
                </c:pt>
                <c:pt idx="100">
                  <c:v>Supernatural mystery</c:v>
                </c:pt>
                <c:pt idx="101">
                  <c:v>Suspense</c:v>
                </c:pt>
                <c:pt idx="102">
                  <c:v>Talk show</c:v>
                </c:pt>
                <c:pt idx="103">
                  <c:v>Teen drama</c:v>
                </c:pt>
                <c:pt idx="104">
                  <c:v>Teen drama/mystery</c:v>
                </c:pt>
                <c:pt idx="105">
                  <c:v>Teen psychological thriller</c:v>
                </c:pt>
                <c:pt idx="106">
                  <c:v>Thriller</c:v>
                </c:pt>
                <c:pt idx="107">
                  <c:v>Travel documentary</c:v>
                </c:pt>
                <c:pt idx="108">
                  <c:v>True crime</c:v>
                </c:pt>
                <c:pt idx="109">
                  <c:v>Variety show</c:v>
                </c:pt>
                <c:pt idx="110">
                  <c:v>Zombie drama</c:v>
                </c:pt>
              </c:strCache>
            </c:strRef>
          </c:cat>
          <c:val>
            <c:numRef>
              <c:f>Sheet8!$B$2:$B$113</c:f>
              <c:numCache>
                <c:formatCode>General</c:formatCode>
                <c:ptCount val="111"/>
                <c:pt idx="0">
                  <c:v>99</c:v>
                </c:pt>
                <c:pt idx="1">
                  <c:v>75</c:v>
                </c:pt>
                <c:pt idx="2">
                  <c:v>71</c:v>
                </c:pt>
                <c:pt idx="3">
                  <c:v>64</c:v>
                </c:pt>
                <c:pt idx="4">
                  <c:v>56.5</c:v>
                </c:pt>
                <c:pt idx="5">
                  <c:v>98</c:v>
                </c:pt>
                <c:pt idx="6">
                  <c:v>56</c:v>
                </c:pt>
                <c:pt idx="7">
                  <c:v>74.5</c:v>
                </c:pt>
                <c:pt idx="8">
                  <c:v>76.295081967213122</c:v>
                </c:pt>
                <c:pt idx="9">
                  <c:v>66.5</c:v>
                </c:pt>
                <c:pt idx="10">
                  <c:v>74.787878787878782</c:v>
                </c:pt>
                <c:pt idx="11">
                  <c:v>66</c:v>
                </c:pt>
                <c:pt idx="12">
                  <c:v>88</c:v>
                </c:pt>
                <c:pt idx="13">
                  <c:v>84</c:v>
                </c:pt>
                <c:pt idx="14">
                  <c:v>75.5</c:v>
                </c:pt>
                <c:pt idx="15">
                  <c:v>83</c:v>
                </c:pt>
                <c:pt idx="16">
                  <c:v>73</c:v>
                </c:pt>
                <c:pt idx="17">
                  <c:v>92.5</c:v>
                </c:pt>
                <c:pt idx="18">
                  <c:v>53.5</c:v>
                </c:pt>
                <c:pt idx="19">
                  <c:v>84</c:v>
                </c:pt>
                <c:pt idx="20">
                  <c:v>72.454545454545453</c:v>
                </c:pt>
                <c:pt idx="21">
                  <c:v>58</c:v>
                </c:pt>
                <c:pt idx="22">
                  <c:v>72</c:v>
                </c:pt>
                <c:pt idx="23">
                  <c:v>86</c:v>
                </c:pt>
                <c:pt idx="24">
                  <c:v>72</c:v>
                </c:pt>
                <c:pt idx="25">
                  <c:v>59</c:v>
                </c:pt>
                <c:pt idx="26">
                  <c:v>76.5</c:v>
                </c:pt>
                <c:pt idx="27">
                  <c:v>71</c:v>
                </c:pt>
                <c:pt idx="28">
                  <c:v>80</c:v>
                </c:pt>
                <c:pt idx="29">
                  <c:v>75.857142857142861</c:v>
                </c:pt>
                <c:pt idx="30">
                  <c:v>77.928571428571431</c:v>
                </c:pt>
                <c:pt idx="31">
                  <c:v>73.125</c:v>
                </c:pt>
                <c:pt idx="32">
                  <c:v>83</c:v>
                </c:pt>
                <c:pt idx="33">
                  <c:v>80.666666666666671</c:v>
                </c:pt>
                <c:pt idx="34">
                  <c:v>73.5</c:v>
                </c:pt>
                <c:pt idx="35">
                  <c:v>61</c:v>
                </c:pt>
                <c:pt idx="36">
                  <c:v>71.666666666666671</c:v>
                </c:pt>
                <c:pt idx="37">
                  <c:v>67</c:v>
                </c:pt>
                <c:pt idx="38">
                  <c:v>87</c:v>
                </c:pt>
                <c:pt idx="39">
                  <c:v>74</c:v>
                </c:pt>
                <c:pt idx="40">
                  <c:v>97</c:v>
                </c:pt>
                <c:pt idx="41">
                  <c:v>75</c:v>
                </c:pt>
                <c:pt idx="42">
                  <c:v>80</c:v>
                </c:pt>
                <c:pt idx="43">
                  <c:v>77.5</c:v>
                </c:pt>
                <c:pt idx="44">
                  <c:v>80</c:v>
                </c:pt>
                <c:pt idx="45">
                  <c:v>75</c:v>
                </c:pt>
                <c:pt idx="46">
                  <c:v>78</c:v>
                </c:pt>
                <c:pt idx="47">
                  <c:v>79</c:v>
                </c:pt>
                <c:pt idx="48">
                  <c:v>93</c:v>
                </c:pt>
                <c:pt idx="49">
                  <c:v>73</c:v>
                </c:pt>
                <c:pt idx="50">
                  <c:v>64</c:v>
                </c:pt>
                <c:pt idx="51">
                  <c:v>79.5</c:v>
                </c:pt>
                <c:pt idx="52">
                  <c:v>93</c:v>
                </c:pt>
                <c:pt idx="53">
                  <c:v>75</c:v>
                </c:pt>
                <c:pt idx="54">
                  <c:v>80</c:v>
                </c:pt>
                <c:pt idx="55">
                  <c:v>87</c:v>
                </c:pt>
                <c:pt idx="56">
                  <c:v>60</c:v>
                </c:pt>
                <c:pt idx="57">
                  <c:v>95</c:v>
                </c:pt>
                <c:pt idx="58">
                  <c:v>53</c:v>
                </c:pt>
                <c:pt idx="59">
                  <c:v>60.5</c:v>
                </c:pt>
                <c:pt idx="60">
                  <c:v>91</c:v>
                </c:pt>
                <c:pt idx="61">
                  <c:v>60</c:v>
                </c:pt>
                <c:pt idx="62">
                  <c:v>67</c:v>
                </c:pt>
                <c:pt idx="63">
                  <c:v>64</c:v>
                </c:pt>
                <c:pt idx="64">
                  <c:v>63</c:v>
                </c:pt>
                <c:pt idx="65">
                  <c:v>91</c:v>
                </c:pt>
                <c:pt idx="66">
                  <c:v>58</c:v>
                </c:pt>
                <c:pt idx="67">
                  <c:v>98</c:v>
                </c:pt>
                <c:pt idx="68">
                  <c:v>100</c:v>
                </c:pt>
                <c:pt idx="69">
                  <c:v>95</c:v>
                </c:pt>
                <c:pt idx="70">
                  <c:v>67.888888888888886</c:v>
                </c:pt>
                <c:pt idx="71">
                  <c:v>69</c:v>
                </c:pt>
                <c:pt idx="72">
                  <c:v>95</c:v>
                </c:pt>
                <c:pt idx="73">
                  <c:v>56.5</c:v>
                </c:pt>
                <c:pt idx="74">
                  <c:v>81</c:v>
                </c:pt>
                <c:pt idx="75">
                  <c:v>83.666666666666671</c:v>
                </c:pt>
                <c:pt idx="76">
                  <c:v>71</c:v>
                </c:pt>
                <c:pt idx="77">
                  <c:v>50</c:v>
                </c:pt>
                <c:pt idx="78">
                  <c:v>52</c:v>
                </c:pt>
                <c:pt idx="79">
                  <c:v>99</c:v>
                </c:pt>
                <c:pt idx="80">
                  <c:v>82</c:v>
                </c:pt>
                <c:pt idx="81">
                  <c:v>71</c:v>
                </c:pt>
                <c:pt idx="82">
                  <c:v>56</c:v>
                </c:pt>
                <c:pt idx="83">
                  <c:v>64</c:v>
                </c:pt>
                <c:pt idx="84">
                  <c:v>71</c:v>
                </c:pt>
                <c:pt idx="85">
                  <c:v>76.625</c:v>
                </c:pt>
                <c:pt idx="86">
                  <c:v>63.666666666666664</c:v>
                </c:pt>
                <c:pt idx="87">
                  <c:v>83</c:v>
                </c:pt>
                <c:pt idx="88">
                  <c:v>77</c:v>
                </c:pt>
                <c:pt idx="89">
                  <c:v>79.142857142857139</c:v>
                </c:pt>
                <c:pt idx="90">
                  <c:v>59</c:v>
                </c:pt>
                <c:pt idx="91">
                  <c:v>60</c:v>
                </c:pt>
                <c:pt idx="92">
                  <c:v>91</c:v>
                </c:pt>
                <c:pt idx="93">
                  <c:v>97</c:v>
                </c:pt>
                <c:pt idx="94">
                  <c:v>96</c:v>
                </c:pt>
                <c:pt idx="95">
                  <c:v>84</c:v>
                </c:pt>
                <c:pt idx="96">
                  <c:v>71</c:v>
                </c:pt>
                <c:pt idx="97">
                  <c:v>66</c:v>
                </c:pt>
                <c:pt idx="98">
                  <c:v>71</c:v>
                </c:pt>
                <c:pt idx="99">
                  <c:v>74</c:v>
                </c:pt>
                <c:pt idx="100">
                  <c:v>51</c:v>
                </c:pt>
                <c:pt idx="101">
                  <c:v>84</c:v>
                </c:pt>
                <c:pt idx="102">
                  <c:v>91</c:v>
                </c:pt>
                <c:pt idx="103">
                  <c:v>79</c:v>
                </c:pt>
                <c:pt idx="104">
                  <c:v>70</c:v>
                </c:pt>
                <c:pt idx="105">
                  <c:v>84</c:v>
                </c:pt>
                <c:pt idx="106">
                  <c:v>62.5</c:v>
                </c:pt>
                <c:pt idx="107">
                  <c:v>81.599999999999994</c:v>
                </c:pt>
                <c:pt idx="108">
                  <c:v>80.400000000000006</c:v>
                </c:pt>
                <c:pt idx="109">
                  <c:v>74</c:v>
                </c:pt>
                <c:pt idx="110">
                  <c:v>58</c:v>
                </c:pt>
              </c:numCache>
            </c:numRef>
          </c:val>
          <c:extLst>
            <c:ext xmlns:c16="http://schemas.microsoft.com/office/drawing/2014/chart" uri="{C3380CC4-5D6E-409C-BE32-E72D297353CC}">
              <c16:uniqueId val="{00000000-DB00-45EF-B6E6-8C6EEB487A97}"/>
            </c:ext>
          </c:extLst>
        </c:ser>
        <c:dLbls>
          <c:showLegendKey val="0"/>
          <c:showVal val="0"/>
          <c:showCatName val="0"/>
          <c:showSerName val="0"/>
          <c:showPercent val="0"/>
          <c:showBubbleSize val="0"/>
        </c:dLbls>
        <c:gapWidth val="182"/>
        <c:axId val="1594380511"/>
        <c:axId val="1594389247"/>
      </c:barChart>
      <c:catAx>
        <c:axId val="1594380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4389247"/>
        <c:crosses val="autoZero"/>
        <c:auto val="1"/>
        <c:lblAlgn val="ctr"/>
        <c:lblOffset val="100"/>
        <c:noMultiLvlLbl val="0"/>
      </c:catAx>
      <c:valAx>
        <c:axId val="1594389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438051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solidFill>
              <a:schemeClr val="tx1"/>
            </a:solidFill>
          </a:ln>
          <a:effectLst/>
        </c:spPr>
        <c:marker>
          <c:symbol val="none"/>
        </c:marker>
      </c:pivotFmt>
      <c:pivotFmt>
        <c:idx val="1"/>
        <c:spPr>
          <a:solidFill>
            <a:srgbClr val="FF0000"/>
          </a:solidFill>
          <a:ln>
            <a:solidFill>
              <a:schemeClr val="tx1"/>
            </a:solidFill>
          </a:ln>
          <a:effectLst/>
        </c:spPr>
        <c:marker>
          <c:symbol val="none"/>
        </c:marker>
      </c:pivotFmt>
      <c:pivotFmt>
        <c:idx val="2"/>
        <c:spPr>
          <a:solidFill>
            <a:srgbClr val="FF0000"/>
          </a:solidFill>
          <a:ln>
            <a:solidFill>
              <a:schemeClr val="tx1"/>
            </a:solidFill>
          </a:ln>
          <a:effectLst/>
        </c:spPr>
        <c:marker>
          <c:symbol val="none"/>
        </c:marker>
      </c:pivotFmt>
    </c:pivotFmts>
    <c:plotArea>
      <c:layout/>
      <c:barChart>
        <c:barDir val="col"/>
        <c:grouping val="clustered"/>
        <c:varyColors val="0"/>
        <c:ser>
          <c:idx val="0"/>
          <c:order val="0"/>
          <c:tx>
            <c:v>Total</c:v>
          </c:tx>
          <c:spPr>
            <a:solidFill>
              <a:srgbClr val="FF0000"/>
            </a:solidFill>
            <a:ln>
              <a:solidFill>
                <a:schemeClr val="tx1"/>
              </a:solidFill>
            </a:ln>
            <a:effectLst/>
          </c:spPr>
          <c:invertIfNegative val="0"/>
          <c:cat>
            <c:strLit>
              <c:ptCount val="10"/>
              <c:pt idx="0">
                <c:v>Animation</c:v>
              </c:pt>
              <c:pt idx="1">
                <c:v>Anime</c:v>
              </c:pt>
              <c:pt idx="2">
                <c:v>Children</c:v>
              </c:pt>
              <c:pt idx="3">
                <c:v>Comedy</c:v>
              </c:pt>
              <c:pt idx="4">
                <c:v>DocuSeries</c:v>
              </c:pt>
              <c:pt idx="5">
                <c:v>Drama</c:v>
              </c:pt>
              <c:pt idx="6">
                <c:v>ForeignLanguage</c:v>
              </c:pt>
              <c:pt idx="7">
                <c:v>Marvel</c:v>
              </c:pt>
              <c:pt idx="8">
                <c:v>Reality</c:v>
              </c:pt>
              <c:pt idx="9">
                <c:v>VarietyTalk</c:v>
              </c:pt>
            </c:strLit>
          </c:cat>
          <c:val>
            <c:numLit>
              <c:formatCode>General</c:formatCode>
              <c:ptCount val="10"/>
              <c:pt idx="0">
                <c:v>68.111111111111114</c:v>
              </c:pt>
              <c:pt idx="1">
                <c:v>74.090909090909093</c:v>
              </c:pt>
              <c:pt idx="2">
                <c:v>76.12</c:v>
              </c:pt>
              <c:pt idx="3">
                <c:v>71.463414634146346</c:v>
              </c:pt>
              <c:pt idx="4">
                <c:v>72.924528301886795</c:v>
              </c:pt>
              <c:pt idx="5">
                <c:v>72.857142857142861</c:v>
              </c:pt>
              <c:pt idx="6">
                <c:v>70.976744186046517</c:v>
              </c:pt>
              <c:pt idx="7">
                <c:v>74.400000000000006</c:v>
              </c:pt>
              <c:pt idx="8">
                <c:v>78.2</c:v>
              </c:pt>
              <c:pt idx="9">
                <c:v>75.454545454545453</c:v>
              </c:pt>
            </c:numLit>
          </c:val>
          <c:extLst>
            <c:ext xmlns:c16="http://schemas.microsoft.com/office/drawing/2014/chart" uri="{C3380CC4-5D6E-409C-BE32-E72D297353CC}">
              <c16:uniqueId val="{00000000-F628-4F84-A3FC-F253B19411A3}"/>
            </c:ext>
          </c:extLst>
        </c:ser>
        <c:dLbls>
          <c:showLegendKey val="0"/>
          <c:showVal val="0"/>
          <c:showCatName val="0"/>
          <c:showSerName val="0"/>
          <c:showPercent val="0"/>
          <c:showBubbleSize val="0"/>
        </c:dLbls>
        <c:gapWidth val="219"/>
        <c:overlap val="-27"/>
        <c:axId val="1593944271"/>
        <c:axId val="1593945103"/>
      </c:barChart>
      <c:catAx>
        <c:axId val="1593944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945103"/>
        <c:crosses val="autoZero"/>
        <c:auto val="1"/>
        <c:lblAlgn val="ctr"/>
        <c:lblOffset val="100"/>
        <c:noMultiLvlLbl val="0"/>
      </c:catAx>
      <c:valAx>
        <c:axId val="1593945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94427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[local competition (version 1).xlsb]Sheet2!PivotTable33</c:name>
    <c:fmtId val="3"/>
  </c:pivotSource>
  <c:chart>
    <c:autoTitleDeleted val="0"/>
    <c:pivotFmts>
      <c:pivotFmt>
        <c:idx val="0"/>
      </c:pivotFmt>
      <c:pivotFmt>
        <c:idx val="1"/>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triangle"/>
          <c:size val="6"/>
          <c:spPr>
            <a:solidFill>
              <a:schemeClr val="accent3"/>
            </a:solidFill>
            <a:ln w="9525">
              <a:solidFill>
                <a:schemeClr val="accent3"/>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Sheet2!$B$1</c:f>
              <c:strCache>
                <c:ptCount val="1"/>
                <c:pt idx="0">
                  <c:v>Average of Average Yearly cost Service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Sheet2!$A$2:$A$6</c:f>
              <c:strCache>
                <c:ptCount val="4"/>
                <c:pt idx="0">
                  <c:v>Canada</c:v>
                </c:pt>
                <c:pt idx="1">
                  <c:v>India</c:v>
                </c:pt>
                <c:pt idx="2">
                  <c:v>UK</c:v>
                </c:pt>
                <c:pt idx="3">
                  <c:v>USA</c:v>
                </c:pt>
              </c:strCache>
            </c:strRef>
          </c:cat>
          <c:val>
            <c:numRef>
              <c:f>Sheet2!$B$2:$B$6</c:f>
              <c:numCache>
                <c:formatCode>General</c:formatCode>
                <c:ptCount val="4"/>
                <c:pt idx="0">
                  <c:v>120</c:v>
                </c:pt>
                <c:pt idx="1">
                  <c:v>15</c:v>
                </c:pt>
                <c:pt idx="2">
                  <c:v>90</c:v>
                </c:pt>
                <c:pt idx="3">
                  <c:v>99</c:v>
                </c:pt>
              </c:numCache>
            </c:numRef>
          </c:val>
          <c:extLst>
            <c:ext xmlns:c16="http://schemas.microsoft.com/office/drawing/2014/chart" uri="{C3380CC4-5D6E-409C-BE32-E72D297353CC}">
              <c16:uniqueId val="{00000000-224E-42F4-8FC5-A485288D7A55}"/>
            </c:ext>
          </c:extLst>
        </c:ser>
        <c:ser>
          <c:idx val="1"/>
          <c:order val="1"/>
          <c:tx>
            <c:strRef>
              <c:f>Sheet2!$C$1</c:f>
              <c:strCache>
                <c:ptCount val="1"/>
                <c:pt idx="0">
                  <c:v>Average of Average Yearly cost Service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Sheet2!$A$2:$A$6</c:f>
              <c:strCache>
                <c:ptCount val="4"/>
                <c:pt idx="0">
                  <c:v>Canada</c:v>
                </c:pt>
                <c:pt idx="1">
                  <c:v>India</c:v>
                </c:pt>
                <c:pt idx="2">
                  <c:v>UK</c:v>
                </c:pt>
                <c:pt idx="3">
                  <c:v>USA</c:v>
                </c:pt>
              </c:strCache>
            </c:strRef>
          </c:cat>
          <c:val>
            <c:numRef>
              <c:f>Sheet2!$C$2:$C$6</c:f>
              <c:numCache>
                <c:formatCode>General</c:formatCode>
                <c:ptCount val="4"/>
                <c:pt idx="0">
                  <c:v>110</c:v>
                </c:pt>
                <c:pt idx="1">
                  <c:v>8</c:v>
                </c:pt>
                <c:pt idx="2">
                  <c:v>140</c:v>
                </c:pt>
                <c:pt idx="3">
                  <c:v>90</c:v>
                </c:pt>
              </c:numCache>
            </c:numRef>
          </c:val>
          <c:extLst>
            <c:ext xmlns:c16="http://schemas.microsoft.com/office/drawing/2014/chart" uri="{C3380CC4-5D6E-409C-BE32-E72D297353CC}">
              <c16:uniqueId val="{00000001-224E-42F4-8FC5-A485288D7A55}"/>
            </c:ext>
          </c:extLst>
        </c:ser>
        <c:ser>
          <c:idx val="2"/>
          <c:order val="2"/>
          <c:tx>
            <c:strRef>
              <c:f>Sheet2!$D$1</c:f>
              <c:strCache>
                <c:ptCount val="1"/>
                <c:pt idx="0">
                  <c:v>Average of Average Yearly cost Netflix</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Sheet2!$A$2:$A$6</c:f>
              <c:strCache>
                <c:ptCount val="4"/>
                <c:pt idx="0">
                  <c:v>Canada</c:v>
                </c:pt>
                <c:pt idx="1">
                  <c:v>India</c:v>
                </c:pt>
                <c:pt idx="2">
                  <c:v>UK</c:v>
                </c:pt>
                <c:pt idx="3">
                  <c:v>USA</c:v>
                </c:pt>
              </c:strCache>
            </c:strRef>
          </c:cat>
          <c:val>
            <c:numRef>
              <c:f>Sheet2!$D$2:$D$6</c:f>
              <c:numCache>
                <c:formatCode>General</c:formatCode>
                <c:ptCount val="4"/>
                <c:pt idx="0">
                  <c:v>140</c:v>
                </c:pt>
                <c:pt idx="1">
                  <c:v>110</c:v>
                </c:pt>
                <c:pt idx="2">
                  <c:v>120</c:v>
                </c:pt>
                <c:pt idx="3">
                  <c:v>140</c:v>
                </c:pt>
              </c:numCache>
            </c:numRef>
          </c:val>
          <c:extLst>
            <c:ext xmlns:c16="http://schemas.microsoft.com/office/drawing/2014/chart" uri="{C3380CC4-5D6E-409C-BE32-E72D297353CC}">
              <c16:uniqueId val="{00000002-224E-42F4-8FC5-A485288D7A55}"/>
            </c:ext>
          </c:extLst>
        </c:ser>
        <c:dLbls>
          <c:dLblPos val="outEnd"/>
          <c:showLegendKey val="0"/>
          <c:showVal val="1"/>
          <c:showCatName val="0"/>
          <c:showSerName val="0"/>
          <c:showPercent val="0"/>
          <c:showBubbleSize val="0"/>
        </c:dLbls>
        <c:gapWidth val="444"/>
        <c:overlap val="-90"/>
        <c:axId val="1569168399"/>
        <c:axId val="1569168815"/>
      </c:barChart>
      <c:catAx>
        <c:axId val="1569168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569168815"/>
        <c:crosses val="autoZero"/>
        <c:auto val="1"/>
        <c:lblAlgn val="ctr"/>
        <c:lblOffset val="100"/>
        <c:noMultiLvlLbl val="0"/>
      </c:catAx>
      <c:valAx>
        <c:axId val="1569168815"/>
        <c:scaling>
          <c:orientation val="minMax"/>
        </c:scaling>
        <c:delete val="1"/>
        <c:axPos val="l"/>
        <c:numFmt formatCode="General" sourceLinked="1"/>
        <c:majorTickMark val="none"/>
        <c:minorTickMark val="none"/>
        <c:tickLblPos val="nextTo"/>
        <c:crossAx val="156916839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[local competition (version 1).xlsb]Sheet4!PivotTable35</c:name>
    <c:fmtId val="3"/>
  </c:pivotSource>
  <c:chart>
    <c:autoTitleDeleted val="0"/>
    <c:pivotFmts>
      <c:pivotFmt>
        <c:idx val="0"/>
      </c:pivotFmt>
      <c:pivotFmt>
        <c:idx val="1"/>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Sheet4!$B$1</c:f>
              <c:strCache>
                <c:ptCount val="1"/>
                <c:pt idx="0">
                  <c:v>Sum of Total Non-Netflix Active Users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Sheet4!$A$2:$A$6</c:f>
              <c:strCache>
                <c:ptCount val="4"/>
                <c:pt idx="0">
                  <c:v>Canada</c:v>
                </c:pt>
                <c:pt idx="1">
                  <c:v>India</c:v>
                </c:pt>
                <c:pt idx="2">
                  <c:v>UK</c:v>
                </c:pt>
                <c:pt idx="3">
                  <c:v>USA</c:v>
                </c:pt>
              </c:strCache>
            </c:strRef>
          </c:cat>
          <c:val>
            <c:numRef>
              <c:f>Sheet4!$B$2:$B$6</c:f>
              <c:numCache>
                <c:formatCode>General</c:formatCode>
                <c:ptCount val="4"/>
                <c:pt idx="0">
                  <c:v>32</c:v>
                </c:pt>
                <c:pt idx="1">
                  <c:v>302.5</c:v>
                </c:pt>
                <c:pt idx="2">
                  <c:v>25.1</c:v>
                </c:pt>
                <c:pt idx="3">
                  <c:v>132</c:v>
                </c:pt>
              </c:numCache>
            </c:numRef>
          </c:val>
          <c:extLst>
            <c:ext xmlns:c16="http://schemas.microsoft.com/office/drawing/2014/chart" uri="{C3380CC4-5D6E-409C-BE32-E72D297353CC}">
              <c16:uniqueId val="{00000000-1A98-4442-851C-3FA262921A58}"/>
            </c:ext>
          </c:extLst>
        </c:ser>
        <c:ser>
          <c:idx val="1"/>
          <c:order val="1"/>
          <c:tx>
            <c:strRef>
              <c:f>Sheet4!$C$1</c:f>
              <c:strCache>
                <c:ptCount val="1"/>
                <c:pt idx="0">
                  <c:v>Sum of Active Users Netflix</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Sheet4!$A$2:$A$6</c:f>
              <c:strCache>
                <c:ptCount val="4"/>
                <c:pt idx="0">
                  <c:v>Canada</c:v>
                </c:pt>
                <c:pt idx="1">
                  <c:v>India</c:v>
                </c:pt>
                <c:pt idx="2">
                  <c:v>UK</c:v>
                </c:pt>
                <c:pt idx="3">
                  <c:v>USA</c:v>
                </c:pt>
              </c:strCache>
            </c:strRef>
          </c:cat>
          <c:val>
            <c:numRef>
              <c:f>Sheet4!$C$2:$C$6</c:f>
              <c:numCache>
                <c:formatCode>General</c:formatCode>
                <c:ptCount val="4"/>
                <c:pt idx="0">
                  <c:v>21</c:v>
                </c:pt>
                <c:pt idx="1">
                  <c:v>11</c:v>
                </c:pt>
                <c:pt idx="2">
                  <c:v>11</c:v>
                </c:pt>
                <c:pt idx="3">
                  <c:v>60</c:v>
                </c:pt>
              </c:numCache>
            </c:numRef>
          </c:val>
          <c:extLst>
            <c:ext xmlns:c16="http://schemas.microsoft.com/office/drawing/2014/chart" uri="{C3380CC4-5D6E-409C-BE32-E72D297353CC}">
              <c16:uniqueId val="{00000001-1A98-4442-851C-3FA262921A58}"/>
            </c:ext>
          </c:extLst>
        </c:ser>
        <c:dLbls>
          <c:dLblPos val="outEnd"/>
          <c:showLegendKey val="0"/>
          <c:showVal val="1"/>
          <c:showCatName val="0"/>
          <c:showSerName val="0"/>
          <c:showPercent val="0"/>
          <c:showBubbleSize val="0"/>
        </c:dLbls>
        <c:gapWidth val="444"/>
        <c:overlap val="-90"/>
        <c:axId val="1593921807"/>
        <c:axId val="1593922223"/>
      </c:barChart>
      <c:catAx>
        <c:axId val="1593921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593922223"/>
        <c:crosses val="autoZero"/>
        <c:auto val="1"/>
        <c:lblAlgn val="ctr"/>
        <c:lblOffset val="100"/>
        <c:noMultiLvlLbl val="0"/>
      </c:catAx>
      <c:valAx>
        <c:axId val="1593922223"/>
        <c:scaling>
          <c:orientation val="minMax"/>
        </c:scaling>
        <c:delete val="1"/>
        <c:axPos val="l"/>
        <c:numFmt formatCode="General" sourceLinked="1"/>
        <c:majorTickMark val="none"/>
        <c:minorTickMark val="none"/>
        <c:tickLblPos val="nextTo"/>
        <c:crossAx val="159392180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[local competition (version 1).xlsb]Sheet5!PivotTable36</c:name>
    <c:fmtId val="17"/>
  </c:pivotSource>
  <c:chart>
    <c:autoTitleDeleted val="0"/>
    <c:pivotFmts>
      <c:pivotFmt>
        <c:idx val="0"/>
      </c:pivotFmt>
      <c:pivotFmt>
        <c:idx val="1"/>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1"/>
            </a:solidFill>
            <a:ln w="9525">
              <a:solidFill>
                <a:schemeClr val="dk1">
                  <a:lumMod val="75000"/>
                  <a:lumOff val="25000"/>
                </a:schemeClr>
              </a:solidFill>
            </a:ln>
            <a:effectLst/>
          </c:spPr>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2"/>
            </a:solidFill>
            <a:ln w="9525">
              <a:solidFill>
                <a:schemeClr val="dk1">
                  <a:lumMod val="75000"/>
                  <a:lumOff val="25000"/>
                </a:schemeClr>
              </a:solidFill>
            </a:ln>
            <a:effectLst/>
          </c:spPr>
        </c:marker>
        <c:dLbl>
          <c:idx val="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Sheet5!$B$1</c:f>
              <c:strCache>
                <c:ptCount val="1"/>
                <c:pt idx="0">
                  <c:v>Sum of Average Yearly cost Netflix</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Sheet5!$A$2:$A$6</c:f>
              <c:strCache>
                <c:ptCount val="4"/>
                <c:pt idx="0">
                  <c:v>Canada</c:v>
                </c:pt>
                <c:pt idx="1">
                  <c:v>India</c:v>
                </c:pt>
                <c:pt idx="2">
                  <c:v>UK</c:v>
                </c:pt>
                <c:pt idx="3">
                  <c:v>USA</c:v>
                </c:pt>
              </c:strCache>
            </c:strRef>
          </c:cat>
          <c:val>
            <c:numRef>
              <c:f>Sheet5!$B$2:$B$6</c:f>
              <c:numCache>
                <c:formatCode>General</c:formatCode>
                <c:ptCount val="4"/>
                <c:pt idx="0">
                  <c:v>140</c:v>
                </c:pt>
                <c:pt idx="1">
                  <c:v>110</c:v>
                </c:pt>
                <c:pt idx="2">
                  <c:v>120</c:v>
                </c:pt>
                <c:pt idx="3">
                  <c:v>140</c:v>
                </c:pt>
              </c:numCache>
            </c:numRef>
          </c:val>
          <c:extLst>
            <c:ext xmlns:c16="http://schemas.microsoft.com/office/drawing/2014/chart" uri="{C3380CC4-5D6E-409C-BE32-E72D297353CC}">
              <c16:uniqueId val="{00000000-6ED1-41F4-80C2-B9264AA33194}"/>
            </c:ext>
          </c:extLst>
        </c:ser>
        <c:ser>
          <c:idx val="1"/>
          <c:order val="1"/>
          <c:tx>
            <c:strRef>
              <c:f>Sheet5!$C$1</c:f>
              <c:strCache>
                <c:ptCount val="1"/>
                <c:pt idx="0">
                  <c:v>Sum of Average Yearly Income (in USD)</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Sheet5!$A$2:$A$6</c:f>
              <c:strCache>
                <c:ptCount val="4"/>
                <c:pt idx="0">
                  <c:v>Canada</c:v>
                </c:pt>
                <c:pt idx="1">
                  <c:v>India</c:v>
                </c:pt>
                <c:pt idx="2">
                  <c:v>UK</c:v>
                </c:pt>
                <c:pt idx="3">
                  <c:v>USA</c:v>
                </c:pt>
              </c:strCache>
            </c:strRef>
          </c:cat>
          <c:val>
            <c:numRef>
              <c:f>Sheet5!$C$2:$C$6</c:f>
              <c:numCache>
                <c:formatCode>General</c:formatCode>
                <c:ptCount val="4"/>
                <c:pt idx="0">
                  <c:v>53000</c:v>
                </c:pt>
                <c:pt idx="1">
                  <c:v>1670</c:v>
                </c:pt>
                <c:pt idx="2">
                  <c:v>45000</c:v>
                </c:pt>
                <c:pt idx="3">
                  <c:v>59000</c:v>
                </c:pt>
              </c:numCache>
            </c:numRef>
          </c:val>
          <c:extLst>
            <c:ext xmlns:c16="http://schemas.microsoft.com/office/drawing/2014/chart" uri="{C3380CC4-5D6E-409C-BE32-E72D297353CC}">
              <c16:uniqueId val="{00000001-6ED1-41F4-80C2-B9264AA33194}"/>
            </c:ext>
          </c:extLst>
        </c:ser>
        <c:dLbls>
          <c:showLegendKey val="0"/>
          <c:showVal val="1"/>
          <c:showCatName val="0"/>
          <c:showSerName val="0"/>
          <c:showPercent val="0"/>
          <c:showBubbleSize val="0"/>
        </c:dLbls>
        <c:gapWidth val="84"/>
        <c:gapDepth val="53"/>
        <c:shape val="box"/>
        <c:axId val="1593889775"/>
        <c:axId val="1593895599"/>
        <c:axId val="0"/>
      </c:bar3DChart>
      <c:catAx>
        <c:axId val="15938897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93895599"/>
        <c:crosses val="autoZero"/>
        <c:auto val="1"/>
        <c:lblAlgn val="ctr"/>
        <c:lblOffset val="100"/>
        <c:noMultiLvlLbl val="0"/>
      </c:catAx>
      <c:valAx>
        <c:axId val="1593895599"/>
        <c:scaling>
          <c:orientation val="minMax"/>
        </c:scaling>
        <c:delete val="1"/>
        <c:axPos val="l"/>
        <c:numFmt formatCode="General" sourceLinked="1"/>
        <c:majorTickMark val="out"/>
        <c:minorTickMark val="none"/>
        <c:tickLblPos val="nextTo"/>
        <c:crossAx val="15938897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[local competition (version 1).xlsb]Sheet3!PivotTable2</c:name>
    <c:fmtId val="6"/>
  </c:pivotSource>
  <c:chart>
    <c:autoTitleDeleted val="0"/>
    <c:pivotFmts>
      <c:pivotFmt>
        <c:idx val="0"/>
      </c:pivotFmt>
      <c:pivotFmt>
        <c:idx val="1"/>
        <c:spPr>
          <a:solidFill>
            <a:schemeClr val="accent6"/>
          </a:solidFill>
          <a:ln>
            <a:noFill/>
          </a:ln>
          <a:effectLst/>
        </c:spPr>
        <c:marker>
          <c:symbol val="diamond"/>
          <c:size val="6"/>
          <c:spPr>
            <a:solidFill>
              <a:schemeClr val="accent6"/>
            </a:solidFill>
            <a:ln w="9525">
              <a:solidFill>
                <a:schemeClr val="accent6"/>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square"/>
          <c:size val="6"/>
          <c:spPr>
            <a:solidFill>
              <a:schemeClr val="accent5"/>
            </a:solidFill>
            <a:ln w="9525">
              <a:solidFill>
                <a:schemeClr val="accent5"/>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triangle"/>
          <c:size val="6"/>
          <c:spPr>
            <a:solidFill>
              <a:schemeClr val="accent4"/>
            </a:solidFill>
            <a:ln w="9525">
              <a:solidFill>
                <a:schemeClr val="accent4"/>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Min of Average Yearly cost  Local Service </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Sheet3!$A$2:$A$6</c:f>
              <c:strCache>
                <c:ptCount val="4"/>
                <c:pt idx="0">
                  <c:v>Canada</c:v>
                </c:pt>
                <c:pt idx="1">
                  <c:v>India</c:v>
                </c:pt>
                <c:pt idx="2">
                  <c:v>UK</c:v>
                </c:pt>
                <c:pt idx="3">
                  <c:v>USA</c:v>
                </c:pt>
              </c:strCache>
            </c:strRef>
          </c:cat>
          <c:val>
            <c:numRef>
              <c:f>Sheet3!$B$2:$B$6</c:f>
              <c:numCache>
                <c:formatCode>General</c:formatCode>
                <c:ptCount val="4"/>
                <c:pt idx="0">
                  <c:v>120</c:v>
                </c:pt>
                <c:pt idx="1">
                  <c:v>15</c:v>
                </c:pt>
                <c:pt idx="2">
                  <c:v>90</c:v>
                </c:pt>
                <c:pt idx="3">
                  <c:v>99</c:v>
                </c:pt>
              </c:numCache>
            </c:numRef>
          </c:val>
          <c:extLst>
            <c:ext xmlns:c16="http://schemas.microsoft.com/office/drawing/2014/chart" uri="{C3380CC4-5D6E-409C-BE32-E72D297353CC}">
              <c16:uniqueId val="{00000000-7A60-471C-A35A-6640595ED5F0}"/>
            </c:ext>
          </c:extLst>
        </c:ser>
        <c:ser>
          <c:idx val="1"/>
          <c:order val="1"/>
          <c:tx>
            <c:strRef>
              <c:f>Sheet3!$C$1</c:f>
              <c:strCache>
                <c:ptCount val="1"/>
                <c:pt idx="0">
                  <c:v>Min of Average Yearly cost Netflix</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Sheet3!$A$2:$A$6</c:f>
              <c:strCache>
                <c:ptCount val="4"/>
                <c:pt idx="0">
                  <c:v>Canada</c:v>
                </c:pt>
                <c:pt idx="1">
                  <c:v>India</c:v>
                </c:pt>
                <c:pt idx="2">
                  <c:v>UK</c:v>
                </c:pt>
                <c:pt idx="3">
                  <c:v>USA</c:v>
                </c:pt>
              </c:strCache>
            </c:strRef>
          </c:cat>
          <c:val>
            <c:numRef>
              <c:f>Sheet3!$C$2:$C$6</c:f>
              <c:numCache>
                <c:formatCode>General</c:formatCode>
                <c:ptCount val="4"/>
                <c:pt idx="0">
                  <c:v>140</c:v>
                </c:pt>
                <c:pt idx="1">
                  <c:v>110</c:v>
                </c:pt>
                <c:pt idx="2">
                  <c:v>120</c:v>
                </c:pt>
                <c:pt idx="3">
                  <c:v>140</c:v>
                </c:pt>
              </c:numCache>
            </c:numRef>
          </c:val>
          <c:extLst>
            <c:ext xmlns:c16="http://schemas.microsoft.com/office/drawing/2014/chart" uri="{C3380CC4-5D6E-409C-BE32-E72D297353CC}">
              <c16:uniqueId val="{00000001-7A60-471C-A35A-6640595ED5F0}"/>
            </c:ext>
          </c:extLst>
        </c:ser>
        <c:ser>
          <c:idx val="2"/>
          <c:order val="2"/>
          <c:tx>
            <c:strRef>
              <c:f>Sheet3!$D$1</c:f>
              <c:strCache>
                <c:ptCount val="1"/>
                <c:pt idx="0">
                  <c:v>Max of Average Yearly Income (in USD)</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Sheet3!$A$2:$A$6</c:f>
              <c:strCache>
                <c:ptCount val="4"/>
                <c:pt idx="0">
                  <c:v>Canada</c:v>
                </c:pt>
                <c:pt idx="1">
                  <c:v>India</c:v>
                </c:pt>
                <c:pt idx="2">
                  <c:v>UK</c:v>
                </c:pt>
                <c:pt idx="3">
                  <c:v>USA</c:v>
                </c:pt>
              </c:strCache>
            </c:strRef>
          </c:cat>
          <c:val>
            <c:numRef>
              <c:f>Sheet3!$D$2:$D$6</c:f>
              <c:numCache>
                <c:formatCode>General</c:formatCode>
                <c:ptCount val="4"/>
                <c:pt idx="0">
                  <c:v>53000</c:v>
                </c:pt>
                <c:pt idx="1">
                  <c:v>1670</c:v>
                </c:pt>
                <c:pt idx="2">
                  <c:v>45000</c:v>
                </c:pt>
                <c:pt idx="3">
                  <c:v>59000</c:v>
                </c:pt>
              </c:numCache>
            </c:numRef>
          </c:val>
          <c:extLst>
            <c:ext xmlns:c16="http://schemas.microsoft.com/office/drawing/2014/chart" uri="{C3380CC4-5D6E-409C-BE32-E72D297353CC}">
              <c16:uniqueId val="{00000002-7A60-471C-A35A-6640595ED5F0}"/>
            </c:ext>
          </c:extLst>
        </c:ser>
        <c:dLbls>
          <c:dLblPos val="outEnd"/>
          <c:showLegendKey val="0"/>
          <c:showVal val="1"/>
          <c:showCatName val="0"/>
          <c:showSerName val="0"/>
          <c:showPercent val="0"/>
          <c:showBubbleSize val="0"/>
        </c:dLbls>
        <c:gapWidth val="444"/>
        <c:overlap val="-90"/>
        <c:axId val="2073587680"/>
        <c:axId val="2073582688"/>
      </c:barChart>
      <c:catAx>
        <c:axId val="2073587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073582688"/>
        <c:crosses val="autoZero"/>
        <c:auto val="1"/>
        <c:lblAlgn val="ctr"/>
        <c:lblOffset val="100"/>
        <c:noMultiLvlLbl val="0"/>
      </c:catAx>
      <c:valAx>
        <c:axId val="2073582688"/>
        <c:scaling>
          <c:orientation val="minMax"/>
        </c:scaling>
        <c:delete val="1"/>
        <c:axPos val="l"/>
        <c:numFmt formatCode="General" sourceLinked="1"/>
        <c:majorTickMark val="none"/>
        <c:minorTickMark val="none"/>
        <c:tickLblPos val="nextTo"/>
        <c:crossAx val="20735876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[Netflix User (Autosaved) (version 1).xlsb]Sheet3!PivotTable2</c:name>
    <c:fmtId val="18"/>
  </c:pivotSource>
  <c:chart>
    <c:title>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dLbl>
          <c:idx val="0"/>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pPr>
            <a:solidFill>
              <a:schemeClr val="accent1"/>
            </a:solidFill>
            <a:ln w="9525">
              <a:solidFill>
                <a:schemeClr val="dk1">
                  <a:lumMod val="75000"/>
                  <a:lumOff val="25000"/>
                </a:schemeClr>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8000"/>
            </a:schemeClr>
          </a:solidFill>
          <a:ln>
            <a:solidFill>
              <a:schemeClr val="accent1">
                <a:lumMod val="50000"/>
              </a:schemeClr>
            </a:solidFill>
          </a:ln>
          <a:effectLst/>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xForSave val="1"/>
            </c:ext>
          </c:extLst>
        </c:dLbl>
      </c:pivotFmt>
      <c:pivotFmt>
        <c:idx val="19"/>
        <c:spPr>
          <a:solidFill>
            <a:schemeClr val="accent3">
              <a:alpha val="88000"/>
            </a:schemeClr>
          </a:solidFill>
          <a:ln>
            <a:solidFill>
              <a:schemeClr val="accent3">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xForSave val="1"/>
            </c:ext>
          </c:extLst>
        </c:dLbl>
      </c:pivotFmt>
      <c:pivotFmt>
        <c:idx val="20"/>
        <c:spPr>
          <a:solidFill>
            <a:schemeClr val="accent5">
              <a:alpha val="88000"/>
            </a:schemeClr>
          </a:solidFill>
          <a:ln>
            <a:solidFill>
              <a:schemeClr val="accent5">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xForSave val="1"/>
            </c:ext>
          </c:extLst>
        </c:dLbl>
      </c:pivotFmt>
      <c:pivotFmt>
        <c:idx val="21"/>
        <c:spPr>
          <a:solidFill>
            <a:schemeClr val="accent1">
              <a:lumMod val="60000"/>
              <a:alpha val="88000"/>
            </a:schemeClr>
          </a:solidFill>
          <a:ln>
            <a:solidFill>
              <a:schemeClr val="accent1">
                <a:lumMod val="60000"/>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xForSave val="1"/>
            </c:ext>
          </c:extLst>
        </c:dLbl>
      </c:pivotFmt>
      <c:pivotFmt>
        <c:idx val="22"/>
        <c:spPr>
          <a:solidFill>
            <a:schemeClr val="accent3">
              <a:lumMod val="60000"/>
              <a:alpha val="88000"/>
            </a:schemeClr>
          </a:solidFill>
          <a:ln>
            <a:solidFill>
              <a:schemeClr val="accent3">
                <a:lumMod val="60000"/>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xForSave val="1"/>
            </c:ext>
          </c:extLst>
        </c:dLbl>
      </c:pivotFmt>
      <c:pivotFmt>
        <c:idx val="23"/>
        <c:spPr>
          <a:solidFill>
            <a:schemeClr val="accent5">
              <a:lumMod val="60000"/>
              <a:alpha val="88000"/>
            </a:schemeClr>
          </a:solidFill>
          <a:ln>
            <a:solidFill>
              <a:schemeClr val="accent5">
                <a:lumMod val="60000"/>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xForSave val="1"/>
            </c:ext>
          </c:extLst>
        </c:dLbl>
      </c:pivotFmt>
      <c:pivotFmt>
        <c:idx val="24"/>
        <c:spPr>
          <a:solidFill>
            <a:schemeClr val="accent1">
              <a:alpha val="88000"/>
            </a:schemeClr>
          </a:solidFill>
          <a:ln>
            <a:solidFill>
              <a:schemeClr val="accent1">
                <a:lumMod val="50000"/>
              </a:schemeClr>
            </a:solidFill>
          </a:ln>
          <a:effectLst/>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alpha val="88000"/>
            </a:schemeClr>
          </a:solidFill>
          <a:ln>
            <a:solidFill>
              <a:schemeClr val="accent1">
                <a:lumMod val="50000"/>
              </a:schemeClr>
            </a:solidFill>
          </a:ln>
          <a:effectLst/>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alpha val="88000"/>
            </a:schemeClr>
          </a:solidFill>
          <a:ln>
            <a:solidFill>
              <a:schemeClr val="accent1">
                <a:lumMod val="50000"/>
              </a:schemeClr>
            </a:solidFill>
          </a:ln>
          <a:effectLst/>
        </c:spP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Sheet3!$B$1</c:f>
              <c:strCache>
                <c:ptCount val="1"/>
                <c:pt idx="0">
                  <c:v>Total</c:v>
                </c:pt>
              </c:strCache>
            </c:strRef>
          </c:tx>
          <c:dPt>
            <c:idx val="0"/>
            <c:bubble3D val="0"/>
            <c:spPr>
              <a:solidFill>
                <a:schemeClr val="accent1">
                  <a:alpha val="88000"/>
                </a:schemeClr>
              </a:solidFill>
              <a:ln>
                <a:solidFill>
                  <a:schemeClr val="accent1">
                    <a:lumMod val="50000"/>
                  </a:schemeClr>
                </a:solidFill>
              </a:ln>
              <a:effectLst/>
            </c:spPr>
            <c:extLst>
              <c:ext xmlns:c16="http://schemas.microsoft.com/office/drawing/2014/chart" uri="{C3380CC4-5D6E-409C-BE32-E72D297353CC}">
                <c16:uniqueId val="{00000001-6B80-4AF9-8FD5-EA2824F0E525}"/>
              </c:ext>
            </c:extLst>
          </c:dPt>
          <c:dPt>
            <c:idx val="1"/>
            <c:bubble3D val="0"/>
            <c:spPr>
              <a:solidFill>
                <a:schemeClr val="accent3">
                  <a:alpha val="88000"/>
                </a:schemeClr>
              </a:solidFill>
              <a:ln>
                <a:solidFill>
                  <a:schemeClr val="accent3">
                    <a:lumMod val="50000"/>
                  </a:schemeClr>
                </a:solidFill>
              </a:ln>
              <a:effectLst/>
            </c:spPr>
            <c:extLst>
              <c:ext xmlns:c16="http://schemas.microsoft.com/office/drawing/2014/chart" uri="{C3380CC4-5D6E-409C-BE32-E72D297353CC}">
                <c16:uniqueId val="{00000003-6B80-4AF9-8FD5-EA2824F0E525}"/>
              </c:ext>
            </c:extLst>
          </c:dPt>
          <c:dPt>
            <c:idx val="2"/>
            <c:bubble3D val="0"/>
            <c:spPr>
              <a:solidFill>
                <a:schemeClr val="accent5">
                  <a:alpha val="88000"/>
                </a:schemeClr>
              </a:solidFill>
              <a:ln>
                <a:solidFill>
                  <a:schemeClr val="accent5">
                    <a:lumMod val="50000"/>
                  </a:schemeClr>
                </a:solidFill>
              </a:ln>
              <a:effectLst/>
            </c:spPr>
            <c:extLst>
              <c:ext xmlns:c16="http://schemas.microsoft.com/office/drawing/2014/chart" uri="{C3380CC4-5D6E-409C-BE32-E72D297353CC}">
                <c16:uniqueId val="{00000005-6B80-4AF9-8FD5-EA2824F0E525}"/>
              </c:ext>
            </c:extLst>
          </c:dPt>
          <c:dPt>
            <c:idx val="3"/>
            <c:bubble3D val="0"/>
            <c:spPr>
              <a:solidFill>
                <a:schemeClr val="accent1">
                  <a:lumMod val="60000"/>
                  <a:alpha val="88000"/>
                </a:schemeClr>
              </a:solidFill>
              <a:ln>
                <a:solidFill>
                  <a:schemeClr val="accent1">
                    <a:lumMod val="60000"/>
                    <a:lumMod val="50000"/>
                  </a:schemeClr>
                </a:solidFill>
              </a:ln>
              <a:effectLst/>
            </c:spPr>
            <c:extLst>
              <c:ext xmlns:c16="http://schemas.microsoft.com/office/drawing/2014/chart" uri="{C3380CC4-5D6E-409C-BE32-E72D297353CC}">
                <c16:uniqueId val="{00000007-6B80-4AF9-8FD5-EA2824F0E525}"/>
              </c:ext>
            </c:extLst>
          </c:dPt>
          <c:dPt>
            <c:idx val="4"/>
            <c:bubble3D val="0"/>
            <c:spPr>
              <a:solidFill>
                <a:schemeClr val="accent3">
                  <a:lumMod val="60000"/>
                  <a:alpha val="88000"/>
                </a:schemeClr>
              </a:solidFill>
              <a:ln>
                <a:solidFill>
                  <a:schemeClr val="accent3">
                    <a:lumMod val="60000"/>
                    <a:lumMod val="50000"/>
                  </a:schemeClr>
                </a:solidFill>
              </a:ln>
              <a:effectLst/>
            </c:spPr>
            <c:extLst>
              <c:ext xmlns:c16="http://schemas.microsoft.com/office/drawing/2014/chart" uri="{C3380CC4-5D6E-409C-BE32-E72D297353CC}">
                <c16:uniqueId val="{00000009-6B80-4AF9-8FD5-EA2824F0E525}"/>
              </c:ext>
            </c:extLst>
          </c:dPt>
          <c:dPt>
            <c:idx val="5"/>
            <c:bubble3D val="0"/>
            <c:spPr>
              <a:solidFill>
                <a:schemeClr val="accent5">
                  <a:lumMod val="60000"/>
                  <a:alpha val="88000"/>
                </a:schemeClr>
              </a:solidFill>
              <a:ln>
                <a:solidFill>
                  <a:schemeClr val="accent5">
                    <a:lumMod val="60000"/>
                    <a:lumMod val="50000"/>
                  </a:schemeClr>
                </a:solidFill>
              </a:ln>
              <a:effectLst/>
            </c:spPr>
            <c:extLst>
              <c:ext xmlns:c16="http://schemas.microsoft.com/office/drawing/2014/chart" uri="{C3380CC4-5D6E-409C-BE32-E72D297353CC}">
                <c16:uniqueId val="{0000000B-6B80-4AF9-8FD5-EA2824F0E525}"/>
              </c:ext>
            </c:extLst>
          </c:dPt>
          <c:dLbls>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6B80-4AF9-8FD5-EA2824F0E525}"/>
                </c:ext>
              </c:extLst>
            </c:dLbl>
            <c:dLbl>
              <c:idx val="1"/>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6B80-4AF9-8FD5-EA2824F0E525}"/>
                </c:ext>
              </c:extLst>
            </c:dLbl>
            <c:dLbl>
              <c:idx val="2"/>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6B80-4AF9-8FD5-EA2824F0E525}"/>
                </c:ext>
              </c:extLst>
            </c:dLbl>
            <c:dLbl>
              <c:idx val="3"/>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6B80-4AF9-8FD5-EA2824F0E525}"/>
                </c:ext>
              </c:extLst>
            </c:dLbl>
            <c:dLbl>
              <c:idx val="4"/>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6B80-4AF9-8FD5-EA2824F0E525}"/>
                </c:ext>
              </c:extLst>
            </c:dLbl>
            <c:dLbl>
              <c:idx val="5"/>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B-6B80-4AF9-8FD5-EA2824F0E525}"/>
                </c:ext>
              </c:extLst>
            </c:dLbl>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50000"/>
                    </a:schemeClr>
                  </a:solidFill>
                  <a:round/>
                </a:ln>
                <a:effectLst/>
              </c:spPr>
            </c:leaderLines>
            <c:extLst>
              <c:ext xmlns:c15="http://schemas.microsoft.com/office/drawing/2012/chart" uri="{CE6537A1-D6FC-4f65-9D91-7224C49458BB}"/>
            </c:extLst>
          </c:dLbls>
          <c:cat>
            <c:strRef>
              <c:f>Sheet3!$A$2:$A$8</c:f>
              <c:strCache>
                <c:ptCount val="6"/>
                <c:pt idx="0">
                  <c:v>India</c:v>
                </c:pt>
                <c:pt idx="1">
                  <c:v>Japan</c:v>
                </c:pt>
                <c:pt idx="2">
                  <c:v>Paris</c:v>
                </c:pt>
                <c:pt idx="3">
                  <c:v>South Korea</c:v>
                </c:pt>
                <c:pt idx="4">
                  <c:v>Spain</c:v>
                </c:pt>
                <c:pt idx="5">
                  <c:v>UAE</c:v>
                </c:pt>
              </c:strCache>
            </c:strRef>
          </c:cat>
          <c:val>
            <c:numRef>
              <c:f>Sheet3!$B$2:$B$8</c:f>
              <c:numCache>
                <c:formatCode>General</c:formatCode>
                <c:ptCount val="6"/>
                <c:pt idx="0">
                  <c:v>0.11</c:v>
                </c:pt>
                <c:pt idx="1">
                  <c:v>0.08</c:v>
                </c:pt>
                <c:pt idx="2">
                  <c:v>0.13</c:v>
                </c:pt>
                <c:pt idx="3">
                  <c:v>7.0000000000000007E-2</c:v>
                </c:pt>
                <c:pt idx="4">
                  <c:v>0.17</c:v>
                </c:pt>
                <c:pt idx="5">
                  <c:v>0.03</c:v>
                </c:pt>
              </c:numCache>
            </c:numRef>
          </c:val>
          <c:extLst>
            <c:ext xmlns:c16="http://schemas.microsoft.com/office/drawing/2014/chart" uri="{C3380CC4-5D6E-409C-BE32-E72D297353CC}">
              <c16:uniqueId val="{0000000C-6B80-4AF9-8FD5-EA2824F0E525}"/>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1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8/16/2019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25154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215566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334961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3401908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35844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8/16/2019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2013_United_States_Senate_special_election_in_Massachuset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hyperlink" Target="https://www.comparitech.com/blog/vpn-privacy/countries-netflix-cos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netflix-techblog/optimizing-the-netflix-streaming-experience-with-data-science-725f04c3e83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edia.netflix.com/en/company-blog/how-netflix-works-with-isps-around-the-globe-to-deliver-a-great-viewing-experienc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Decline in Television </a:t>
            </a:r>
            <a:br>
              <a:rPr lang="en-US" dirty="0" smtClean="0"/>
            </a:br>
            <a:r>
              <a:rPr lang="en-US" dirty="0" smtClean="0"/>
              <a:t>viewership and</a:t>
            </a:r>
            <a:br>
              <a:rPr lang="en-US" dirty="0" smtClean="0"/>
            </a:br>
            <a:r>
              <a:rPr lang="en-US" dirty="0" smtClean="0"/>
              <a:t>the rise of streaming </a:t>
            </a:r>
            <a:br>
              <a:rPr lang="en-US" dirty="0" smtClean="0"/>
            </a:br>
            <a:r>
              <a:rPr lang="en-US" dirty="0" smtClean="0"/>
              <a:t>services.</a:t>
            </a:r>
            <a:endParaRPr lang="en-US" dirty="0"/>
          </a:p>
        </p:txBody>
      </p:sp>
      <p:sp>
        <p:nvSpPr>
          <p:cNvPr id="3" name="Subtitle 2"/>
          <p:cNvSpPr>
            <a:spLocks noGrp="1"/>
          </p:cNvSpPr>
          <p:nvPr>
            <p:ph type="subTitle" idx="1"/>
          </p:nvPr>
        </p:nvSpPr>
        <p:spPr/>
        <p:txBody>
          <a:bodyPr>
            <a:normAutofit lnSpcReduction="10000"/>
          </a:bodyPr>
          <a:lstStyle/>
          <a:p>
            <a:r>
              <a:rPr lang="en-US" sz="3600" b="1" dirty="0" smtClean="0"/>
              <a:t>NETFLIX</a:t>
            </a:r>
            <a:endParaRPr lang="en-US" sz="3600" b="1" dirty="0"/>
          </a:p>
        </p:txBody>
      </p:sp>
    </p:spTree>
    <p:extLst>
      <p:ext uri="{BB962C8B-B14F-4D97-AF65-F5344CB8AC3E}">
        <p14:creationId xmlns:p14="http://schemas.microsoft.com/office/powerpoint/2010/main" val="2400462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l="95" r="95"/>
          <a:stretch>
            <a:fillRect/>
          </a:stretch>
        </p:blipFill>
        <p:spPr>
          <a:xfrm>
            <a:off x="1517900" y="939402"/>
            <a:ext cx="5486400" cy="3086100"/>
          </a:xfrm>
        </p:spPr>
      </p:pic>
      <p:sp>
        <p:nvSpPr>
          <p:cNvPr id="9" name="Text Placeholder 8"/>
          <p:cNvSpPr>
            <a:spLocks noGrp="1"/>
          </p:cNvSpPr>
          <p:nvPr>
            <p:ph type="body" sz="half" idx="2"/>
          </p:nvPr>
        </p:nvSpPr>
        <p:spPr>
          <a:xfrm>
            <a:off x="1792288" y="4098800"/>
            <a:ext cx="5486400" cy="603647"/>
          </a:xfrm>
        </p:spPr>
        <p:txBody>
          <a:bodyPr>
            <a:normAutofit fontScale="70000" lnSpcReduction="20000"/>
          </a:bodyPr>
          <a:lstStyle/>
          <a:p>
            <a:r>
              <a:rPr lang="en-IN" i="1"/>
              <a:t>Illustration of the video quality adaptation problem. The video is encoded at different qualities (in this case 3 qualities: high in green, medium in yellow, low in red). Each quality version of the video is divided up into chunks of a fixed duration (grey boxes). A decision is made about which quality to choose for each chunk that is downloaded.</a:t>
            </a:r>
            <a:endParaRPr lang="en-IN" dirty="0"/>
          </a:p>
        </p:txBody>
      </p:sp>
    </p:spTree>
    <p:extLst>
      <p:ext uri="{BB962C8B-B14F-4D97-AF65-F5344CB8AC3E}">
        <p14:creationId xmlns:p14="http://schemas.microsoft.com/office/powerpoint/2010/main" val="202034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IN" sz="2800" b="1" dirty="0"/>
              <a:t>Netflix knows what you </a:t>
            </a:r>
            <a:r>
              <a:rPr lang="en-IN" sz="2800" b="1" dirty="0" smtClean="0"/>
              <a:t/>
            </a:r>
            <a:br>
              <a:rPr lang="en-IN" sz="2800" b="1" dirty="0" smtClean="0"/>
            </a:br>
            <a:r>
              <a:rPr lang="en-IN" sz="2800" b="1" dirty="0" smtClean="0"/>
              <a:t>want </a:t>
            </a:r>
            <a:r>
              <a:rPr lang="en-IN" sz="2800" b="1" dirty="0"/>
              <a:t>to watch next</a:t>
            </a:r>
          </a:p>
        </p:txBody>
      </p:sp>
      <p:sp>
        <p:nvSpPr>
          <p:cNvPr id="5" name="Content Placeholder 4"/>
          <p:cNvSpPr>
            <a:spLocks noGrp="1"/>
          </p:cNvSpPr>
          <p:nvPr>
            <p:ph idx="1"/>
          </p:nvPr>
        </p:nvSpPr>
        <p:spPr/>
        <p:txBody>
          <a:bodyPr>
            <a:normAutofit fontScale="92500" lnSpcReduction="10000"/>
          </a:bodyPr>
          <a:lstStyle/>
          <a:p>
            <a:r>
              <a:rPr lang="en-IN" dirty="0"/>
              <a:t>Netflix knows more about your viewing habits than you think. Now, this might sound scary, but it’s pure statistics. The prediction systems powered by algorithms know what we prefer to watch before we do. </a:t>
            </a:r>
          </a:p>
          <a:p>
            <a:r>
              <a:rPr lang="en-IN" dirty="0" err="1"/>
              <a:t>Analyzing</a:t>
            </a:r>
            <a:r>
              <a:rPr lang="en-IN" dirty="0"/>
              <a:t> data and gaining insights have been the pillar behind the success of Netflix in recent years. They are able to gather insights, adjust algorithms, and optimize streaming experience</a:t>
            </a:r>
            <a:r>
              <a:rPr lang="en-IN" dirty="0" smtClean="0"/>
              <a:t>.</a:t>
            </a:r>
          </a:p>
          <a:p>
            <a:r>
              <a:rPr lang="en-IN" dirty="0"/>
              <a:t>Here’s a look at some of the “events” Netflix tracks:</a:t>
            </a:r>
          </a:p>
          <a:p>
            <a:endParaRPr lang="en-IN" dirty="0"/>
          </a:p>
        </p:txBody>
      </p:sp>
    </p:spTree>
    <p:extLst>
      <p:ext uri="{BB962C8B-B14F-4D97-AF65-F5344CB8AC3E}">
        <p14:creationId xmlns:p14="http://schemas.microsoft.com/office/powerpoint/2010/main" val="70659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5" name="Rectangle 2"/>
          <p:cNvSpPr>
            <a:spLocks noGrp="1" noChangeArrowheads="1"/>
          </p:cNvSpPr>
          <p:nvPr>
            <p:ph idx="1"/>
          </p:nvPr>
        </p:nvSpPr>
        <p:spPr bwMode="auto">
          <a:xfrm>
            <a:off x="448966" y="829853"/>
            <a:ext cx="691253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When you pause, rewind, or fast forward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What day you watch content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(Netflix has found people watch TV shows during the week</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effectLst/>
              </a:rPr>
              <a:t> and movies during the weekend.)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The date you watch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What time you watch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Where you watch (zip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What device you use to watch</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effectLst/>
              </a:rPr>
              <a:t> (Do you like to use your tablet for TV shows and your Roku for movies?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Do people access the Just for Kids feature more on their iPads,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When you pause and leave content (and if you ever come 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The ratings given (about 4 million per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Searches (about 3 million per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effectLst/>
              </a:rPr>
              <a:t>Browsing and scrolling behavior </a:t>
            </a:r>
          </a:p>
        </p:txBody>
      </p:sp>
    </p:spTree>
    <p:extLst>
      <p:ext uri="{BB962C8B-B14F-4D97-AF65-F5344CB8AC3E}">
        <p14:creationId xmlns:p14="http://schemas.microsoft.com/office/powerpoint/2010/main" val="174708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5" y="1502815"/>
            <a:ext cx="5793640" cy="3031556"/>
          </a:xfrm>
          <a:prstGeom prst="rect">
            <a:avLst/>
          </a:prstGeom>
        </p:spPr>
      </p:pic>
    </p:spTree>
    <p:extLst>
      <p:ext uri="{BB962C8B-B14F-4D97-AF65-F5344CB8AC3E}">
        <p14:creationId xmlns:p14="http://schemas.microsoft.com/office/powerpoint/2010/main" val="367819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IN" sz="2800" dirty="0"/>
              <a:t/>
            </a:r>
            <a:br>
              <a:rPr lang="en-IN" sz="2800" dirty="0"/>
            </a:br>
            <a:r>
              <a:rPr lang="en-IN" sz="2800" dirty="0" smtClean="0"/>
              <a:t>How Netflix Decides </a:t>
            </a:r>
            <a:r>
              <a:rPr lang="en-IN" sz="2800" dirty="0"/>
              <a:t>Artworks</a:t>
            </a:r>
            <a:br>
              <a:rPr lang="en-IN" sz="2800" dirty="0"/>
            </a:br>
            <a:endParaRPr lang="en-IN" sz="2800" dirty="0"/>
          </a:p>
        </p:txBody>
      </p:sp>
      <p:sp>
        <p:nvSpPr>
          <p:cNvPr id="8" name="Content Placeholder 7"/>
          <p:cNvSpPr>
            <a:spLocks noGrp="1"/>
          </p:cNvSpPr>
          <p:nvPr>
            <p:ph idx="1"/>
          </p:nvPr>
        </p:nvSpPr>
        <p:spPr/>
        <p:txBody>
          <a:bodyPr>
            <a:normAutofit fontScale="85000" lnSpcReduction="20000"/>
          </a:bodyPr>
          <a:lstStyle/>
          <a:p>
            <a:r>
              <a:rPr lang="en-IN" dirty="0"/>
              <a:t>Netflix sets themselves apart from traditional media companies not only by what they recommend but how they recommend it to their members. A key feature are the image they use to promote each movie or TV show - the so called artworks.</a:t>
            </a:r>
          </a:p>
          <a:p>
            <a:r>
              <a:rPr lang="en-IN" dirty="0"/>
              <a:t>Netflix aims to provide the artwork for each show that highlights the specific visual clue that is relevant for each individual member. </a:t>
            </a:r>
          </a:p>
          <a:p>
            <a:r>
              <a:rPr lang="en-IN" dirty="0"/>
              <a:t>For each new title different images are randomly assigned to different subscribers, using the taste communities as an initial guideline.</a:t>
            </a:r>
          </a:p>
          <a:p>
            <a:endParaRPr lang="en-IN" dirty="0"/>
          </a:p>
        </p:txBody>
      </p:sp>
    </p:spTree>
    <p:extLst>
      <p:ext uri="{BB962C8B-B14F-4D97-AF65-F5344CB8AC3E}">
        <p14:creationId xmlns:p14="http://schemas.microsoft.com/office/powerpoint/2010/main" val="223014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0" y="281175"/>
            <a:ext cx="5486400" cy="425054"/>
          </a:xfrm>
        </p:spPr>
        <p:txBody>
          <a:bodyPr/>
          <a:lstStyle/>
          <a:p>
            <a:endParaRPr lang="en-IN" dirty="0"/>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2598" b="2598"/>
          <a:stretch>
            <a:fillRect/>
          </a:stretch>
        </p:blipFill>
        <p:spPr>
          <a:xfrm>
            <a:off x="2281425" y="1197405"/>
            <a:ext cx="4343608" cy="2443280"/>
          </a:xfrm>
        </p:spPr>
      </p:pic>
      <p:sp>
        <p:nvSpPr>
          <p:cNvPr id="10" name="Text Placeholder 9"/>
          <p:cNvSpPr>
            <a:spLocks noGrp="1"/>
          </p:cNvSpPr>
          <p:nvPr>
            <p:ph type="body" sz="half" idx="2"/>
          </p:nvPr>
        </p:nvSpPr>
        <p:spPr>
          <a:xfrm>
            <a:off x="1792287" y="3793391"/>
            <a:ext cx="5435065" cy="1061762"/>
          </a:xfrm>
        </p:spPr>
        <p:txBody>
          <a:bodyPr>
            <a:normAutofit fontScale="32500" lnSpcReduction="20000"/>
          </a:bodyPr>
          <a:lstStyle/>
          <a:p>
            <a:r>
              <a:rPr lang="en-IN" sz="3700" dirty="0"/>
              <a:t>(The example above is a of contextual image selection based on the type of profile. The contextual bandit selects the image of Robin Williams, a famous comedian, for comedy-inclined profiles while selecting an image of a kissing couple for profiles more inclined towards romance</a:t>
            </a:r>
            <a:r>
              <a:rPr lang="en-IN" sz="3700" dirty="0" smtClean="0"/>
              <a:t>)</a:t>
            </a:r>
          </a:p>
          <a:p>
            <a:r>
              <a:rPr lang="en-IN" sz="3700" dirty="0"/>
              <a:t>This translates into hundred of millions of personalized images </a:t>
            </a:r>
            <a:r>
              <a:rPr lang="en-IN" sz="3700" dirty="0" err="1"/>
              <a:t>continously</a:t>
            </a:r>
            <a:r>
              <a:rPr lang="en-IN" sz="3700" dirty="0"/>
              <a:t> being tested among its subscriber base.</a:t>
            </a:r>
          </a:p>
          <a:p>
            <a:endParaRPr lang="en-IN" dirty="0"/>
          </a:p>
        </p:txBody>
      </p:sp>
    </p:spTree>
    <p:extLst>
      <p:ext uri="{BB962C8B-B14F-4D97-AF65-F5344CB8AC3E}">
        <p14:creationId xmlns:p14="http://schemas.microsoft.com/office/powerpoint/2010/main" val="61449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3200" dirty="0" smtClean="0"/>
              <a:t/>
            </a:r>
            <a:br>
              <a:rPr lang="en-IN" sz="3200" dirty="0" smtClean="0"/>
            </a:br>
            <a:r>
              <a:rPr lang="en-IN" sz="3200" dirty="0" smtClean="0"/>
              <a:t>How </a:t>
            </a:r>
            <a:r>
              <a:rPr lang="en-IN" sz="3200" dirty="0"/>
              <a:t>Netflix decides </a:t>
            </a:r>
            <a:r>
              <a:rPr lang="en-IN" sz="3200" dirty="0" smtClean="0"/>
              <a:t>its</a:t>
            </a:r>
            <a:br>
              <a:rPr lang="en-IN" sz="3200" dirty="0" smtClean="0"/>
            </a:br>
            <a:r>
              <a:rPr lang="en-IN" sz="3200" dirty="0" smtClean="0"/>
              <a:t>Original </a:t>
            </a:r>
            <a:r>
              <a:rPr lang="en-IN" sz="3200" dirty="0"/>
              <a:t>Series</a:t>
            </a:r>
            <a:br>
              <a:rPr lang="en-IN" sz="3200" dirty="0"/>
            </a:br>
            <a:endParaRPr lang="en-IN" sz="3200" dirty="0"/>
          </a:p>
        </p:txBody>
      </p:sp>
      <p:sp>
        <p:nvSpPr>
          <p:cNvPr id="6" name="Content Placeholder 5"/>
          <p:cNvSpPr>
            <a:spLocks noGrp="1"/>
          </p:cNvSpPr>
          <p:nvPr>
            <p:ph idx="1"/>
          </p:nvPr>
        </p:nvSpPr>
        <p:spPr/>
        <p:txBody>
          <a:bodyPr>
            <a:normAutofit fontScale="70000" lnSpcReduction="20000"/>
          </a:bodyPr>
          <a:lstStyle/>
          <a:p>
            <a:endParaRPr lang="en-IN" dirty="0" smtClean="0"/>
          </a:p>
          <a:p>
            <a:r>
              <a:rPr lang="en-IN" dirty="0" smtClean="0"/>
              <a:t>In 2013 just before the </a:t>
            </a:r>
            <a:r>
              <a:rPr lang="en-IN" dirty="0">
                <a:hlinkClick r:id="rId2" tooltip="2013 United States Senate special election in Massachusetts"/>
              </a:rPr>
              <a:t>2013 United States Senate special </a:t>
            </a:r>
            <a:r>
              <a:rPr lang="en-IN" dirty="0" smtClean="0">
                <a:hlinkClick r:id="rId2" tooltip="2013 United States Senate special election in Massachusetts"/>
              </a:rPr>
              <a:t>election</a:t>
            </a:r>
            <a:r>
              <a:rPr lang="en-IN" dirty="0" smtClean="0"/>
              <a:t>, Netflix released it first ever Original Series ‘House of Cards’ based on a political drama which was a hit and bought Netflix 2.1 million subscribers.</a:t>
            </a:r>
          </a:p>
          <a:p>
            <a:r>
              <a:rPr lang="en-IN" dirty="0" smtClean="0"/>
              <a:t>Since then it starting producing Original series at a fast pace.</a:t>
            </a:r>
          </a:p>
          <a:p>
            <a:r>
              <a:rPr lang="en-IN" dirty="0" smtClean="0"/>
              <a:t>Netflix also began expanding across the globe and started producing Originals with the local actors of various countries.</a:t>
            </a:r>
          </a:p>
          <a:p>
            <a:r>
              <a:rPr lang="en-IN" dirty="0" smtClean="0"/>
              <a:t>Netflix started using Data Analysis techniques to predict users choice of series.</a:t>
            </a:r>
          </a:p>
          <a:p>
            <a:r>
              <a:rPr lang="en-IN" dirty="0" smtClean="0"/>
              <a:t>Here is the data of every Netflix originals ever made and how Netflix uses Analysis techniques to decide which series should be continued, which should be terminated and which news series should be produced next.</a:t>
            </a:r>
            <a:endParaRPr lang="en-IN" dirty="0"/>
          </a:p>
        </p:txBody>
      </p:sp>
    </p:spTree>
    <p:extLst>
      <p:ext uri="{BB962C8B-B14F-4D97-AF65-F5344CB8AC3E}">
        <p14:creationId xmlns:p14="http://schemas.microsoft.com/office/powerpoint/2010/main" val="3744507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nvGraphicFramePr>
        <p:xfrm>
          <a:off x="2128720" y="165552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764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nvGraphicFramePr>
        <p:xfrm>
          <a:off x="296260" y="135011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nvGraphicFramePr>
        <p:xfrm>
          <a:off x="4404174" y="165552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691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Future Scope</a:t>
            </a:r>
            <a:endParaRPr lang="en-IN" dirty="0"/>
          </a:p>
        </p:txBody>
      </p:sp>
      <p:sp>
        <p:nvSpPr>
          <p:cNvPr id="6" name="Content Placeholder 5"/>
          <p:cNvSpPr>
            <a:spLocks noGrp="1"/>
          </p:cNvSpPr>
          <p:nvPr>
            <p:ph idx="1"/>
          </p:nvPr>
        </p:nvSpPr>
        <p:spPr/>
        <p:txBody>
          <a:bodyPr/>
          <a:lstStyle/>
          <a:p>
            <a:endParaRPr lang="en-IN" dirty="0" smtClean="0"/>
          </a:p>
          <a:p>
            <a:r>
              <a:rPr lang="en-IN" dirty="0" smtClean="0"/>
              <a:t>Overtaking the local competition</a:t>
            </a:r>
          </a:p>
          <a:p>
            <a:r>
              <a:rPr lang="en-IN" dirty="0" smtClean="0"/>
              <a:t>Targeting the countries with lowest penetration</a:t>
            </a:r>
          </a:p>
          <a:p>
            <a:r>
              <a:rPr lang="en-IN" dirty="0" smtClean="0"/>
              <a:t>Netflix stepping into live streaming service-under the future segment</a:t>
            </a:r>
          </a:p>
          <a:p>
            <a:endParaRPr lang="en-IN" dirty="0"/>
          </a:p>
        </p:txBody>
      </p:sp>
    </p:spTree>
    <p:extLst>
      <p:ext uri="{BB962C8B-B14F-4D97-AF65-F5344CB8AC3E}">
        <p14:creationId xmlns:p14="http://schemas.microsoft.com/office/powerpoint/2010/main" val="214957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13781636"/>
              </p:ext>
            </p:extLst>
          </p:nvPr>
        </p:nvGraphicFramePr>
        <p:xfrm>
          <a:off x="449263" y="1196975"/>
          <a:ext cx="8245475" cy="35131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4416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IN" sz="2800" dirty="0" smtClean="0"/>
              <a:t>Overtaking the local competition</a:t>
            </a:r>
            <a:endParaRPr lang="en-IN" sz="2800" dirty="0"/>
          </a:p>
        </p:txBody>
      </p:sp>
      <p:sp>
        <p:nvSpPr>
          <p:cNvPr id="8" name="Content Placeholder 7"/>
          <p:cNvSpPr>
            <a:spLocks noGrp="1"/>
          </p:cNvSpPr>
          <p:nvPr>
            <p:ph idx="1"/>
          </p:nvPr>
        </p:nvSpPr>
        <p:spPr/>
        <p:txBody>
          <a:bodyPr>
            <a:normAutofit lnSpcReduction="10000"/>
          </a:bodyPr>
          <a:lstStyle/>
          <a:p>
            <a:r>
              <a:rPr lang="en-IN" dirty="0" smtClean="0"/>
              <a:t>One of the main challenges of Netflix in future would be overtaking the future competition. For example the biggest competition for Netflix in India is </a:t>
            </a:r>
            <a:r>
              <a:rPr lang="en-IN" dirty="0" err="1" smtClean="0"/>
              <a:t>Hotsar</a:t>
            </a:r>
            <a:r>
              <a:rPr lang="en-IN" dirty="0" smtClean="0"/>
              <a:t> which has over 280 million active users.</a:t>
            </a:r>
          </a:p>
          <a:p>
            <a:r>
              <a:rPr lang="en-IN" dirty="0" smtClean="0"/>
              <a:t>As we no that each country has its own streaming services with a loyal subscriber base.</a:t>
            </a:r>
          </a:p>
          <a:p>
            <a:r>
              <a:rPr lang="en-IN" dirty="0" smtClean="0"/>
              <a:t>Using the following data Netflix can target the local competition by the following ways</a:t>
            </a:r>
            <a:endParaRPr lang="en-IN" dirty="0"/>
          </a:p>
        </p:txBody>
      </p:sp>
    </p:spTree>
    <p:extLst>
      <p:ext uri="{BB962C8B-B14F-4D97-AF65-F5344CB8AC3E}">
        <p14:creationId xmlns:p14="http://schemas.microsoft.com/office/powerpoint/2010/main" val="1527323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nvGraphicFramePr>
        <p:xfrm>
          <a:off x="4555771" y="137721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nvGraphicFramePr>
        <p:xfrm>
          <a:off x="143555" y="135011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9543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nvGraphicFramePr>
        <p:xfrm>
          <a:off x="1059785" y="1502815"/>
          <a:ext cx="7024430" cy="32013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754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nvGraphicFramePr>
        <p:xfrm>
          <a:off x="1365195" y="1197405"/>
          <a:ext cx="6566315" cy="3640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2005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dirty="0"/>
          </a:p>
        </p:txBody>
      </p:sp>
      <p:sp>
        <p:nvSpPr>
          <p:cNvPr id="3" name="Content Placeholder 2"/>
          <p:cNvSpPr>
            <a:spLocks noGrp="1"/>
          </p:cNvSpPr>
          <p:nvPr>
            <p:ph idx="1"/>
          </p:nvPr>
        </p:nvSpPr>
        <p:spPr/>
        <p:txBody>
          <a:bodyPr>
            <a:normAutofit fontScale="92500"/>
          </a:bodyPr>
          <a:lstStyle/>
          <a:p>
            <a:r>
              <a:rPr lang="en-IN" dirty="0"/>
              <a:t>When considering the percent Netflix costs versus the average median income of a country, Japan comes out on top. Netflix only costs 0.17 percent of the average person’s annual earnings in that country. (</a:t>
            </a:r>
            <a:r>
              <a:rPr lang="en-IN" i="1" dirty="0"/>
              <a:t>Source</a:t>
            </a:r>
            <a:r>
              <a:rPr lang="en-IN" dirty="0"/>
              <a:t>: </a:t>
            </a:r>
            <a:r>
              <a:rPr lang="en-IN" dirty="0" err="1">
                <a:hlinkClick r:id="rId2"/>
              </a:rPr>
              <a:t>Comparitech</a:t>
            </a:r>
            <a:r>
              <a:rPr lang="en-IN" dirty="0" smtClean="0"/>
              <a:t>)</a:t>
            </a:r>
          </a:p>
          <a:p>
            <a:r>
              <a:rPr lang="en-IN" dirty="0"/>
              <a:t>Meanwhile, Netflix is a costly purchase for the average Indian, as the price is nearly 5 percent of the average annual income in that country. (</a:t>
            </a:r>
            <a:r>
              <a:rPr lang="en-IN" i="1" dirty="0"/>
              <a:t>Source</a:t>
            </a:r>
            <a:r>
              <a:rPr lang="en-IN" dirty="0"/>
              <a:t>: </a:t>
            </a:r>
            <a:r>
              <a:rPr lang="en-IN" dirty="0" err="1">
                <a:hlinkClick r:id="rId2"/>
              </a:rPr>
              <a:t>Comparitech</a:t>
            </a:r>
            <a:r>
              <a:rPr lang="en-IN" dirty="0"/>
              <a:t>)</a:t>
            </a:r>
          </a:p>
        </p:txBody>
      </p:sp>
    </p:spTree>
    <p:extLst>
      <p:ext uri="{BB962C8B-B14F-4D97-AF65-F5344CB8AC3E}">
        <p14:creationId xmlns:p14="http://schemas.microsoft.com/office/powerpoint/2010/main" val="1379518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
            </a:r>
            <a:br>
              <a:rPr lang="en-IN" sz="2400" dirty="0" smtClean="0"/>
            </a:br>
            <a:r>
              <a:rPr lang="en-IN" sz="2400" dirty="0" smtClean="0"/>
              <a:t>Targeting </a:t>
            </a:r>
            <a:r>
              <a:rPr lang="en-IN" sz="2400" dirty="0"/>
              <a:t>the countries </a:t>
            </a:r>
            <a:br>
              <a:rPr lang="en-IN" sz="2400" dirty="0"/>
            </a:br>
            <a:r>
              <a:rPr lang="en-IN" sz="2400" dirty="0" smtClean="0"/>
              <a:t>with </a:t>
            </a:r>
            <a:r>
              <a:rPr lang="en-IN" sz="2400" dirty="0"/>
              <a:t>lowest penetration</a:t>
            </a:r>
            <a:br>
              <a:rPr lang="en-IN" sz="2400" dirty="0"/>
            </a:br>
            <a:endParaRPr lang="en-IN" sz="2400" dirty="0"/>
          </a:p>
        </p:txBody>
      </p:sp>
      <p:sp>
        <p:nvSpPr>
          <p:cNvPr id="3" name="Content Placeholder 2"/>
          <p:cNvSpPr>
            <a:spLocks noGrp="1"/>
          </p:cNvSpPr>
          <p:nvPr>
            <p:ph idx="1"/>
          </p:nvPr>
        </p:nvSpPr>
        <p:spPr/>
        <p:txBody>
          <a:bodyPr/>
          <a:lstStyle/>
          <a:p>
            <a:r>
              <a:rPr lang="en-IN" dirty="0" smtClean="0"/>
              <a:t>Local content is the key </a:t>
            </a:r>
            <a:r>
              <a:rPr lang="en-IN" dirty="0" smtClean="0"/>
              <a:t>driver</a:t>
            </a:r>
          </a:p>
          <a:p>
            <a:r>
              <a:rPr lang="en-IN" dirty="0" smtClean="0"/>
              <a:t>Entertainment shapes are often shaped by culture and geography. </a:t>
            </a:r>
            <a:endParaRPr lang="en-IN" dirty="0" smtClean="0"/>
          </a:p>
          <a:p>
            <a:r>
              <a:rPr lang="en-IN" dirty="0" smtClean="0"/>
              <a:t>Despite of fixing the cost, Netflix should also focus on producing local content in each of its </a:t>
            </a:r>
            <a:r>
              <a:rPr lang="en-IN" dirty="0" err="1" smtClean="0"/>
              <a:t>contries</a:t>
            </a:r>
            <a:r>
              <a:rPr lang="en-IN" dirty="0" smtClean="0"/>
              <a:t> with the least penetration.</a:t>
            </a:r>
          </a:p>
          <a:p>
            <a:r>
              <a:rPr lang="en-IN" dirty="0" smtClean="0"/>
              <a:t>This will enhance its subscriber base.</a:t>
            </a:r>
            <a:endParaRPr lang="en-IN" dirty="0"/>
          </a:p>
        </p:txBody>
      </p:sp>
    </p:spTree>
    <p:extLst>
      <p:ext uri="{BB962C8B-B14F-4D97-AF65-F5344CB8AC3E}">
        <p14:creationId xmlns:p14="http://schemas.microsoft.com/office/powerpoint/2010/main" val="202115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Country wise penetration</a:t>
            </a:r>
            <a:br>
              <a:rPr lang="en-IN" dirty="0" smtClean="0"/>
            </a:br>
            <a:endParaRPr lang="en-IN" dirty="0"/>
          </a:p>
        </p:txBody>
      </p:sp>
      <p:sp>
        <p:nvSpPr>
          <p:cNvPr id="3" name="Content Placeholder 2"/>
          <p:cNvSpPr>
            <a:spLocks noGrp="1"/>
          </p:cNvSpPr>
          <p:nvPr>
            <p:ph idx="1"/>
          </p:nvPr>
        </p:nvSpPr>
        <p:spPr/>
        <p:txBody>
          <a:bodyPr/>
          <a:lstStyle/>
          <a:p>
            <a:endParaRPr lang="en-IN"/>
          </a:p>
        </p:txBody>
      </p:sp>
      <p:graphicFrame>
        <p:nvGraphicFramePr>
          <p:cNvPr id="5" name="Chart 4"/>
          <p:cNvGraphicFramePr>
            <a:graphicFrameLocks/>
          </p:cNvGraphicFramePr>
          <p:nvPr>
            <p:extLst>
              <p:ext uri="{D42A27DB-BD31-4B8C-83A1-F6EECF244321}">
                <p14:modId xmlns:p14="http://schemas.microsoft.com/office/powerpoint/2010/main" val="3648796699"/>
              </p:ext>
            </p:extLst>
          </p:nvPr>
        </p:nvGraphicFramePr>
        <p:xfrm>
          <a:off x="601670" y="1350110"/>
          <a:ext cx="7940660" cy="35242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8895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2800" dirty="0" smtClean="0"/>
              <a:t>Country wise Area of Interest</a:t>
            </a:r>
            <a:endParaRPr lang="en-IN" sz="2800" dirty="0"/>
          </a:p>
        </p:txBody>
      </p:sp>
      <p:graphicFrame>
        <p:nvGraphicFramePr>
          <p:cNvPr id="7" name="Chart 6"/>
          <p:cNvGraphicFramePr>
            <a:graphicFrameLocks/>
          </p:cNvGraphicFramePr>
          <p:nvPr/>
        </p:nvGraphicFramePr>
        <p:xfrm>
          <a:off x="1517900" y="1350110"/>
          <a:ext cx="5781676" cy="35242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9458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nvGraphicFramePr>
        <p:xfrm>
          <a:off x="1517900" y="1350110"/>
          <a:ext cx="6566316" cy="35122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4065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b="1" dirty="0"/>
              <a:t>Netflix stepping into live </a:t>
            </a:r>
            <a:r>
              <a:rPr lang="en-IN" sz="2000" b="1" dirty="0" smtClean="0"/>
              <a:t>streaming </a:t>
            </a:r>
            <a:br>
              <a:rPr lang="en-IN" sz="2000" b="1" dirty="0" smtClean="0"/>
            </a:br>
            <a:r>
              <a:rPr lang="en-IN" sz="2000" b="1" dirty="0" smtClean="0"/>
              <a:t>service under the </a:t>
            </a:r>
            <a:r>
              <a:rPr lang="en-IN" sz="2000" b="1" dirty="0"/>
              <a:t>future segment</a:t>
            </a:r>
            <a:br>
              <a:rPr lang="en-IN" sz="2000" b="1" dirty="0"/>
            </a:br>
            <a:r>
              <a:rPr lang="en-IN" sz="2000" b="1" dirty="0" smtClean="0"/>
              <a:t>a</a:t>
            </a:r>
            <a:endParaRPr lang="en-IN" sz="2000" b="1" dirty="0"/>
          </a:p>
        </p:txBody>
      </p:sp>
      <p:sp>
        <p:nvSpPr>
          <p:cNvPr id="3" name="Content Placeholder 2"/>
          <p:cNvSpPr>
            <a:spLocks noGrp="1"/>
          </p:cNvSpPr>
          <p:nvPr>
            <p:ph idx="1"/>
          </p:nvPr>
        </p:nvSpPr>
        <p:spPr/>
        <p:txBody>
          <a:bodyPr>
            <a:normAutofit fontScale="62500" lnSpcReduction="20000"/>
          </a:bodyPr>
          <a:lstStyle/>
          <a:p>
            <a:r>
              <a:rPr lang="en-IN" dirty="0"/>
              <a:t>Worldwide Sports industry stands at around 480Billion$ to 620billion$. This opens up the business for Sports streaming worldwide.</a:t>
            </a:r>
          </a:p>
          <a:p>
            <a:r>
              <a:rPr lang="en-IN" dirty="0"/>
              <a:t>We have taken in consideration few of the countries and their fan following worldwide. This is one such big market that Netflix could dive into. Disney’s Indian video streaming partner </a:t>
            </a:r>
            <a:r>
              <a:rPr lang="en-IN" dirty="0" err="1"/>
              <a:t>Hotstar</a:t>
            </a:r>
            <a:r>
              <a:rPr lang="en-IN" dirty="0"/>
              <a:t> created a record of simultaneous users watching an OTT(Over the Top) event which  was set at 18.6 million.</a:t>
            </a:r>
          </a:p>
          <a:p>
            <a:r>
              <a:rPr lang="en-IN" dirty="0"/>
              <a:t>This is one such goldmine that could pool in huge subscription and bigger advertisement </a:t>
            </a:r>
            <a:r>
              <a:rPr lang="en-IN" dirty="0" err="1"/>
              <a:t>revenues.This</a:t>
            </a:r>
            <a:r>
              <a:rPr lang="en-IN" dirty="0"/>
              <a:t> would need Netflix to have strategic partners for particular sports worldwide coverage and the costing of which is gargantuan but the demand and supply cost ratio could be taken care by the advertisement sector.</a:t>
            </a:r>
          </a:p>
          <a:p>
            <a:r>
              <a:rPr lang="en-IN" dirty="0"/>
              <a:t>The data table shows the top following sports and the revenue share for the same. We believe this could be the next strategic move for the DVD rental store to make it worldwide recognized brand next to Coca Cola and Pepsi </a:t>
            </a:r>
            <a:r>
              <a:rPr lang="en-IN" dirty="0" smtClean="0"/>
              <a:t>.</a:t>
            </a:r>
            <a:endParaRPr lang="en-IN" dirty="0"/>
          </a:p>
        </p:txBody>
      </p:sp>
    </p:spTree>
    <p:extLst>
      <p:ext uri="{BB962C8B-B14F-4D97-AF65-F5344CB8AC3E}">
        <p14:creationId xmlns:p14="http://schemas.microsoft.com/office/powerpoint/2010/main" val="131414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a:xfrm>
            <a:off x="448965" y="1350110"/>
            <a:ext cx="8246070" cy="3512210"/>
          </a:xfrm>
        </p:spPr>
        <p:txBody>
          <a:bodyPr>
            <a:normAutofit lnSpcReduction="10000"/>
          </a:bodyPr>
          <a:lstStyle/>
          <a:p>
            <a:r>
              <a:rPr lang="en-IN" sz="2200" dirty="0"/>
              <a:t>A decade ago, if you told me I would not have cable TV or a radio in my house I’d have laughed at you. Today, I stream television shows and movies via apps on my Fire Stick. I listen to music on Spotify and Apple </a:t>
            </a:r>
            <a:r>
              <a:rPr lang="en-IN" sz="2200" dirty="0" smtClean="0"/>
              <a:t>Music. </a:t>
            </a:r>
            <a:endParaRPr lang="en-IN" sz="2200" dirty="0"/>
          </a:p>
          <a:p>
            <a:r>
              <a:rPr lang="en-IN" sz="2200" dirty="0" smtClean="0"/>
              <a:t>This got me thinking: how did streaming become so popular? How did Netflix go from a DVD rental-by-mail company to the leading streaming service and award winning producer of content? How do the major streaming services match up when it comes to social and hiring data?</a:t>
            </a:r>
          </a:p>
          <a:p>
            <a:r>
              <a:rPr lang="en-IN" sz="2200" dirty="0" smtClean="0"/>
              <a:t>Their stories …</a:t>
            </a:r>
          </a:p>
          <a:p>
            <a:pPr marL="0" indent="0">
              <a:buNone/>
            </a:pPr>
            <a:endParaRPr lang="en-US" dirty="0"/>
          </a:p>
          <a:p>
            <a:endParaRPr lang="en-US" dirty="0"/>
          </a:p>
        </p:txBody>
      </p:sp>
    </p:spTree>
    <p:extLst>
      <p:ext uri="{BB962C8B-B14F-4D97-AF65-F5344CB8AC3E}">
        <p14:creationId xmlns:p14="http://schemas.microsoft.com/office/powerpoint/2010/main" val="4056806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1059785" y="1350110"/>
          <a:ext cx="7238999"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normAutofit/>
          </a:bodyPr>
          <a:lstStyle/>
          <a:p>
            <a:r>
              <a:rPr lang="en-IN" sz="2400" dirty="0" smtClean="0"/>
              <a:t>Top 5 Sports streaming countries</a:t>
            </a:r>
            <a:endParaRPr lang="en-IN" sz="24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407194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nvPr>
        </p:nvGraphicFramePr>
        <p:xfrm>
          <a:off x="1212490" y="1350110"/>
          <a:ext cx="6638924" cy="360997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noAutofit/>
          </a:bodyPr>
          <a:lstStyle/>
          <a:p>
            <a:r>
              <a:rPr lang="en-IN" sz="2800" dirty="0" smtClean="0"/>
              <a:t/>
            </a:r>
            <a:br>
              <a:rPr lang="en-IN" sz="2800" dirty="0" smtClean="0"/>
            </a:br>
            <a:r>
              <a:rPr lang="en-IN" sz="2800" dirty="0" smtClean="0"/>
              <a:t>Revenue VS</a:t>
            </a:r>
            <a:br>
              <a:rPr lang="en-IN" sz="2800" dirty="0" smtClean="0"/>
            </a:br>
            <a:r>
              <a:rPr lang="en-IN" sz="2800" dirty="0" smtClean="0"/>
              <a:t> Estimated Budget</a:t>
            </a:r>
            <a:br>
              <a:rPr lang="en-IN" sz="2800" dirty="0" smtClean="0"/>
            </a:br>
            <a:endParaRPr lang="en-IN" sz="28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960377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907080" y="1197405"/>
          <a:ext cx="7219949" cy="36099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4955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Benchmarks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24256" y="1655520"/>
            <a:ext cx="3796831" cy="25898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 y="1808225"/>
            <a:ext cx="4265992" cy="1918162"/>
          </a:xfrm>
          <a:prstGeom prst="rect">
            <a:avLst/>
          </a:prstGeom>
        </p:spPr>
      </p:pic>
    </p:spTree>
    <p:extLst>
      <p:ext uri="{BB962C8B-B14F-4D97-AF65-F5344CB8AC3E}">
        <p14:creationId xmlns:p14="http://schemas.microsoft.com/office/powerpoint/2010/main" val="3638661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b="1" dirty="0" smtClean="0"/>
              <a:t>4300 different types of devices</a:t>
            </a:r>
            <a:endParaRPr lang="en-IN" sz="2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75" y="1350110"/>
            <a:ext cx="7508362" cy="3513138"/>
          </a:xfrm>
        </p:spPr>
      </p:pic>
    </p:spTree>
    <p:extLst>
      <p:ext uri="{BB962C8B-B14F-4D97-AF65-F5344CB8AC3E}">
        <p14:creationId xmlns:p14="http://schemas.microsoft.com/office/powerpoint/2010/main" val="4172256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a:t>
            </a:r>
            <a:endParaRPr lang="en-IN" dirty="0"/>
          </a:p>
        </p:txBody>
      </p:sp>
      <p:sp>
        <p:nvSpPr>
          <p:cNvPr id="4" name="Content Placeholder 3"/>
          <p:cNvSpPr>
            <a:spLocks noGrp="1"/>
          </p:cNvSpPr>
          <p:nvPr>
            <p:ph idx="1"/>
          </p:nvPr>
        </p:nvSpPr>
        <p:spPr/>
        <p:txBody>
          <a:bodyPr/>
          <a:lstStyle/>
          <a:p>
            <a:pPr marL="0" indent="0">
              <a:buNone/>
            </a:pPr>
            <a:endParaRPr lang="en-IN" dirty="0" smtClean="0"/>
          </a:p>
          <a:p>
            <a:pPr marL="0" indent="0">
              <a:buNone/>
            </a:pPr>
            <a:r>
              <a:rPr lang="en-IN" dirty="0" smtClean="0"/>
              <a:t>Top 3 money making industries:</a:t>
            </a:r>
          </a:p>
          <a:p>
            <a:pPr marL="0" indent="0">
              <a:buNone/>
            </a:pPr>
            <a:r>
              <a:rPr lang="en-IN" dirty="0"/>
              <a:t>	</a:t>
            </a:r>
            <a:r>
              <a:rPr lang="en-IN" dirty="0" smtClean="0"/>
              <a:t>1) Sports</a:t>
            </a:r>
          </a:p>
          <a:p>
            <a:pPr marL="0" indent="0">
              <a:buNone/>
            </a:pPr>
            <a:r>
              <a:rPr lang="en-IN" dirty="0"/>
              <a:t>	</a:t>
            </a:r>
            <a:r>
              <a:rPr lang="en-IN" dirty="0" smtClean="0"/>
              <a:t>2) Gaming</a:t>
            </a:r>
          </a:p>
          <a:p>
            <a:pPr marL="0" indent="0">
              <a:buNone/>
            </a:pPr>
            <a:r>
              <a:rPr lang="en-IN" dirty="0"/>
              <a:t>	</a:t>
            </a:r>
            <a:r>
              <a:rPr lang="en-IN" dirty="0" smtClean="0"/>
              <a:t>3) Movie Making</a:t>
            </a:r>
          </a:p>
          <a:p>
            <a:pPr marL="0" indent="0">
              <a:buNone/>
            </a:pPr>
            <a:r>
              <a:rPr lang="en-IN" dirty="0" smtClean="0"/>
              <a:t>Netflix VS YouTube in future</a:t>
            </a:r>
            <a:endParaRPr lang="en-IN" dirty="0"/>
          </a:p>
        </p:txBody>
      </p:sp>
    </p:spTree>
    <p:extLst>
      <p:ext uri="{BB962C8B-B14F-4D97-AF65-F5344CB8AC3E}">
        <p14:creationId xmlns:p14="http://schemas.microsoft.com/office/powerpoint/2010/main" val="151275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310" y="1655520"/>
            <a:ext cx="5483992" cy="3052452"/>
          </a:xfrm>
          <a:prstGeom prst="rect">
            <a:avLst/>
          </a:prstGeom>
        </p:spPr>
      </p:pic>
    </p:spTree>
    <p:extLst>
      <p:ext uri="{BB962C8B-B14F-4D97-AF65-F5344CB8AC3E}">
        <p14:creationId xmlns:p14="http://schemas.microsoft.com/office/powerpoint/2010/main" val="3036072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History</a:t>
            </a:r>
            <a:endParaRPr lang="en-IN" dirty="0"/>
          </a:p>
        </p:txBody>
      </p:sp>
      <p:sp>
        <p:nvSpPr>
          <p:cNvPr id="4" name="Content Placeholder 3"/>
          <p:cNvSpPr>
            <a:spLocks noGrp="1"/>
          </p:cNvSpPr>
          <p:nvPr>
            <p:ph idx="1"/>
          </p:nvPr>
        </p:nvSpPr>
        <p:spPr>
          <a:xfrm>
            <a:off x="448966" y="1197404"/>
            <a:ext cx="8246070" cy="3817625"/>
          </a:xfrm>
        </p:spPr>
        <p:txBody>
          <a:bodyPr>
            <a:noAutofit/>
          </a:bodyPr>
          <a:lstStyle/>
          <a:p>
            <a:endParaRPr lang="en-IN" sz="1600" dirty="0" smtClean="0"/>
          </a:p>
          <a:p>
            <a:r>
              <a:rPr lang="en-IN" sz="1600" dirty="0" smtClean="0"/>
              <a:t>Netflix </a:t>
            </a:r>
            <a:r>
              <a:rPr lang="en-IN" sz="1600" dirty="0"/>
              <a:t>initially started as a DVD rental service in 1998. It mostly relied on a third party postal services to deliver its DVDs to the users. This resulted in heavy losses which they soon mitigated with the</a:t>
            </a:r>
            <a:r>
              <a:rPr lang="en-IN" sz="1600" b="1" dirty="0"/>
              <a:t> introduction of their online streaming service</a:t>
            </a:r>
            <a:r>
              <a:rPr lang="en-IN" sz="1600" dirty="0"/>
              <a:t> in 2007. In order to make this happen, Netflix invested in a lot of algorithms to provide a flawless movie experience to its users. One of such algorithms is the</a:t>
            </a:r>
            <a:r>
              <a:rPr lang="en-IN" sz="1600" b="1" dirty="0"/>
              <a:t> recommendation system</a:t>
            </a:r>
            <a:r>
              <a:rPr lang="en-IN" sz="1600" dirty="0"/>
              <a:t> that is used by Netflix to provide suggestions to the users. A recommendation system understands the needs of the users and provides suggestions of the various cinematographic products</a:t>
            </a:r>
            <a:r>
              <a:rPr lang="en-IN" sz="1600" dirty="0" smtClean="0"/>
              <a:t>.</a:t>
            </a:r>
          </a:p>
          <a:p>
            <a:r>
              <a:rPr lang="en-IN" sz="1600" dirty="0" smtClean="0"/>
              <a:t>Netflix introduced streaming services in 2007. In 2013, “House of Cards,” the first Netflix-produced show premiered. Today some of the world's most beloved shows — including "Orange Is the New Black," "Bloodline," "Stranger Things, and "Master of None" — are Netflix productions.</a:t>
            </a:r>
          </a:p>
          <a:p>
            <a:r>
              <a:rPr lang="en-IN" sz="1600" dirty="0" smtClean="0"/>
              <a:t>Netflix </a:t>
            </a:r>
            <a:r>
              <a:rPr lang="en-IN" sz="1600" dirty="0"/>
              <a:t>now has more than </a:t>
            </a:r>
            <a:r>
              <a:rPr lang="en-IN" sz="1600" dirty="0" smtClean="0"/>
              <a:t>154 million </a:t>
            </a:r>
            <a:r>
              <a:rPr lang="en-IN" sz="1600" dirty="0"/>
              <a:t>subscribers. There is one Blockbuster store left in existence in Bend, Oregon</a:t>
            </a:r>
            <a:r>
              <a:rPr lang="en-IN" sz="1600" dirty="0" smtClean="0"/>
              <a:t>.</a:t>
            </a:r>
            <a:endParaRPr lang="en-IN" sz="1600" dirty="0"/>
          </a:p>
        </p:txBody>
      </p:sp>
    </p:spTree>
    <p:extLst>
      <p:ext uri="{BB962C8B-B14F-4D97-AF65-F5344CB8AC3E}">
        <p14:creationId xmlns:p14="http://schemas.microsoft.com/office/powerpoint/2010/main" val="1582929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281175"/>
            <a:ext cx="6260905" cy="725349"/>
          </a:xfrm>
        </p:spPr>
        <p:txBody>
          <a:bodyPr>
            <a:noAutofit/>
          </a:bodyPr>
          <a:lstStyle/>
          <a:p>
            <a:r>
              <a:rPr lang="en-IN" sz="1800" b="1" dirty="0" smtClean="0">
                <a:effectLst/>
              </a:rPr>
              <a:t/>
            </a:r>
            <a:br>
              <a:rPr lang="en-IN" sz="1800" b="1" dirty="0" smtClean="0">
                <a:effectLst/>
              </a:rPr>
            </a:br>
            <a:r>
              <a:rPr lang="en-IN" sz="1800" b="1" dirty="0" smtClean="0">
                <a:effectLst/>
              </a:rPr>
              <a:t>How </a:t>
            </a:r>
            <a:r>
              <a:rPr lang="en-IN" sz="1800" b="1" dirty="0">
                <a:effectLst/>
              </a:rPr>
              <a:t>Netflix Solved its Recommendation Problem with Data Science</a:t>
            </a:r>
            <a:br>
              <a:rPr lang="en-IN" sz="1800" b="1" dirty="0">
                <a:effectLst/>
              </a:rPr>
            </a:br>
            <a:endParaRPr lang="en-IN" sz="1800" dirty="0"/>
          </a:p>
        </p:txBody>
      </p:sp>
      <p:sp>
        <p:nvSpPr>
          <p:cNvPr id="3" name="Content Placeholder 2"/>
          <p:cNvSpPr>
            <a:spLocks noGrp="1"/>
          </p:cNvSpPr>
          <p:nvPr>
            <p:ph idx="1"/>
          </p:nvPr>
        </p:nvSpPr>
        <p:spPr/>
        <p:txBody>
          <a:bodyPr>
            <a:normAutofit fontScale="55000" lnSpcReduction="20000"/>
          </a:bodyPr>
          <a:lstStyle/>
          <a:p>
            <a:r>
              <a:rPr lang="en-IN" dirty="0"/>
              <a:t>Back in 2006 when Netflix wanted to tap into the streaming market, it started off with a competition for movie rating prediction. It provided a prize of $ 1 million to whoever increased the accuracy of their then existing platform ‘</a:t>
            </a:r>
            <a:r>
              <a:rPr lang="en-IN" dirty="0" err="1"/>
              <a:t>Cinematch</a:t>
            </a:r>
            <a:r>
              <a:rPr lang="en-IN" dirty="0"/>
              <a:t>’ by 10%. At the end of competition, the </a:t>
            </a:r>
            <a:r>
              <a:rPr lang="en-IN" dirty="0" err="1"/>
              <a:t>BellKor</a:t>
            </a:r>
            <a:r>
              <a:rPr lang="en-IN" dirty="0"/>
              <a:t> team presented their solution that increased the accuracy of prediction by 10.06%. With over 200 work hours and an ensemble of 107 algorithms provided them with this result. Their final model gave an RMSE of 0.8712. For their solution, they made use of K-nearest </a:t>
            </a:r>
            <a:r>
              <a:rPr lang="en-IN" dirty="0" err="1"/>
              <a:t>neighbor</a:t>
            </a:r>
            <a:r>
              <a:rPr lang="en-IN" dirty="0"/>
              <a:t> algorithm for post-processing of the data</a:t>
            </a:r>
            <a:r>
              <a:rPr lang="en-IN" dirty="0" smtClean="0"/>
              <a:t>.</a:t>
            </a:r>
          </a:p>
          <a:p>
            <a:r>
              <a:rPr lang="en-IN" dirty="0"/>
              <a:t>However, even after reduction of RMSE and increase in accuracy, Netflix suffered from two major challenges – Firstly, the data that provided during the competition comprised of 100 million movie ratings, as opposed to more than 5 billion ratings that Netflix constituted of. Furthermore, the algorithms were static, meaning that they only dealt with historical data and did not take into account the dynamicity of users adding reviews in real-time. After Netflix overcame these challenges, it made the winning algorithms a part of its recommendation system.</a:t>
            </a:r>
          </a:p>
        </p:txBody>
      </p:sp>
    </p:spTree>
    <p:extLst>
      <p:ext uri="{BB962C8B-B14F-4D97-AF65-F5344CB8AC3E}">
        <p14:creationId xmlns:p14="http://schemas.microsoft.com/office/powerpoint/2010/main" val="25447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Contents</a:t>
            </a:r>
            <a:endParaRPr lang="en-US" dirty="0"/>
          </a:p>
        </p:txBody>
      </p:sp>
      <p:sp>
        <p:nvSpPr>
          <p:cNvPr id="5" name="Content Placeholder 4"/>
          <p:cNvSpPr>
            <a:spLocks noGrp="1"/>
          </p:cNvSpPr>
          <p:nvPr>
            <p:ph idx="1"/>
          </p:nvPr>
        </p:nvSpPr>
        <p:spPr/>
        <p:txBody>
          <a:bodyPr/>
          <a:lstStyle/>
          <a:p>
            <a:r>
              <a:rPr lang="en-IN" dirty="0"/>
              <a:t>Using Machine Learning to Improve Streaming Quality at </a:t>
            </a:r>
            <a:r>
              <a:rPr lang="en-IN" dirty="0" smtClean="0"/>
              <a:t>Netflix</a:t>
            </a:r>
          </a:p>
          <a:p>
            <a:r>
              <a:rPr lang="en-IN" dirty="0"/>
              <a:t>Netflix knows what you want to watch next</a:t>
            </a:r>
          </a:p>
          <a:p>
            <a:r>
              <a:rPr lang="en-IN" dirty="0" smtClean="0"/>
              <a:t>How Netflix Decides Artworks</a:t>
            </a:r>
          </a:p>
          <a:p>
            <a:r>
              <a:rPr lang="en-IN" dirty="0" smtClean="0"/>
              <a:t>How Netflix decides its Original Series</a:t>
            </a:r>
            <a:endParaRPr lang="en-IN" dirty="0"/>
          </a:p>
        </p:txBody>
      </p:sp>
    </p:spTree>
    <p:extLst>
      <p:ext uri="{BB962C8B-B14F-4D97-AF65-F5344CB8AC3E}">
        <p14:creationId xmlns:p14="http://schemas.microsoft.com/office/powerpoint/2010/main" val="1003706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200" b="1" dirty="0"/>
              <a:t>Using Machine Learning to Improve </a:t>
            </a:r>
            <a:r>
              <a:rPr lang="en-IN" sz="2200" b="1" dirty="0" smtClean="0"/>
              <a:t/>
            </a:r>
            <a:br>
              <a:rPr lang="en-IN" sz="2200" b="1" dirty="0" smtClean="0"/>
            </a:br>
            <a:r>
              <a:rPr lang="en-IN" sz="2200" b="1" dirty="0" smtClean="0"/>
              <a:t>Streaming </a:t>
            </a:r>
            <a:r>
              <a:rPr lang="en-IN" sz="2200" b="1" dirty="0"/>
              <a:t>Quality at Netflix</a:t>
            </a:r>
            <a:br>
              <a:rPr lang="en-IN" sz="2200" b="1" dirty="0"/>
            </a:br>
            <a:endParaRPr lang="en-IN" sz="2200" b="1" dirty="0"/>
          </a:p>
        </p:txBody>
      </p:sp>
      <p:sp>
        <p:nvSpPr>
          <p:cNvPr id="3" name="Content Placeholder 2"/>
          <p:cNvSpPr>
            <a:spLocks noGrp="1"/>
          </p:cNvSpPr>
          <p:nvPr>
            <p:ph idx="1"/>
          </p:nvPr>
        </p:nvSpPr>
        <p:spPr/>
        <p:txBody>
          <a:bodyPr>
            <a:normAutofit fontScale="77500" lnSpcReduction="20000"/>
          </a:bodyPr>
          <a:lstStyle/>
          <a:p>
            <a:r>
              <a:rPr lang="en-IN" dirty="0"/>
              <a:t>One of the common questions we get asked is: “Why do we need machine learning to improve streaming quality</a:t>
            </a:r>
            <a:r>
              <a:rPr lang="en-IN" dirty="0" smtClean="0"/>
              <a:t>?”</a:t>
            </a:r>
          </a:p>
          <a:p>
            <a:r>
              <a:rPr lang="en-IN" dirty="0" smtClean="0"/>
              <a:t>Netflix streams to over 117M members worldwide. Well over half of those members live outside the United States, where there is a great opportunity to grow and bring Netflix to more consumers. Providing a </a:t>
            </a:r>
            <a:r>
              <a:rPr lang="en-IN" dirty="0" smtClean="0">
                <a:hlinkClick r:id="rId3"/>
              </a:rPr>
              <a:t>quality streaming experience</a:t>
            </a:r>
            <a:r>
              <a:rPr lang="en-IN" dirty="0" smtClean="0"/>
              <a:t> for this global audience is an immense technical challenge. A large portion of this is engineering effort required to </a:t>
            </a:r>
            <a:r>
              <a:rPr lang="en-IN" dirty="0" smtClean="0">
                <a:hlinkClick r:id="rId4"/>
              </a:rPr>
              <a:t>install and maintain servers throughout the world</a:t>
            </a:r>
            <a:r>
              <a:rPr lang="en-IN" dirty="0" smtClean="0"/>
              <a:t>, as well as algorithms for streaming content from those servers to our subscribers’ devices.</a:t>
            </a:r>
          </a:p>
          <a:p>
            <a:r>
              <a:rPr lang="en-IN" dirty="0" smtClean="0"/>
              <a:t>Solution </a:t>
            </a:r>
            <a:r>
              <a:rPr lang="en-IN" dirty="0"/>
              <a:t>for streaming video becomes increasingly suboptimal. For example:</a:t>
            </a:r>
          </a:p>
        </p:txBody>
      </p:sp>
    </p:spTree>
    <p:extLst>
      <p:ext uri="{BB962C8B-B14F-4D97-AF65-F5344CB8AC3E}">
        <p14:creationId xmlns:p14="http://schemas.microsoft.com/office/powerpoint/2010/main" val="364135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endParaRPr lang="en-IN"/>
          </a:p>
        </p:txBody>
      </p:sp>
      <p:sp>
        <p:nvSpPr>
          <p:cNvPr id="4" name="Content Placeholder 3"/>
          <p:cNvSpPr>
            <a:spLocks noGrp="1"/>
          </p:cNvSpPr>
          <p:nvPr>
            <p:ph idx="1"/>
          </p:nvPr>
        </p:nvSpPr>
        <p:spPr/>
        <p:txBody>
          <a:bodyPr>
            <a:normAutofit fontScale="92500" lnSpcReduction="20000"/>
          </a:bodyPr>
          <a:lstStyle/>
          <a:p>
            <a:r>
              <a:rPr lang="en-IN" dirty="0"/>
              <a:t>Viewing/browsing </a:t>
            </a:r>
            <a:r>
              <a:rPr lang="en-IN" dirty="0" err="1"/>
              <a:t>behavior</a:t>
            </a:r>
            <a:r>
              <a:rPr lang="en-IN" dirty="0"/>
              <a:t> on mobile devices is different than on Smart </a:t>
            </a:r>
            <a:r>
              <a:rPr lang="en-IN" dirty="0" smtClean="0"/>
              <a:t>TVs</a:t>
            </a:r>
          </a:p>
          <a:p>
            <a:r>
              <a:rPr lang="en-IN" dirty="0"/>
              <a:t>Cellular networks may be more volatile and unstable than fixed broadband </a:t>
            </a:r>
            <a:r>
              <a:rPr lang="en-IN" dirty="0" smtClean="0"/>
              <a:t>networks</a:t>
            </a:r>
          </a:p>
          <a:p>
            <a:r>
              <a:rPr lang="en-IN" dirty="0"/>
              <a:t>Networks in some markets may experience higher degrees of </a:t>
            </a:r>
            <a:r>
              <a:rPr lang="en-IN" dirty="0" smtClean="0"/>
              <a:t>congestion</a:t>
            </a:r>
          </a:p>
          <a:p>
            <a:r>
              <a:rPr lang="en-IN" dirty="0"/>
              <a:t>Different device groups have different capabilities and fidelities of internet connection due to hardware differences</a:t>
            </a:r>
          </a:p>
        </p:txBody>
      </p:sp>
    </p:spTree>
    <p:extLst>
      <p:ext uri="{BB962C8B-B14F-4D97-AF65-F5344CB8AC3E}">
        <p14:creationId xmlns:p14="http://schemas.microsoft.com/office/powerpoint/2010/main" val="1952932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TotalTime>
  <Words>1582</Words>
  <Application>Microsoft Office PowerPoint</Application>
  <PresentationFormat>On-screen Show (16:9)</PresentationFormat>
  <Paragraphs>112</Paragraphs>
  <Slides>35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Decline in Television  viewership and the rise of streaming  services.</vt:lpstr>
      <vt:lpstr>PowerPoint Presentation</vt:lpstr>
      <vt:lpstr>Overview</vt:lpstr>
      <vt:lpstr>PowerPoint Presentation</vt:lpstr>
      <vt:lpstr>History</vt:lpstr>
      <vt:lpstr> How Netflix Solved its Recommendation Problem with Data Science </vt:lpstr>
      <vt:lpstr>Contents</vt:lpstr>
      <vt:lpstr>Using Machine Learning to Improve  Streaming Quality at Netflix </vt:lpstr>
      <vt:lpstr>PowerPoint Presentation</vt:lpstr>
      <vt:lpstr>PowerPoint Presentation</vt:lpstr>
      <vt:lpstr>Netflix knows what you  want to watch next</vt:lpstr>
      <vt:lpstr>PowerPoint Presentation</vt:lpstr>
      <vt:lpstr>PowerPoint Presentation</vt:lpstr>
      <vt:lpstr> How Netflix Decides Artworks </vt:lpstr>
      <vt:lpstr>PowerPoint Presentation</vt:lpstr>
      <vt:lpstr> How Netflix decides its Original Series </vt:lpstr>
      <vt:lpstr>PowerPoint Presentation</vt:lpstr>
      <vt:lpstr>PowerPoint Presentation</vt:lpstr>
      <vt:lpstr>Future Scope</vt:lpstr>
      <vt:lpstr>Overtaking the local competition</vt:lpstr>
      <vt:lpstr>PowerPoint Presentation</vt:lpstr>
      <vt:lpstr>PowerPoint Presentation</vt:lpstr>
      <vt:lpstr>PowerPoint Presentation</vt:lpstr>
      <vt:lpstr>PowerPoint Presentation</vt:lpstr>
      <vt:lpstr> Targeting the countries  with lowest penetration </vt:lpstr>
      <vt:lpstr>Country wise penetration </vt:lpstr>
      <vt:lpstr>Country wise Area of Interest</vt:lpstr>
      <vt:lpstr>PowerPoint Presentation</vt:lpstr>
      <vt:lpstr>Netflix stepping into live streaming  service under the future segment a</vt:lpstr>
      <vt:lpstr>Top 5 Sports streaming countries</vt:lpstr>
      <vt:lpstr> Revenue VS  Estimated Budget </vt:lpstr>
      <vt:lpstr>PowerPoint Presentation</vt:lpstr>
      <vt:lpstr>Benchmarks</vt:lpstr>
      <vt:lpstr>4300 different types of devices</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Khalid memon</cp:lastModifiedBy>
  <cp:revision>154</cp:revision>
  <dcterms:created xsi:type="dcterms:W3CDTF">2013-08-21T19:17:07Z</dcterms:created>
  <dcterms:modified xsi:type="dcterms:W3CDTF">2019-08-16T08:37:03Z</dcterms:modified>
</cp:coreProperties>
</file>