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8" r:id="rId3"/>
    <p:sldId id="264" r:id="rId4"/>
    <p:sldId id="263" r:id="rId5"/>
    <p:sldId id="273" r:id="rId6"/>
    <p:sldId id="272" r:id="rId7"/>
    <p:sldId id="262" r:id="rId8"/>
    <p:sldId id="261" r:id="rId9"/>
    <p:sldId id="260" r:id="rId10"/>
    <p:sldId id="259" r:id="rId11"/>
    <p:sldId id="266" r:id="rId12"/>
    <p:sldId id="275" r:id="rId13"/>
    <p:sldId id="274" r:id="rId14"/>
    <p:sldId id="267" r:id="rId15"/>
    <p:sldId id="278" r:id="rId16"/>
    <p:sldId id="277" r:id="rId17"/>
    <p:sldId id="276" r:id="rId18"/>
    <p:sldId id="268" r:id="rId19"/>
    <p:sldId id="269" r:id="rId20"/>
    <p:sldId id="281" r:id="rId21"/>
    <p:sldId id="280" r:id="rId22"/>
    <p:sldId id="270" r:id="rId23"/>
    <p:sldId id="265" r:id="rId24"/>
    <p:sldId id="27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ana S" initials="SS" lastIdx="1" clrIdx="0">
    <p:extLst>
      <p:ext uri="{19B8F6BF-5375-455C-9EA6-DF929625EA0E}">
        <p15:presenceInfo xmlns:p15="http://schemas.microsoft.com/office/powerpoint/2012/main" userId="ac22a7c0a9bcca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4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09-04-2023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09-04-2023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Presentation.ppt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1161158" y="2369950"/>
            <a:ext cx="6821684" cy="101566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DESIGN AND IMPLEMENTATION OF INTELLIGENT MANHOLE COVER MONITORING SYSTEM BASED ON NARROW BAND (NB-IOT)</a:t>
            </a:r>
            <a:endParaRPr lang="en-IN" sz="28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633275" y="5452962"/>
            <a:ext cx="3938725"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 Name &amp; Designation</a:t>
            </a:r>
          </a:p>
          <a:p>
            <a:r>
              <a:rPr lang="en-IN" b="1" dirty="0" err="1">
                <a:latin typeface="Times New Roman" panose="02020603050405020304" pitchFamily="18" charset="0"/>
                <a:cs typeface="Times New Roman" panose="02020603050405020304" pitchFamily="18" charset="0"/>
              </a:rPr>
              <a:t>Mrs.M.Maheswari</a:t>
            </a:r>
            <a:r>
              <a:rPr lang="en-IN" b="1" dirty="0">
                <a:latin typeface="Times New Roman" panose="02020603050405020304" pitchFamily="18" charset="0"/>
                <a:cs typeface="Times New Roman" panose="02020603050405020304" pitchFamily="18" charset="0"/>
              </a:rPr>
              <a:t> ME</a:t>
            </a:r>
          </a:p>
          <a:p>
            <a:r>
              <a:rPr lang="en-IN" b="1" dirty="0" err="1">
                <a:latin typeface="Times New Roman" panose="02020603050405020304" pitchFamily="18" charset="0"/>
                <a:cs typeface="Times New Roman" panose="02020603050405020304" pitchFamily="18" charset="0"/>
              </a:rPr>
              <a:t>Assisstant</a:t>
            </a:r>
            <a:r>
              <a:rPr lang="en-IN" b="1" dirty="0">
                <a:latin typeface="Times New Roman" panose="02020603050405020304" pitchFamily="18" charset="0"/>
                <a:cs typeface="Times New Roman" panose="02020603050405020304" pitchFamily="18" charset="0"/>
              </a:rPr>
              <a:t> Professor</a:t>
            </a:r>
          </a:p>
          <a:p>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2170590" y="3571214"/>
            <a:ext cx="4802820" cy="147732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Team Members Name / Register Number</a:t>
            </a:r>
          </a:p>
          <a:p>
            <a:pPr marL="342900" indent="-342900">
              <a:buAutoNum type="arabicPeriod"/>
            </a:pPr>
            <a:r>
              <a:rPr lang="en-IN" b="1" dirty="0">
                <a:latin typeface="Times New Roman" panose="02020603050405020304" pitchFamily="18" charset="0"/>
                <a:cs typeface="Times New Roman" panose="02020603050405020304" pitchFamily="18" charset="0"/>
              </a:rPr>
              <a:t>SANJANA S             - 211419104231</a:t>
            </a:r>
          </a:p>
          <a:p>
            <a:pPr marL="342900" indent="-342900">
              <a:buAutoNum type="arabicPeriod"/>
            </a:pPr>
            <a:r>
              <a:rPr lang="en-IN" b="1" dirty="0">
                <a:latin typeface="Times New Roman" panose="02020603050405020304" pitchFamily="18" charset="0"/>
                <a:cs typeface="Times New Roman" panose="02020603050405020304" pitchFamily="18" charset="0"/>
              </a:rPr>
              <a:t>SARAH JACI  J      - 211419104237</a:t>
            </a:r>
          </a:p>
          <a:p>
            <a:pPr marL="342900" indent="-342900">
              <a:buAutoNum type="arabicPeriod"/>
            </a:pPr>
            <a:r>
              <a:rPr lang="en-IN" b="1" dirty="0">
                <a:latin typeface="Times New Roman" panose="02020603050405020304" pitchFamily="18" charset="0"/>
                <a:cs typeface="Times New Roman" panose="02020603050405020304" pitchFamily="18" charset="0"/>
              </a:rPr>
              <a:t>SHAKTHI SRI S     - 211419104243</a:t>
            </a:r>
          </a:p>
          <a:p>
            <a:pPr algn="ct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5015884" y="5452962"/>
            <a:ext cx="354219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Coordinator Name &amp; Designation</a:t>
            </a:r>
          </a:p>
          <a:p>
            <a:r>
              <a:rPr lang="en-US" b="1" dirty="0" err="1">
                <a:latin typeface="Times New Roman" panose="02020603050405020304" pitchFamily="18" charset="0"/>
                <a:cs typeface="Times New Roman" panose="02020603050405020304" pitchFamily="18" charset="0"/>
              </a:rPr>
              <a:t>Valarmathi</a:t>
            </a:r>
            <a:r>
              <a:rPr lang="en-US" b="1" dirty="0">
                <a:latin typeface="Times New Roman" panose="02020603050405020304" pitchFamily="18" charset="0"/>
                <a:cs typeface="Times New Roman" panose="02020603050405020304" pitchFamily="18" charset="0"/>
              </a:rPr>
              <a:t> K ME PHD</a:t>
            </a:r>
          </a:p>
          <a:p>
            <a:r>
              <a:rPr lang="en-US" b="1" dirty="0">
                <a:latin typeface="Times New Roman" panose="02020603050405020304" pitchFamily="18" charset="0"/>
                <a:cs typeface="Times New Roman" panose="02020603050405020304" pitchFamily="18" charset="0"/>
              </a:rPr>
              <a:t>Professor</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297351" y="128368"/>
            <a:ext cx="6285765" cy="1522578"/>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fld id="{8CB503F5-DB0E-4E11-9D2A-893EDB84D48F}" type="datetime1">
              <a:rPr lang="en-IN" smtClean="0"/>
              <a:t>09-04-2023</a:t>
            </a:fld>
            <a:endParaRPr lang="en-IN"/>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mtClean="0">
                <a:solidFill>
                  <a:schemeClr val="tx1"/>
                </a:solidFill>
              </a:rPr>
              <a:t>1</a:t>
            </a:fld>
            <a:endParaRPr lang="en-IN" dirty="0">
              <a:solidFill>
                <a:schemeClr val="tx1"/>
              </a:solidFill>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Architecture / Methodology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4A57625-FE0C-C9D0-9B64-51C30486E5E1}"/>
              </a:ext>
            </a:extLst>
          </p:cNvPr>
          <p:cNvSpPr>
            <a:spLocks noGrp="1"/>
          </p:cNvSpPr>
          <p:nvPr>
            <p:ph type="dt" sz="half" idx="10"/>
          </p:nvPr>
        </p:nvSpPr>
        <p:spPr/>
        <p:txBody>
          <a:bodyPr/>
          <a:lstStyle/>
          <a:p>
            <a:fld id="{62C8375E-572C-4231-AFAD-B0A78AF670A8}" type="datetime1">
              <a:rPr lang="en-IN" smtClean="0"/>
              <a:t>09-04-2023</a:t>
            </a:fld>
            <a:endParaRPr lang="en-IN"/>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t>10</a:t>
            </a:fld>
            <a:endParaRPr lang="en-IN"/>
          </a:p>
        </p:txBody>
      </p:sp>
      <p:pic>
        <p:nvPicPr>
          <p:cNvPr id="8" name="Picture 7">
            <a:extLst>
              <a:ext uri="{FF2B5EF4-FFF2-40B4-BE49-F238E27FC236}">
                <a16:creationId xmlns:a16="http://schemas.microsoft.com/office/drawing/2014/main" id="{5553152A-22A6-F09C-D4C5-D750C20232A1}"/>
              </a:ext>
            </a:extLst>
          </p:cNvPr>
          <p:cNvPicPr>
            <a:picLocks noChangeAspect="1"/>
          </p:cNvPicPr>
          <p:nvPr/>
        </p:nvPicPr>
        <p:blipFill rotWithShape="1">
          <a:blip r:embed="rId2">
            <a:extLst>
              <a:ext uri="{28A0092B-C50C-407E-A947-70E740481C1C}">
                <a14:useLocalDpi xmlns:a14="http://schemas.microsoft.com/office/drawing/2010/main" val="0"/>
              </a:ext>
            </a:extLst>
          </a:blip>
          <a:srcRect l="23917" t="21354" r="6875" b="5246"/>
          <a:stretch/>
        </p:blipFill>
        <p:spPr>
          <a:xfrm>
            <a:off x="198524" y="1010023"/>
            <a:ext cx="8721956" cy="4954499"/>
          </a:xfrm>
          <a:prstGeom prst="rect">
            <a:avLst/>
          </a:prstGeom>
        </p:spPr>
      </p:pic>
    </p:spTree>
    <p:extLst>
      <p:ext uri="{BB962C8B-B14F-4D97-AF65-F5344CB8AC3E}">
        <p14:creationId xmlns:p14="http://schemas.microsoft.com/office/powerpoint/2010/main" val="3264071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09-04-2023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11</a:t>
            </a:fld>
            <a:endParaRPr lang="en-IN"/>
          </a:p>
        </p:txBody>
      </p:sp>
      <p:sp>
        <p:nvSpPr>
          <p:cNvPr id="3" name="TextBox 2">
            <a:extLst>
              <a:ext uri="{FF2B5EF4-FFF2-40B4-BE49-F238E27FC236}">
                <a16:creationId xmlns:a16="http://schemas.microsoft.com/office/drawing/2014/main" id="{9BE1D5E9-240B-9C37-622F-26F19FE65C65}"/>
              </a:ext>
            </a:extLst>
          </p:cNvPr>
          <p:cNvSpPr txBox="1"/>
          <p:nvPr/>
        </p:nvSpPr>
        <p:spPr>
          <a:xfrm>
            <a:off x="628650" y="921196"/>
            <a:ext cx="3039035" cy="338554"/>
          </a:xfrm>
          <a:prstGeom prst="rect">
            <a:avLst/>
          </a:prstGeom>
          <a:noFill/>
        </p:spPr>
        <p:txBody>
          <a:bodyPr wrap="square" rtlCol="0">
            <a:spAutoFit/>
          </a:bodyPr>
          <a:lstStyle/>
          <a:p>
            <a:r>
              <a:rPr lang="en-IN" sz="1600" b="1" dirty="0">
                <a:solidFill>
                  <a:srgbClr val="7030A0"/>
                </a:solidFill>
                <a:latin typeface="Times New Roman" panose="02020603050405020304" pitchFamily="18" charset="0"/>
                <a:cs typeface="Times New Roman" panose="02020603050405020304" pitchFamily="18" charset="0"/>
              </a:rPr>
              <a:t>DFD LEVEL-0 DIAGRAM:</a:t>
            </a:r>
          </a:p>
        </p:txBody>
      </p:sp>
      <p:pic>
        <p:nvPicPr>
          <p:cNvPr id="4" name="Picture 3">
            <a:extLst>
              <a:ext uri="{FF2B5EF4-FFF2-40B4-BE49-F238E27FC236}">
                <a16:creationId xmlns:a16="http://schemas.microsoft.com/office/drawing/2014/main" id="{7E28B3DD-7560-438F-BE0E-5208D66BA967}"/>
              </a:ext>
            </a:extLst>
          </p:cNvPr>
          <p:cNvPicPr>
            <a:picLocks noChangeAspect="1"/>
          </p:cNvPicPr>
          <p:nvPr/>
        </p:nvPicPr>
        <p:blipFill rotWithShape="1">
          <a:blip r:embed="rId2"/>
          <a:srcRect l="153" t="38645" r="-153" b="35341"/>
          <a:stretch/>
        </p:blipFill>
        <p:spPr>
          <a:xfrm>
            <a:off x="708212" y="4297488"/>
            <a:ext cx="7418295" cy="1929840"/>
          </a:xfrm>
          <a:prstGeom prst="rect">
            <a:avLst/>
          </a:prstGeom>
        </p:spPr>
      </p:pic>
      <p:sp>
        <p:nvSpPr>
          <p:cNvPr id="5" name="TextBox 4">
            <a:extLst>
              <a:ext uri="{FF2B5EF4-FFF2-40B4-BE49-F238E27FC236}">
                <a16:creationId xmlns:a16="http://schemas.microsoft.com/office/drawing/2014/main" id="{3C325352-C537-E797-E000-32A2BD82776C}"/>
              </a:ext>
            </a:extLst>
          </p:cNvPr>
          <p:cNvSpPr txBox="1"/>
          <p:nvPr/>
        </p:nvSpPr>
        <p:spPr>
          <a:xfrm>
            <a:off x="628650" y="4072541"/>
            <a:ext cx="3217209" cy="338554"/>
          </a:xfrm>
          <a:prstGeom prst="rect">
            <a:avLst/>
          </a:prstGeom>
          <a:noFill/>
        </p:spPr>
        <p:txBody>
          <a:bodyPr wrap="square" rtlCol="0">
            <a:spAutoFit/>
          </a:bodyPr>
          <a:lstStyle/>
          <a:p>
            <a:r>
              <a:rPr lang="en-IN" sz="1600" b="1" dirty="0">
                <a:solidFill>
                  <a:srgbClr val="7030A0"/>
                </a:solidFill>
                <a:latin typeface="Times New Roman" panose="02020603050405020304" pitchFamily="18" charset="0"/>
                <a:cs typeface="Times New Roman" panose="02020603050405020304" pitchFamily="18" charset="0"/>
              </a:rPr>
              <a:t>DFD LEVEL-1 DIAGRAM:</a:t>
            </a:r>
          </a:p>
        </p:txBody>
      </p:sp>
      <p:pic>
        <p:nvPicPr>
          <p:cNvPr id="6" name="Picture 5">
            <a:extLst>
              <a:ext uri="{FF2B5EF4-FFF2-40B4-BE49-F238E27FC236}">
                <a16:creationId xmlns:a16="http://schemas.microsoft.com/office/drawing/2014/main" id="{791CE248-8F22-54CC-8275-BBF23C3BE930}"/>
              </a:ext>
            </a:extLst>
          </p:cNvPr>
          <p:cNvPicPr>
            <a:picLocks noChangeAspect="1"/>
          </p:cNvPicPr>
          <p:nvPr/>
        </p:nvPicPr>
        <p:blipFill rotWithShape="1">
          <a:blip r:embed="rId3"/>
          <a:srcRect l="-523" t="27420" b="35725"/>
          <a:stretch/>
        </p:blipFill>
        <p:spPr>
          <a:xfrm>
            <a:off x="708212" y="1409796"/>
            <a:ext cx="7328648" cy="2174144"/>
          </a:xfrm>
          <a:prstGeom prst="rect">
            <a:avLst/>
          </a:prstGeom>
        </p:spPr>
      </p:pic>
    </p:spTree>
    <p:extLst>
      <p:ext uri="{BB962C8B-B14F-4D97-AF65-F5344CB8AC3E}">
        <p14:creationId xmlns:p14="http://schemas.microsoft.com/office/powerpoint/2010/main" val="1665330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628650" y="998675"/>
            <a:ext cx="3262032" cy="369332"/>
          </a:xfrm>
          <a:prstGeom prst="rect">
            <a:avLst/>
          </a:prstGeom>
          <a:noFill/>
        </p:spPr>
        <p:txBody>
          <a:bodyPr wrap="square">
            <a:spAutoFit/>
          </a:bodyPr>
          <a:lstStyle/>
          <a:p>
            <a:r>
              <a:rPr lang="en-US"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DFD LEVEL- 2 DIAGRAM</a:t>
            </a:r>
            <a:r>
              <a:rPr lang="en-US" sz="1800" dirty="0">
                <a:solidFill>
                  <a:srgbClr val="7030A0"/>
                </a:solidFill>
                <a:effectLst/>
                <a:latin typeface="Arial" panose="020B0604020202020204" pitchFamily="34" charset="0"/>
                <a:ea typeface="Calibri" panose="020F0502020204030204" pitchFamily="34" charset="0"/>
              </a:rPr>
              <a:t> :</a:t>
            </a:r>
            <a:endParaRPr lang="en-IN" dirty="0">
              <a:solidFill>
                <a:srgbClr val="7030A0"/>
              </a:solidFill>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09-04-2023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12</a:t>
            </a:fld>
            <a:endParaRPr lang="en-IN"/>
          </a:p>
        </p:txBody>
      </p:sp>
      <p:pic>
        <p:nvPicPr>
          <p:cNvPr id="5" name="Picture 4">
            <a:extLst>
              <a:ext uri="{FF2B5EF4-FFF2-40B4-BE49-F238E27FC236}">
                <a16:creationId xmlns:a16="http://schemas.microsoft.com/office/drawing/2014/main" id="{7660B5D6-3EDC-0F0E-06E1-B3CE3CE77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964" y="1302386"/>
            <a:ext cx="6598025" cy="5236527"/>
          </a:xfrm>
          <a:prstGeom prst="rect">
            <a:avLst/>
          </a:prstGeom>
        </p:spPr>
      </p:pic>
    </p:spTree>
    <p:extLst>
      <p:ext uri="{BB962C8B-B14F-4D97-AF65-F5344CB8AC3E}">
        <p14:creationId xmlns:p14="http://schemas.microsoft.com/office/powerpoint/2010/main" val="362709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09-04-2023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13</a:t>
            </a:fld>
            <a:endParaRPr lang="en-IN"/>
          </a:p>
        </p:txBody>
      </p:sp>
      <p:sp>
        <p:nvSpPr>
          <p:cNvPr id="3" name="TextBox 2">
            <a:extLst>
              <a:ext uri="{FF2B5EF4-FFF2-40B4-BE49-F238E27FC236}">
                <a16:creationId xmlns:a16="http://schemas.microsoft.com/office/drawing/2014/main" id="{99EF4CF2-79FC-E6A6-82EF-E98465328A64}"/>
              </a:ext>
            </a:extLst>
          </p:cNvPr>
          <p:cNvSpPr txBox="1"/>
          <p:nvPr/>
        </p:nvSpPr>
        <p:spPr>
          <a:xfrm>
            <a:off x="628650" y="833717"/>
            <a:ext cx="2886635" cy="584775"/>
          </a:xfrm>
          <a:prstGeom prst="rect">
            <a:avLst/>
          </a:prstGeom>
          <a:noFill/>
        </p:spPr>
        <p:txBody>
          <a:bodyPr wrap="square" rtlCol="0">
            <a:spAutoFit/>
          </a:bodyPr>
          <a:lstStyle/>
          <a:p>
            <a:r>
              <a:rPr lang="en-IN" sz="1600" b="1" dirty="0">
                <a:solidFill>
                  <a:srgbClr val="7030A0"/>
                </a:solidFill>
                <a:latin typeface="Times New Roman" panose="02020603050405020304" pitchFamily="18" charset="0"/>
                <a:cs typeface="Times New Roman" panose="02020603050405020304" pitchFamily="18" charset="0"/>
              </a:rPr>
              <a:t>UML DIAGRAM:</a:t>
            </a:r>
          </a:p>
          <a:p>
            <a:r>
              <a:rPr lang="en-IN" sz="1600" b="1" dirty="0">
                <a:solidFill>
                  <a:srgbClr val="7030A0"/>
                </a:solidFill>
                <a:latin typeface="Times New Roman" panose="02020603050405020304" pitchFamily="18" charset="0"/>
                <a:cs typeface="Times New Roman" panose="02020603050405020304" pitchFamily="18" charset="0"/>
              </a:rPr>
              <a:t>USECASE DIAGRAM:</a:t>
            </a:r>
          </a:p>
        </p:txBody>
      </p:sp>
      <p:pic>
        <p:nvPicPr>
          <p:cNvPr id="5" name="Picture 4">
            <a:extLst>
              <a:ext uri="{FF2B5EF4-FFF2-40B4-BE49-F238E27FC236}">
                <a16:creationId xmlns:a16="http://schemas.microsoft.com/office/drawing/2014/main" id="{6EF31CC7-245D-A02B-B958-6834CAB59464}"/>
              </a:ext>
            </a:extLst>
          </p:cNvPr>
          <p:cNvPicPr>
            <a:picLocks noChangeAspect="1"/>
          </p:cNvPicPr>
          <p:nvPr/>
        </p:nvPicPr>
        <p:blipFill rotWithShape="1">
          <a:blip r:embed="rId2"/>
          <a:srcRect b="9674"/>
          <a:stretch/>
        </p:blipFill>
        <p:spPr>
          <a:xfrm>
            <a:off x="1657350" y="1555960"/>
            <a:ext cx="6248594" cy="5136049"/>
          </a:xfrm>
          <a:prstGeom prst="rect">
            <a:avLst/>
          </a:prstGeom>
        </p:spPr>
      </p:pic>
    </p:spTree>
    <p:extLst>
      <p:ext uri="{BB962C8B-B14F-4D97-AF65-F5344CB8AC3E}">
        <p14:creationId xmlns:p14="http://schemas.microsoft.com/office/powerpoint/2010/main" val="972360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400049" y="814005"/>
            <a:ext cx="6780679" cy="369332"/>
          </a:xfrm>
          <a:prstGeom prst="rect">
            <a:avLst/>
          </a:prstGeom>
          <a:noFill/>
        </p:spPr>
        <p:txBody>
          <a:bodyPr wrap="square">
            <a:spAutoFit/>
          </a:bodyPr>
          <a:lstStyle/>
          <a:p>
            <a:r>
              <a:rPr lang="en-US" sz="1800" b="1" dirty="0">
                <a:solidFill>
                  <a:srgbClr val="7030A0"/>
                </a:solidFill>
                <a:latin typeface="Times New Roman" panose="02020603050405020304" pitchFamily="18" charset="0"/>
                <a:cs typeface="Times New Roman" panose="02020603050405020304" pitchFamily="18" charset="0"/>
              </a:rPr>
              <a:t> TRANSMISSION SIDE  BLOCK DIAGRAM</a:t>
            </a:r>
            <a:endParaRPr lang="en-IN" dirty="0">
              <a:solidFill>
                <a:srgbClr val="7030A0"/>
              </a:solidFill>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09-04-2023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14</a:t>
            </a:fld>
            <a:endParaRPr lang="en-IN"/>
          </a:p>
        </p:txBody>
      </p:sp>
      <p:pic>
        <p:nvPicPr>
          <p:cNvPr id="6" name="Content Placeholder 3">
            <a:extLst>
              <a:ext uri="{FF2B5EF4-FFF2-40B4-BE49-F238E27FC236}">
                <a16:creationId xmlns:a16="http://schemas.microsoft.com/office/drawing/2014/main" id="{C643ACFB-8C9A-E2F4-36FF-BEE1759324B0}"/>
              </a:ext>
            </a:extLst>
          </p:cNvPr>
          <p:cNvPicPr>
            <a:picLocks noGrp="1" noChangeAspect="1"/>
          </p:cNvPicPr>
          <p:nvPr>
            <p:ph idx="1"/>
          </p:nvPr>
        </p:nvPicPr>
        <p:blipFill>
          <a:blip r:embed="rId2" cstate="print"/>
          <a:stretch>
            <a:fillRect/>
          </a:stretch>
        </p:blipFill>
        <p:spPr>
          <a:xfrm>
            <a:off x="628650" y="1336112"/>
            <a:ext cx="8115947" cy="4890766"/>
          </a:xfrm>
          <a:prstGeom prst="rect">
            <a:avLst/>
          </a:prstGeom>
        </p:spPr>
      </p:pic>
    </p:spTree>
    <p:extLst>
      <p:ext uri="{BB962C8B-B14F-4D97-AF65-F5344CB8AC3E}">
        <p14:creationId xmlns:p14="http://schemas.microsoft.com/office/powerpoint/2010/main" val="2547520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718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400050" y="610835"/>
            <a:ext cx="4572000" cy="400110"/>
          </a:xfrm>
          <a:prstGeom prst="rect">
            <a:avLst/>
          </a:prstGeom>
          <a:noFill/>
        </p:spPr>
        <p:txBody>
          <a:bodyPr wrap="square">
            <a:spAutoFit/>
          </a:bodyPr>
          <a:lstStyle/>
          <a:p>
            <a:r>
              <a:rPr lang="en-US" sz="2000" b="1" dirty="0">
                <a:solidFill>
                  <a:srgbClr val="7030A0"/>
                </a:solidFill>
                <a:latin typeface="Times New Roman" panose="02020603050405020304" pitchFamily="18" charset="0"/>
                <a:cs typeface="Times New Roman" panose="02020603050405020304" pitchFamily="18" charset="0"/>
              </a:rPr>
              <a:t>TRANSMISSION SIDE WORKING</a:t>
            </a:r>
            <a:r>
              <a:rPr lang="en-IN" sz="2000" b="1" dirty="0">
                <a:solidFill>
                  <a:srgbClr val="7030A0"/>
                </a:solidFill>
                <a:cs typeface="Times New Roman" panose="02020603050405020304" pitchFamily="18" charset="0"/>
              </a:rPr>
              <a:t>:</a:t>
            </a:r>
            <a:r>
              <a:rPr lang="en-US" sz="2000" dirty="0">
                <a:solidFill>
                  <a:srgbClr val="7030A0"/>
                </a:solidFill>
                <a:effectLst/>
                <a:latin typeface="Arial" panose="020B0604020202020204" pitchFamily="34" charset="0"/>
                <a:ea typeface="Calibri" panose="020F0502020204030204" pitchFamily="34" charset="0"/>
              </a:rPr>
              <a:t>   </a:t>
            </a:r>
            <a:endParaRPr lang="en-IN" sz="2000" dirty="0">
              <a:solidFill>
                <a:srgbClr val="7030A0"/>
              </a:solidFill>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09-04-2023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15</a:t>
            </a:fld>
            <a:endParaRPr lang="en-IN"/>
          </a:p>
        </p:txBody>
      </p:sp>
      <p:sp>
        <p:nvSpPr>
          <p:cNvPr id="6" name="TextBox 5">
            <a:extLst>
              <a:ext uri="{FF2B5EF4-FFF2-40B4-BE49-F238E27FC236}">
                <a16:creationId xmlns:a16="http://schemas.microsoft.com/office/drawing/2014/main" id="{42D02F2E-81A6-B7C4-F73D-19B1D98663B3}"/>
              </a:ext>
            </a:extLst>
          </p:cNvPr>
          <p:cNvSpPr txBox="1"/>
          <p:nvPr/>
        </p:nvSpPr>
        <p:spPr>
          <a:xfrm>
            <a:off x="400050" y="1010945"/>
            <a:ext cx="8408894" cy="5632311"/>
          </a:xfrm>
          <a:prstGeom prst="rect">
            <a:avLst/>
          </a:prstGeom>
          <a:noFill/>
        </p:spPr>
        <p:txBody>
          <a:bodyPr wrap="square" rtlCol="0">
            <a:spAutoFit/>
          </a:bodyPr>
          <a:lstStyle/>
          <a:p>
            <a:pPr marL="285750" indent="-285750">
              <a:buFont typeface="Arial" panose="020B0604020202020204" pitchFamily="34" charset="0"/>
              <a:buChar char="•"/>
            </a:pPr>
            <a:r>
              <a:rPr lang="en-IN" sz="2400" kern="100" dirty="0">
                <a:latin typeface="Times New Roman" panose="02020603050405020304" pitchFamily="18" charset="0"/>
                <a:ea typeface="NSimSun" panose="02010609030101010101" pitchFamily="49" charset="-122"/>
                <a:cs typeface="Times New Roman" panose="02020603050405020304" pitchFamily="18" charset="0"/>
              </a:rPr>
              <a:t>In this transmitter side ARDUINO MEGA microcontroller is used to interface with the sensors and to the communication devices.</a:t>
            </a:r>
          </a:p>
          <a:p>
            <a:pPr marL="285750" indent="-285750">
              <a:buFont typeface="Arial" panose="020B0604020202020204" pitchFamily="34" charset="0"/>
              <a:buChar char="•"/>
            </a:pPr>
            <a:r>
              <a:rPr lang="en-IN" sz="2400" kern="100" dirty="0">
                <a:latin typeface="Times New Roman" panose="02020603050405020304" pitchFamily="18" charset="0"/>
                <a:ea typeface="NSimSun" panose="02010609030101010101" pitchFamily="49" charset="-122"/>
                <a:cs typeface="Times New Roman" panose="02020603050405020304" pitchFamily="18" charset="0"/>
              </a:rPr>
              <a:t> The MQ 5 – The MQ5 Gas Sensor module is useful for methane gas leakage detecting. </a:t>
            </a:r>
          </a:p>
          <a:p>
            <a:pPr marL="285750" indent="-285750">
              <a:buFont typeface="Arial" panose="020B0604020202020204" pitchFamily="34" charset="0"/>
              <a:buChar char="•"/>
            </a:pPr>
            <a:r>
              <a:rPr lang="en-IN" sz="2400" kern="100" dirty="0">
                <a:latin typeface="Times New Roman" panose="02020603050405020304" pitchFamily="18" charset="0"/>
                <a:ea typeface="NSimSun" panose="02010609030101010101" pitchFamily="49" charset="-122"/>
                <a:cs typeface="Times New Roman" panose="02020603050405020304" pitchFamily="18" charset="0"/>
              </a:rPr>
              <a:t>The dht11 –low-cost digital sensor for sensing temperature and humidity. </a:t>
            </a:r>
          </a:p>
          <a:p>
            <a:pPr marL="285750" indent="-285750">
              <a:buFont typeface="Arial" panose="020B0604020202020204" pitchFamily="34" charset="0"/>
              <a:buChar char="•"/>
            </a:pPr>
            <a:r>
              <a:rPr lang="en-IN" sz="2400" kern="100" dirty="0">
                <a:latin typeface="Times New Roman" panose="02020603050405020304" pitchFamily="18" charset="0"/>
                <a:ea typeface="NSimSun" panose="02010609030101010101" pitchFamily="49" charset="-122"/>
                <a:cs typeface="Times New Roman" panose="02020603050405020304" pitchFamily="18" charset="0"/>
              </a:rPr>
              <a:t>An infrared (IR) sensor is a device to confirm whether the cover is open or close. </a:t>
            </a:r>
          </a:p>
          <a:p>
            <a:pPr marL="285750" indent="-285750">
              <a:buFont typeface="Arial" panose="020B0604020202020204" pitchFamily="34" charset="0"/>
              <a:buChar char="•"/>
            </a:pPr>
            <a:r>
              <a:rPr lang="en-IN" sz="2400" kern="100" dirty="0">
                <a:latin typeface="Times New Roman" panose="02020603050405020304" pitchFamily="18" charset="0"/>
                <a:ea typeface="NSimSun" panose="02010609030101010101" pitchFamily="49" charset="-122"/>
                <a:cs typeface="Times New Roman" panose="02020603050405020304" pitchFamily="18" charset="0"/>
              </a:rPr>
              <a:t>Flow sensors are mainly used to measure the quantity or the rate of flow of liquids. We are using it to detect overflow the ultrasonic sensor provides the water levels of the sewage tanks. </a:t>
            </a:r>
          </a:p>
          <a:p>
            <a:pPr marL="285750" indent="-285750">
              <a:buFont typeface="Arial" panose="020B0604020202020204" pitchFamily="34" charset="0"/>
              <a:buChar char="•"/>
            </a:pPr>
            <a:r>
              <a:rPr lang="en-IN" sz="2400" kern="100" dirty="0">
                <a:latin typeface="Times New Roman" panose="02020603050405020304" pitchFamily="18" charset="0"/>
                <a:ea typeface="NSimSun" panose="02010609030101010101" pitchFamily="49" charset="-122"/>
                <a:cs typeface="Times New Roman" panose="02020603050405020304" pitchFamily="18" charset="0"/>
              </a:rPr>
              <a:t>The GPS and GSM is used for track the location and send SMS where problem is occurred and ZIGBEE transmitter is used to transmit signal to the receiver side.</a:t>
            </a:r>
          </a:p>
        </p:txBody>
      </p:sp>
    </p:spTree>
    <p:extLst>
      <p:ext uri="{BB962C8B-B14F-4D97-AF65-F5344CB8AC3E}">
        <p14:creationId xmlns:p14="http://schemas.microsoft.com/office/powerpoint/2010/main" val="2154308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02719"/>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274319" y="739908"/>
            <a:ext cx="6771939" cy="369332"/>
          </a:xfrm>
          <a:prstGeom prst="rect">
            <a:avLst/>
          </a:prstGeom>
          <a:noFill/>
        </p:spPr>
        <p:txBody>
          <a:bodyPr wrap="square">
            <a:spAutoFit/>
          </a:bodyPr>
          <a:lstStyle/>
          <a:p>
            <a:r>
              <a:rPr lang="en-US" sz="1800" b="1" dirty="0">
                <a:solidFill>
                  <a:srgbClr val="7030A0"/>
                </a:solidFill>
                <a:latin typeface="Times New Roman" panose="02020603050405020304" pitchFamily="18" charset="0"/>
                <a:cs typeface="Times New Roman" panose="02020603050405020304" pitchFamily="18" charset="0"/>
              </a:rPr>
              <a:t> RECIEVER SIDE BLOCK DIAGRAM</a:t>
            </a:r>
            <a:endParaRPr lang="en-IN" dirty="0">
              <a:solidFill>
                <a:srgbClr val="7030A0"/>
              </a:solidFill>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09-04-2023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16</a:t>
            </a:fld>
            <a:endParaRPr lang="en-IN"/>
          </a:p>
        </p:txBody>
      </p:sp>
      <p:pic>
        <p:nvPicPr>
          <p:cNvPr id="6" name="Picture 5">
            <a:extLst>
              <a:ext uri="{FF2B5EF4-FFF2-40B4-BE49-F238E27FC236}">
                <a16:creationId xmlns:a16="http://schemas.microsoft.com/office/drawing/2014/main" id="{E1994919-9E02-9D29-3AF1-0494B8CB44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2504" y="1373897"/>
            <a:ext cx="7505700" cy="4506191"/>
          </a:xfrm>
          <a:prstGeom prst="rect">
            <a:avLst/>
          </a:prstGeom>
        </p:spPr>
      </p:pic>
    </p:spTree>
    <p:extLst>
      <p:ext uri="{BB962C8B-B14F-4D97-AF65-F5344CB8AC3E}">
        <p14:creationId xmlns:p14="http://schemas.microsoft.com/office/powerpoint/2010/main" val="1021463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84018"/>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400050" y="682094"/>
            <a:ext cx="4572000" cy="400110"/>
          </a:xfrm>
          <a:prstGeom prst="rect">
            <a:avLst/>
          </a:prstGeom>
          <a:noFill/>
        </p:spPr>
        <p:txBody>
          <a:bodyPr wrap="square">
            <a:spAutoFit/>
          </a:bodyPr>
          <a:lstStyle/>
          <a:p>
            <a:r>
              <a:rPr lang="en-US" sz="2000" b="1" dirty="0">
                <a:solidFill>
                  <a:srgbClr val="7030A0"/>
                </a:solidFill>
                <a:latin typeface="Times New Roman" panose="02020603050405020304" pitchFamily="18" charset="0"/>
                <a:cs typeface="Times New Roman" panose="02020603050405020304" pitchFamily="18" charset="0"/>
              </a:rPr>
              <a:t> RECIEVER SIDE WORKING:</a:t>
            </a:r>
            <a:endParaRPr lang="en-IN" sz="2000" dirty="0">
              <a:solidFill>
                <a:srgbClr val="7030A0"/>
              </a:solidFill>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09-04-2023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17</a:t>
            </a:fld>
            <a:endParaRPr lang="en-IN"/>
          </a:p>
        </p:txBody>
      </p:sp>
      <p:sp>
        <p:nvSpPr>
          <p:cNvPr id="6" name="TextBox 5">
            <a:extLst>
              <a:ext uri="{FF2B5EF4-FFF2-40B4-BE49-F238E27FC236}">
                <a16:creationId xmlns:a16="http://schemas.microsoft.com/office/drawing/2014/main" id="{D406144E-2EAB-67E5-1AE3-AFD8EF7B6B41}"/>
              </a:ext>
            </a:extLst>
          </p:cNvPr>
          <p:cNvSpPr txBox="1"/>
          <p:nvPr/>
        </p:nvSpPr>
        <p:spPr>
          <a:xfrm>
            <a:off x="400050" y="1147482"/>
            <a:ext cx="8546726" cy="2308324"/>
          </a:xfrm>
          <a:prstGeom prst="rect">
            <a:avLst/>
          </a:prstGeom>
          <a:noFill/>
        </p:spPr>
        <p:txBody>
          <a:bodyPr wrap="square" rtlCol="0">
            <a:spAutoFit/>
          </a:bodyPr>
          <a:lstStyle/>
          <a:p>
            <a:pPr marL="571500" indent="-571500">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In receiving side when data receive from transmitting side the receive side ZIGBEE get that data and transmit to Arduino. </a:t>
            </a:r>
          </a:p>
          <a:p>
            <a:pPr marL="571500" indent="-571500">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If any problem occurred in drainage buzzer gives the alert to receiver LCD also display the problem condition. We store and see the data in cloud by using IOT module.</a:t>
            </a:r>
            <a:endParaRPr lang="en-IN" sz="24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IN" sz="2400" dirty="0"/>
          </a:p>
        </p:txBody>
      </p:sp>
    </p:spTree>
    <p:extLst>
      <p:ext uri="{BB962C8B-B14F-4D97-AF65-F5344CB8AC3E}">
        <p14:creationId xmlns:p14="http://schemas.microsoft.com/office/powerpoint/2010/main" val="53208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Testing /Performance Evaluation / Results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252D9298-3902-4BDE-9AB6-912652AA16B2}" type="datetime1">
              <a:rPr lang="en-IN" smtClean="0"/>
              <a:t>09-04-2023</a:t>
            </a:fld>
            <a:endParaRPr lang="en-IN"/>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18</a:t>
            </a:fld>
            <a:endParaRPr lang="en-IN"/>
          </a:p>
        </p:txBody>
      </p:sp>
      <p:sp>
        <p:nvSpPr>
          <p:cNvPr id="4" name="TextBox 3">
            <a:extLst>
              <a:ext uri="{FF2B5EF4-FFF2-40B4-BE49-F238E27FC236}">
                <a16:creationId xmlns:a16="http://schemas.microsoft.com/office/drawing/2014/main" id="{78EDD26F-4BD1-5CA1-A219-EBA7B07AA66C}"/>
              </a:ext>
            </a:extLst>
          </p:cNvPr>
          <p:cNvSpPr txBox="1"/>
          <p:nvPr/>
        </p:nvSpPr>
        <p:spPr>
          <a:xfrm>
            <a:off x="628650" y="1048871"/>
            <a:ext cx="7349938" cy="1938992"/>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prototype kit is demonstrated and performed well in all circumstances.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All the testing done on the Manhole monitoring hardware kit shows perfect working condition and good performance.</a:t>
            </a:r>
          </a:p>
        </p:txBody>
      </p:sp>
    </p:spTree>
    <p:extLst>
      <p:ext uri="{BB962C8B-B14F-4D97-AF65-F5344CB8AC3E}">
        <p14:creationId xmlns:p14="http://schemas.microsoft.com/office/powerpoint/2010/main" val="3576434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09-04-2023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19</a:t>
            </a:fld>
            <a:endParaRPr lang="en-IN"/>
          </a:p>
        </p:txBody>
      </p:sp>
      <p:pic>
        <p:nvPicPr>
          <p:cNvPr id="6" name="Picture 5">
            <a:extLst>
              <a:ext uri="{FF2B5EF4-FFF2-40B4-BE49-F238E27FC236}">
                <a16:creationId xmlns:a16="http://schemas.microsoft.com/office/drawing/2014/main" id="{7940F789-EC2F-15B2-9322-119E1DEBE4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3518" y="810779"/>
            <a:ext cx="3056964" cy="5804737"/>
          </a:xfrm>
          <a:prstGeom prst="rect">
            <a:avLst/>
          </a:prstGeom>
          <a:noFill/>
          <a:ln>
            <a:noFill/>
          </a:ln>
        </p:spPr>
      </p:pic>
    </p:spTree>
    <p:extLst>
      <p:ext uri="{BB962C8B-B14F-4D97-AF65-F5344CB8AC3E}">
        <p14:creationId xmlns:p14="http://schemas.microsoft.com/office/powerpoint/2010/main" val="112652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Introduction</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fld id="{7993C1BB-792E-4C92-9F5F-EE1024995E79}" type="datetime1">
              <a:rPr lang="en-IN" smtClean="0"/>
              <a:t>09-04-2023</a:t>
            </a:fld>
            <a:endParaRPr lang="en-IN"/>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t>2</a:t>
            </a:fld>
            <a:endParaRPr lang="en-IN" dirty="0"/>
          </a:p>
        </p:txBody>
      </p:sp>
      <p:sp>
        <p:nvSpPr>
          <p:cNvPr id="5" name="TextBox 4">
            <a:extLst>
              <a:ext uri="{FF2B5EF4-FFF2-40B4-BE49-F238E27FC236}">
                <a16:creationId xmlns:a16="http://schemas.microsoft.com/office/drawing/2014/main" id="{F5409B51-9713-3C3F-5E58-18BB704D6BAF}"/>
              </a:ext>
            </a:extLst>
          </p:cNvPr>
          <p:cNvSpPr txBox="1"/>
          <p:nvPr/>
        </p:nvSpPr>
        <p:spPr>
          <a:xfrm>
            <a:off x="448235" y="606252"/>
            <a:ext cx="8274424" cy="6001643"/>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smart city is the future goal to have cleaner and better amenities for the society.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Smart underground infrastructure is an important feature to be considered while implementing a smart city.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Drainage system monitoring plays a vital role in keeping the city clean and healthy.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Since manual monitoring is incompetent, this leads to slow handling of problems in drainage and consumes more time to solve.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mitigate all these issues, the system using a wireless sensor network, consisting of sensor nodes is designed.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proposed system is low cost, low maintenance, </a:t>
            </a:r>
            <a:r>
              <a:rPr lang="en-US" sz="2400" dirty="0" err="1">
                <a:latin typeface="Times New Roman" panose="02020603050405020304" pitchFamily="18" charset="0"/>
                <a:cs typeface="Times New Roman" panose="02020603050405020304" pitchFamily="18" charset="0"/>
              </a:rPr>
              <a:t>zigbee</a:t>
            </a:r>
            <a:r>
              <a:rPr lang="en-US" sz="2400" dirty="0">
                <a:latin typeface="Times New Roman" panose="02020603050405020304" pitchFamily="18" charset="0"/>
                <a:cs typeface="Times New Roman" panose="02020603050405020304" pitchFamily="18" charset="0"/>
              </a:rPr>
              <a:t> based real time which alerts transmit the managing station when any manhole crosses its threshold values.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system reduces the death risk of manual scavengers who clean the underground drainage and also benefits the public.</a:t>
            </a:r>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09-04-2023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20</a:t>
            </a:fld>
            <a:endParaRPr lang="en-IN"/>
          </a:p>
        </p:txBody>
      </p:sp>
      <p:pic>
        <p:nvPicPr>
          <p:cNvPr id="6" name="Picture 5">
            <a:extLst>
              <a:ext uri="{FF2B5EF4-FFF2-40B4-BE49-F238E27FC236}">
                <a16:creationId xmlns:a16="http://schemas.microsoft.com/office/drawing/2014/main" id="{2907C08E-56BB-2044-3E33-E67E5633CF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42067" y="813601"/>
            <a:ext cx="2859866" cy="5810195"/>
          </a:xfrm>
          <a:prstGeom prst="rect">
            <a:avLst/>
          </a:prstGeom>
          <a:noFill/>
          <a:ln>
            <a:noFill/>
          </a:ln>
        </p:spPr>
      </p:pic>
    </p:spTree>
    <p:extLst>
      <p:ext uri="{BB962C8B-B14F-4D97-AF65-F5344CB8AC3E}">
        <p14:creationId xmlns:p14="http://schemas.microsoft.com/office/powerpoint/2010/main" val="2479289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09-04-2023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21</a:t>
            </a:fld>
            <a:endParaRPr lang="en-IN"/>
          </a:p>
        </p:txBody>
      </p:sp>
      <p:pic>
        <p:nvPicPr>
          <p:cNvPr id="6" name="Picture 5">
            <a:extLst>
              <a:ext uri="{FF2B5EF4-FFF2-40B4-BE49-F238E27FC236}">
                <a16:creationId xmlns:a16="http://schemas.microsoft.com/office/drawing/2014/main" id="{74352E37-B3D7-1150-7FB5-45765FC129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94285" y="932330"/>
            <a:ext cx="2480105" cy="5499007"/>
          </a:xfrm>
          <a:prstGeom prst="rect">
            <a:avLst/>
          </a:prstGeom>
          <a:noFill/>
          <a:ln>
            <a:noFill/>
          </a:ln>
        </p:spPr>
      </p:pic>
    </p:spTree>
    <p:extLst>
      <p:ext uri="{BB962C8B-B14F-4D97-AF65-F5344CB8AC3E}">
        <p14:creationId xmlns:p14="http://schemas.microsoft.com/office/powerpoint/2010/main" val="2018087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 / Feature Enhancement</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fld id="{81F865BB-D69F-48AF-829D-597573FD9C58}" type="datetime1">
              <a:rPr lang="en-IN" smtClean="0"/>
              <a:t>09-04-2023</a:t>
            </a:fld>
            <a:endParaRPr lang="en-IN"/>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22</a:t>
            </a:fld>
            <a:endParaRPr lang="en-IN"/>
          </a:p>
        </p:txBody>
      </p:sp>
      <p:sp>
        <p:nvSpPr>
          <p:cNvPr id="4" name="TextBox 3">
            <a:extLst>
              <a:ext uri="{FF2B5EF4-FFF2-40B4-BE49-F238E27FC236}">
                <a16:creationId xmlns:a16="http://schemas.microsoft.com/office/drawing/2014/main" id="{7B631A8B-A54E-A2D6-4486-ED4D5EAFF253}"/>
              </a:ext>
            </a:extLst>
          </p:cNvPr>
          <p:cNvSpPr txBox="1"/>
          <p:nvPr/>
        </p:nvSpPr>
        <p:spPr>
          <a:xfrm>
            <a:off x="314325" y="593146"/>
            <a:ext cx="8515350" cy="6001643"/>
          </a:xfrm>
          <a:prstGeom prst="rect">
            <a:avLst/>
          </a:prstGeom>
          <a:noFill/>
        </p:spPr>
        <p:txBody>
          <a:bodyPr wrap="square" rtlCol="0">
            <a:spAutoFit/>
          </a:bodyPr>
          <a:lstStyle/>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article presented the development and validation of an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system to monitor the trash level and geolocation of trash bins efficiently. </a:t>
            </a:r>
          </a:p>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 aspects of an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system including the design of a </a:t>
            </a:r>
            <a:r>
              <a:rPr lang="en-US" sz="2400" dirty="0" err="1">
                <a:latin typeface="Times New Roman" panose="02020603050405020304" pitchFamily="18" charset="0"/>
                <a:cs typeface="Times New Roman" panose="02020603050405020304" pitchFamily="18" charset="0"/>
              </a:rPr>
              <a:t>tblmu</a:t>
            </a:r>
            <a:r>
              <a:rPr lang="en-US" sz="2400" dirty="0">
                <a:latin typeface="Times New Roman" panose="02020603050405020304" pitchFamily="18" charset="0"/>
                <a:cs typeface="Times New Roman" panose="02020603050405020304" pitchFamily="18" charset="0"/>
              </a:rPr>
              <a:t>, long-range data transmission, long-time data storage, and visualization of the trash bin level were developed. </a:t>
            </a:r>
          </a:p>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Finally, the developed system was validated by evaluating the accuracy of the sensor employed, maximum transmission distance between a </a:t>
            </a:r>
            <a:r>
              <a:rPr lang="en-US" sz="2400" dirty="0" err="1">
                <a:latin typeface="Times New Roman" panose="02020603050405020304" pitchFamily="18" charset="0"/>
                <a:cs typeface="Times New Roman" panose="02020603050405020304" pitchFamily="18" charset="0"/>
              </a:rPr>
              <a:t>tblmu</a:t>
            </a:r>
            <a:r>
              <a:rPr lang="en-US" sz="2400" dirty="0">
                <a:latin typeface="Times New Roman" panose="02020603050405020304" pitchFamily="18" charset="0"/>
                <a:cs typeface="Times New Roman" panose="02020603050405020304" pitchFamily="18" charset="0"/>
              </a:rPr>
              <a:t> and a gateway, life expectancy of a </a:t>
            </a:r>
            <a:r>
              <a:rPr lang="en-US" sz="2400" dirty="0" err="1">
                <a:latin typeface="Times New Roman" panose="02020603050405020304" pitchFamily="18" charset="0"/>
                <a:cs typeface="Times New Roman" panose="02020603050405020304" pitchFamily="18" charset="0"/>
              </a:rPr>
              <a:t>tblmu</a:t>
            </a:r>
            <a:r>
              <a:rPr lang="en-US" sz="2400" dirty="0">
                <a:latin typeface="Times New Roman" panose="02020603050405020304" pitchFamily="18" charset="0"/>
                <a:cs typeface="Times New Roman" panose="02020603050405020304" pitchFamily="18" charset="0"/>
              </a:rPr>
              <a:t>, battery charging time, and cost. </a:t>
            </a:r>
          </a:p>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Based on the results obtained, the proposed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system was suitable for the municipality or municipal solid waste management companies to manage the </a:t>
            </a:r>
            <a:r>
              <a:rPr lang="en-US" sz="2400" dirty="0" err="1">
                <a:latin typeface="Times New Roman" panose="02020603050405020304" pitchFamily="18" charset="0"/>
                <a:cs typeface="Times New Roman" panose="02020603050405020304" pitchFamily="18" charset="0"/>
              </a:rPr>
              <a:t>msw</a:t>
            </a:r>
            <a:r>
              <a:rPr lang="en-US" sz="2400" dirty="0">
                <a:latin typeface="Times New Roman" panose="02020603050405020304" pitchFamily="18" charset="0"/>
                <a:cs typeface="Times New Roman" panose="02020603050405020304" pitchFamily="18" charset="0"/>
              </a:rPr>
              <a:t> efficiently.</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Future work in this discipline will be developing a deep learning algorithm to analyze the geolocation coordinates of almost filled and partially filled bins to create an optimized truck route.</a:t>
            </a:r>
            <a:endParaRPr lang="en-US" sz="2400" dirty="0"/>
          </a:p>
        </p:txBody>
      </p:sp>
    </p:spTree>
    <p:extLst>
      <p:ext uri="{BB962C8B-B14F-4D97-AF65-F5344CB8AC3E}">
        <p14:creationId xmlns:p14="http://schemas.microsoft.com/office/powerpoint/2010/main" val="741939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 URL</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B6D369E8-824B-4704-91D5-7D9A997346C0}"/>
              </a:ext>
            </a:extLst>
          </p:cNvPr>
          <p:cNvSpPr txBox="1">
            <a:spLocks/>
          </p:cNvSpPr>
          <p:nvPr/>
        </p:nvSpPr>
        <p:spPr>
          <a:xfrm>
            <a:off x="349624" y="824752"/>
            <a:ext cx="8624047" cy="60332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4300" indent="0">
              <a:buNone/>
            </a:pPr>
            <a:r>
              <a:rPr lang="en-IN" sz="4000" dirty="0">
                <a:latin typeface="Times New Roman" panose="02020603050405020304" pitchFamily="18" charset="0"/>
                <a:cs typeface="Times New Roman" panose="02020603050405020304" pitchFamily="18" charset="0"/>
              </a:rPr>
              <a:t>“A </a:t>
            </a:r>
            <a:r>
              <a:rPr lang="en-IN" sz="4000" dirty="0" err="1">
                <a:latin typeface="Times New Roman" panose="02020603050405020304" pitchFamily="18" charset="0"/>
                <a:cs typeface="Times New Roman" panose="02020603050405020304" pitchFamily="18" charset="0"/>
              </a:rPr>
              <a:t>LoRaWAN</a:t>
            </a:r>
            <a:r>
              <a:rPr lang="en-IN" sz="4000" dirty="0">
                <a:latin typeface="Times New Roman" panose="02020603050405020304" pitchFamily="18" charset="0"/>
                <a:cs typeface="Times New Roman" panose="02020603050405020304" pitchFamily="18" charset="0"/>
              </a:rPr>
              <a:t> IoT-Enabled Trash Bin Level Monitoring System” - S.R. </a:t>
            </a:r>
            <a:r>
              <a:rPr lang="en-IN" sz="4000" dirty="0" err="1">
                <a:latin typeface="Times New Roman" panose="02020603050405020304" pitchFamily="18" charset="0"/>
                <a:cs typeface="Times New Roman" panose="02020603050405020304" pitchFamily="18" charset="0"/>
              </a:rPr>
              <a:t>Jino</a:t>
            </a:r>
            <a:r>
              <a:rPr lang="en-IN" sz="4000" dirty="0">
                <a:latin typeface="Times New Roman" panose="02020603050405020304" pitchFamily="18" charset="0"/>
                <a:cs typeface="Times New Roman" panose="02020603050405020304" pitchFamily="18" charset="0"/>
              </a:rPr>
              <a:t> Ramson, Vishnu S. , A. Alfred </a:t>
            </a:r>
            <a:r>
              <a:rPr lang="en-IN" sz="4000" dirty="0" err="1">
                <a:latin typeface="Times New Roman" panose="02020603050405020304" pitchFamily="18" charset="0"/>
                <a:cs typeface="Times New Roman" panose="02020603050405020304" pitchFamily="18" charset="0"/>
              </a:rPr>
              <a:t>Kirubaraj</a:t>
            </a:r>
            <a:r>
              <a:rPr lang="en-IN" sz="4000" dirty="0">
                <a:latin typeface="Times New Roman" panose="02020603050405020304" pitchFamily="18" charset="0"/>
                <a:cs typeface="Times New Roman" panose="02020603050405020304" pitchFamily="18" charset="0"/>
              </a:rPr>
              <a:t>, Theodoros Anagnostopoulos, and Adnan M. Abu-Mahfouz.</a:t>
            </a:r>
          </a:p>
          <a:p>
            <a:pPr marL="114300" indent="0">
              <a:buNone/>
            </a:pPr>
            <a:endParaRPr lang="en-IN" sz="4000" dirty="0">
              <a:latin typeface="Times New Roman" panose="02020603050405020304" pitchFamily="18" charset="0"/>
              <a:cs typeface="Times New Roman" panose="02020603050405020304" pitchFamily="18" charset="0"/>
            </a:endParaRPr>
          </a:p>
          <a:p>
            <a:pPr marL="114300" indent="0">
              <a:buNone/>
            </a:pPr>
            <a:r>
              <a:rPr lang="en-IN" sz="4000" dirty="0">
                <a:latin typeface="Times New Roman" panose="02020603050405020304" pitchFamily="18" charset="0"/>
                <a:cs typeface="Times New Roman" panose="02020603050405020304" pitchFamily="18" charset="0"/>
              </a:rPr>
              <a:t>LINK - </a:t>
            </a:r>
            <a:r>
              <a:rPr lang="en-IN" sz="4000" dirty="0">
                <a:latin typeface="Times New Roman" panose="02020603050405020304" pitchFamily="18" charset="0"/>
                <a:cs typeface="Times New Roman" panose="02020603050405020304" pitchFamily="18" charset="0"/>
                <a:hlinkClick r:id="rId2" action="ppaction://hlinkpres?slideindex=1&amp;slidetitle=">
                  <a:extLst>
                    <a:ext uri="{A12FA001-AC4F-418D-AE19-62706E023703}">
                      <ahyp:hlinkClr xmlns:ahyp="http://schemas.microsoft.com/office/drawing/2018/hyperlinkcolor" val="tx"/>
                    </a:ext>
                  </a:extLst>
                </a:hlinkClick>
              </a:rPr>
              <a:t>https://drive.google.com/file/d/1ZT-evYtH1a13hOYRQi-wrTpRkmzSib7Q/view?usp=drivesdk </a:t>
            </a:r>
            <a:endParaRPr lang="en-IN" sz="4000" dirty="0">
              <a:latin typeface="Times New Roman" panose="02020603050405020304" pitchFamily="18" charset="0"/>
              <a:cs typeface="Times New Roman" panose="02020603050405020304" pitchFamily="18" charset="0"/>
            </a:endParaRPr>
          </a:p>
          <a:p>
            <a:pPr marL="742950" indent="-742950" algn="ctr">
              <a:buFont typeface="Arial" panose="020B0604020202020204" pitchFamily="34" charset="0"/>
              <a:buChar char="•"/>
            </a:pPr>
            <a:endParaRPr lang="en-IN" sz="4000" dirty="0">
              <a:latin typeface="+mn-lt"/>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fld id="{6FB2D540-A2B5-48C3-A171-B58E7CA907A4}" type="datetime1">
              <a:rPr lang="en-IN" smtClean="0"/>
              <a:t>09-04-2023</a:t>
            </a:fld>
            <a:endParaRPr lang="en-IN"/>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23</a:t>
            </a:fld>
            <a:endParaRPr lang="en-IN"/>
          </a:p>
        </p:txBody>
      </p:sp>
    </p:spTree>
    <p:extLst>
      <p:ext uri="{BB962C8B-B14F-4D97-AF65-F5344CB8AC3E}">
        <p14:creationId xmlns:p14="http://schemas.microsoft.com/office/powerpoint/2010/main" val="3554452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521073" y="2898742"/>
            <a:ext cx="7886700" cy="530258"/>
          </a:xfrm>
        </p:spPr>
        <p:txBody>
          <a:bodyPr>
            <a:noAutofit/>
          </a:bodyPr>
          <a:lstStyle/>
          <a:p>
            <a:pPr algn="ctr"/>
            <a:r>
              <a:rPr lang="en-IN" b="1" dirty="0">
                <a:solidFill>
                  <a:srgbClr val="7030A0"/>
                </a:solidFill>
                <a:latin typeface="Times New Roman" panose="02020603050405020304" pitchFamily="18" charset="0"/>
                <a:cs typeface="Times New Roman" panose="02020603050405020304" pitchFamily="18" charset="0"/>
              </a:rPr>
              <a:t>Thank you</a:t>
            </a:r>
          </a:p>
        </p:txBody>
      </p:sp>
      <p:sp>
        <p:nvSpPr>
          <p:cNvPr id="3" name="Date Placeholder 2">
            <a:extLst>
              <a:ext uri="{FF2B5EF4-FFF2-40B4-BE49-F238E27FC236}">
                <a16:creationId xmlns:a16="http://schemas.microsoft.com/office/drawing/2014/main" id="{BE265B8C-C896-A501-9CD3-FE1FC45A6521}"/>
              </a:ext>
            </a:extLst>
          </p:cNvPr>
          <p:cNvSpPr>
            <a:spLocks noGrp="1"/>
          </p:cNvSpPr>
          <p:nvPr>
            <p:ph type="dt" sz="half" idx="10"/>
          </p:nvPr>
        </p:nvSpPr>
        <p:spPr/>
        <p:txBody>
          <a:bodyPr/>
          <a:lstStyle/>
          <a:p>
            <a:fld id="{A127E8FD-C7A6-4E4D-9717-6023A8087C61}" type="datetime1">
              <a:rPr lang="en-IN" smtClean="0"/>
              <a:t>09-04-2023</a:t>
            </a:fld>
            <a:endParaRPr lang="en-IN"/>
          </a:p>
        </p:txBody>
      </p:sp>
      <p:sp>
        <p:nvSpPr>
          <p:cNvPr id="5" name="Slide Number Placeholder 4">
            <a:extLst>
              <a:ext uri="{FF2B5EF4-FFF2-40B4-BE49-F238E27FC236}">
                <a16:creationId xmlns:a16="http://schemas.microsoft.com/office/drawing/2014/main" id="{91EFDBAE-521D-3BF3-1EEF-E033411EFA66}"/>
              </a:ext>
            </a:extLst>
          </p:cNvPr>
          <p:cNvSpPr>
            <a:spLocks noGrp="1"/>
          </p:cNvSpPr>
          <p:nvPr>
            <p:ph type="sldNum" sz="quarter" idx="12"/>
          </p:nvPr>
        </p:nvSpPr>
        <p:spPr/>
        <p:txBody>
          <a:bodyPr/>
          <a:lstStyle/>
          <a:p>
            <a:fld id="{9D3FF152-60F5-4862-82F9-1190556AA56F}" type="slidenum">
              <a:rPr lang="en-IN" smtClean="0"/>
              <a:t>24</a:t>
            </a:fld>
            <a:endParaRPr lang="en-IN"/>
          </a:p>
        </p:txBody>
      </p:sp>
    </p:spTree>
    <p:extLst>
      <p:ext uri="{BB962C8B-B14F-4D97-AF65-F5344CB8AC3E}">
        <p14:creationId xmlns:p14="http://schemas.microsoft.com/office/powerpoint/2010/main" val="183112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Objective of the Project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82B3EE2-24C4-940E-3786-D25689664F2D}"/>
              </a:ext>
            </a:extLst>
          </p:cNvPr>
          <p:cNvSpPr>
            <a:spLocks noGrp="1"/>
          </p:cNvSpPr>
          <p:nvPr>
            <p:ph type="dt" sz="half" idx="10"/>
          </p:nvPr>
        </p:nvSpPr>
        <p:spPr/>
        <p:txBody>
          <a:bodyPr/>
          <a:lstStyle/>
          <a:p>
            <a:fld id="{368C5B53-8BED-48C0-8230-40B62B9F94F5}" type="datetime1">
              <a:rPr lang="en-IN" smtClean="0"/>
              <a:t>09-04-2023</a:t>
            </a:fld>
            <a:endParaRPr lang="en-IN"/>
          </a:p>
        </p:txBody>
      </p:sp>
      <p:sp>
        <p:nvSpPr>
          <p:cNvPr id="4" name="Slide Number Placeholder 3">
            <a:extLst>
              <a:ext uri="{FF2B5EF4-FFF2-40B4-BE49-F238E27FC236}">
                <a16:creationId xmlns:a16="http://schemas.microsoft.com/office/drawing/2014/main" id="{53EE05FC-38D6-EA45-0957-044D82E81D3A}"/>
              </a:ext>
            </a:extLst>
          </p:cNvPr>
          <p:cNvSpPr>
            <a:spLocks noGrp="1"/>
          </p:cNvSpPr>
          <p:nvPr>
            <p:ph type="sldNum" sz="quarter" idx="12"/>
          </p:nvPr>
        </p:nvSpPr>
        <p:spPr/>
        <p:txBody>
          <a:bodyPr/>
          <a:lstStyle/>
          <a:p>
            <a:fld id="{9D3FF152-60F5-4862-82F9-1190556AA56F}" type="slidenum">
              <a:rPr lang="en-IN" smtClean="0"/>
              <a:t>3</a:t>
            </a:fld>
            <a:endParaRPr lang="en-IN"/>
          </a:p>
        </p:txBody>
      </p:sp>
      <p:sp>
        <p:nvSpPr>
          <p:cNvPr id="5" name="TextBox 4">
            <a:extLst>
              <a:ext uri="{FF2B5EF4-FFF2-40B4-BE49-F238E27FC236}">
                <a16:creationId xmlns:a16="http://schemas.microsoft.com/office/drawing/2014/main" id="{99350FD5-3D58-17C8-CAF4-C653E1245C08}"/>
              </a:ext>
            </a:extLst>
          </p:cNvPr>
          <p:cNvSpPr txBox="1"/>
          <p:nvPr/>
        </p:nvSpPr>
        <p:spPr>
          <a:xfrm>
            <a:off x="628650" y="732108"/>
            <a:ext cx="7886700" cy="5693866"/>
          </a:xfrm>
          <a:prstGeom prst="rect">
            <a:avLst/>
          </a:prstGeom>
          <a:noFill/>
        </p:spPr>
        <p:txBody>
          <a:bodyPr wrap="square" rtlCol="0">
            <a:spAutoFit/>
          </a:bodyPr>
          <a:lstStyle/>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Manhole opening detection and alerting is mainly based on detecting the manholes which are opened due to overflow of sewage rain water during heavy rainfall and alerting.</a:t>
            </a:r>
          </a:p>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When a manhole opening is detected either due to overflow of sewage water, increase in pressure or temperature, it leads to the breakage of the manhole lids. </a:t>
            </a:r>
          </a:p>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To avoid such incidents even before it could affect the public, an alerting system is built wherein the buzzer alerts the surrounding and sends the sensed data to the managing authorities using GSM techniques.</a:t>
            </a:r>
          </a:p>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So, they can take precautionary action to close the manhole considering public safety.</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22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6843"/>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09-04-2023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4</a:t>
            </a:fld>
            <a:endParaRPr lang="en-IN"/>
          </a:p>
        </p:txBody>
      </p:sp>
      <p:graphicFrame>
        <p:nvGraphicFramePr>
          <p:cNvPr id="8" name="Table 7">
            <a:extLst>
              <a:ext uri="{FF2B5EF4-FFF2-40B4-BE49-F238E27FC236}">
                <a16:creationId xmlns:a16="http://schemas.microsoft.com/office/drawing/2014/main" id="{443A25B8-81F6-125D-5CE8-3E8935FDC624}"/>
              </a:ext>
            </a:extLst>
          </p:cNvPr>
          <p:cNvGraphicFramePr>
            <a:graphicFrameLocks noGrp="1"/>
          </p:cNvGraphicFramePr>
          <p:nvPr>
            <p:extLst>
              <p:ext uri="{D42A27DB-BD31-4B8C-83A1-F6EECF244321}">
                <p14:modId xmlns:p14="http://schemas.microsoft.com/office/powerpoint/2010/main" val="4160393028"/>
              </p:ext>
            </p:extLst>
          </p:nvPr>
        </p:nvGraphicFramePr>
        <p:xfrm>
          <a:off x="112338" y="577101"/>
          <a:ext cx="8919324" cy="5882640"/>
        </p:xfrm>
        <a:graphic>
          <a:graphicData uri="http://schemas.openxmlformats.org/drawingml/2006/table">
            <a:tbl>
              <a:tblPr firstRow="1" bandRow="1">
                <a:tableStyleId>{5C22544A-7EE6-4342-B048-85BDC9FD1C3A}</a:tableStyleId>
              </a:tblPr>
              <a:tblGrid>
                <a:gridCol w="1479549">
                  <a:extLst>
                    <a:ext uri="{9D8B030D-6E8A-4147-A177-3AD203B41FA5}">
                      <a16:colId xmlns:a16="http://schemas.microsoft.com/office/drawing/2014/main" val="1842875701"/>
                    </a:ext>
                  </a:extLst>
                </a:gridCol>
                <a:gridCol w="1267854">
                  <a:extLst>
                    <a:ext uri="{9D8B030D-6E8A-4147-A177-3AD203B41FA5}">
                      <a16:colId xmlns:a16="http://schemas.microsoft.com/office/drawing/2014/main" val="3981161686"/>
                    </a:ext>
                  </a:extLst>
                </a:gridCol>
                <a:gridCol w="770965">
                  <a:extLst>
                    <a:ext uri="{9D8B030D-6E8A-4147-A177-3AD203B41FA5}">
                      <a16:colId xmlns:a16="http://schemas.microsoft.com/office/drawing/2014/main" val="593397940"/>
                    </a:ext>
                  </a:extLst>
                </a:gridCol>
                <a:gridCol w="1985962">
                  <a:extLst>
                    <a:ext uri="{9D8B030D-6E8A-4147-A177-3AD203B41FA5}">
                      <a16:colId xmlns:a16="http://schemas.microsoft.com/office/drawing/2014/main" val="596501595"/>
                    </a:ext>
                  </a:extLst>
                </a:gridCol>
                <a:gridCol w="1613647">
                  <a:extLst>
                    <a:ext uri="{9D8B030D-6E8A-4147-A177-3AD203B41FA5}">
                      <a16:colId xmlns:a16="http://schemas.microsoft.com/office/drawing/2014/main" val="804855223"/>
                    </a:ext>
                  </a:extLst>
                </a:gridCol>
                <a:gridCol w="1801347">
                  <a:extLst>
                    <a:ext uri="{9D8B030D-6E8A-4147-A177-3AD203B41FA5}">
                      <a16:colId xmlns:a16="http://schemas.microsoft.com/office/drawing/2014/main" val="3345871372"/>
                    </a:ext>
                  </a:extLst>
                </a:gridCol>
              </a:tblGrid>
              <a:tr h="351029">
                <a:tc>
                  <a:txBody>
                    <a:bodyPr/>
                    <a:lstStyle/>
                    <a:p>
                      <a:r>
                        <a:rPr lang="en-IN" sz="12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TITLE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800" dirty="0"/>
                        <a:t>AUTHOR</a:t>
                      </a:r>
                    </a:p>
                  </a:txBody>
                  <a:tcPr/>
                </a:tc>
                <a:tc>
                  <a:txBody>
                    <a:bodyPr/>
                    <a:lstStyle/>
                    <a:p>
                      <a:r>
                        <a:rPr lang="en-IN" sz="1800" dirty="0"/>
                        <a:t>YEAR</a:t>
                      </a:r>
                    </a:p>
                  </a:txBody>
                  <a:tcPr/>
                </a:tc>
                <a:tc>
                  <a:txBody>
                    <a:bodyPr/>
                    <a:lstStyle/>
                    <a:p>
                      <a:r>
                        <a:rPr lang="en-IN" sz="1800" dirty="0"/>
                        <a:t>DESCRIPTION</a:t>
                      </a:r>
                    </a:p>
                  </a:txBody>
                  <a:tcPr/>
                </a:tc>
                <a:tc>
                  <a:txBody>
                    <a:bodyPr/>
                    <a:lstStyle/>
                    <a:p>
                      <a:r>
                        <a:rPr lang="en-IN" sz="1800" dirty="0"/>
                        <a:t>ADVANTAGES</a:t>
                      </a:r>
                    </a:p>
                  </a:txBody>
                  <a:tcPr/>
                </a:tc>
                <a:tc>
                  <a:txBody>
                    <a:bodyPr/>
                    <a:lstStyle/>
                    <a:p>
                      <a:r>
                        <a:rPr lang="en-IN" sz="1800" dirty="0"/>
                        <a:t>DISADVANTAGES</a:t>
                      </a:r>
                    </a:p>
                  </a:txBody>
                  <a:tcPr/>
                </a:tc>
                <a:extLst>
                  <a:ext uri="{0D108BD9-81ED-4DB2-BD59-A6C34878D82A}">
                    <a16:rowId xmlns:a16="http://schemas.microsoft.com/office/drawing/2014/main" val="630778486"/>
                  </a:ext>
                </a:extLst>
              </a:tr>
              <a:tr h="2480929">
                <a:tc>
                  <a:txBody>
                    <a:bodyPr/>
                    <a:lstStyle/>
                    <a:p>
                      <a:r>
                        <a:rPr lang="en-US" sz="1400" dirty="0">
                          <a:solidFill>
                            <a:srgbClr val="0070C0"/>
                          </a:solidFill>
                          <a:latin typeface="Times New Roman" pitchFamily="18" charset="0"/>
                          <a:cs typeface="Times New Roman" pitchFamily="18" charset="0"/>
                        </a:rPr>
                        <a:t>On a Working Monitoring System of Manhole Wells Based on Technology of Internet of Things</a:t>
                      </a:r>
                      <a:endParaRPr lang="en-IN" sz="1400" dirty="0"/>
                    </a:p>
                  </a:txBody>
                  <a:tcPr>
                    <a:solidFill>
                      <a:schemeClr val="accent1">
                        <a:lumMod val="20000"/>
                        <a:lumOff val="80000"/>
                      </a:schemeClr>
                    </a:solidFill>
                  </a:tcPr>
                </a:tc>
                <a:tc>
                  <a:txBody>
                    <a:bodyPr/>
                    <a:lstStyle/>
                    <a:p>
                      <a:r>
                        <a:rPr lang="en-US" sz="1400" dirty="0" err="1">
                          <a:solidFill>
                            <a:srgbClr val="0070C0"/>
                          </a:solidFill>
                          <a:latin typeface="Times New Roman" pitchFamily="18" charset="0"/>
                          <a:cs typeface="Times New Roman" pitchFamily="18" charset="0"/>
                        </a:rPr>
                        <a:t>Yunhong</a:t>
                      </a:r>
                      <a:r>
                        <a:rPr lang="en-US" sz="1400" dirty="0">
                          <a:solidFill>
                            <a:srgbClr val="0070C0"/>
                          </a:solidFill>
                          <a:latin typeface="Times New Roman" pitchFamily="18" charset="0"/>
                          <a:cs typeface="Times New Roman" pitchFamily="18" charset="0"/>
                        </a:rPr>
                        <a:t> </a:t>
                      </a:r>
                      <a:r>
                        <a:rPr lang="en-US" sz="1400" dirty="0" err="1">
                          <a:solidFill>
                            <a:srgbClr val="0070C0"/>
                          </a:solidFill>
                          <a:latin typeface="Times New Roman" pitchFamily="18" charset="0"/>
                          <a:cs typeface="Times New Roman" pitchFamily="18" charset="0"/>
                        </a:rPr>
                        <a:t>Xie</a:t>
                      </a:r>
                      <a:r>
                        <a:rPr lang="en-US" sz="1400" dirty="0">
                          <a:solidFill>
                            <a:srgbClr val="0070C0"/>
                          </a:solidFill>
                          <a:latin typeface="Times New Roman" pitchFamily="18" charset="0"/>
                          <a:cs typeface="Times New Roman" pitchFamily="18" charset="0"/>
                        </a:rPr>
                        <a:t>, Hong Wang, </a:t>
                      </a:r>
                      <a:r>
                        <a:rPr lang="en-US" sz="1400" dirty="0" err="1">
                          <a:solidFill>
                            <a:srgbClr val="0070C0"/>
                          </a:solidFill>
                          <a:latin typeface="Times New Roman" pitchFamily="18" charset="0"/>
                          <a:cs typeface="Times New Roman" pitchFamily="18" charset="0"/>
                        </a:rPr>
                        <a:t>Jiong</a:t>
                      </a:r>
                      <a:r>
                        <a:rPr lang="en-US" sz="1400" dirty="0">
                          <a:solidFill>
                            <a:srgbClr val="0070C0"/>
                          </a:solidFill>
                          <a:latin typeface="Times New Roman" pitchFamily="18" charset="0"/>
                          <a:cs typeface="Times New Roman" pitchFamily="18" charset="0"/>
                        </a:rPr>
                        <a:t> Liu, </a:t>
                      </a:r>
                      <a:r>
                        <a:rPr lang="en-US" sz="1400" dirty="0" err="1">
                          <a:solidFill>
                            <a:srgbClr val="0070C0"/>
                          </a:solidFill>
                          <a:latin typeface="Times New Roman" pitchFamily="18" charset="0"/>
                          <a:cs typeface="Times New Roman" pitchFamily="18" charset="0"/>
                        </a:rPr>
                        <a:t>Renpeng</a:t>
                      </a:r>
                      <a:r>
                        <a:rPr lang="en-US" sz="1400" dirty="0">
                          <a:solidFill>
                            <a:srgbClr val="0070C0"/>
                          </a:solidFill>
                          <a:latin typeface="Times New Roman" pitchFamily="18" charset="0"/>
                          <a:cs typeface="Times New Roman" pitchFamily="18" charset="0"/>
                        </a:rPr>
                        <a:t> Zhang, Yong Guo</a:t>
                      </a:r>
                      <a:endParaRPr lang="en-IN" sz="1400"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accent1"/>
                          </a:solidFill>
                          <a:latin typeface="Times New Roman" pitchFamily="18" charset="0"/>
                          <a:cs typeface="Times New Roman" pitchFamily="18" charset="0"/>
                        </a:rPr>
                        <a:t>2021</a:t>
                      </a:r>
                    </a:p>
                    <a:p>
                      <a:endParaRPr lang="en-IN" sz="1400" dirty="0"/>
                    </a:p>
                  </a:txBody>
                  <a:tcPr>
                    <a:solidFill>
                      <a:schemeClr val="accent1">
                        <a:lumMod val="20000"/>
                        <a:lumOff val="80000"/>
                      </a:schemeClr>
                    </a:solidFill>
                  </a:tcPr>
                </a:tc>
                <a:tc>
                  <a:txBody>
                    <a:bodyPr/>
                    <a:lstStyle/>
                    <a:p>
                      <a:r>
                        <a:rPr lang="en-US" sz="1400" dirty="0">
                          <a:solidFill>
                            <a:srgbClr val="0070C0"/>
                          </a:solidFill>
                          <a:latin typeface="Times New Roman" pitchFamily="18" charset="0"/>
                          <a:cs typeface="Times New Roman" pitchFamily="18" charset="0"/>
                        </a:rPr>
                        <a:t>This system researches and develops the intelligent monitoring system of manhole well, and realizes the monitoring of manhole well status based on the Internet of things technology.</a:t>
                      </a:r>
                      <a:endParaRPr lang="en-IN" sz="1400" dirty="0"/>
                    </a:p>
                  </a:txBody>
                  <a:tcPr>
                    <a:solidFill>
                      <a:schemeClr val="accent1">
                        <a:lumMod val="20000"/>
                        <a:lumOff val="80000"/>
                      </a:schemeClr>
                    </a:solidFill>
                  </a:tcPr>
                </a:tc>
                <a:tc>
                  <a:txBody>
                    <a:bodyPr/>
                    <a:lstStyle/>
                    <a:p>
                      <a:r>
                        <a:rPr lang="en-US" sz="1400" dirty="0">
                          <a:solidFill>
                            <a:srgbClr val="0070C0"/>
                          </a:solidFill>
                          <a:latin typeface="Times New Roman" pitchFamily="18" charset="0"/>
                          <a:cs typeface="Times New Roman" pitchFamily="18" charset="0"/>
                        </a:rPr>
                        <a:t>The </a:t>
                      </a:r>
                      <a:r>
                        <a:rPr lang="en-US" sz="1400" dirty="0">
                          <a:solidFill>
                            <a:srgbClr val="FF0000"/>
                          </a:solidFill>
                          <a:latin typeface="Times New Roman" pitchFamily="18" charset="0"/>
                          <a:cs typeface="Times New Roman" pitchFamily="18" charset="0"/>
                        </a:rPr>
                        <a:t>lock well cover </a:t>
                      </a:r>
                      <a:r>
                        <a:rPr lang="en-US" sz="1400" dirty="0">
                          <a:solidFill>
                            <a:srgbClr val="0070C0"/>
                          </a:solidFill>
                          <a:latin typeface="Times New Roman" pitchFamily="18" charset="0"/>
                          <a:cs typeface="Times New Roman" pitchFamily="18" charset="0"/>
                        </a:rPr>
                        <a:t>and the </a:t>
                      </a:r>
                      <a:r>
                        <a:rPr lang="en-US" sz="1400" dirty="0">
                          <a:solidFill>
                            <a:srgbClr val="FF0000"/>
                          </a:solidFill>
                          <a:latin typeface="Times New Roman" pitchFamily="18" charset="0"/>
                          <a:cs typeface="Times New Roman" pitchFamily="18" charset="0"/>
                        </a:rPr>
                        <a:t>alarm terminal </a:t>
                      </a:r>
                      <a:r>
                        <a:rPr lang="en-US" sz="1400" dirty="0">
                          <a:solidFill>
                            <a:srgbClr val="0070C0"/>
                          </a:solidFill>
                          <a:latin typeface="Times New Roman" pitchFamily="18" charset="0"/>
                          <a:cs typeface="Times New Roman" pitchFamily="18" charset="0"/>
                        </a:rPr>
                        <a:t>perceive the change of the well cover state, send information to the application layer through the network and notify the user, and the user will process it accordingly.</a:t>
                      </a:r>
                      <a:endParaRPr lang="en-IN" sz="1400" dirty="0"/>
                    </a:p>
                  </a:txBody>
                  <a:tcPr>
                    <a:solidFill>
                      <a:schemeClr val="accent1">
                        <a:lumMod val="20000"/>
                        <a:lumOff val="80000"/>
                      </a:schemeClr>
                    </a:solidFill>
                  </a:tcPr>
                </a:tc>
                <a:tc>
                  <a:txBody>
                    <a:bodyPr/>
                    <a:lstStyle/>
                    <a:p>
                      <a:r>
                        <a:rPr lang="en-US" sz="1400" dirty="0">
                          <a:solidFill>
                            <a:srgbClr val="0070C0"/>
                          </a:solidFill>
                          <a:latin typeface="Times New Roman" pitchFamily="18" charset="0"/>
                          <a:cs typeface="Times New Roman" pitchFamily="18" charset="0"/>
                        </a:rPr>
                        <a:t>The</a:t>
                      </a:r>
                      <a:r>
                        <a:rPr lang="en-US" sz="1400" dirty="0">
                          <a:solidFill>
                            <a:schemeClr val="accent2"/>
                          </a:solidFill>
                          <a:latin typeface="Times New Roman" pitchFamily="18" charset="0"/>
                          <a:cs typeface="Times New Roman" pitchFamily="18" charset="0"/>
                        </a:rPr>
                        <a:t> </a:t>
                      </a:r>
                      <a:r>
                        <a:rPr lang="en-US" sz="1400" dirty="0">
                          <a:solidFill>
                            <a:srgbClr val="FF0000"/>
                          </a:solidFill>
                          <a:latin typeface="Times New Roman" pitchFamily="18" charset="0"/>
                          <a:cs typeface="Times New Roman" pitchFamily="18" charset="0"/>
                        </a:rPr>
                        <a:t>ground cable</a:t>
                      </a:r>
                      <a:r>
                        <a:rPr lang="en-US" sz="1400" dirty="0">
                          <a:solidFill>
                            <a:schemeClr val="accent2"/>
                          </a:solidFill>
                          <a:latin typeface="Times New Roman" pitchFamily="18" charset="0"/>
                          <a:cs typeface="Times New Roman" pitchFamily="18" charset="0"/>
                        </a:rPr>
                        <a:t> </a:t>
                      </a:r>
                      <a:r>
                        <a:rPr lang="en-US" sz="1400" dirty="0">
                          <a:solidFill>
                            <a:srgbClr val="0070C0"/>
                          </a:solidFill>
                          <a:latin typeface="Times New Roman" pitchFamily="18" charset="0"/>
                          <a:cs typeface="Times New Roman" pitchFamily="18" charset="0"/>
                        </a:rPr>
                        <a:t>is usually laid in the underground pipeline, and the manhole is used as the entrance and exit of the pipeline for maintenance of pipeline and ground cable. </a:t>
                      </a:r>
                      <a:endParaRPr lang="en-IN" sz="1400" dirty="0"/>
                    </a:p>
                  </a:txBody>
                  <a:tcPr>
                    <a:solidFill>
                      <a:schemeClr val="accent1">
                        <a:lumMod val="20000"/>
                        <a:lumOff val="80000"/>
                      </a:schemeClr>
                    </a:solidFill>
                  </a:tcPr>
                </a:tc>
                <a:extLst>
                  <a:ext uri="{0D108BD9-81ED-4DB2-BD59-A6C34878D82A}">
                    <a16:rowId xmlns:a16="http://schemas.microsoft.com/office/drawing/2014/main" val="1371930219"/>
                  </a:ext>
                </a:extLst>
              </a:tr>
              <a:tr h="28034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accent1"/>
                          </a:solidFill>
                          <a:effectLst/>
                          <a:latin typeface="Times New Roman" panose="02020603050405020304" pitchFamily="18" charset="0"/>
                          <a:ea typeface="+mn-ea"/>
                          <a:cs typeface="Times New Roman" panose="02020603050405020304" pitchFamily="18" charset="0"/>
                        </a:rPr>
                        <a:t>Design of Intelligent Well Cover Monitoring System Based on Lora</a:t>
                      </a:r>
                    </a:p>
                    <a:p>
                      <a:endParaRPr lang="en-IN" sz="1400" dirty="0"/>
                    </a:p>
                  </a:txBody>
                  <a:tcPr>
                    <a:solidFill>
                      <a:schemeClr val="accent1">
                        <a:lumMod val="20000"/>
                        <a:lumOff val="80000"/>
                      </a:schemeClr>
                    </a:solidFill>
                  </a:tcPr>
                </a:tc>
                <a:tc>
                  <a:txBody>
                    <a:bodyPr/>
                    <a:lstStyle/>
                    <a:p>
                      <a:r>
                        <a:rPr lang="en-IN" sz="1400" b="0" i="0" u="none" strike="noStrike" kern="1200" dirty="0" err="1">
                          <a:solidFill>
                            <a:schemeClr val="accent1"/>
                          </a:solidFill>
                          <a:effectLst/>
                          <a:latin typeface="Times New Roman" panose="02020603050405020304" pitchFamily="18" charset="0"/>
                          <a:ea typeface="+mn-ea"/>
                          <a:cs typeface="Times New Roman" panose="02020603050405020304" pitchFamily="18" charset="0"/>
                        </a:rPr>
                        <a:t>Yaqi</a:t>
                      </a:r>
                      <a:r>
                        <a:rPr lang="en-IN" sz="1400" b="0" i="0" u="none" strike="noStrike" kern="1200" dirty="0">
                          <a:solidFill>
                            <a:schemeClr val="accent1"/>
                          </a:solidFill>
                          <a:effectLst/>
                          <a:latin typeface="Times New Roman" panose="02020603050405020304" pitchFamily="18" charset="0"/>
                          <a:ea typeface="+mn-ea"/>
                          <a:cs typeface="Times New Roman" panose="02020603050405020304" pitchFamily="18" charset="0"/>
                        </a:rPr>
                        <a:t> Guan, </a:t>
                      </a:r>
                      <a:r>
                        <a:rPr lang="en-IN" sz="1400" b="0" i="0" u="none" strike="noStrike" kern="1200" dirty="0" err="1">
                          <a:solidFill>
                            <a:schemeClr val="accent1"/>
                          </a:solidFill>
                          <a:effectLst/>
                          <a:latin typeface="Times New Roman" panose="02020603050405020304" pitchFamily="18" charset="0"/>
                          <a:ea typeface="+mn-ea"/>
                          <a:cs typeface="Times New Roman" panose="02020603050405020304" pitchFamily="18" charset="0"/>
                        </a:rPr>
                        <a:t>Qun</a:t>
                      </a:r>
                      <a:r>
                        <a:rPr lang="en-IN" sz="1400" b="0" i="0" u="none" strike="noStrike" kern="1200" dirty="0">
                          <a:solidFill>
                            <a:schemeClr val="accent1"/>
                          </a:solidFill>
                          <a:effectLst/>
                          <a:latin typeface="Times New Roman" panose="02020603050405020304" pitchFamily="18" charset="0"/>
                          <a:ea typeface="+mn-ea"/>
                          <a:cs typeface="Times New Roman" panose="02020603050405020304" pitchFamily="18" charset="0"/>
                        </a:rPr>
                        <a:t> Hou</a:t>
                      </a:r>
                      <a:endParaRPr lang="en-IN" sz="1100" u="none" dirty="0">
                        <a:solidFill>
                          <a:schemeClr val="accent1"/>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r>
                        <a:rPr lang="en-IN" sz="1400" dirty="0">
                          <a:solidFill>
                            <a:schemeClr val="accent1"/>
                          </a:solidFill>
                        </a:rPr>
                        <a:t>2021</a:t>
                      </a:r>
                    </a:p>
                  </a:txBody>
                  <a:tcPr>
                    <a:solidFill>
                      <a:schemeClr val="accent1">
                        <a:lumMod val="20000"/>
                        <a:lumOff val="80000"/>
                      </a:schemeClr>
                    </a:solidFill>
                  </a:tcPr>
                </a:tc>
                <a:tc>
                  <a:txBody>
                    <a:bodyPr/>
                    <a:lstStyle/>
                    <a:p>
                      <a:r>
                        <a:rPr lang="en-US" sz="1400" b="0" i="0" kern="1200" dirty="0">
                          <a:solidFill>
                            <a:schemeClr val="accent1"/>
                          </a:solidFill>
                          <a:effectLst/>
                          <a:latin typeface="Times New Roman" panose="02020603050405020304" pitchFamily="18" charset="0"/>
                          <a:ea typeface="+mn-ea"/>
                          <a:cs typeface="Times New Roman" panose="02020603050405020304" pitchFamily="18" charset="0"/>
                        </a:rPr>
                        <a:t>The system terminal selects a variety of sensors, designs the working mode and realizes the collection of well cover node information with high precision and low power consumption, Lora protocol has used as the medium to exchange data to the system server.</a:t>
                      </a:r>
                      <a:endParaRPr lang="en-IN" sz="1100" dirty="0">
                        <a:solidFill>
                          <a:schemeClr val="accent1"/>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r>
                        <a:rPr lang="en-US" sz="1400" b="0" i="0" kern="1200" dirty="0">
                          <a:solidFill>
                            <a:schemeClr val="accent1"/>
                          </a:solidFill>
                          <a:effectLst/>
                          <a:latin typeface="Times New Roman" panose="02020603050405020304" pitchFamily="18" charset="0"/>
                          <a:ea typeface="+mn-ea"/>
                          <a:cs typeface="Times New Roman" panose="02020603050405020304" pitchFamily="18" charset="0"/>
                        </a:rPr>
                        <a:t>The system terminal is tested which verifies the practicability of the system, and can provide efficient and unified intelligent well cover management and control, with a wide range of application scenarios.</a:t>
                      </a:r>
                      <a:endParaRPr lang="en-IN" sz="1100" dirty="0">
                        <a:solidFill>
                          <a:schemeClr val="accent1"/>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r>
                        <a:rPr lang="en-IN" sz="1400" dirty="0">
                          <a:solidFill>
                            <a:srgbClr val="FF0000"/>
                          </a:solidFill>
                          <a:latin typeface="Times New Roman" panose="02020603050405020304" pitchFamily="18" charset="0"/>
                          <a:cs typeface="Times New Roman" panose="02020603050405020304" pitchFamily="18" charset="0"/>
                        </a:rPr>
                        <a:t>Slow</a:t>
                      </a:r>
                      <a:r>
                        <a:rPr lang="en-IN" sz="1400" dirty="0">
                          <a:solidFill>
                            <a:schemeClr val="accent1"/>
                          </a:solidFill>
                          <a:latin typeface="Times New Roman" panose="02020603050405020304" pitchFamily="18" charset="0"/>
                          <a:cs typeface="Times New Roman" panose="02020603050405020304" pitchFamily="18" charset="0"/>
                        </a:rPr>
                        <a:t> and </a:t>
                      </a:r>
                      <a:r>
                        <a:rPr lang="en-IN" sz="1400" dirty="0">
                          <a:solidFill>
                            <a:srgbClr val="FF0000"/>
                          </a:solidFill>
                          <a:latin typeface="Times New Roman" panose="02020603050405020304" pitchFamily="18" charset="0"/>
                          <a:cs typeface="Times New Roman" panose="02020603050405020304" pitchFamily="18" charset="0"/>
                        </a:rPr>
                        <a:t>inefficient.</a:t>
                      </a:r>
                    </a:p>
                  </a:txBody>
                  <a:tcPr>
                    <a:solidFill>
                      <a:schemeClr val="accent1">
                        <a:lumMod val="20000"/>
                        <a:lumOff val="80000"/>
                      </a:schemeClr>
                    </a:solidFill>
                  </a:tcPr>
                </a:tc>
                <a:extLst>
                  <a:ext uri="{0D108BD9-81ED-4DB2-BD59-A6C34878D82A}">
                    <a16:rowId xmlns:a16="http://schemas.microsoft.com/office/drawing/2014/main" val="4153970889"/>
                  </a:ext>
                </a:extLst>
              </a:tr>
            </a:tbl>
          </a:graphicData>
        </a:graphic>
      </p:graphicFrame>
    </p:spTree>
    <p:extLst>
      <p:ext uri="{BB962C8B-B14F-4D97-AF65-F5344CB8AC3E}">
        <p14:creationId xmlns:p14="http://schemas.microsoft.com/office/powerpoint/2010/main" val="33433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55545" y="0"/>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09-04-2023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5</a:t>
            </a:fld>
            <a:endParaRPr lang="en-IN"/>
          </a:p>
        </p:txBody>
      </p:sp>
      <p:graphicFrame>
        <p:nvGraphicFramePr>
          <p:cNvPr id="3" name="Table 2">
            <a:extLst>
              <a:ext uri="{FF2B5EF4-FFF2-40B4-BE49-F238E27FC236}">
                <a16:creationId xmlns:a16="http://schemas.microsoft.com/office/drawing/2014/main" id="{335135D2-DE2B-CF4C-0401-2657ACDAA50A}"/>
              </a:ext>
            </a:extLst>
          </p:cNvPr>
          <p:cNvGraphicFramePr>
            <a:graphicFrameLocks noGrp="1"/>
          </p:cNvGraphicFramePr>
          <p:nvPr>
            <p:extLst>
              <p:ext uri="{D42A27DB-BD31-4B8C-83A1-F6EECF244321}">
                <p14:modId xmlns:p14="http://schemas.microsoft.com/office/powerpoint/2010/main" val="4008039845"/>
              </p:ext>
            </p:extLst>
          </p:nvPr>
        </p:nvGraphicFramePr>
        <p:xfrm>
          <a:off x="188259" y="530258"/>
          <a:ext cx="8848166" cy="5885549"/>
        </p:xfrm>
        <a:graphic>
          <a:graphicData uri="http://schemas.openxmlformats.org/drawingml/2006/table">
            <a:tbl>
              <a:tblPr firstRow="1" bandRow="1">
                <a:tableStyleId>{5C22544A-7EE6-4342-B048-85BDC9FD1C3A}</a:tableStyleId>
              </a:tblPr>
              <a:tblGrid>
                <a:gridCol w="1117248">
                  <a:extLst>
                    <a:ext uri="{9D8B030D-6E8A-4147-A177-3AD203B41FA5}">
                      <a16:colId xmlns:a16="http://schemas.microsoft.com/office/drawing/2014/main" val="2682415788"/>
                    </a:ext>
                  </a:extLst>
                </a:gridCol>
                <a:gridCol w="1539634">
                  <a:extLst>
                    <a:ext uri="{9D8B030D-6E8A-4147-A177-3AD203B41FA5}">
                      <a16:colId xmlns:a16="http://schemas.microsoft.com/office/drawing/2014/main" val="1629576882"/>
                    </a:ext>
                  </a:extLst>
                </a:gridCol>
                <a:gridCol w="717445">
                  <a:extLst>
                    <a:ext uri="{9D8B030D-6E8A-4147-A177-3AD203B41FA5}">
                      <a16:colId xmlns:a16="http://schemas.microsoft.com/office/drawing/2014/main" val="1823642264"/>
                    </a:ext>
                  </a:extLst>
                </a:gridCol>
                <a:gridCol w="2196798">
                  <a:extLst>
                    <a:ext uri="{9D8B030D-6E8A-4147-A177-3AD203B41FA5}">
                      <a16:colId xmlns:a16="http://schemas.microsoft.com/office/drawing/2014/main" val="1207978383"/>
                    </a:ext>
                  </a:extLst>
                </a:gridCol>
                <a:gridCol w="1493679">
                  <a:extLst>
                    <a:ext uri="{9D8B030D-6E8A-4147-A177-3AD203B41FA5}">
                      <a16:colId xmlns:a16="http://schemas.microsoft.com/office/drawing/2014/main" val="3639323927"/>
                    </a:ext>
                  </a:extLst>
                </a:gridCol>
                <a:gridCol w="1783362">
                  <a:extLst>
                    <a:ext uri="{9D8B030D-6E8A-4147-A177-3AD203B41FA5}">
                      <a16:colId xmlns:a16="http://schemas.microsoft.com/office/drawing/2014/main" val="1355728657"/>
                    </a:ext>
                  </a:extLst>
                </a:gridCol>
              </a:tblGrid>
              <a:tr h="448553">
                <a:tc>
                  <a:txBody>
                    <a:bodyPr/>
                    <a:lstStyle/>
                    <a:p>
                      <a:r>
                        <a:rPr lang="en-IN" sz="1400" dirty="0">
                          <a:latin typeface="Times New Roman" panose="02020603050405020304" pitchFamily="18" charset="0"/>
                          <a:cs typeface="Times New Roman" panose="02020603050405020304" pitchFamily="18" charset="0"/>
                        </a:rPr>
                        <a:t>    TITLE</a:t>
                      </a:r>
                    </a:p>
                  </a:txBody>
                  <a:tcPr>
                    <a:solidFill>
                      <a:schemeClr val="accent1"/>
                    </a:solidFill>
                  </a:tcPr>
                </a:tc>
                <a:tc>
                  <a:txBody>
                    <a:bodyPr/>
                    <a:lstStyle/>
                    <a:p>
                      <a:r>
                        <a:rPr lang="en-IN" sz="1400" dirty="0"/>
                        <a:t>AUTHOR</a:t>
                      </a:r>
                    </a:p>
                  </a:txBody>
                  <a:tcPr>
                    <a:solidFill>
                      <a:schemeClr val="accent1"/>
                    </a:solidFill>
                  </a:tcPr>
                </a:tc>
                <a:tc>
                  <a:txBody>
                    <a:bodyPr/>
                    <a:lstStyle/>
                    <a:p>
                      <a:r>
                        <a:rPr lang="en-IN" sz="1400" dirty="0"/>
                        <a:t>YEAR</a:t>
                      </a:r>
                    </a:p>
                  </a:txBody>
                  <a:tcPr>
                    <a:solidFill>
                      <a:schemeClr val="accent1"/>
                    </a:solidFill>
                  </a:tcPr>
                </a:tc>
                <a:tc>
                  <a:txBody>
                    <a:bodyPr/>
                    <a:lstStyle/>
                    <a:p>
                      <a:r>
                        <a:rPr lang="en-IN" sz="1400" dirty="0"/>
                        <a:t>DESCRIPTION</a:t>
                      </a:r>
                    </a:p>
                  </a:txBody>
                  <a:tcPr>
                    <a:solidFill>
                      <a:schemeClr val="accent1"/>
                    </a:solidFill>
                  </a:tcPr>
                </a:tc>
                <a:tc>
                  <a:txBody>
                    <a:bodyPr/>
                    <a:lstStyle/>
                    <a:p>
                      <a:r>
                        <a:rPr lang="en-IN" sz="1400" dirty="0"/>
                        <a:t>ADVANTAGES</a:t>
                      </a:r>
                    </a:p>
                  </a:txBody>
                  <a:tcPr>
                    <a:solidFill>
                      <a:schemeClr val="accent1"/>
                    </a:solidFill>
                  </a:tcPr>
                </a:tc>
                <a:tc>
                  <a:txBody>
                    <a:bodyPr/>
                    <a:lstStyle/>
                    <a:p>
                      <a:r>
                        <a:rPr lang="en-IN" sz="1400" dirty="0"/>
                        <a:t>DISADVANTAGES</a:t>
                      </a:r>
                    </a:p>
                  </a:txBody>
                  <a:tcPr>
                    <a:solidFill>
                      <a:schemeClr val="accent1"/>
                    </a:solidFill>
                  </a:tcPr>
                </a:tc>
                <a:extLst>
                  <a:ext uri="{0D108BD9-81ED-4DB2-BD59-A6C34878D82A}">
                    <a16:rowId xmlns:a16="http://schemas.microsoft.com/office/drawing/2014/main" val="2348065267"/>
                  </a:ext>
                </a:extLst>
              </a:tr>
              <a:tr h="29580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0070C0"/>
                          </a:solidFill>
                          <a:latin typeface="Times New Roman" pitchFamily="18" charset="0"/>
                          <a:cs typeface="Times New Roman" pitchFamily="18" charset="0"/>
                        </a:rPr>
                        <a:t>Design and Implementation of Intelligent Manhole Cover Monitoring System Based on NB-IoT</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0070C0"/>
                          </a:solidFill>
                          <a:latin typeface="Times New Roman" pitchFamily="18" charset="0"/>
                          <a:cs typeface="Times New Roman" pitchFamily="18" charset="0"/>
                        </a:rPr>
                        <a:t>Guo </a:t>
                      </a:r>
                      <a:r>
                        <a:rPr lang="en-US" sz="1600" b="0" dirty="0" err="1">
                          <a:solidFill>
                            <a:srgbClr val="0070C0"/>
                          </a:solidFill>
                          <a:latin typeface="Times New Roman" pitchFamily="18" charset="0"/>
                          <a:cs typeface="Times New Roman" pitchFamily="18" charset="0"/>
                        </a:rPr>
                        <a:t>Xiucai</a:t>
                      </a:r>
                      <a:r>
                        <a:rPr lang="en-US" sz="1600" b="0" dirty="0">
                          <a:solidFill>
                            <a:srgbClr val="0070C0"/>
                          </a:solidFill>
                          <a:latin typeface="Times New Roman" pitchFamily="18" charset="0"/>
                          <a:cs typeface="Times New Roman" pitchFamily="18" charset="0"/>
                        </a:rPr>
                        <a:t>, Liu </a:t>
                      </a:r>
                      <a:r>
                        <a:rPr lang="en-US" sz="1600" b="0" dirty="0" err="1">
                          <a:solidFill>
                            <a:srgbClr val="0070C0"/>
                          </a:solidFill>
                          <a:latin typeface="Times New Roman" pitchFamily="18" charset="0"/>
                          <a:cs typeface="Times New Roman" pitchFamily="18" charset="0"/>
                        </a:rPr>
                        <a:t>Bingbing</a:t>
                      </a:r>
                      <a:r>
                        <a:rPr lang="en-US" sz="1600" b="0" dirty="0">
                          <a:solidFill>
                            <a:srgbClr val="0070C0"/>
                          </a:solidFill>
                          <a:latin typeface="Times New Roman" pitchFamily="18" charset="0"/>
                          <a:cs typeface="Times New Roman" pitchFamily="18" charset="0"/>
                        </a:rPr>
                        <a:t>, Wang Lili</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0070C0"/>
                          </a:solidFill>
                          <a:latin typeface="Times New Roman" pitchFamily="18" charset="0"/>
                          <a:cs typeface="Times New Roman" pitchFamily="18" charset="0"/>
                        </a:rPr>
                        <a:t>2019</a:t>
                      </a:r>
                    </a:p>
                  </a:txBody>
                  <a:tcPr>
                    <a:solidFill>
                      <a:schemeClr val="accent1">
                        <a:lumMod val="20000"/>
                        <a:lumOff val="80000"/>
                      </a:schemeClr>
                    </a:solidFill>
                  </a:tcPr>
                </a:tc>
                <a:tc>
                  <a:txBody>
                    <a:bodyPr/>
                    <a:lstStyle/>
                    <a:p>
                      <a:pPr marL="114300" indent="0">
                        <a:buNone/>
                      </a:pPr>
                      <a:r>
                        <a:rPr lang="en-US" sz="1600" b="0" dirty="0">
                          <a:solidFill>
                            <a:srgbClr val="0070C0"/>
                          </a:solidFill>
                          <a:latin typeface="Times New Roman" pitchFamily="18" charset="0"/>
                          <a:cs typeface="Times New Roman" pitchFamily="18" charset="0"/>
                        </a:rPr>
                        <a:t>This</a:t>
                      </a:r>
                    </a:p>
                    <a:p>
                      <a:pPr marL="114300" indent="0">
                        <a:buNone/>
                      </a:pPr>
                      <a:r>
                        <a:rPr lang="en-US" sz="1600" b="0" dirty="0">
                          <a:solidFill>
                            <a:srgbClr val="0070C0"/>
                          </a:solidFill>
                          <a:latin typeface="Times New Roman" pitchFamily="18" charset="0"/>
                          <a:cs typeface="Times New Roman" pitchFamily="18" charset="0"/>
                        </a:rPr>
                        <a:t>paper designs an intelligent manhole cover monitoring system based </a:t>
                      </a:r>
                      <a:r>
                        <a:rPr lang="en-US" sz="1600" b="0" dirty="0">
                          <a:solidFill>
                            <a:srgbClr val="FF0000"/>
                          </a:solidFill>
                          <a:latin typeface="Times New Roman" pitchFamily="18" charset="0"/>
                          <a:cs typeface="Times New Roman" pitchFamily="18" charset="0"/>
                        </a:rPr>
                        <a:t>on narrow band Internet of things (NB-IoT) technology</a:t>
                      </a:r>
                      <a:r>
                        <a:rPr lang="en-US" sz="1600" b="0" dirty="0">
                          <a:solidFill>
                            <a:srgbClr val="0070C0"/>
                          </a:solidFill>
                          <a:latin typeface="Times New Roman" pitchFamily="18" charset="0"/>
                          <a:cs typeface="Times New Roman" pitchFamily="18" charset="0"/>
                        </a:rPr>
                        <a:t>. </a:t>
                      </a:r>
                      <a:endParaRPr lang="en-IN" sz="1600" b="0" dirty="0"/>
                    </a:p>
                  </a:txBody>
                  <a:tcPr>
                    <a:solidFill>
                      <a:schemeClr val="accent1">
                        <a:lumMod val="20000"/>
                        <a:lumOff val="80000"/>
                      </a:schemeClr>
                    </a:solidFill>
                  </a:tcPr>
                </a:tc>
                <a:tc>
                  <a:txBody>
                    <a:bodyPr/>
                    <a:lstStyle/>
                    <a:p>
                      <a:r>
                        <a:rPr lang="en-US" sz="1600" b="0" dirty="0">
                          <a:solidFill>
                            <a:srgbClr val="0070C0"/>
                          </a:solidFill>
                          <a:latin typeface="Times New Roman" pitchFamily="18" charset="0"/>
                          <a:cs typeface="Times New Roman" pitchFamily="18" charset="0"/>
                        </a:rPr>
                        <a:t>The sensing layer is based on the </a:t>
                      </a:r>
                      <a:r>
                        <a:rPr lang="en-US" sz="1600" b="0" dirty="0">
                          <a:solidFill>
                            <a:srgbClr val="FF0000"/>
                          </a:solidFill>
                          <a:latin typeface="Times New Roman" pitchFamily="18" charset="0"/>
                          <a:cs typeface="Times New Roman" pitchFamily="18" charset="0"/>
                        </a:rPr>
                        <a:t>embedded ARM microprocessor </a:t>
                      </a:r>
                      <a:r>
                        <a:rPr lang="en-US" sz="1600" b="0" dirty="0">
                          <a:solidFill>
                            <a:srgbClr val="0070C0"/>
                          </a:solidFill>
                          <a:latin typeface="Times New Roman" pitchFamily="18" charset="0"/>
                          <a:cs typeface="Times New Roman" pitchFamily="18" charset="0"/>
                        </a:rPr>
                        <a:t>and combines sensor technology to collect the manhole cover data.</a:t>
                      </a:r>
                      <a:endParaRPr lang="en-IN" sz="1600" b="0" dirty="0"/>
                    </a:p>
                  </a:txBody>
                  <a:tcPr>
                    <a:solidFill>
                      <a:schemeClr val="accent1">
                        <a:lumMod val="20000"/>
                        <a:lumOff val="80000"/>
                      </a:schemeClr>
                    </a:solidFill>
                  </a:tcPr>
                </a:tc>
                <a:tc>
                  <a:txBody>
                    <a:bodyPr/>
                    <a:lstStyle/>
                    <a:p>
                      <a:r>
                        <a:rPr lang="en-US" sz="1600" b="0" dirty="0">
                          <a:solidFill>
                            <a:srgbClr val="FF0000"/>
                          </a:solidFill>
                          <a:latin typeface="Times New Roman" pitchFamily="18" charset="0"/>
                          <a:cs typeface="Times New Roman" pitchFamily="18" charset="0"/>
                        </a:rPr>
                        <a:t>Immature technology </a:t>
                      </a:r>
                      <a:r>
                        <a:rPr lang="en-US" sz="1600" b="0" dirty="0">
                          <a:solidFill>
                            <a:srgbClr val="0070C0"/>
                          </a:solidFill>
                          <a:latin typeface="Times New Roman" pitchFamily="18" charset="0"/>
                          <a:cs typeface="Times New Roman" pitchFamily="18" charset="0"/>
                        </a:rPr>
                        <a:t>and insufficient comprehensive analysis</a:t>
                      </a:r>
                      <a:endParaRPr lang="en-IN" sz="1600" b="0" dirty="0"/>
                    </a:p>
                  </a:txBody>
                  <a:tcPr>
                    <a:solidFill>
                      <a:schemeClr val="accent1">
                        <a:lumMod val="20000"/>
                        <a:lumOff val="80000"/>
                      </a:schemeClr>
                    </a:solidFill>
                  </a:tcPr>
                </a:tc>
                <a:extLst>
                  <a:ext uri="{0D108BD9-81ED-4DB2-BD59-A6C34878D82A}">
                    <a16:rowId xmlns:a16="http://schemas.microsoft.com/office/drawing/2014/main" val="4254631066"/>
                  </a:ext>
                </a:extLst>
              </a:tr>
              <a:tr h="24194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70C0"/>
                          </a:solidFill>
                          <a:latin typeface="Times New Roman" panose="02020603050405020304" pitchFamily="18" charset="0"/>
                          <a:cs typeface="Times New Roman" panose="02020603050405020304" pitchFamily="18" charset="0"/>
                        </a:rPr>
                        <a:t>An IoT Based Proposed System for Monitoring Manhole in Context of Bangladesh</a:t>
                      </a:r>
                      <a:endParaRPr lang="en-US" sz="1400" b="0" dirty="0">
                        <a:solidFill>
                          <a:srgbClr val="0070C0"/>
                        </a:solidFill>
                        <a:latin typeface="Times New Roman" pitchFamily="18" charset="0"/>
                        <a:cs typeface="Times New Roman" pitchFamily="18" charset="0"/>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solidFill>
                            <a:srgbClr val="0070C0"/>
                          </a:solidFill>
                          <a:latin typeface="Times New Roman" panose="02020603050405020304" pitchFamily="18" charset="0"/>
                          <a:cs typeface="Times New Roman" panose="02020603050405020304" pitchFamily="18" charset="0"/>
                        </a:rPr>
                        <a:t>Saadnoor</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Salehin</a:t>
                      </a:r>
                      <a:r>
                        <a:rPr lang="en-US" sz="1400" dirty="0">
                          <a:solidFill>
                            <a:srgbClr val="0070C0"/>
                          </a:solidFill>
                          <a:latin typeface="Times New Roman" panose="02020603050405020304" pitchFamily="18" charset="0"/>
                          <a:cs typeface="Times New Roman" panose="02020603050405020304" pitchFamily="18" charset="0"/>
                        </a:rPr>
                        <a:t>, Syeda Sabrina </a:t>
                      </a:r>
                      <a:r>
                        <a:rPr lang="en-US" sz="1400" dirty="0" err="1">
                          <a:solidFill>
                            <a:srgbClr val="0070C0"/>
                          </a:solidFill>
                          <a:latin typeface="Times New Roman" panose="02020603050405020304" pitchFamily="18" charset="0"/>
                          <a:cs typeface="Times New Roman" panose="02020603050405020304" pitchFamily="18" charset="0"/>
                        </a:rPr>
                        <a:t>Akter</a:t>
                      </a:r>
                      <a:r>
                        <a:rPr lang="en-US" sz="1400" dirty="0">
                          <a:solidFill>
                            <a:srgbClr val="0070C0"/>
                          </a:solidFill>
                          <a:latin typeface="Times New Roman" panose="02020603050405020304" pitchFamily="18" charset="0"/>
                          <a:cs typeface="Times New Roman" panose="02020603050405020304" pitchFamily="18" charset="0"/>
                        </a:rPr>
                        <a:t>, Anika </a:t>
                      </a:r>
                      <a:r>
                        <a:rPr lang="en-US" sz="1400" dirty="0" err="1">
                          <a:solidFill>
                            <a:srgbClr val="0070C0"/>
                          </a:solidFill>
                          <a:latin typeface="Times New Roman" panose="02020603050405020304" pitchFamily="18" charset="0"/>
                          <a:cs typeface="Times New Roman" panose="02020603050405020304" pitchFamily="18" charset="0"/>
                        </a:rPr>
                        <a:t>Ibnat</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Tasmiah</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Tamzid</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Anannya</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Nurun</a:t>
                      </a:r>
                      <a:r>
                        <a:rPr lang="en-US" sz="1400" dirty="0">
                          <a:solidFill>
                            <a:srgbClr val="0070C0"/>
                          </a:solidFill>
                          <a:latin typeface="Times New Roman" panose="02020603050405020304" pitchFamily="18" charset="0"/>
                          <a:cs typeface="Times New Roman" panose="02020603050405020304" pitchFamily="18" charset="0"/>
                        </a:rPr>
                        <a:t> Nahar </a:t>
                      </a:r>
                      <a:r>
                        <a:rPr lang="en-US" sz="1400" dirty="0" err="1">
                          <a:solidFill>
                            <a:srgbClr val="0070C0"/>
                          </a:solidFill>
                          <a:latin typeface="Times New Roman" panose="02020603050405020304" pitchFamily="18" charset="0"/>
                          <a:cs typeface="Times New Roman" panose="02020603050405020304" pitchFamily="18" charset="0"/>
                        </a:rPr>
                        <a:t>Liya</a:t>
                      </a:r>
                      <a:r>
                        <a:rPr lang="en-US" sz="1400" dirty="0">
                          <a:solidFill>
                            <a:srgbClr val="0070C0"/>
                          </a:solidFill>
                          <a:latin typeface="Times New Roman" panose="02020603050405020304" pitchFamily="18" charset="0"/>
                          <a:cs typeface="Times New Roman" panose="02020603050405020304" pitchFamily="18" charset="0"/>
                        </a:rPr>
                        <a:t>, Manisha </a:t>
                      </a:r>
                      <a:r>
                        <a:rPr lang="en-US" sz="1400" dirty="0" err="1">
                          <a:solidFill>
                            <a:srgbClr val="0070C0"/>
                          </a:solidFill>
                          <a:latin typeface="Times New Roman" panose="02020603050405020304" pitchFamily="18" charset="0"/>
                          <a:cs typeface="Times New Roman" panose="02020603050405020304" pitchFamily="18" charset="0"/>
                        </a:rPr>
                        <a:t>Paramita,Md</a:t>
                      </a:r>
                      <a:r>
                        <a:rPr lang="en-US" sz="1400" dirty="0">
                          <a:solidFill>
                            <a:srgbClr val="0070C0"/>
                          </a:solidFill>
                          <a:latin typeface="Times New Roman" panose="02020603050405020304" pitchFamily="18" charset="0"/>
                          <a:cs typeface="Times New Roman" panose="02020603050405020304" pitchFamily="18" charset="0"/>
                        </a:rPr>
                        <a:t> Mahboob Karim</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70C0"/>
                          </a:solidFill>
                          <a:latin typeface="Times New Roman" panose="02020603050405020304" pitchFamily="18" charset="0"/>
                          <a:cs typeface="Times New Roman" panose="02020603050405020304" pitchFamily="18" charset="0"/>
                        </a:rPr>
                        <a:t>2018</a:t>
                      </a:r>
                      <a:endParaRPr lang="en-IN" sz="1400" dirty="0">
                        <a:solidFill>
                          <a:srgbClr val="0070C0"/>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marL="114300" indent="0">
                        <a:buNone/>
                      </a:pPr>
                      <a:r>
                        <a:rPr lang="en-US" sz="1400" dirty="0">
                          <a:solidFill>
                            <a:srgbClr val="0070C0"/>
                          </a:solidFill>
                          <a:latin typeface="Times New Roman" panose="02020603050405020304" pitchFamily="18" charset="0"/>
                          <a:cs typeface="Times New Roman" panose="02020603050405020304" pitchFamily="18" charset="0"/>
                        </a:rPr>
                        <a:t>This paper presents an </a:t>
                      </a:r>
                      <a:r>
                        <a:rPr lang="en-US" sz="1400" dirty="0">
                          <a:solidFill>
                            <a:srgbClr val="FF0000"/>
                          </a:solidFill>
                          <a:latin typeface="Times New Roman" panose="02020603050405020304" pitchFamily="18" charset="0"/>
                          <a:cs typeface="Times New Roman" panose="02020603050405020304" pitchFamily="18" charset="0"/>
                        </a:rPr>
                        <a:t> manhole monitoring system </a:t>
                      </a:r>
                      <a:r>
                        <a:rPr lang="en-US" sz="1400" dirty="0">
                          <a:solidFill>
                            <a:srgbClr val="0070C0"/>
                          </a:solidFill>
                          <a:latin typeface="Times New Roman" panose="02020603050405020304" pitchFamily="18" charset="0"/>
                          <a:cs typeface="Times New Roman" panose="02020603050405020304" pitchFamily="18" charset="0"/>
                        </a:rPr>
                        <a:t>which </a:t>
                      </a:r>
                      <a:r>
                        <a:rPr lang="en-US" sz="1400" dirty="0">
                          <a:solidFill>
                            <a:srgbClr val="FF0000"/>
                          </a:solidFill>
                          <a:latin typeface="Times New Roman" panose="02020603050405020304" pitchFamily="18" charset="0"/>
                          <a:cs typeface="Times New Roman" panose="02020603050405020304" pitchFamily="18" charset="0"/>
                        </a:rPr>
                        <a:t>detects harmful chemicals and toxic gases inside the manhole</a:t>
                      </a:r>
                      <a:r>
                        <a:rPr lang="en-US" sz="1400" dirty="0">
                          <a:solidFill>
                            <a:srgbClr val="0070C0"/>
                          </a:solidFill>
                          <a:latin typeface="Times New Roman" panose="02020603050405020304" pitchFamily="18" charset="0"/>
                          <a:cs typeface="Times New Roman" panose="02020603050405020304" pitchFamily="18" charset="0"/>
                        </a:rPr>
                        <a:t>,  generates an alarm to the passersby in that situation, alerts the authority about the system state. </a:t>
                      </a:r>
                      <a:endParaRPr lang="en-US" sz="1400" b="0" dirty="0">
                        <a:solidFill>
                          <a:srgbClr val="0070C0"/>
                        </a:solidFill>
                        <a:latin typeface="Times New Roman" pitchFamily="18" charset="0"/>
                        <a:cs typeface="Times New Roman" pitchFamily="18" charset="0"/>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70C0"/>
                          </a:solidFill>
                          <a:latin typeface="Times New Roman" panose="02020603050405020304" pitchFamily="18" charset="0"/>
                          <a:cs typeface="Times New Roman" panose="02020603050405020304" pitchFamily="18" charset="0"/>
                        </a:rPr>
                        <a:t>The system has been </a:t>
                      </a:r>
                      <a:r>
                        <a:rPr lang="en-US" sz="1400" dirty="0">
                          <a:solidFill>
                            <a:srgbClr val="FF0000"/>
                          </a:solidFill>
                          <a:latin typeface="Times New Roman" panose="02020603050405020304" pitchFamily="18" charset="0"/>
                          <a:cs typeface="Times New Roman" panose="02020603050405020304" pitchFamily="18" charset="0"/>
                        </a:rPr>
                        <a:t>implemented in an academic environment to carry out the automated monitoring of a manhole</a:t>
                      </a:r>
                      <a:r>
                        <a:rPr lang="en-US" sz="1400" dirty="0">
                          <a:solidFill>
                            <a:srgbClr val="0070C0"/>
                          </a:solidFill>
                          <a:latin typeface="Times New Roman" panose="02020603050405020304" pitchFamily="18" charset="0"/>
                          <a:cs typeface="Times New Roman" panose="02020603050405020304" pitchFamily="18" charset="0"/>
                        </a:rPr>
                        <a:t> to evaluate the proposed features.</a:t>
                      </a:r>
                      <a:endParaRPr lang="en-IN" sz="1400" dirty="0">
                        <a:solidFill>
                          <a:srgbClr val="0070C0"/>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r>
                        <a:rPr lang="en-US" sz="1400" dirty="0">
                          <a:solidFill>
                            <a:srgbClr val="0070C0"/>
                          </a:solidFill>
                          <a:latin typeface="Times New Roman" panose="02020603050405020304" pitchFamily="18" charset="0"/>
                          <a:cs typeface="Times New Roman" panose="02020603050405020304" pitchFamily="18" charset="0"/>
                        </a:rPr>
                        <a:t>The concerned authorities can take proper measures to maintain the manhole. </a:t>
                      </a:r>
                      <a:endParaRPr lang="en-IN" sz="1400" b="0" dirty="0"/>
                    </a:p>
                  </a:txBody>
                  <a:tcPr>
                    <a:solidFill>
                      <a:schemeClr val="accent1">
                        <a:lumMod val="20000"/>
                        <a:lumOff val="80000"/>
                      </a:schemeClr>
                    </a:solidFill>
                  </a:tcPr>
                </a:tc>
                <a:extLst>
                  <a:ext uri="{0D108BD9-81ED-4DB2-BD59-A6C34878D82A}">
                    <a16:rowId xmlns:a16="http://schemas.microsoft.com/office/drawing/2014/main" val="4006803125"/>
                  </a:ext>
                </a:extLst>
              </a:tr>
            </a:tbl>
          </a:graphicData>
        </a:graphic>
      </p:graphicFrame>
    </p:spTree>
    <p:extLst>
      <p:ext uri="{BB962C8B-B14F-4D97-AF65-F5344CB8AC3E}">
        <p14:creationId xmlns:p14="http://schemas.microsoft.com/office/powerpoint/2010/main" val="329505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09-04-2023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6</a:t>
            </a:fld>
            <a:endParaRPr lang="en-IN"/>
          </a:p>
        </p:txBody>
      </p:sp>
      <p:graphicFrame>
        <p:nvGraphicFramePr>
          <p:cNvPr id="4" name="Table 3">
            <a:extLst>
              <a:ext uri="{FF2B5EF4-FFF2-40B4-BE49-F238E27FC236}">
                <a16:creationId xmlns:a16="http://schemas.microsoft.com/office/drawing/2014/main" id="{EF102014-2EE2-D372-6703-D328A5727B41}"/>
              </a:ext>
            </a:extLst>
          </p:cNvPr>
          <p:cNvGraphicFramePr>
            <a:graphicFrameLocks noGrp="1"/>
          </p:cNvGraphicFramePr>
          <p:nvPr>
            <p:extLst>
              <p:ext uri="{D42A27DB-BD31-4B8C-83A1-F6EECF244321}">
                <p14:modId xmlns:p14="http://schemas.microsoft.com/office/powerpoint/2010/main" val="1155713214"/>
              </p:ext>
            </p:extLst>
          </p:nvPr>
        </p:nvGraphicFramePr>
        <p:xfrm>
          <a:off x="116541" y="696248"/>
          <a:ext cx="8919884" cy="5740410"/>
        </p:xfrm>
        <a:graphic>
          <a:graphicData uri="http://schemas.openxmlformats.org/drawingml/2006/table">
            <a:tbl>
              <a:tblPr firstRow="1" bandRow="1">
                <a:tableStyleId>{5C22544A-7EE6-4342-B048-85BDC9FD1C3A}</a:tableStyleId>
              </a:tblPr>
              <a:tblGrid>
                <a:gridCol w="1192306">
                  <a:extLst>
                    <a:ext uri="{9D8B030D-6E8A-4147-A177-3AD203B41FA5}">
                      <a16:colId xmlns:a16="http://schemas.microsoft.com/office/drawing/2014/main" val="1466110179"/>
                    </a:ext>
                  </a:extLst>
                </a:gridCol>
                <a:gridCol w="1272988">
                  <a:extLst>
                    <a:ext uri="{9D8B030D-6E8A-4147-A177-3AD203B41FA5}">
                      <a16:colId xmlns:a16="http://schemas.microsoft.com/office/drawing/2014/main" val="960227838"/>
                    </a:ext>
                  </a:extLst>
                </a:gridCol>
                <a:gridCol w="860612">
                  <a:extLst>
                    <a:ext uri="{9D8B030D-6E8A-4147-A177-3AD203B41FA5}">
                      <a16:colId xmlns:a16="http://schemas.microsoft.com/office/drawing/2014/main" val="1766691796"/>
                    </a:ext>
                  </a:extLst>
                </a:gridCol>
                <a:gridCol w="2034988">
                  <a:extLst>
                    <a:ext uri="{9D8B030D-6E8A-4147-A177-3AD203B41FA5}">
                      <a16:colId xmlns:a16="http://schemas.microsoft.com/office/drawing/2014/main" val="4011087572"/>
                    </a:ext>
                  </a:extLst>
                </a:gridCol>
                <a:gridCol w="1653178">
                  <a:extLst>
                    <a:ext uri="{9D8B030D-6E8A-4147-A177-3AD203B41FA5}">
                      <a16:colId xmlns:a16="http://schemas.microsoft.com/office/drawing/2014/main" val="2981969435"/>
                    </a:ext>
                  </a:extLst>
                </a:gridCol>
                <a:gridCol w="1905812">
                  <a:extLst>
                    <a:ext uri="{9D8B030D-6E8A-4147-A177-3AD203B41FA5}">
                      <a16:colId xmlns:a16="http://schemas.microsoft.com/office/drawing/2014/main" val="1727264680"/>
                    </a:ext>
                  </a:extLst>
                </a:gridCol>
              </a:tblGrid>
              <a:tr h="398172">
                <a:tc>
                  <a:txBody>
                    <a:bodyPr/>
                    <a:lstStyle/>
                    <a:p>
                      <a:r>
                        <a:rPr lang="en-IN" sz="1400" dirty="0">
                          <a:latin typeface="Times New Roman" panose="02020603050405020304" pitchFamily="18" charset="0"/>
                          <a:cs typeface="Times New Roman" panose="02020603050405020304" pitchFamily="18" charset="0"/>
                        </a:rPr>
                        <a:t>    TITLE</a:t>
                      </a:r>
                    </a:p>
                  </a:txBody>
                  <a:tcPr/>
                </a:tc>
                <a:tc>
                  <a:txBody>
                    <a:bodyPr/>
                    <a:lstStyle/>
                    <a:p>
                      <a:r>
                        <a:rPr lang="en-IN" sz="1400" dirty="0"/>
                        <a:t>AUTHOR</a:t>
                      </a:r>
                    </a:p>
                  </a:txBody>
                  <a:tcPr/>
                </a:tc>
                <a:tc>
                  <a:txBody>
                    <a:bodyPr/>
                    <a:lstStyle/>
                    <a:p>
                      <a:r>
                        <a:rPr lang="en-IN" sz="1400" dirty="0"/>
                        <a:t>YEAR</a:t>
                      </a:r>
                    </a:p>
                  </a:txBody>
                  <a:tcPr/>
                </a:tc>
                <a:tc>
                  <a:txBody>
                    <a:bodyPr/>
                    <a:lstStyle/>
                    <a:p>
                      <a:r>
                        <a:rPr lang="en-IN" sz="1400" dirty="0"/>
                        <a:t>DESCRIPTION</a:t>
                      </a:r>
                    </a:p>
                  </a:txBody>
                  <a:tcPr/>
                </a:tc>
                <a:tc>
                  <a:txBody>
                    <a:bodyPr/>
                    <a:lstStyle/>
                    <a:p>
                      <a:r>
                        <a:rPr lang="en-IN" sz="1400" dirty="0"/>
                        <a:t>ADVANTAGES</a:t>
                      </a:r>
                    </a:p>
                  </a:txBody>
                  <a:tcPr/>
                </a:tc>
                <a:tc>
                  <a:txBody>
                    <a:bodyPr/>
                    <a:lstStyle/>
                    <a:p>
                      <a:r>
                        <a:rPr lang="en-IN" sz="1400" dirty="0"/>
                        <a:t>DISADVANTAGES</a:t>
                      </a:r>
                    </a:p>
                  </a:txBody>
                  <a:tcPr/>
                </a:tc>
                <a:extLst>
                  <a:ext uri="{0D108BD9-81ED-4DB2-BD59-A6C34878D82A}">
                    <a16:rowId xmlns:a16="http://schemas.microsoft.com/office/drawing/2014/main" val="2622789234"/>
                  </a:ext>
                </a:extLst>
              </a:tr>
              <a:tr h="2671119">
                <a:tc>
                  <a:txBody>
                    <a:bodyPr/>
                    <a:lstStyle/>
                    <a:p>
                      <a:pPr algn="just">
                        <a:buNone/>
                      </a:pPr>
                      <a:r>
                        <a:rPr lang="en-US" sz="1400" dirty="0">
                          <a:solidFill>
                            <a:srgbClr val="0070C0"/>
                          </a:solidFill>
                          <a:latin typeface="Times New Roman" panose="02020603050405020304" pitchFamily="18" charset="0"/>
                          <a:cs typeface="Times New Roman" panose="02020603050405020304" pitchFamily="18" charset="0"/>
                        </a:rPr>
                        <a:t>Research on an intelligent monitoring</a:t>
                      </a:r>
                    </a:p>
                    <a:p>
                      <a:pPr algn="just">
                        <a:buNone/>
                      </a:pPr>
                      <a:r>
                        <a:rPr lang="en-US" sz="1400" dirty="0">
                          <a:solidFill>
                            <a:srgbClr val="0070C0"/>
                          </a:solidFill>
                          <a:latin typeface="Times New Roman" panose="02020603050405020304" pitchFamily="18" charset="0"/>
                          <a:cs typeface="Times New Roman" panose="02020603050405020304" pitchFamily="18" charset="0"/>
                        </a:rPr>
                        <a:t>device for  cable manhole covers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dirty="0">
                        <a:solidFill>
                          <a:srgbClr val="0070C0"/>
                        </a:solidFill>
                        <a:latin typeface="Times New Roman" pitchFamily="18" charset="0"/>
                        <a:cs typeface="Times New Roman" pitchFamily="18" charset="0"/>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70C0"/>
                          </a:solidFill>
                          <a:latin typeface="Times New Roman" panose="02020603050405020304" pitchFamily="18" charset="0"/>
                          <a:cs typeface="Times New Roman" panose="02020603050405020304" pitchFamily="18" charset="0"/>
                        </a:rPr>
                        <a:t>ZHANG </a:t>
                      </a:r>
                      <a:r>
                        <a:rPr lang="en-US" sz="1400" dirty="0" err="1">
                          <a:solidFill>
                            <a:srgbClr val="0070C0"/>
                          </a:solidFill>
                          <a:latin typeface="Times New Roman" panose="02020603050405020304" pitchFamily="18" charset="0"/>
                          <a:cs typeface="Times New Roman" panose="02020603050405020304" pitchFamily="18" charset="0"/>
                        </a:rPr>
                        <a:t>Chongbiao</a:t>
                      </a:r>
                      <a:r>
                        <a:rPr lang="en-US" sz="1400" dirty="0">
                          <a:solidFill>
                            <a:srgbClr val="0070C0"/>
                          </a:solidFill>
                          <a:latin typeface="Times New Roman" panose="02020603050405020304" pitchFamily="18" charset="0"/>
                          <a:cs typeface="Times New Roman" panose="02020603050405020304" pitchFamily="18" charset="0"/>
                        </a:rPr>
                        <a:t>, QIN </a:t>
                      </a:r>
                      <a:r>
                        <a:rPr lang="en-US" sz="1400" dirty="0" err="1">
                          <a:solidFill>
                            <a:srgbClr val="0070C0"/>
                          </a:solidFill>
                          <a:latin typeface="Times New Roman" panose="02020603050405020304" pitchFamily="18" charset="0"/>
                          <a:cs typeface="Times New Roman" panose="02020603050405020304" pitchFamily="18" charset="0"/>
                        </a:rPr>
                        <a:t>Mingbo</a:t>
                      </a:r>
                      <a:r>
                        <a:rPr lang="en-US" sz="1400" dirty="0">
                          <a:solidFill>
                            <a:srgbClr val="0070C0"/>
                          </a:solidFill>
                          <a:latin typeface="Times New Roman" panose="02020603050405020304" pitchFamily="18" charset="0"/>
                          <a:cs typeface="Times New Roman" panose="02020603050405020304" pitchFamily="18" charset="0"/>
                        </a:rPr>
                        <a:t>, CHENG Long, GE Qi, SONG </a:t>
                      </a:r>
                      <a:r>
                        <a:rPr lang="en-US" sz="1400" dirty="0" err="1">
                          <a:solidFill>
                            <a:srgbClr val="0070C0"/>
                          </a:solidFill>
                          <a:latin typeface="Times New Roman" panose="02020603050405020304" pitchFamily="18" charset="0"/>
                          <a:cs typeface="Times New Roman" panose="02020603050405020304" pitchFamily="18" charset="0"/>
                        </a:rPr>
                        <a:t>Jiajia</a:t>
                      </a:r>
                      <a:r>
                        <a:rPr lang="en-US" sz="1400" dirty="0">
                          <a:solidFill>
                            <a:srgbClr val="0070C0"/>
                          </a:solidFill>
                          <a:latin typeface="Times New Roman" panose="02020603050405020304" pitchFamily="18" charset="0"/>
                          <a:cs typeface="Times New Roman" panose="02020603050405020304" pitchFamily="18" charset="0"/>
                        </a:rPr>
                        <a:t> , ZHANG </a:t>
                      </a:r>
                      <a:r>
                        <a:rPr lang="en-US" sz="1400" dirty="0" err="1">
                          <a:solidFill>
                            <a:srgbClr val="0070C0"/>
                          </a:solidFill>
                          <a:latin typeface="Times New Roman" panose="02020603050405020304" pitchFamily="18" charset="0"/>
                          <a:cs typeface="Times New Roman" panose="02020603050405020304" pitchFamily="18" charset="0"/>
                        </a:rPr>
                        <a:t>Jinbo</a:t>
                      </a:r>
                      <a:endParaRPr lang="en-US" sz="1400" dirty="0">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dirty="0">
                        <a:solidFill>
                          <a:srgbClr val="0070C0"/>
                        </a:solidFill>
                        <a:latin typeface="Times New Roman" pitchFamily="18" charset="0"/>
                        <a:cs typeface="Times New Roman" pitchFamily="18" charset="0"/>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70C0"/>
                          </a:solidFill>
                          <a:latin typeface="Times New Roman" panose="02020603050405020304" pitchFamily="18" charset="0"/>
                          <a:cs typeface="Times New Roman" panose="02020603050405020304" pitchFamily="18" charset="0"/>
                        </a:rPr>
                        <a:t>2018</a:t>
                      </a:r>
                      <a:endParaRPr lang="en-US" sz="1400" b="0" dirty="0">
                        <a:solidFill>
                          <a:srgbClr val="0070C0"/>
                        </a:solidFill>
                        <a:latin typeface="Times New Roman" pitchFamily="18" charset="0"/>
                        <a:cs typeface="Times New Roman" pitchFamily="18" charset="0"/>
                      </a:endParaRPr>
                    </a:p>
                  </a:txBody>
                  <a:tcPr>
                    <a:solidFill>
                      <a:schemeClr val="accent1">
                        <a:lumMod val="20000"/>
                        <a:lumOff val="80000"/>
                      </a:schemeClr>
                    </a:solidFill>
                  </a:tcPr>
                </a:tc>
                <a:tc>
                  <a:txBody>
                    <a:bodyPr/>
                    <a:lstStyle/>
                    <a:p>
                      <a:pPr marL="114300" indent="0">
                        <a:buNone/>
                      </a:pPr>
                      <a:r>
                        <a:rPr lang="en-US" sz="1400" dirty="0">
                          <a:solidFill>
                            <a:srgbClr val="0070C0"/>
                          </a:solidFill>
                          <a:latin typeface="Times New Roman" panose="02020603050405020304" pitchFamily="18" charset="0"/>
                          <a:cs typeface="Times New Roman" panose="02020603050405020304" pitchFamily="18" charset="0"/>
                        </a:rPr>
                        <a:t>This paper proposed an monitoring device which uses </a:t>
                      </a:r>
                      <a:r>
                        <a:rPr lang="en-US" sz="1400" dirty="0">
                          <a:solidFill>
                            <a:srgbClr val="FF0000"/>
                          </a:solidFill>
                          <a:latin typeface="Times New Roman" panose="02020603050405020304" pitchFamily="18" charset="0"/>
                          <a:cs typeface="Times New Roman" panose="02020603050405020304" pitchFamily="18" charset="0"/>
                        </a:rPr>
                        <a:t>six axis sensors to monitor the attitude of the cable well covers</a:t>
                      </a:r>
                      <a:r>
                        <a:rPr lang="en-US" sz="1400" dirty="0">
                          <a:solidFill>
                            <a:srgbClr val="0070C0"/>
                          </a:solidFill>
                          <a:latin typeface="Times New Roman" panose="02020603050405020304" pitchFamily="18" charset="0"/>
                          <a:cs typeface="Times New Roman" panose="02020603050405020304" pitchFamily="18" charset="0"/>
                        </a:rPr>
                        <a:t>. Once the attitude changes, it is sent to the </a:t>
                      </a:r>
                      <a:r>
                        <a:rPr lang="en-US" sz="1400" dirty="0">
                          <a:solidFill>
                            <a:srgbClr val="FF0000"/>
                          </a:solidFill>
                          <a:latin typeface="Times New Roman" panose="02020603050405020304" pitchFamily="18" charset="0"/>
                          <a:cs typeface="Times New Roman" panose="02020603050405020304" pitchFamily="18" charset="0"/>
                        </a:rPr>
                        <a:t>supervisors’ mobile phones </a:t>
                      </a:r>
                      <a:r>
                        <a:rPr lang="en-US" sz="1400" dirty="0">
                          <a:solidFill>
                            <a:srgbClr val="0070C0"/>
                          </a:solidFill>
                          <a:latin typeface="Times New Roman" panose="02020603050405020304" pitchFamily="18" charset="0"/>
                          <a:cs typeface="Times New Roman" panose="02020603050405020304" pitchFamily="18" charset="0"/>
                        </a:rPr>
                        <a:t>through wireless network.</a:t>
                      </a:r>
                      <a:endParaRPr lang="en-US" sz="1400" b="0" dirty="0">
                        <a:solidFill>
                          <a:srgbClr val="0070C0"/>
                        </a:solidFill>
                        <a:latin typeface="Times New Roman" pitchFamily="18" charset="0"/>
                        <a:cs typeface="Times New Roman" pitchFamily="18" charset="0"/>
                      </a:endParaRPr>
                    </a:p>
                  </a:txBody>
                  <a:tcPr>
                    <a:solidFill>
                      <a:schemeClr val="accent1">
                        <a:lumMod val="20000"/>
                        <a:lumOff val="80000"/>
                      </a:schemeClr>
                    </a:solidFill>
                  </a:tcPr>
                </a:tc>
                <a:tc>
                  <a:txBody>
                    <a:bodyPr/>
                    <a:lstStyle/>
                    <a:p>
                      <a:r>
                        <a:rPr lang="en-US" sz="1400" dirty="0">
                          <a:solidFill>
                            <a:srgbClr val="FF0000"/>
                          </a:solidFill>
                          <a:latin typeface="Times New Roman" panose="02020603050405020304" pitchFamily="18" charset="0"/>
                          <a:cs typeface="Times New Roman" panose="02020603050405020304" pitchFamily="18" charset="0"/>
                        </a:rPr>
                        <a:t>Timely monitor whether the cable</a:t>
                      </a:r>
                    </a:p>
                    <a:p>
                      <a:r>
                        <a:rPr lang="en-US" sz="1400" dirty="0">
                          <a:solidFill>
                            <a:srgbClr val="FF0000"/>
                          </a:solidFill>
                          <a:latin typeface="Times New Roman" panose="02020603050405020304" pitchFamily="18" charset="0"/>
                          <a:cs typeface="Times New Roman" panose="02020603050405020304" pitchFamily="18" charset="0"/>
                        </a:rPr>
                        <a:t>manhole cover is moved artificially</a:t>
                      </a:r>
                      <a:r>
                        <a:rPr lang="en-US" sz="1400" dirty="0">
                          <a:solidFill>
                            <a:srgbClr val="0070C0"/>
                          </a:solidFill>
                          <a:latin typeface="Times New Roman" panose="02020603050405020304" pitchFamily="18" charset="0"/>
                          <a:cs typeface="Times New Roman" panose="02020603050405020304" pitchFamily="18" charset="0"/>
                        </a:rPr>
                        <a:t>, which is of great significance to improve the safety of road driving.</a:t>
                      </a:r>
                      <a:endParaRPr lang="en-IN" sz="1400" dirty="0">
                        <a:solidFill>
                          <a:srgbClr val="0070C0"/>
                        </a:solidFill>
                        <a:latin typeface="Times New Roman" panose="02020603050405020304" pitchFamily="18" charset="0"/>
                        <a:cs typeface="Times New Roman" panose="02020603050405020304" pitchFamily="18" charset="0"/>
                      </a:endParaRPr>
                    </a:p>
                    <a:p>
                      <a:endParaRPr lang="en-IN" sz="1400" b="0" dirty="0"/>
                    </a:p>
                  </a:txBody>
                  <a:tcPr>
                    <a:solidFill>
                      <a:schemeClr val="accent1">
                        <a:lumMod val="20000"/>
                        <a:lumOff val="80000"/>
                      </a:schemeClr>
                    </a:solidFill>
                  </a:tcPr>
                </a:tc>
                <a:tc>
                  <a:txBody>
                    <a:bodyPr/>
                    <a:lstStyle/>
                    <a:p>
                      <a:r>
                        <a:rPr lang="en-US" sz="1400" dirty="0">
                          <a:solidFill>
                            <a:srgbClr val="FF0000"/>
                          </a:solidFill>
                          <a:latin typeface="Times New Roman" panose="02020603050405020304" pitchFamily="18" charset="0"/>
                          <a:cs typeface="Times New Roman" panose="02020603050405020304" pitchFamily="18" charset="0"/>
                        </a:rPr>
                        <a:t>criminals are given the opportunity to steal covers and cables</a:t>
                      </a:r>
                      <a:r>
                        <a:rPr lang="en-US" sz="1400" dirty="0">
                          <a:solidFill>
                            <a:srgbClr val="0070C0"/>
                          </a:solidFill>
                          <a:latin typeface="Times New Roman" panose="02020603050405020304" pitchFamily="18" charset="0"/>
                          <a:cs typeface="Times New Roman" panose="02020603050405020304" pitchFamily="18" charset="0"/>
                        </a:rPr>
                        <a:t>. </a:t>
                      </a:r>
                      <a:endParaRPr lang="en-IN" sz="1400" b="0" dirty="0"/>
                    </a:p>
                  </a:txBody>
                  <a:tcPr>
                    <a:solidFill>
                      <a:schemeClr val="accent1">
                        <a:lumMod val="20000"/>
                        <a:lumOff val="80000"/>
                      </a:schemeClr>
                    </a:solidFill>
                  </a:tcPr>
                </a:tc>
                <a:extLst>
                  <a:ext uri="{0D108BD9-81ED-4DB2-BD59-A6C34878D82A}">
                    <a16:rowId xmlns:a16="http://schemas.microsoft.com/office/drawing/2014/main" val="3448490961"/>
                  </a:ext>
                </a:extLst>
              </a:tr>
              <a:tr h="2671119">
                <a:tc>
                  <a:txBody>
                    <a:bodyPr/>
                    <a:lstStyle/>
                    <a:p>
                      <a:r>
                        <a:rPr lang="en-US" sz="1400" b="0" dirty="0">
                          <a:solidFill>
                            <a:srgbClr val="0070C0"/>
                          </a:solidFill>
                          <a:latin typeface="Times New Roman" pitchFamily="18" charset="0"/>
                          <a:cs typeface="Times New Roman" pitchFamily="18" charset="0"/>
                        </a:rPr>
                        <a:t>Secure Manhole Monitoring System Employing Sensors and GSM Techniques</a:t>
                      </a:r>
                      <a:endParaRPr lang="en-IN" sz="1400" b="0"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rgbClr val="0070C0"/>
                          </a:solidFill>
                          <a:latin typeface="Times New Roman" pitchFamily="18" charset="0"/>
                          <a:cs typeface="Times New Roman" pitchFamily="18" charset="0"/>
                        </a:rPr>
                        <a:t>Nataraja N, </a:t>
                      </a:r>
                      <a:r>
                        <a:rPr lang="en-US" sz="1400" b="0" dirty="0" err="1">
                          <a:solidFill>
                            <a:srgbClr val="0070C0"/>
                          </a:solidFill>
                          <a:latin typeface="Times New Roman" pitchFamily="18" charset="0"/>
                          <a:cs typeface="Times New Roman" pitchFamily="18" charset="0"/>
                        </a:rPr>
                        <a:t>Amruthavarshini</a:t>
                      </a:r>
                      <a:r>
                        <a:rPr lang="en-US" sz="1400" b="0" dirty="0">
                          <a:solidFill>
                            <a:srgbClr val="0070C0"/>
                          </a:solidFill>
                          <a:latin typeface="Times New Roman" pitchFamily="18" charset="0"/>
                          <a:cs typeface="Times New Roman" pitchFamily="18" charset="0"/>
                        </a:rPr>
                        <a:t> R, Chaitra N L, Jyothi K, </a:t>
                      </a:r>
                      <a:r>
                        <a:rPr lang="en-US" sz="1400" b="0" dirty="0" err="1">
                          <a:solidFill>
                            <a:srgbClr val="0070C0"/>
                          </a:solidFill>
                          <a:latin typeface="Times New Roman" pitchFamily="18" charset="0"/>
                          <a:cs typeface="Times New Roman" pitchFamily="18" charset="0"/>
                        </a:rPr>
                        <a:t>Krupaa</a:t>
                      </a:r>
                      <a:r>
                        <a:rPr lang="en-US" sz="1400" b="0" dirty="0">
                          <a:solidFill>
                            <a:srgbClr val="0070C0"/>
                          </a:solidFill>
                          <a:latin typeface="Times New Roman" pitchFamily="18" charset="0"/>
                          <a:cs typeface="Times New Roman" pitchFamily="18" charset="0"/>
                        </a:rPr>
                        <a:t> N, S </a:t>
                      </a:r>
                      <a:r>
                        <a:rPr lang="en-US" sz="1400" b="0" dirty="0" err="1">
                          <a:solidFill>
                            <a:srgbClr val="0070C0"/>
                          </a:solidFill>
                          <a:latin typeface="Times New Roman" pitchFamily="18" charset="0"/>
                          <a:cs typeface="Times New Roman" pitchFamily="18" charset="0"/>
                        </a:rPr>
                        <a:t>S</a:t>
                      </a:r>
                      <a:r>
                        <a:rPr lang="en-US" sz="1400" b="0" dirty="0">
                          <a:solidFill>
                            <a:srgbClr val="0070C0"/>
                          </a:solidFill>
                          <a:latin typeface="Times New Roman" pitchFamily="18" charset="0"/>
                          <a:cs typeface="Times New Roman" pitchFamily="18" charset="0"/>
                        </a:rPr>
                        <a:t> M </a:t>
                      </a:r>
                      <a:r>
                        <a:rPr lang="en-US" sz="1400" b="0" dirty="0" err="1">
                          <a:solidFill>
                            <a:srgbClr val="0070C0"/>
                          </a:solidFill>
                          <a:latin typeface="Times New Roman" pitchFamily="18" charset="0"/>
                          <a:cs typeface="Times New Roman" pitchFamily="18" charset="0"/>
                        </a:rPr>
                        <a:t>Saqquaf</a:t>
                      </a:r>
                      <a:endParaRPr lang="en-US" sz="1400" b="0" dirty="0">
                        <a:solidFill>
                          <a:srgbClr val="0070C0"/>
                        </a:solidFill>
                        <a:latin typeface="Times New Roman" pitchFamily="18" charset="0"/>
                        <a:cs typeface="Times New Roman" pitchFamily="18" charset="0"/>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rgbClr val="0070C0"/>
                          </a:solidFill>
                          <a:latin typeface="Times New Roman" pitchFamily="18" charset="0"/>
                          <a:cs typeface="Times New Roman" pitchFamily="18" charset="0"/>
                        </a:rPr>
                        <a:t>2018</a:t>
                      </a:r>
                    </a:p>
                  </a:txBody>
                  <a:tcPr>
                    <a:solidFill>
                      <a:schemeClr val="accent1">
                        <a:lumMod val="20000"/>
                        <a:lumOff val="80000"/>
                      </a:schemeClr>
                    </a:solidFill>
                  </a:tcPr>
                </a:tc>
                <a:tc>
                  <a:txBody>
                    <a:bodyPr/>
                    <a:lstStyle/>
                    <a:p>
                      <a:pPr marL="114300" indent="0">
                        <a:buNone/>
                      </a:pPr>
                      <a:r>
                        <a:rPr lang="en-US" sz="1400" b="0" dirty="0">
                          <a:solidFill>
                            <a:srgbClr val="0070C0"/>
                          </a:solidFill>
                          <a:latin typeface="Times New Roman" pitchFamily="18" charset="0"/>
                          <a:cs typeface="Times New Roman" pitchFamily="18" charset="0"/>
                        </a:rPr>
                        <a:t>Manhole opening detection and alerting is mainly based on </a:t>
                      </a:r>
                      <a:r>
                        <a:rPr lang="en-US" sz="1400" b="0" dirty="0">
                          <a:solidFill>
                            <a:srgbClr val="FF0000"/>
                          </a:solidFill>
                          <a:latin typeface="Times New Roman" pitchFamily="18" charset="0"/>
                          <a:cs typeface="Times New Roman" pitchFamily="18" charset="0"/>
                        </a:rPr>
                        <a:t>detecting the manholes</a:t>
                      </a:r>
                      <a:r>
                        <a:rPr lang="en-US" sz="1400" b="0" dirty="0">
                          <a:solidFill>
                            <a:schemeClr val="accent2"/>
                          </a:solidFill>
                          <a:latin typeface="Times New Roman" pitchFamily="18" charset="0"/>
                          <a:cs typeface="Times New Roman" pitchFamily="18" charset="0"/>
                        </a:rPr>
                        <a:t> </a:t>
                      </a:r>
                      <a:r>
                        <a:rPr lang="en-US" sz="1400" b="0" dirty="0">
                          <a:solidFill>
                            <a:srgbClr val="0070C0"/>
                          </a:solidFill>
                          <a:latin typeface="Times New Roman" pitchFamily="18" charset="0"/>
                          <a:cs typeface="Times New Roman" pitchFamily="18" charset="0"/>
                        </a:rPr>
                        <a:t>which are opened due to overflow of sewage / rain water during heavy rainfall and alerting when a manhole opening is detected </a:t>
                      </a:r>
                      <a:endParaRPr lang="en-IN" sz="1400" b="0" dirty="0"/>
                    </a:p>
                  </a:txBody>
                  <a:tcPr>
                    <a:solidFill>
                      <a:schemeClr val="accent1">
                        <a:lumMod val="20000"/>
                        <a:lumOff val="80000"/>
                      </a:schemeClr>
                    </a:solidFill>
                  </a:tcPr>
                </a:tc>
                <a:tc>
                  <a:txBody>
                    <a:bodyPr/>
                    <a:lstStyle/>
                    <a:p>
                      <a:r>
                        <a:rPr lang="en-US" sz="1400" b="0" dirty="0">
                          <a:solidFill>
                            <a:srgbClr val="0070C0"/>
                          </a:solidFill>
                          <a:latin typeface="Times New Roman" pitchFamily="18" charset="0"/>
                          <a:cs typeface="Times New Roman" pitchFamily="18" charset="0"/>
                        </a:rPr>
                        <a:t>An alerting system is built wherein the </a:t>
                      </a:r>
                      <a:r>
                        <a:rPr lang="en-US" sz="1400" b="0" dirty="0">
                          <a:solidFill>
                            <a:srgbClr val="FF0000"/>
                          </a:solidFill>
                          <a:latin typeface="Times New Roman" pitchFamily="18" charset="0"/>
                          <a:cs typeface="Times New Roman" pitchFamily="18" charset="0"/>
                        </a:rPr>
                        <a:t>buzzer alerts </a:t>
                      </a:r>
                      <a:r>
                        <a:rPr lang="en-US" sz="1400" b="0" dirty="0">
                          <a:solidFill>
                            <a:srgbClr val="0070C0"/>
                          </a:solidFill>
                          <a:latin typeface="Times New Roman" pitchFamily="18" charset="0"/>
                          <a:cs typeface="Times New Roman" pitchFamily="18" charset="0"/>
                        </a:rPr>
                        <a:t>the surrounding and sends the sensed data to the managing authorities using GSM techniques. </a:t>
                      </a:r>
                      <a:endParaRPr lang="en-IN" sz="1400" b="0"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rgbClr val="0070C0"/>
                          </a:solidFill>
                          <a:latin typeface="Times New Roman" pitchFamily="18" charset="0"/>
                          <a:cs typeface="Times New Roman" pitchFamily="18" charset="0"/>
                        </a:rPr>
                        <a:t>Overflow of sewage water, increase in pressure or temperature, it leads to the breakage of the manhole lids. </a:t>
                      </a:r>
                      <a:endParaRPr lang="en-US" sz="1400" b="0" dirty="0">
                        <a:solidFill>
                          <a:srgbClr val="0070C0"/>
                        </a:solidFill>
                      </a:endParaRPr>
                    </a:p>
                  </a:txBody>
                  <a:tcPr>
                    <a:solidFill>
                      <a:schemeClr val="accent1">
                        <a:lumMod val="20000"/>
                        <a:lumOff val="80000"/>
                      </a:schemeClr>
                    </a:solidFill>
                  </a:tcPr>
                </a:tc>
                <a:extLst>
                  <a:ext uri="{0D108BD9-81ED-4DB2-BD59-A6C34878D82A}">
                    <a16:rowId xmlns:a16="http://schemas.microsoft.com/office/drawing/2014/main" val="2557183309"/>
                  </a:ext>
                </a:extLst>
              </a:tr>
            </a:tbl>
          </a:graphicData>
        </a:graphic>
      </p:graphicFrame>
    </p:spTree>
    <p:extLst>
      <p:ext uri="{BB962C8B-B14F-4D97-AF65-F5344CB8AC3E}">
        <p14:creationId xmlns:p14="http://schemas.microsoft.com/office/powerpoint/2010/main" val="404964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338"/>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320AE4C-C8AD-5FE8-F765-45A6576E3B0B}"/>
              </a:ext>
            </a:extLst>
          </p:cNvPr>
          <p:cNvSpPr>
            <a:spLocks noGrp="1"/>
          </p:cNvSpPr>
          <p:nvPr>
            <p:ph type="dt" sz="half" idx="10"/>
          </p:nvPr>
        </p:nvSpPr>
        <p:spPr/>
        <p:txBody>
          <a:bodyPr/>
          <a:lstStyle/>
          <a:p>
            <a:fld id="{72CFDEE5-572C-4F2E-BEBB-78B6E85B2556}" type="datetime1">
              <a:rPr lang="en-IN" smtClean="0"/>
              <a:t>09-04-2023</a:t>
            </a:fld>
            <a:endParaRPr lang="en-IN"/>
          </a:p>
        </p:txBody>
      </p:sp>
      <p:sp>
        <p:nvSpPr>
          <p:cNvPr id="4" name="Slide Number Placeholder 3">
            <a:extLst>
              <a:ext uri="{FF2B5EF4-FFF2-40B4-BE49-F238E27FC236}">
                <a16:creationId xmlns:a16="http://schemas.microsoft.com/office/drawing/2014/main" id="{69985F6D-C615-D78B-6019-8D3BBB5A2B93}"/>
              </a:ext>
            </a:extLst>
          </p:cNvPr>
          <p:cNvSpPr>
            <a:spLocks noGrp="1"/>
          </p:cNvSpPr>
          <p:nvPr>
            <p:ph type="sldNum" sz="quarter" idx="12"/>
          </p:nvPr>
        </p:nvSpPr>
        <p:spPr/>
        <p:txBody>
          <a:bodyPr/>
          <a:lstStyle/>
          <a:p>
            <a:fld id="{9D3FF152-60F5-4862-82F9-1190556AA56F}" type="slidenum">
              <a:rPr lang="en-IN" smtClean="0"/>
              <a:t>7</a:t>
            </a:fld>
            <a:endParaRPr lang="en-IN"/>
          </a:p>
        </p:txBody>
      </p:sp>
      <p:sp>
        <p:nvSpPr>
          <p:cNvPr id="5" name="TextBox 4">
            <a:extLst>
              <a:ext uri="{FF2B5EF4-FFF2-40B4-BE49-F238E27FC236}">
                <a16:creationId xmlns:a16="http://schemas.microsoft.com/office/drawing/2014/main" id="{AF343107-8F98-7D5B-2C4D-53E5BC49FC25}"/>
              </a:ext>
            </a:extLst>
          </p:cNvPr>
          <p:cNvSpPr txBox="1"/>
          <p:nvPr/>
        </p:nvSpPr>
        <p:spPr>
          <a:xfrm>
            <a:off x="103094" y="525920"/>
            <a:ext cx="8843682" cy="6001643"/>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Now a days manhole problems in the populated cities is the major issues. Opening of manholes due to breakage of manhole cover, manhole explosions are major threat in recent days. Manhole cover opening leads to accidental fall of vehicles , pedestrians leading to accidents or loss of life.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Manhole opening detection and alerting is mainly based on detecting the manholes which are opened due to overflow of sewage rain water during heavy rainfall and alerting. When a manhole opening is detected either due to overflow of sewage water, increase in pressure or temperature, it leads to the breakage of the manhole lids.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avoid such incidents even before it could affect the public, an alerting system is built wherein the buzzer alerts the surrounding and sends the sensed data to the managing authorities using GSM techniques. So, they can take precautionary action to close the manhole considering public safety</a:t>
            </a:r>
            <a:r>
              <a:rPr lang="en-US" sz="2400" dirty="0"/>
              <a:t>.</a:t>
            </a:r>
            <a:endParaRPr lang="en-IN" sz="2400" dirty="0"/>
          </a:p>
        </p:txBody>
      </p:sp>
    </p:spTree>
    <p:extLst>
      <p:ext uri="{BB962C8B-B14F-4D97-AF65-F5344CB8AC3E}">
        <p14:creationId xmlns:p14="http://schemas.microsoft.com/office/powerpoint/2010/main" val="126665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493619" y="160024"/>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89E01FDE-22D3-49D9-846C-C14CA8C34E8A}" type="datetime1">
              <a:rPr lang="en-IN" smtClean="0"/>
              <a:t>09-04-2023</a:t>
            </a:fld>
            <a:endParaRPr lang="en-IN"/>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8</a:t>
            </a:fld>
            <a:endParaRPr lang="en-IN"/>
          </a:p>
        </p:txBody>
      </p:sp>
      <p:sp>
        <p:nvSpPr>
          <p:cNvPr id="5" name="TextBox 4">
            <a:extLst>
              <a:ext uri="{FF2B5EF4-FFF2-40B4-BE49-F238E27FC236}">
                <a16:creationId xmlns:a16="http://schemas.microsoft.com/office/drawing/2014/main" id="{830CCF52-9BEB-054A-D8B4-4EB5401D2B18}"/>
              </a:ext>
            </a:extLst>
          </p:cNvPr>
          <p:cNvSpPr txBox="1"/>
          <p:nvPr/>
        </p:nvSpPr>
        <p:spPr>
          <a:xfrm>
            <a:off x="493619" y="894006"/>
            <a:ext cx="8156762" cy="2523768"/>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proposed method, the narrow band technology used to connect all nodes into the single master to update the information.</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prevent manhole accidents using sensor provide the proper data.</a:t>
            </a:r>
            <a:endParaRPr lang="en-AU" sz="2800" dirty="0">
              <a:latin typeface="Times New Roman" panose="02020603050405020304" pitchFamily="18"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979CF44F-D1C5-2974-2130-011EFE5F4ABC}"/>
              </a:ext>
            </a:extLst>
          </p:cNvPr>
          <p:cNvSpPr txBox="1"/>
          <p:nvPr/>
        </p:nvSpPr>
        <p:spPr>
          <a:xfrm>
            <a:off x="628650" y="3417774"/>
            <a:ext cx="4670612" cy="646331"/>
          </a:xfrm>
          <a:prstGeom prst="rect">
            <a:avLst/>
          </a:prstGeom>
          <a:noFill/>
        </p:spPr>
        <p:txBody>
          <a:bodyPr wrap="square" rtlCol="0">
            <a:spAutoFit/>
          </a:bodyPr>
          <a:lstStyle/>
          <a:p>
            <a:r>
              <a:rPr lang="en-US" sz="3600" b="1" dirty="0">
                <a:solidFill>
                  <a:srgbClr val="7030A0"/>
                </a:solidFill>
                <a:latin typeface="Times New Roman" panose="02020603050405020304" pitchFamily="18" charset="0"/>
                <a:cs typeface="Times New Roman" panose="02020603050405020304" pitchFamily="18" charset="0"/>
              </a:rPr>
              <a:t>Advantages</a:t>
            </a:r>
            <a:endParaRPr lang="en-IN" dirty="0"/>
          </a:p>
        </p:txBody>
      </p:sp>
      <p:sp>
        <p:nvSpPr>
          <p:cNvPr id="7" name="TextBox 6">
            <a:extLst>
              <a:ext uri="{FF2B5EF4-FFF2-40B4-BE49-F238E27FC236}">
                <a16:creationId xmlns:a16="http://schemas.microsoft.com/office/drawing/2014/main" id="{EEF06BF5-AFF9-3C7D-D5EC-2FB38E23D167}"/>
              </a:ext>
            </a:extLst>
          </p:cNvPr>
          <p:cNvSpPr txBox="1"/>
          <p:nvPr/>
        </p:nvSpPr>
        <p:spPr>
          <a:xfrm>
            <a:off x="628650" y="4267829"/>
            <a:ext cx="7189694" cy="1384995"/>
          </a:xfrm>
          <a:prstGeom prst="rect">
            <a:avLst/>
          </a:prstGeom>
          <a:noFill/>
        </p:spPr>
        <p:txBody>
          <a:bodyPr wrap="square" rtlCol="0">
            <a:spAutoFit/>
          </a:bodyPr>
          <a:lstStyle/>
          <a:p>
            <a:pPr marL="571500" indent="-571500">
              <a:buFont typeface="Arial" pitchFamily="34" charset="0"/>
              <a:buChar char="•"/>
            </a:pPr>
            <a:r>
              <a:rPr lang="en-US" sz="2800" dirty="0">
                <a:latin typeface="Times New Roman" pitchFamily="18" charset="0"/>
                <a:cs typeface="Times New Roman" pitchFamily="18" charset="0"/>
              </a:rPr>
              <a:t>Reduce the human deaths in the drainage system.</a:t>
            </a:r>
          </a:p>
          <a:p>
            <a:pPr marL="571500" indent="-571500">
              <a:buFont typeface="Arial" pitchFamily="34" charset="0"/>
              <a:buChar char="•"/>
            </a:pPr>
            <a:r>
              <a:rPr lang="en-US" sz="2800" dirty="0">
                <a:latin typeface="Times New Roman" pitchFamily="18" charset="0"/>
                <a:cs typeface="Times New Roman" pitchFamily="18" charset="0"/>
              </a:rPr>
              <a:t>The monitoring system easy to handle</a:t>
            </a:r>
            <a:endParaRPr lang="en-IN" sz="2800" dirty="0"/>
          </a:p>
        </p:txBody>
      </p:sp>
    </p:spTree>
    <p:extLst>
      <p:ext uri="{BB962C8B-B14F-4D97-AF65-F5344CB8AC3E}">
        <p14:creationId xmlns:p14="http://schemas.microsoft.com/office/powerpoint/2010/main" val="85330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fld id="{E8DB6051-EE13-42E6-98E9-4DCFCECF34A5}" type="datetime1">
              <a:rPr lang="en-IN" smtClean="0"/>
              <a:t>09-04-2023</a:t>
            </a:fld>
            <a:endParaRPr lang="en-IN"/>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mtClean="0"/>
              <a:t>9</a:t>
            </a:fld>
            <a:endParaRPr lang="en-IN"/>
          </a:p>
        </p:txBody>
      </p:sp>
      <p:sp>
        <p:nvSpPr>
          <p:cNvPr id="5" name="TextBox 4">
            <a:extLst>
              <a:ext uri="{FF2B5EF4-FFF2-40B4-BE49-F238E27FC236}">
                <a16:creationId xmlns:a16="http://schemas.microsoft.com/office/drawing/2014/main" id="{D72F0376-1F66-B2C4-2E59-8E4D30C955BF}"/>
              </a:ext>
            </a:extLst>
          </p:cNvPr>
          <p:cNvSpPr txBox="1"/>
          <p:nvPr/>
        </p:nvSpPr>
        <p:spPr>
          <a:xfrm>
            <a:off x="978273" y="894810"/>
            <a:ext cx="3415553" cy="5262979"/>
          </a:xfrm>
          <a:prstGeom prst="rect">
            <a:avLst/>
          </a:prstGeom>
          <a:noFill/>
        </p:spPr>
        <p:txBody>
          <a:bodyPr wrap="square" rtlCol="0">
            <a:spAutoFit/>
          </a:bodyPr>
          <a:lstStyle/>
          <a:p>
            <a:r>
              <a:rPr lang="en-US" sz="2400" b="1" dirty="0">
                <a:solidFill>
                  <a:srgbClr val="7030A0"/>
                </a:solidFill>
                <a:latin typeface="Times New Roman" panose="02020603050405020304" pitchFamily="18" charset="0"/>
                <a:cs typeface="Times New Roman" panose="02020603050405020304" pitchFamily="18" charset="0"/>
              </a:rPr>
              <a:t>Hardware</a:t>
            </a:r>
            <a:endParaRPr lang="en-US" sz="2400" dirty="0">
              <a:latin typeface="Times New Roman" pitchFamily="18" charset="0"/>
              <a:cs typeface="Times New Roman" pitchFamily="18" charset="0"/>
            </a:endParaRPr>
          </a:p>
          <a:p>
            <a:pPr marL="285750" indent="-285750">
              <a:buFont typeface="Arial" panose="020B0604020202020204" pitchFamily="34" charset="0"/>
              <a:buChar char="•"/>
            </a:pPr>
            <a:r>
              <a:rPr lang="en-US" sz="2400" dirty="0">
                <a:latin typeface="Times New Roman" pitchFamily="18" charset="0"/>
                <a:cs typeface="Times New Roman" pitchFamily="18" charset="0"/>
              </a:rPr>
              <a:t>Power supply</a:t>
            </a:r>
          </a:p>
          <a:p>
            <a:pPr marL="285750" indent="-285750">
              <a:buFont typeface="Arial" panose="020B0604020202020204" pitchFamily="34" charset="0"/>
              <a:buChar char="•"/>
            </a:pPr>
            <a:r>
              <a:rPr lang="en-US" sz="2400" dirty="0">
                <a:latin typeface="Times New Roman" pitchFamily="18" charset="0"/>
                <a:cs typeface="Times New Roman" pitchFamily="18" charset="0"/>
              </a:rPr>
              <a:t>Arduino MEGA</a:t>
            </a:r>
          </a:p>
          <a:p>
            <a:pPr marL="285750" indent="-285750">
              <a:buFont typeface="Arial" panose="020B0604020202020204" pitchFamily="34" charset="0"/>
              <a:buChar char="•"/>
            </a:pPr>
            <a:r>
              <a:rPr lang="en-US" sz="2400" dirty="0">
                <a:latin typeface="Times New Roman" pitchFamily="18" charset="0"/>
                <a:cs typeface="Times New Roman" pitchFamily="18" charset="0"/>
              </a:rPr>
              <a:t>Arduino UNO</a:t>
            </a:r>
          </a:p>
          <a:p>
            <a:pPr marL="285750" indent="-285750">
              <a:buFont typeface="Arial" panose="020B0604020202020204" pitchFamily="34" charset="0"/>
              <a:buChar char="•"/>
            </a:pPr>
            <a:r>
              <a:rPr lang="en-US" sz="2400" dirty="0">
                <a:latin typeface="Times New Roman" pitchFamily="18" charset="0"/>
                <a:cs typeface="Times New Roman" pitchFamily="18" charset="0"/>
              </a:rPr>
              <a:t>LCD</a:t>
            </a:r>
          </a:p>
          <a:p>
            <a:pPr marL="285750" indent="-285750">
              <a:buFont typeface="Arial" panose="020B0604020202020204" pitchFamily="34" charset="0"/>
              <a:buChar char="•"/>
            </a:pPr>
            <a:r>
              <a:rPr lang="en-US" sz="2400" dirty="0">
                <a:latin typeface="Times New Roman" pitchFamily="18" charset="0"/>
                <a:cs typeface="Times New Roman" pitchFamily="18" charset="0"/>
              </a:rPr>
              <a:t>Ultrasonic sensor</a:t>
            </a:r>
          </a:p>
          <a:p>
            <a:pPr marL="285750" indent="-285750">
              <a:buFont typeface="Arial" panose="020B0604020202020204" pitchFamily="34" charset="0"/>
              <a:buChar char="•"/>
            </a:pPr>
            <a:r>
              <a:rPr lang="en-US" sz="2400" dirty="0">
                <a:latin typeface="Times New Roman" pitchFamily="18" charset="0"/>
                <a:cs typeface="Times New Roman" pitchFamily="18" charset="0"/>
              </a:rPr>
              <a:t>MQ 5 gas sensor 1</a:t>
            </a:r>
          </a:p>
          <a:p>
            <a:pPr marL="285750" indent="-285750">
              <a:buFont typeface="Arial" panose="020B0604020202020204" pitchFamily="34" charset="0"/>
              <a:buChar char="•"/>
            </a:pPr>
            <a:r>
              <a:rPr lang="en-US" sz="2400" dirty="0">
                <a:latin typeface="Times New Roman" pitchFamily="18" charset="0"/>
                <a:cs typeface="Times New Roman" pitchFamily="18" charset="0"/>
              </a:rPr>
              <a:t>IR sensor</a:t>
            </a:r>
          </a:p>
          <a:p>
            <a:pPr marL="285750" indent="-285750">
              <a:buFont typeface="Arial" panose="020B0604020202020204" pitchFamily="34" charset="0"/>
              <a:buChar char="•"/>
            </a:pPr>
            <a:r>
              <a:rPr lang="en-US" sz="2400" dirty="0">
                <a:latin typeface="Times New Roman" pitchFamily="18" charset="0"/>
                <a:cs typeface="Times New Roman" pitchFamily="18" charset="0"/>
              </a:rPr>
              <a:t>Dht11 sensor</a:t>
            </a:r>
          </a:p>
          <a:p>
            <a:pPr marL="285750" indent="-285750">
              <a:buFont typeface="Arial" panose="020B0604020202020204" pitchFamily="34" charset="0"/>
              <a:buChar char="•"/>
            </a:pPr>
            <a:r>
              <a:rPr lang="en-US" sz="2400" dirty="0">
                <a:latin typeface="Times New Roman" pitchFamily="18" charset="0"/>
                <a:cs typeface="Times New Roman" pitchFamily="18" charset="0"/>
              </a:rPr>
              <a:t>Flow sensor</a:t>
            </a:r>
          </a:p>
          <a:p>
            <a:pPr marL="285750" indent="-285750">
              <a:buFont typeface="Arial" panose="020B0604020202020204" pitchFamily="34" charset="0"/>
              <a:buChar char="•"/>
            </a:pPr>
            <a:r>
              <a:rPr lang="en-US" sz="2400" dirty="0">
                <a:latin typeface="Times New Roman" pitchFamily="18" charset="0"/>
                <a:cs typeface="Times New Roman" pitchFamily="18" charset="0"/>
              </a:rPr>
              <a:t>Buzzer</a:t>
            </a:r>
          </a:p>
          <a:p>
            <a:pPr marL="285750" indent="-285750">
              <a:buFont typeface="Arial" panose="020B0604020202020204" pitchFamily="34" charset="0"/>
              <a:buChar char="•"/>
            </a:pPr>
            <a:r>
              <a:rPr lang="en-US" sz="2400" dirty="0">
                <a:latin typeface="Times New Roman" pitchFamily="18" charset="0"/>
                <a:cs typeface="Times New Roman" pitchFamily="18" charset="0"/>
              </a:rPr>
              <a:t>GPS</a:t>
            </a:r>
          </a:p>
          <a:p>
            <a:pPr marL="285750" indent="-285750">
              <a:buFont typeface="Arial" panose="020B0604020202020204" pitchFamily="34" charset="0"/>
              <a:buChar char="•"/>
            </a:pPr>
            <a:r>
              <a:rPr lang="en-US" sz="2400" dirty="0">
                <a:latin typeface="Times New Roman" pitchFamily="18" charset="0"/>
                <a:cs typeface="Times New Roman" pitchFamily="18" charset="0"/>
              </a:rPr>
              <a:t>GSM</a:t>
            </a:r>
          </a:p>
          <a:p>
            <a:pPr marL="285750" indent="-285750">
              <a:buFont typeface="Arial" panose="020B0604020202020204" pitchFamily="34" charset="0"/>
              <a:buChar char="•"/>
            </a:pPr>
            <a:r>
              <a:rPr lang="en-US" sz="2400" dirty="0">
                <a:latin typeface="Times New Roman" pitchFamily="18" charset="0"/>
                <a:cs typeface="Times New Roman" pitchFamily="18" charset="0"/>
              </a:rPr>
              <a:t>Zigbee pair</a:t>
            </a:r>
          </a:p>
        </p:txBody>
      </p:sp>
      <p:sp>
        <p:nvSpPr>
          <p:cNvPr id="6" name="TextBox 5">
            <a:extLst>
              <a:ext uri="{FF2B5EF4-FFF2-40B4-BE49-F238E27FC236}">
                <a16:creationId xmlns:a16="http://schemas.microsoft.com/office/drawing/2014/main" id="{2B8008E1-8E7E-A4CB-D7CB-43822803D42C}"/>
              </a:ext>
            </a:extLst>
          </p:cNvPr>
          <p:cNvSpPr txBox="1"/>
          <p:nvPr/>
        </p:nvSpPr>
        <p:spPr>
          <a:xfrm>
            <a:off x="4482353" y="1048871"/>
            <a:ext cx="3200400" cy="1477328"/>
          </a:xfrm>
          <a:prstGeom prst="rect">
            <a:avLst/>
          </a:prstGeom>
          <a:noFill/>
        </p:spPr>
        <p:txBody>
          <a:bodyPr wrap="square" rtlCol="0">
            <a:spAutoFit/>
          </a:bodyPr>
          <a:lstStyle/>
          <a:p>
            <a:r>
              <a:rPr lang="en-US" sz="2400" b="1" dirty="0">
                <a:solidFill>
                  <a:srgbClr val="7030A0"/>
                </a:solidFill>
                <a:latin typeface="Times New Roman" panose="02020603050405020304" pitchFamily="18" charset="0"/>
                <a:cs typeface="Times New Roman" panose="02020603050405020304" pitchFamily="18" charset="0"/>
              </a:rPr>
              <a:t>Software </a:t>
            </a:r>
            <a:endParaRPr lang="en-IN" sz="2400" dirty="0"/>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Embedded C</a:t>
            </a: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Arduino Software Ide</a:t>
            </a:r>
            <a:endParaRPr lang="en-US" sz="2400" cap="none"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702654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445</TotalTime>
  <Words>1786</Words>
  <Application>Microsoft Office PowerPoint</Application>
  <PresentationFormat>On-screen Show (4:3)</PresentationFormat>
  <Paragraphs>204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PowerPoint Presentation</vt:lpstr>
      <vt:lpstr>Introduction</vt:lpstr>
      <vt:lpstr>Objective of the Project</vt:lpstr>
      <vt:lpstr>Literature Survey</vt:lpstr>
      <vt:lpstr>Literature Survey</vt:lpstr>
      <vt:lpstr>Literature Survey</vt:lpstr>
      <vt:lpstr>Problem Statement</vt:lpstr>
      <vt:lpstr>Proposed System</vt:lpstr>
      <vt:lpstr>Software / Hardware used</vt:lpstr>
      <vt:lpstr>Architecture / Methodology used</vt:lpstr>
      <vt:lpstr>System Design - Flow Chart/DFD/ER </vt:lpstr>
      <vt:lpstr>System Design - Flow Chart/DFD/ER </vt:lpstr>
      <vt:lpstr>System Design - Flow Chart/DFD/ER </vt:lpstr>
      <vt:lpstr>Module Description</vt:lpstr>
      <vt:lpstr>Module Description</vt:lpstr>
      <vt:lpstr>Module Description</vt:lpstr>
      <vt:lpstr>Module Description</vt:lpstr>
      <vt:lpstr>Testing /Performance Evaluation / Results</vt:lpstr>
      <vt:lpstr>Screen Shots</vt:lpstr>
      <vt:lpstr>Screen Shots</vt:lpstr>
      <vt:lpstr>Screen Shots</vt:lpstr>
      <vt:lpstr>Conclusion / Feature Enhancement</vt:lpstr>
      <vt:lpstr>Reference Paper/ URL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Sanjana S</cp:lastModifiedBy>
  <cp:revision>16</cp:revision>
  <dcterms:created xsi:type="dcterms:W3CDTF">2020-12-27T14:21:20Z</dcterms:created>
  <dcterms:modified xsi:type="dcterms:W3CDTF">2023-04-09T12:26:27Z</dcterms:modified>
</cp:coreProperties>
</file>