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15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A37A77-36CA-4DB8-A50B-07C079B64013}" type="datetimeFigureOut">
              <a:rPr lang="en-IN" smtClean="0"/>
              <a:t>26-05-2022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BDFAC13-E1E2-4349-9871-AFAE8C1FCAB8}"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5440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A37A77-36CA-4DB8-A50B-07C079B64013}"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DFAC13-E1E2-4349-9871-AFAE8C1FCAB8}"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8681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A37A77-36CA-4DB8-A50B-07C079B64013}"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DFAC13-E1E2-4349-9871-AFAE8C1FCAB8}"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409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A37A77-36CA-4DB8-A50B-07C079B64013}"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DFAC13-E1E2-4349-9871-AFAE8C1FCAB8}"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441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A37A77-36CA-4DB8-A50B-07C079B64013}"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DFAC13-E1E2-4349-9871-AFAE8C1FCAB8}"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3819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A37A77-36CA-4DB8-A50B-07C079B64013}"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DFAC13-E1E2-4349-9871-AFAE8C1FCAB8}"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4787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A37A77-36CA-4DB8-A50B-07C079B64013}" type="datetimeFigureOut">
              <a:rPr lang="en-IN" smtClean="0"/>
              <a:t>26-05-2022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DFAC13-E1E2-4349-9871-AFAE8C1FCAB8}"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1792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A37A77-36CA-4DB8-A50B-07C079B64013}" type="datetimeFigureOut">
              <a:rPr lang="en-IN" smtClean="0"/>
              <a:t>26-05-2022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DFAC13-E1E2-4349-9871-AFAE8C1FCAB8}"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1035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A37A77-36CA-4DB8-A50B-07C079B64013}" type="datetimeFigureOut">
              <a:rPr lang="en-IN" smtClean="0"/>
              <a:t>26-05-2022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DFAC13-E1E2-4349-9871-AFAE8C1FCAB8}" type="slidenum">
              <a:rPr lang="en-IN" smtClean="0"/>
              <a:t>‹#›</a:t>
            </a:fld>
            <a:endParaRPr lang="en-IN"/>
          </a:p>
        </p:txBody>
      </p:sp>
    </p:spTree>
    <p:extLst>
      <p:ext uri="{BB962C8B-B14F-4D97-AF65-F5344CB8AC3E}">
        <p14:creationId xmlns:p14="http://schemas.microsoft.com/office/powerpoint/2010/main" val="2789451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A37A77-36CA-4DB8-A50B-07C079B64013}"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DFAC13-E1E2-4349-9871-AFAE8C1FCAB8}"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1886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6A37A77-36CA-4DB8-A50B-07C079B64013}" type="datetimeFigureOut">
              <a:rPr lang="en-IN" smtClean="0"/>
              <a:t>26-05-2022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BDFAC13-E1E2-4349-9871-AFAE8C1FCAB8}"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7634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6A37A77-36CA-4DB8-A50B-07C079B64013}" type="datetimeFigureOut">
              <a:rPr lang="en-IN" smtClean="0"/>
              <a:t>26-05-2022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BDFAC13-E1E2-4349-9871-AFAE8C1FCAB8}"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2995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89D68-2C26-7A91-7363-D42F0C761B3C}"/>
              </a:ext>
            </a:extLst>
          </p:cNvPr>
          <p:cNvSpPr>
            <a:spLocks noGrp="1"/>
          </p:cNvSpPr>
          <p:nvPr>
            <p:ph type="ctrTitle"/>
          </p:nvPr>
        </p:nvSpPr>
        <p:spPr/>
        <p:txBody>
          <a:bodyPr>
            <a:normAutofit fontScale="90000"/>
          </a:bodyPr>
          <a:lstStyle/>
          <a:p>
            <a:r>
              <a:rPr lang="en-IN" dirty="0"/>
              <a:t>Motion Detection based Surveillance System</a:t>
            </a:r>
          </a:p>
        </p:txBody>
      </p:sp>
      <p:sp>
        <p:nvSpPr>
          <p:cNvPr id="3" name="Subtitle 2">
            <a:extLst>
              <a:ext uri="{FF2B5EF4-FFF2-40B4-BE49-F238E27FC236}">
                <a16:creationId xmlns:a16="http://schemas.microsoft.com/office/drawing/2014/main" id="{6C9906ED-58C7-0AB2-71BC-4C0165DFA7F9}"/>
              </a:ext>
            </a:extLst>
          </p:cNvPr>
          <p:cNvSpPr>
            <a:spLocks noGrp="1"/>
          </p:cNvSpPr>
          <p:nvPr>
            <p:ph type="subTitle" idx="1"/>
          </p:nvPr>
        </p:nvSpPr>
        <p:spPr/>
        <p:txBody>
          <a:bodyPr>
            <a:normAutofit fontScale="62500" lnSpcReduction="20000"/>
          </a:bodyPr>
          <a:lstStyle/>
          <a:p>
            <a:pPr algn="ctr"/>
            <a:r>
              <a:rPr lang="en-US" dirty="0"/>
              <a:t>                                                                                                                                                                  Done by:</a:t>
            </a:r>
          </a:p>
          <a:p>
            <a:pPr algn="ctr"/>
            <a:r>
              <a:rPr lang="en-US" dirty="0"/>
              <a:t>                                                                                                                                                             S.Sanjana-2019PECCS176</a:t>
            </a:r>
          </a:p>
          <a:p>
            <a:pPr algn="ctr"/>
            <a:r>
              <a:rPr lang="en-US" dirty="0"/>
              <a:t>                                                                                                                                                          S.Sofiya-2019PECCS192</a:t>
            </a:r>
            <a:endParaRPr lang="en-IN" dirty="0"/>
          </a:p>
          <a:p>
            <a:pPr algn="ctr"/>
            <a:endParaRPr lang="en-IN" dirty="0"/>
          </a:p>
        </p:txBody>
      </p:sp>
    </p:spTree>
    <p:extLst>
      <p:ext uri="{BB962C8B-B14F-4D97-AF65-F5344CB8AC3E}">
        <p14:creationId xmlns:p14="http://schemas.microsoft.com/office/powerpoint/2010/main" val="907757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FD9F1-B36E-8FA1-E86F-7E0B10E954DB}"/>
              </a:ext>
            </a:extLst>
          </p:cNvPr>
          <p:cNvSpPr>
            <a:spLocks noGrp="1"/>
          </p:cNvSpPr>
          <p:nvPr>
            <p:ph type="title"/>
          </p:nvPr>
        </p:nvSpPr>
        <p:spPr/>
        <p:txBody>
          <a:bodyPr/>
          <a:lstStyle/>
          <a:p>
            <a:r>
              <a:rPr lang="en-US" dirty="0"/>
              <a:t>Activity diagram</a:t>
            </a:r>
            <a:br>
              <a:rPr lang="en-US" dirty="0"/>
            </a:br>
            <a:endParaRPr lang="en-IN" dirty="0"/>
          </a:p>
        </p:txBody>
      </p:sp>
      <p:pic>
        <p:nvPicPr>
          <p:cNvPr id="4" name="Picture 3">
            <a:extLst>
              <a:ext uri="{FF2B5EF4-FFF2-40B4-BE49-F238E27FC236}">
                <a16:creationId xmlns:a16="http://schemas.microsoft.com/office/drawing/2014/main" id="{3905D553-DE68-B4D9-15B0-16467D3C3A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3134" y="1990642"/>
            <a:ext cx="4717656" cy="4008680"/>
          </a:xfrm>
          <a:prstGeom prst="rect">
            <a:avLst/>
          </a:prstGeom>
        </p:spPr>
      </p:pic>
    </p:spTree>
    <p:extLst>
      <p:ext uri="{BB962C8B-B14F-4D97-AF65-F5344CB8AC3E}">
        <p14:creationId xmlns:p14="http://schemas.microsoft.com/office/powerpoint/2010/main" val="1742752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53ED7-853A-5938-3CAC-BB2BF3A75B4D}"/>
              </a:ext>
            </a:extLst>
          </p:cNvPr>
          <p:cNvSpPr>
            <a:spLocks noGrp="1"/>
          </p:cNvSpPr>
          <p:nvPr>
            <p:ph type="title"/>
          </p:nvPr>
        </p:nvSpPr>
        <p:spPr/>
        <p:txBody>
          <a:bodyPr/>
          <a:lstStyle/>
          <a:p>
            <a:r>
              <a:rPr lang="en-US" dirty="0"/>
              <a:t>References</a:t>
            </a:r>
            <a:br>
              <a:rPr lang="en-US" dirty="0"/>
            </a:br>
            <a:endParaRPr lang="en-IN" dirty="0"/>
          </a:p>
        </p:txBody>
      </p:sp>
      <p:sp>
        <p:nvSpPr>
          <p:cNvPr id="6" name="TextBox 5">
            <a:extLst>
              <a:ext uri="{FF2B5EF4-FFF2-40B4-BE49-F238E27FC236}">
                <a16:creationId xmlns:a16="http://schemas.microsoft.com/office/drawing/2014/main" id="{6A35F0AC-8939-0DE3-AF0F-5C556D98F473}"/>
              </a:ext>
            </a:extLst>
          </p:cNvPr>
          <p:cNvSpPr txBox="1"/>
          <p:nvPr/>
        </p:nvSpPr>
        <p:spPr>
          <a:xfrm>
            <a:off x="1310909" y="2073949"/>
            <a:ext cx="10017941" cy="4348563"/>
          </a:xfrm>
          <a:prstGeom prst="rect">
            <a:avLst/>
          </a:prstGeom>
          <a:noFill/>
        </p:spPr>
        <p:txBody>
          <a:bodyPr wrap="square">
            <a:spAutoFit/>
          </a:bodyPr>
          <a:lstStyle/>
          <a:p>
            <a:pPr marL="12700" marR="1367155">
              <a:lnSpc>
                <a:spcPct val="116799"/>
              </a:lnSpc>
              <a:spcBef>
                <a:spcPts val="95"/>
              </a:spcBef>
              <a:buFont typeface="Arial"/>
              <a:buAutoNum type="arabicPlain"/>
              <a:tabLst>
                <a:tab pos="798195" algn="l"/>
                <a:tab pos="798830" algn="l"/>
              </a:tabLst>
            </a:pPr>
            <a:r>
              <a:rPr lang="en-US" sz="1800" spc="-30" dirty="0">
                <a:latin typeface="Tahoma"/>
                <a:cs typeface="Tahoma"/>
              </a:rPr>
              <a:t>Singh,</a:t>
            </a:r>
            <a:r>
              <a:rPr lang="en-US" sz="1800" spc="-150" dirty="0">
                <a:latin typeface="Tahoma"/>
                <a:cs typeface="Tahoma"/>
              </a:rPr>
              <a:t> </a:t>
            </a:r>
            <a:r>
              <a:rPr lang="en-US" sz="1800" spc="-114" dirty="0">
                <a:latin typeface="Tahoma"/>
                <a:cs typeface="Tahoma"/>
              </a:rPr>
              <a:t>B.,</a:t>
            </a:r>
            <a:r>
              <a:rPr lang="en-US" sz="1800" spc="-150" dirty="0">
                <a:latin typeface="Tahoma"/>
                <a:cs typeface="Tahoma"/>
              </a:rPr>
              <a:t> </a:t>
            </a:r>
            <a:r>
              <a:rPr lang="en-US" sz="1800" spc="-30" dirty="0">
                <a:latin typeface="Tahoma"/>
                <a:cs typeface="Tahoma"/>
              </a:rPr>
              <a:t>Singh,</a:t>
            </a:r>
            <a:r>
              <a:rPr lang="en-US" sz="1800" spc="-145" dirty="0">
                <a:latin typeface="Tahoma"/>
                <a:cs typeface="Tahoma"/>
              </a:rPr>
              <a:t> </a:t>
            </a:r>
            <a:r>
              <a:rPr lang="en-US" sz="1800" spc="-125" dirty="0">
                <a:latin typeface="Tahoma"/>
                <a:cs typeface="Tahoma"/>
              </a:rPr>
              <a:t>D.,</a:t>
            </a:r>
            <a:r>
              <a:rPr lang="en-US" sz="1800" spc="-150" dirty="0">
                <a:latin typeface="Tahoma"/>
                <a:cs typeface="Tahoma"/>
              </a:rPr>
              <a:t> </a:t>
            </a:r>
            <a:r>
              <a:rPr lang="en-US" sz="1800" spc="-30" dirty="0">
                <a:latin typeface="Tahoma"/>
                <a:cs typeface="Tahoma"/>
              </a:rPr>
              <a:t>Singh,</a:t>
            </a:r>
            <a:r>
              <a:rPr lang="en-US" sz="1800" spc="-145" dirty="0">
                <a:latin typeface="Tahoma"/>
                <a:cs typeface="Tahoma"/>
              </a:rPr>
              <a:t> </a:t>
            </a:r>
            <a:r>
              <a:rPr lang="en-US" sz="1800" spc="-95" dirty="0">
                <a:latin typeface="Tahoma"/>
                <a:cs typeface="Tahoma"/>
              </a:rPr>
              <a:t>G.,</a:t>
            </a:r>
            <a:r>
              <a:rPr lang="en-US" sz="1800" spc="-150" dirty="0">
                <a:latin typeface="Tahoma"/>
                <a:cs typeface="Tahoma"/>
              </a:rPr>
              <a:t> </a:t>
            </a:r>
            <a:r>
              <a:rPr lang="en-US" sz="1800" spc="15" dirty="0">
                <a:latin typeface="Tahoma"/>
                <a:cs typeface="Tahoma"/>
              </a:rPr>
              <a:t>Sharma,</a:t>
            </a:r>
            <a:r>
              <a:rPr lang="en-US" sz="1800" spc="-150" dirty="0">
                <a:latin typeface="Tahoma"/>
                <a:cs typeface="Tahoma"/>
              </a:rPr>
              <a:t> </a:t>
            </a:r>
            <a:r>
              <a:rPr lang="en-US" sz="1800" spc="-95" dirty="0">
                <a:latin typeface="Tahoma"/>
                <a:cs typeface="Tahoma"/>
              </a:rPr>
              <a:t>N.,</a:t>
            </a:r>
            <a:r>
              <a:rPr lang="en-US" sz="1800" spc="-145" dirty="0">
                <a:latin typeface="Tahoma"/>
                <a:cs typeface="Tahoma"/>
              </a:rPr>
              <a:t> </a:t>
            </a:r>
            <a:r>
              <a:rPr lang="en-US" sz="1800" spc="135" dirty="0">
                <a:latin typeface="Tahoma"/>
                <a:cs typeface="Tahoma"/>
              </a:rPr>
              <a:t>&amp;</a:t>
            </a:r>
            <a:r>
              <a:rPr lang="en-US" sz="1800" spc="-150" dirty="0">
                <a:latin typeface="Tahoma"/>
                <a:cs typeface="Tahoma"/>
              </a:rPr>
              <a:t> </a:t>
            </a:r>
            <a:r>
              <a:rPr lang="en-US" sz="1800" spc="-5" dirty="0" err="1">
                <a:latin typeface="Tahoma"/>
                <a:cs typeface="Tahoma"/>
              </a:rPr>
              <a:t>Sibbal</a:t>
            </a:r>
            <a:r>
              <a:rPr lang="en-US" sz="1800" spc="-5" dirty="0">
                <a:latin typeface="Tahoma"/>
                <a:cs typeface="Tahoma"/>
              </a:rPr>
              <a:t>,</a:t>
            </a:r>
            <a:r>
              <a:rPr lang="en-US" sz="1800" spc="-145" dirty="0">
                <a:latin typeface="Tahoma"/>
                <a:cs typeface="Tahoma"/>
              </a:rPr>
              <a:t> </a:t>
            </a:r>
            <a:r>
              <a:rPr lang="en-US" sz="1800" spc="-125" dirty="0">
                <a:latin typeface="Tahoma"/>
                <a:cs typeface="Tahoma"/>
              </a:rPr>
              <a:t>V.</a:t>
            </a:r>
            <a:r>
              <a:rPr lang="en-US" sz="1800" spc="-150" dirty="0">
                <a:latin typeface="Tahoma"/>
                <a:cs typeface="Tahoma"/>
              </a:rPr>
              <a:t> </a:t>
            </a:r>
            <a:r>
              <a:rPr lang="en-US" sz="1800" spc="75" dirty="0">
                <a:latin typeface="Tahoma"/>
                <a:cs typeface="Tahoma"/>
              </a:rPr>
              <a:t>"Motion</a:t>
            </a:r>
            <a:r>
              <a:rPr lang="en-US" sz="1800" spc="-145" dirty="0">
                <a:latin typeface="Tahoma"/>
                <a:cs typeface="Tahoma"/>
              </a:rPr>
              <a:t> </a:t>
            </a:r>
            <a:r>
              <a:rPr lang="en-US" sz="1800" spc="65" dirty="0">
                <a:latin typeface="Tahoma"/>
                <a:cs typeface="Tahoma"/>
              </a:rPr>
              <a:t>detection</a:t>
            </a:r>
            <a:r>
              <a:rPr lang="en-US" sz="1800" spc="-150" dirty="0">
                <a:latin typeface="Tahoma"/>
                <a:cs typeface="Tahoma"/>
              </a:rPr>
              <a:t> </a:t>
            </a:r>
            <a:r>
              <a:rPr lang="en-US" sz="1800" spc="60" dirty="0">
                <a:latin typeface="Tahoma"/>
                <a:cs typeface="Tahoma"/>
              </a:rPr>
              <a:t>for</a:t>
            </a:r>
            <a:r>
              <a:rPr lang="en-US" sz="1800" spc="-150" dirty="0">
                <a:latin typeface="Tahoma"/>
                <a:cs typeface="Tahoma"/>
              </a:rPr>
              <a:t> </a:t>
            </a:r>
            <a:r>
              <a:rPr lang="en-US" sz="1800" spc="45" dirty="0">
                <a:latin typeface="Tahoma"/>
                <a:cs typeface="Tahoma"/>
              </a:rPr>
              <a:t>video </a:t>
            </a:r>
            <a:r>
              <a:rPr lang="en-US" sz="1800" spc="-935" dirty="0">
                <a:latin typeface="Tahoma"/>
                <a:cs typeface="Tahoma"/>
              </a:rPr>
              <a:t> </a:t>
            </a:r>
            <a:r>
              <a:rPr lang="en-US" sz="1800" spc="25" dirty="0">
                <a:latin typeface="Tahoma"/>
                <a:cs typeface="Tahoma"/>
              </a:rPr>
              <a:t>surveillance" </a:t>
            </a:r>
            <a:r>
              <a:rPr lang="en-US" sz="1800" spc="85" dirty="0">
                <a:latin typeface="Tahoma"/>
                <a:cs typeface="Tahoma"/>
              </a:rPr>
              <a:t>2014 </a:t>
            </a:r>
            <a:r>
              <a:rPr lang="en-US" sz="1800" spc="20" dirty="0">
                <a:latin typeface="Tahoma"/>
                <a:cs typeface="Tahoma"/>
              </a:rPr>
              <a:t>International </a:t>
            </a:r>
            <a:r>
              <a:rPr lang="en-US" sz="1800" spc="75" dirty="0">
                <a:latin typeface="Tahoma"/>
                <a:cs typeface="Tahoma"/>
              </a:rPr>
              <a:t>Conference </a:t>
            </a:r>
            <a:r>
              <a:rPr lang="en-US" sz="1800" spc="125" dirty="0">
                <a:latin typeface="Tahoma"/>
                <a:cs typeface="Tahoma"/>
              </a:rPr>
              <a:t>on </a:t>
            </a:r>
            <a:r>
              <a:rPr lang="en-US" sz="1800" dirty="0">
                <a:latin typeface="Tahoma"/>
                <a:cs typeface="Tahoma"/>
              </a:rPr>
              <a:t>Signal </a:t>
            </a:r>
            <a:r>
              <a:rPr lang="en-US" sz="1800" spc="60" dirty="0">
                <a:latin typeface="Tahoma"/>
                <a:cs typeface="Tahoma"/>
              </a:rPr>
              <a:t>Propagation </a:t>
            </a:r>
            <a:r>
              <a:rPr lang="en-US" sz="1800" spc="90" dirty="0">
                <a:latin typeface="Tahoma"/>
                <a:cs typeface="Tahoma"/>
              </a:rPr>
              <a:t>and </a:t>
            </a:r>
            <a:r>
              <a:rPr lang="en-US" sz="1800" spc="95" dirty="0">
                <a:latin typeface="Tahoma"/>
                <a:cs typeface="Tahoma"/>
              </a:rPr>
              <a:t>Computer </a:t>
            </a:r>
            <a:r>
              <a:rPr lang="en-US" sz="1800" spc="100" dirty="0">
                <a:latin typeface="Tahoma"/>
                <a:cs typeface="Tahoma"/>
              </a:rPr>
              <a:t> </a:t>
            </a:r>
            <a:r>
              <a:rPr lang="en-US" sz="1800" spc="-15" dirty="0">
                <a:latin typeface="Tahoma"/>
                <a:cs typeface="Tahoma"/>
              </a:rPr>
              <a:t>Technology,pp:193-197,(2014)</a:t>
            </a:r>
          </a:p>
          <a:p>
            <a:pPr marL="12700" marR="1367155">
              <a:lnSpc>
                <a:spcPct val="116799"/>
              </a:lnSpc>
              <a:spcBef>
                <a:spcPts val="95"/>
              </a:spcBef>
              <a:buFont typeface="Arial"/>
              <a:buAutoNum type="arabicPlain"/>
              <a:tabLst>
                <a:tab pos="798195" algn="l"/>
                <a:tab pos="798830" algn="l"/>
              </a:tabLst>
            </a:pPr>
            <a:endParaRPr lang="en-US" spc="-15" dirty="0">
              <a:latin typeface="Tahoma"/>
              <a:cs typeface="Tahoma"/>
            </a:endParaRPr>
          </a:p>
          <a:p>
            <a:pPr marL="12700" marR="1367155">
              <a:lnSpc>
                <a:spcPct val="116799"/>
              </a:lnSpc>
              <a:spcBef>
                <a:spcPts val="95"/>
              </a:spcBef>
              <a:buFont typeface="Arial"/>
              <a:buAutoNum type="arabicPlain"/>
              <a:tabLst>
                <a:tab pos="798195" algn="l"/>
                <a:tab pos="798830" algn="l"/>
              </a:tabLst>
            </a:pPr>
            <a:r>
              <a:rPr lang="en-US" sz="1800" dirty="0">
                <a:latin typeface="Tahoma"/>
                <a:cs typeface="Tahoma"/>
              </a:rPr>
              <a:t>)</a:t>
            </a:r>
            <a:r>
              <a:rPr lang="en-US" sz="1800" dirty="0" err="1">
                <a:latin typeface="Tahoma"/>
                <a:cs typeface="Tahoma"/>
              </a:rPr>
              <a:t>Zarka</a:t>
            </a:r>
            <a:r>
              <a:rPr lang="en-US" sz="1800" dirty="0">
                <a:latin typeface="Tahoma"/>
                <a:cs typeface="Tahoma"/>
              </a:rPr>
              <a:t>, N., </a:t>
            </a:r>
            <a:r>
              <a:rPr lang="en-US" sz="1800" dirty="0" err="1">
                <a:latin typeface="Tahoma"/>
                <a:cs typeface="Tahoma"/>
              </a:rPr>
              <a:t>Alhalah</a:t>
            </a:r>
            <a:r>
              <a:rPr lang="en-US" sz="1800" dirty="0">
                <a:latin typeface="Tahoma"/>
                <a:cs typeface="Tahoma"/>
              </a:rPr>
              <a:t>, Z., &amp; </a:t>
            </a:r>
            <a:r>
              <a:rPr lang="en-US" sz="1800" dirty="0" err="1">
                <a:latin typeface="Tahoma"/>
                <a:cs typeface="Tahoma"/>
              </a:rPr>
              <a:t>Deeb</a:t>
            </a:r>
            <a:r>
              <a:rPr lang="en-US" sz="1800" dirty="0">
                <a:latin typeface="Tahoma"/>
                <a:cs typeface="Tahoma"/>
              </a:rPr>
              <a:t>, R.," Real-Time Human Motion Detection and Tracking". 3rd  International Conference on Information and Communication Technologies: From Theory to  Applications, pp:578-583,(2008)</a:t>
            </a:r>
          </a:p>
          <a:p>
            <a:pPr marL="12700" marR="1367155">
              <a:lnSpc>
                <a:spcPct val="116799"/>
              </a:lnSpc>
              <a:spcBef>
                <a:spcPts val="95"/>
              </a:spcBef>
              <a:buFont typeface="Arial"/>
              <a:buAutoNum type="arabicPlain"/>
              <a:tabLst>
                <a:tab pos="798195" algn="l"/>
                <a:tab pos="798830" algn="l"/>
              </a:tabLst>
            </a:pPr>
            <a:endParaRPr lang="en-US" dirty="0">
              <a:latin typeface="Tahoma"/>
              <a:cs typeface="Tahoma"/>
            </a:endParaRPr>
          </a:p>
          <a:p>
            <a:pPr marL="12700" marR="1367155">
              <a:lnSpc>
                <a:spcPct val="116799"/>
              </a:lnSpc>
              <a:spcBef>
                <a:spcPts val="95"/>
              </a:spcBef>
              <a:buFont typeface="Arial"/>
              <a:buAutoNum type="arabicPlain"/>
              <a:tabLst>
                <a:tab pos="798195" algn="l"/>
                <a:tab pos="798830" algn="l"/>
              </a:tabLst>
            </a:pPr>
            <a:r>
              <a:rPr lang="en-US" sz="1800" spc="-5" dirty="0">
                <a:latin typeface="Tahoma"/>
                <a:cs typeface="Tahoma"/>
              </a:rPr>
              <a:t>Tao</a:t>
            </a:r>
            <a:r>
              <a:rPr lang="en-US" sz="1800" spc="-150" dirty="0">
                <a:latin typeface="Tahoma"/>
                <a:cs typeface="Tahoma"/>
              </a:rPr>
              <a:t> </a:t>
            </a:r>
            <a:r>
              <a:rPr lang="en-US" sz="1800" spc="-65" dirty="0" err="1">
                <a:latin typeface="Tahoma"/>
                <a:cs typeface="Tahoma"/>
              </a:rPr>
              <a:t>Jianguo</a:t>
            </a:r>
            <a:r>
              <a:rPr lang="en-US" sz="1800" spc="-65" dirty="0">
                <a:latin typeface="Tahoma"/>
                <a:cs typeface="Tahoma"/>
              </a:rPr>
              <a:t>,</a:t>
            </a:r>
            <a:r>
              <a:rPr lang="en-US" sz="1800" spc="-150" dirty="0">
                <a:latin typeface="Tahoma"/>
                <a:cs typeface="Tahoma"/>
              </a:rPr>
              <a:t> </a:t>
            </a:r>
            <a:r>
              <a:rPr lang="en-US" sz="1800" spc="-15" dirty="0">
                <a:latin typeface="Tahoma"/>
                <a:cs typeface="Tahoma"/>
              </a:rPr>
              <a:t>Yu</a:t>
            </a:r>
            <a:r>
              <a:rPr lang="en-US" sz="1800" spc="-145" dirty="0">
                <a:latin typeface="Tahoma"/>
                <a:cs typeface="Tahoma"/>
              </a:rPr>
              <a:t> </a:t>
            </a:r>
            <a:r>
              <a:rPr lang="en-US" sz="1800" spc="20" dirty="0" err="1">
                <a:latin typeface="Tahoma"/>
                <a:cs typeface="Tahoma"/>
              </a:rPr>
              <a:t>Changhong</a:t>
            </a:r>
            <a:r>
              <a:rPr lang="en-US" sz="1800" spc="20" dirty="0">
                <a:latin typeface="Tahoma"/>
                <a:cs typeface="Tahoma"/>
              </a:rPr>
              <a:t>,</a:t>
            </a:r>
            <a:r>
              <a:rPr lang="en-US" sz="1800" spc="-150" dirty="0">
                <a:latin typeface="Tahoma"/>
                <a:cs typeface="Tahoma"/>
              </a:rPr>
              <a:t> </a:t>
            </a:r>
            <a:r>
              <a:rPr lang="en-US" sz="1800" spc="-20" dirty="0">
                <a:latin typeface="Tahoma"/>
                <a:cs typeface="Tahoma"/>
              </a:rPr>
              <a:t>"Real-Time</a:t>
            </a:r>
            <a:r>
              <a:rPr lang="en-US" sz="1800" spc="-145" dirty="0">
                <a:latin typeface="Tahoma"/>
                <a:cs typeface="Tahoma"/>
              </a:rPr>
              <a:t> </a:t>
            </a:r>
            <a:r>
              <a:rPr lang="en-US" sz="1800" spc="60" dirty="0">
                <a:latin typeface="Tahoma"/>
                <a:cs typeface="Tahoma"/>
              </a:rPr>
              <a:t>Detection</a:t>
            </a:r>
            <a:r>
              <a:rPr lang="en-US" sz="1800" spc="-150" dirty="0">
                <a:latin typeface="Tahoma"/>
                <a:cs typeface="Tahoma"/>
              </a:rPr>
              <a:t> </a:t>
            </a:r>
            <a:r>
              <a:rPr lang="en-US" sz="1800" spc="90" dirty="0">
                <a:latin typeface="Tahoma"/>
                <a:cs typeface="Tahoma"/>
              </a:rPr>
              <a:t>and</a:t>
            </a:r>
            <a:r>
              <a:rPr lang="en-US" sz="1800" spc="-145" dirty="0">
                <a:latin typeface="Tahoma"/>
                <a:cs typeface="Tahoma"/>
              </a:rPr>
              <a:t> </a:t>
            </a:r>
            <a:r>
              <a:rPr lang="en-US" sz="1800" spc="-5" dirty="0">
                <a:latin typeface="Tahoma"/>
                <a:cs typeface="Tahoma"/>
              </a:rPr>
              <a:t>Tracking</a:t>
            </a:r>
            <a:r>
              <a:rPr lang="en-US" sz="1800" spc="-150" dirty="0">
                <a:latin typeface="Tahoma"/>
                <a:cs typeface="Tahoma"/>
              </a:rPr>
              <a:t> </a:t>
            </a:r>
            <a:r>
              <a:rPr lang="en-US" sz="1800" spc="45" dirty="0">
                <a:latin typeface="Tahoma"/>
                <a:cs typeface="Tahoma"/>
              </a:rPr>
              <a:t>of</a:t>
            </a:r>
            <a:r>
              <a:rPr lang="en-US" sz="1800" spc="-145" dirty="0">
                <a:latin typeface="Tahoma"/>
                <a:cs typeface="Tahoma"/>
              </a:rPr>
              <a:t> </a:t>
            </a:r>
            <a:r>
              <a:rPr lang="en-US" sz="1800" spc="55" dirty="0">
                <a:latin typeface="Tahoma"/>
                <a:cs typeface="Tahoma"/>
              </a:rPr>
              <a:t>Moving</a:t>
            </a:r>
            <a:r>
              <a:rPr lang="en-US" sz="1800" spc="-150" dirty="0">
                <a:latin typeface="Tahoma"/>
                <a:cs typeface="Tahoma"/>
              </a:rPr>
              <a:t> </a:t>
            </a:r>
            <a:r>
              <a:rPr lang="en-US" sz="1800" spc="-15" dirty="0">
                <a:latin typeface="Tahoma"/>
                <a:cs typeface="Tahoma"/>
              </a:rPr>
              <a:t>Object," </a:t>
            </a:r>
            <a:r>
              <a:rPr lang="en-US" sz="1800" spc="-935" dirty="0">
                <a:latin typeface="Tahoma"/>
                <a:cs typeface="Tahoma"/>
              </a:rPr>
              <a:t> </a:t>
            </a:r>
            <a:r>
              <a:rPr lang="en-US" sz="1800" spc="-10" dirty="0">
                <a:latin typeface="Tahoma"/>
                <a:cs typeface="Tahoma"/>
              </a:rPr>
              <a:t>Intelligent </a:t>
            </a:r>
            <a:r>
              <a:rPr lang="en-US" sz="1800" spc="30" dirty="0">
                <a:latin typeface="Tahoma"/>
                <a:cs typeface="Tahoma"/>
              </a:rPr>
              <a:t>Information </a:t>
            </a:r>
            <a:r>
              <a:rPr lang="en-US" sz="1800" spc="25" dirty="0">
                <a:latin typeface="Tahoma"/>
                <a:cs typeface="Tahoma"/>
              </a:rPr>
              <a:t>Technology Application, </a:t>
            </a:r>
            <a:r>
              <a:rPr lang="en-US" sz="1800" spc="30" dirty="0">
                <a:latin typeface="Tahoma"/>
                <a:cs typeface="Tahoma"/>
              </a:rPr>
              <a:t>2008. </a:t>
            </a:r>
            <a:r>
              <a:rPr lang="en-US" sz="1800" spc="15" dirty="0">
                <a:latin typeface="Tahoma"/>
                <a:cs typeface="Tahoma"/>
              </a:rPr>
              <a:t>UTA </a:t>
            </a:r>
            <a:r>
              <a:rPr lang="en-US" sz="1800" spc="-20" dirty="0">
                <a:latin typeface="Tahoma"/>
                <a:cs typeface="Tahoma"/>
              </a:rPr>
              <a:t>'08. </a:t>
            </a:r>
            <a:r>
              <a:rPr lang="en-US" sz="1800" spc="80" dirty="0">
                <a:latin typeface="Tahoma"/>
                <a:cs typeface="Tahoma"/>
              </a:rPr>
              <a:t>Second </a:t>
            </a:r>
            <a:r>
              <a:rPr lang="en-US" sz="1800" spc="20" dirty="0">
                <a:latin typeface="Tahoma"/>
                <a:cs typeface="Tahoma"/>
              </a:rPr>
              <a:t>International </a:t>
            </a:r>
            <a:r>
              <a:rPr lang="en-US" sz="1800" spc="25" dirty="0">
                <a:latin typeface="Tahoma"/>
                <a:cs typeface="Tahoma"/>
              </a:rPr>
              <a:t> </a:t>
            </a:r>
            <a:r>
              <a:rPr lang="en-US" sz="1800" spc="65" dirty="0">
                <a:latin typeface="Tahoma"/>
                <a:cs typeface="Tahoma"/>
              </a:rPr>
              <a:t>Symposium</a:t>
            </a:r>
            <a:r>
              <a:rPr lang="en-US" sz="1800" spc="-155" dirty="0">
                <a:latin typeface="Tahoma"/>
                <a:cs typeface="Tahoma"/>
              </a:rPr>
              <a:t> </a:t>
            </a:r>
            <a:r>
              <a:rPr lang="en-US" sz="1800" spc="125" dirty="0">
                <a:latin typeface="Tahoma"/>
                <a:cs typeface="Tahoma"/>
              </a:rPr>
              <a:t>on</a:t>
            </a:r>
            <a:r>
              <a:rPr lang="en-US" sz="1800" spc="-155" dirty="0">
                <a:latin typeface="Tahoma"/>
                <a:cs typeface="Tahoma"/>
              </a:rPr>
              <a:t> </a:t>
            </a:r>
            <a:r>
              <a:rPr lang="en-US" sz="1800" spc="70" dirty="0">
                <a:latin typeface="Tahoma"/>
                <a:cs typeface="Tahoma"/>
              </a:rPr>
              <a:t>Volume</a:t>
            </a:r>
            <a:r>
              <a:rPr lang="en-US" sz="1800" spc="-155" dirty="0">
                <a:latin typeface="Tahoma"/>
                <a:cs typeface="Tahoma"/>
              </a:rPr>
              <a:t> </a:t>
            </a:r>
            <a:r>
              <a:rPr lang="en-US" sz="1800" spc="-90" dirty="0">
                <a:latin typeface="Tahoma"/>
                <a:cs typeface="Tahoma"/>
              </a:rPr>
              <a:t>2,</a:t>
            </a:r>
            <a:r>
              <a:rPr lang="en-US" sz="1800" spc="-155" dirty="0">
                <a:latin typeface="Tahoma"/>
                <a:cs typeface="Tahoma"/>
              </a:rPr>
              <a:t> </a:t>
            </a:r>
            <a:r>
              <a:rPr lang="en-US" sz="1800" spc="40" dirty="0">
                <a:latin typeface="Tahoma"/>
                <a:cs typeface="Tahoma"/>
              </a:rPr>
              <a:t>20-22</a:t>
            </a:r>
            <a:r>
              <a:rPr lang="en-US" sz="1800" spc="-155" dirty="0">
                <a:latin typeface="Tahoma"/>
                <a:cs typeface="Tahoma"/>
              </a:rPr>
              <a:t> </a:t>
            </a:r>
            <a:r>
              <a:rPr lang="en-US" sz="1800" spc="5" dirty="0">
                <a:latin typeface="Tahoma"/>
                <a:cs typeface="Tahoma"/>
              </a:rPr>
              <a:t>Dec.</a:t>
            </a:r>
            <a:r>
              <a:rPr lang="en-US" sz="1800" spc="-155" dirty="0">
                <a:latin typeface="Tahoma"/>
                <a:cs typeface="Tahoma"/>
              </a:rPr>
              <a:t> </a:t>
            </a:r>
            <a:r>
              <a:rPr lang="en-US" sz="1800" spc="85" dirty="0">
                <a:latin typeface="Tahoma"/>
                <a:cs typeface="Tahoma"/>
              </a:rPr>
              <a:t>2008</a:t>
            </a:r>
            <a:r>
              <a:rPr lang="en-US" sz="1800" spc="-155" dirty="0">
                <a:latin typeface="Tahoma"/>
                <a:cs typeface="Tahoma"/>
              </a:rPr>
              <a:t> </a:t>
            </a:r>
            <a:r>
              <a:rPr lang="en-US" sz="1800" spc="-55" dirty="0">
                <a:latin typeface="Tahoma"/>
                <a:cs typeface="Tahoma"/>
              </a:rPr>
              <a:t>Page(s):860</a:t>
            </a:r>
            <a:r>
              <a:rPr lang="en-US" sz="1800" spc="-150" dirty="0">
                <a:latin typeface="Tahoma"/>
                <a:cs typeface="Tahoma"/>
              </a:rPr>
              <a:t> </a:t>
            </a:r>
            <a:r>
              <a:rPr lang="en-US" sz="1800" spc="-120" dirty="0">
                <a:latin typeface="Tahoma"/>
                <a:cs typeface="Tahoma"/>
              </a:rPr>
              <a:t>–</a:t>
            </a:r>
            <a:r>
              <a:rPr lang="en-US" sz="1800" spc="-155" dirty="0">
                <a:latin typeface="Tahoma"/>
                <a:cs typeface="Tahoma"/>
              </a:rPr>
              <a:t> </a:t>
            </a:r>
            <a:r>
              <a:rPr lang="en-US" sz="1800" spc="85" dirty="0">
                <a:latin typeface="Tahoma"/>
                <a:cs typeface="Tahoma"/>
              </a:rPr>
              <a:t>863</a:t>
            </a:r>
          </a:p>
          <a:p>
            <a:pPr marL="12700" marR="1367155">
              <a:lnSpc>
                <a:spcPct val="116799"/>
              </a:lnSpc>
              <a:spcBef>
                <a:spcPts val="95"/>
              </a:spcBef>
              <a:buFont typeface="Arial"/>
              <a:buAutoNum type="arabicPlain"/>
              <a:tabLst>
                <a:tab pos="798195" algn="l"/>
                <a:tab pos="798830" algn="l"/>
              </a:tabLst>
            </a:pPr>
            <a:endParaRPr lang="en-US" sz="1800" dirty="0">
              <a:latin typeface="Tahoma"/>
              <a:cs typeface="Tahoma"/>
            </a:endParaRPr>
          </a:p>
          <a:p>
            <a:pPr marL="12700" marR="1367155">
              <a:lnSpc>
                <a:spcPct val="116799"/>
              </a:lnSpc>
              <a:spcBef>
                <a:spcPts val="95"/>
              </a:spcBef>
              <a:buFont typeface="Arial"/>
              <a:buAutoNum type="arabicPlain"/>
              <a:tabLst>
                <a:tab pos="798195" algn="l"/>
                <a:tab pos="798830" algn="l"/>
              </a:tabLst>
            </a:pPr>
            <a:endParaRPr lang="en-US" sz="1800" dirty="0">
              <a:latin typeface="Tahoma"/>
              <a:cs typeface="Tahoma"/>
            </a:endParaRPr>
          </a:p>
        </p:txBody>
      </p:sp>
    </p:spTree>
    <p:extLst>
      <p:ext uri="{BB962C8B-B14F-4D97-AF65-F5344CB8AC3E}">
        <p14:creationId xmlns:p14="http://schemas.microsoft.com/office/powerpoint/2010/main" val="1407581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250AA1-ACA5-CDC3-9FB2-8A669AA21A84}"/>
              </a:ext>
            </a:extLst>
          </p:cNvPr>
          <p:cNvSpPr txBox="1"/>
          <p:nvPr/>
        </p:nvSpPr>
        <p:spPr>
          <a:xfrm>
            <a:off x="1165252" y="666869"/>
            <a:ext cx="10964708" cy="3999108"/>
          </a:xfrm>
          <a:prstGeom prst="rect">
            <a:avLst/>
          </a:prstGeom>
          <a:noFill/>
        </p:spPr>
        <p:txBody>
          <a:bodyPr wrap="square">
            <a:spAutoFit/>
          </a:bodyPr>
          <a:lstStyle/>
          <a:p>
            <a:pPr marL="12700" marR="497205">
              <a:lnSpc>
                <a:spcPct val="115799"/>
              </a:lnSpc>
              <a:spcBef>
                <a:spcPts val="100"/>
              </a:spcBef>
              <a:buFont typeface="Arial"/>
              <a:buAutoNum type="arabicPlain" startAt="4"/>
              <a:tabLst>
                <a:tab pos="768985" algn="l"/>
                <a:tab pos="769620" algn="l"/>
              </a:tabLst>
            </a:pPr>
            <a:r>
              <a:rPr lang="en-US" sz="1800" spc="-20" dirty="0">
                <a:latin typeface="Tahoma"/>
                <a:cs typeface="Tahoma"/>
              </a:rPr>
              <a:t>)Dewan,</a:t>
            </a:r>
            <a:r>
              <a:rPr lang="en-US" sz="1800" spc="-175" dirty="0">
                <a:latin typeface="Tahoma"/>
                <a:cs typeface="Tahoma"/>
              </a:rPr>
              <a:t> </a:t>
            </a:r>
            <a:r>
              <a:rPr lang="en-US" sz="1800" spc="-45" dirty="0" err="1">
                <a:latin typeface="Tahoma"/>
                <a:cs typeface="Tahoma"/>
              </a:rPr>
              <a:t>P.,Kumar</a:t>
            </a:r>
            <a:r>
              <a:rPr lang="en-US" sz="1800" spc="-45" dirty="0">
                <a:latin typeface="Tahoma"/>
                <a:cs typeface="Tahoma"/>
              </a:rPr>
              <a:t>,</a:t>
            </a:r>
            <a:r>
              <a:rPr lang="en-US" sz="1800" spc="-170" dirty="0">
                <a:latin typeface="Tahoma"/>
                <a:cs typeface="Tahoma"/>
              </a:rPr>
              <a:t> </a:t>
            </a:r>
            <a:r>
              <a:rPr lang="en-US" sz="1800" spc="-160" dirty="0">
                <a:latin typeface="Tahoma"/>
                <a:cs typeface="Tahoma"/>
              </a:rPr>
              <a:t>R.</a:t>
            </a:r>
            <a:r>
              <a:rPr lang="en-US" sz="1800" spc="-175" dirty="0">
                <a:latin typeface="Tahoma"/>
                <a:cs typeface="Tahoma"/>
              </a:rPr>
              <a:t> </a:t>
            </a:r>
            <a:r>
              <a:rPr lang="en-US" sz="1800" spc="35" dirty="0">
                <a:latin typeface="Tahoma"/>
                <a:cs typeface="Tahoma"/>
              </a:rPr>
              <a:t>"Detection</a:t>
            </a:r>
            <a:r>
              <a:rPr lang="en-US" sz="1800" spc="-175" dirty="0">
                <a:latin typeface="Tahoma"/>
                <a:cs typeface="Tahoma"/>
              </a:rPr>
              <a:t> </a:t>
            </a:r>
            <a:r>
              <a:rPr lang="en-US" sz="1800" spc="35" dirty="0">
                <a:latin typeface="Tahoma"/>
                <a:cs typeface="Tahoma"/>
              </a:rPr>
              <a:t>of</a:t>
            </a:r>
            <a:r>
              <a:rPr lang="en-US" sz="1800" spc="-170" dirty="0">
                <a:latin typeface="Tahoma"/>
                <a:cs typeface="Tahoma"/>
              </a:rPr>
              <a:t> </a:t>
            </a:r>
            <a:r>
              <a:rPr lang="en-US" sz="1800" spc="30" dirty="0">
                <a:latin typeface="Tahoma"/>
                <a:cs typeface="Tahoma"/>
              </a:rPr>
              <a:t>object</a:t>
            </a:r>
            <a:r>
              <a:rPr lang="en-US" sz="1800" spc="-175" dirty="0">
                <a:latin typeface="Tahoma"/>
                <a:cs typeface="Tahoma"/>
              </a:rPr>
              <a:t> </a:t>
            </a:r>
            <a:r>
              <a:rPr lang="en-US" sz="1800" spc="50" dirty="0">
                <a:latin typeface="Tahoma"/>
                <a:cs typeface="Tahoma"/>
              </a:rPr>
              <a:t>in</a:t>
            </a:r>
            <a:r>
              <a:rPr lang="en-US" sz="1800" spc="-170" dirty="0">
                <a:latin typeface="Tahoma"/>
                <a:cs typeface="Tahoma"/>
              </a:rPr>
              <a:t> </a:t>
            </a:r>
            <a:r>
              <a:rPr lang="en-US" sz="1800" spc="85" dirty="0">
                <a:latin typeface="Tahoma"/>
                <a:cs typeface="Tahoma"/>
              </a:rPr>
              <a:t>motion</a:t>
            </a:r>
            <a:r>
              <a:rPr lang="en-US" sz="1800" spc="-175" dirty="0">
                <a:latin typeface="Tahoma"/>
                <a:cs typeface="Tahoma"/>
              </a:rPr>
              <a:t> </a:t>
            </a:r>
            <a:r>
              <a:rPr lang="en-US" sz="1800" spc="30" dirty="0">
                <a:latin typeface="Tahoma"/>
                <a:cs typeface="Tahoma"/>
              </a:rPr>
              <a:t>using</a:t>
            </a:r>
            <a:r>
              <a:rPr lang="en-US" sz="1800" spc="-170" dirty="0">
                <a:latin typeface="Tahoma"/>
                <a:cs typeface="Tahoma"/>
              </a:rPr>
              <a:t> </a:t>
            </a:r>
            <a:r>
              <a:rPr lang="en-US" sz="1800" spc="60" dirty="0">
                <a:latin typeface="Tahoma"/>
                <a:cs typeface="Tahoma"/>
              </a:rPr>
              <a:t>improvised</a:t>
            </a:r>
            <a:r>
              <a:rPr lang="en-US" sz="1800" spc="-175" dirty="0">
                <a:latin typeface="Tahoma"/>
                <a:cs typeface="Tahoma"/>
              </a:rPr>
              <a:t> </a:t>
            </a:r>
            <a:r>
              <a:rPr lang="en-US" sz="1800" spc="60" dirty="0">
                <a:latin typeface="Tahoma"/>
                <a:cs typeface="Tahoma"/>
              </a:rPr>
              <a:t>background </a:t>
            </a:r>
            <a:r>
              <a:rPr lang="en-US" sz="1800" spc="-1045" dirty="0">
                <a:latin typeface="Tahoma"/>
                <a:cs typeface="Tahoma"/>
              </a:rPr>
              <a:t> </a:t>
            </a:r>
            <a:r>
              <a:rPr lang="en-US" sz="1800" spc="60" dirty="0">
                <a:latin typeface="Tahoma"/>
                <a:cs typeface="Tahoma"/>
              </a:rPr>
              <a:t>subtraction </a:t>
            </a:r>
            <a:r>
              <a:rPr lang="en-US" sz="1800" spc="20" dirty="0">
                <a:latin typeface="Tahoma"/>
                <a:cs typeface="Tahoma"/>
              </a:rPr>
              <a:t>algorithm" </a:t>
            </a:r>
            <a:r>
              <a:rPr lang="en-US" sz="1800" spc="15" dirty="0">
                <a:latin typeface="Tahoma"/>
                <a:cs typeface="Tahoma"/>
              </a:rPr>
              <a:t>International </a:t>
            </a:r>
            <a:r>
              <a:rPr lang="en-US" sz="1800" spc="70" dirty="0">
                <a:latin typeface="Tahoma"/>
                <a:cs typeface="Tahoma"/>
              </a:rPr>
              <a:t>Conference </a:t>
            </a:r>
            <a:r>
              <a:rPr lang="en-US" sz="1800" spc="125" dirty="0">
                <a:latin typeface="Tahoma"/>
                <a:cs typeface="Tahoma"/>
              </a:rPr>
              <a:t>on </a:t>
            </a:r>
            <a:r>
              <a:rPr lang="en-US" sz="1800" spc="75" dirty="0">
                <a:latin typeface="Tahoma"/>
                <a:cs typeface="Tahoma"/>
              </a:rPr>
              <a:t>trends </a:t>
            </a:r>
            <a:r>
              <a:rPr lang="en-US" sz="1800" spc="50" dirty="0">
                <a:latin typeface="Tahoma"/>
                <a:cs typeface="Tahoma"/>
              </a:rPr>
              <a:t>in </a:t>
            </a:r>
            <a:r>
              <a:rPr lang="en-US" sz="1800" spc="45" dirty="0">
                <a:latin typeface="Tahoma"/>
                <a:cs typeface="Tahoma"/>
              </a:rPr>
              <a:t>Electronics </a:t>
            </a:r>
            <a:r>
              <a:rPr lang="en-US" sz="1800" spc="85" dirty="0">
                <a:latin typeface="Tahoma"/>
                <a:cs typeface="Tahoma"/>
              </a:rPr>
              <a:t>and </a:t>
            </a:r>
            <a:r>
              <a:rPr lang="en-US" sz="1800" spc="90" dirty="0">
                <a:latin typeface="Tahoma"/>
                <a:cs typeface="Tahoma"/>
              </a:rPr>
              <a:t> </a:t>
            </a:r>
            <a:r>
              <a:rPr lang="en-US" sz="1800" spc="-65" dirty="0">
                <a:latin typeface="Tahoma"/>
                <a:cs typeface="Tahoma"/>
              </a:rPr>
              <a:t>Informatics(ICEI),pp:651-656,(2017)</a:t>
            </a:r>
          </a:p>
          <a:p>
            <a:pPr marL="12700" marR="497205">
              <a:lnSpc>
                <a:spcPct val="115799"/>
              </a:lnSpc>
              <a:spcBef>
                <a:spcPts val="100"/>
              </a:spcBef>
              <a:buFont typeface="Arial"/>
              <a:buAutoNum type="arabicPlain" startAt="4"/>
              <a:tabLst>
                <a:tab pos="768985" algn="l"/>
                <a:tab pos="769620" algn="l"/>
              </a:tabLst>
            </a:pPr>
            <a:endParaRPr lang="en-US" spc="-65" dirty="0">
              <a:latin typeface="Tahoma"/>
              <a:cs typeface="Tahoma"/>
            </a:endParaRPr>
          </a:p>
          <a:p>
            <a:pPr marL="12700" marR="497205">
              <a:lnSpc>
                <a:spcPct val="115799"/>
              </a:lnSpc>
              <a:spcBef>
                <a:spcPts val="100"/>
              </a:spcBef>
              <a:buFont typeface="Arial"/>
              <a:buAutoNum type="arabicPlain" startAt="4"/>
              <a:tabLst>
                <a:tab pos="768985" algn="l"/>
                <a:tab pos="769620" algn="l"/>
              </a:tabLst>
            </a:pPr>
            <a:r>
              <a:rPr lang="en-IN" sz="1800" spc="-55" dirty="0" err="1">
                <a:latin typeface="Tahoma"/>
                <a:cs typeface="Tahoma"/>
              </a:rPr>
              <a:t>Jichan</a:t>
            </a:r>
            <a:r>
              <a:rPr lang="en-IN" sz="1800" spc="-180" dirty="0">
                <a:latin typeface="Tahoma"/>
                <a:cs typeface="Tahoma"/>
              </a:rPr>
              <a:t> </a:t>
            </a:r>
            <a:r>
              <a:rPr lang="en-IN" sz="1800" spc="-30" dirty="0">
                <a:latin typeface="Tahoma"/>
                <a:cs typeface="Tahoma"/>
              </a:rPr>
              <a:t>Lee,</a:t>
            </a:r>
            <a:r>
              <a:rPr lang="en-IN" sz="1800" spc="-175" dirty="0">
                <a:latin typeface="Tahoma"/>
                <a:cs typeface="Tahoma"/>
              </a:rPr>
              <a:t> </a:t>
            </a:r>
            <a:r>
              <a:rPr lang="en-IN" sz="1800" spc="55" dirty="0" err="1">
                <a:latin typeface="Tahoma"/>
                <a:cs typeface="Tahoma"/>
              </a:rPr>
              <a:t>Sungsoo</a:t>
            </a:r>
            <a:r>
              <a:rPr lang="en-IN" sz="1800" spc="-175" dirty="0">
                <a:latin typeface="Tahoma"/>
                <a:cs typeface="Tahoma"/>
              </a:rPr>
              <a:t> </a:t>
            </a:r>
            <a:r>
              <a:rPr lang="en-IN" sz="1800" spc="-30" dirty="0">
                <a:latin typeface="Tahoma"/>
                <a:cs typeface="Tahoma"/>
              </a:rPr>
              <a:t>Lim,</a:t>
            </a:r>
            <a:r>
              <a:rPr lang="en-IN" sz="1800" spc="-175" dirty="0">
                <a:latin typeface="Tahoma"/>
                <a:cs typeface="Tahoma"/>
              </a:rPr>
              <a:t> </a:t>
            </a:r>
            <a:r>
              <a:rPr lang="en-IN" sz="1800" spc="-5" dirty="0">
                <a:latin typeface="Tahoma"/>
                <a:cs typeface="Tahoma"/>
              </a:rPr>
              <a:t>Jun-Geon</a:t>
            </a:r>
            <a:r>
              <a:rPr lang="en-IN" sz="1800" spc="-180" dirty="0">
                <a:latin typeface="Tahoma"/>
                <a:cs typeface="Tahoma"/>
              </a:rPr>
              <a:t> </a:t>
            </a:r>
            <a:r>
              <a:rPr lang="en-IN" sz="1800" spc="-50" dirty="0">
                <a:latin typeface="Tahoma"/>
                <a:cs typeface="Tahoma"/>
              </a:rPr>
              <a:t>Kim,</a:t>
            </a:r>
            <a:r>
              <a:rPr lang="en-IN" sz="1800" spc="-175" dirty="0">
                <a:latin typeface="Tahoma"/>
                <a:cs typeface="Tahoma"/>
              </a:rPr>
              <a:t> </a:t>
            </a:r>
            <a:r>
              <a:rPr lang="en-IN" sz="1800" spc="100" dirty="0" err="1">
                <a:latin typeface="Tahoma"/>
                <a:cs typeface="Tahoma"/>
              </a:rPr>
              <a:t>Bomin</a:t>
            </a:r>
            <a:r>
              <a:rPr lang="en-IN" sz="1800" spc="-175" dirty="0">
                <a:latin typeface="Tahoma"/>
                <a:cs typeface="Tahoma"/>
              </a:rPr>
              <a:t> </a:t>
            </a:r>
            <a:r>
              <a:rPr lang="en-IN" sz="1800" spc="35" dirty="0">
                <a:latin typeface="Tahoma"/>
                <a:cs typeface="Tahoma"/>
              </a:rPr>
              <a:t>Kim</a:t>
            </a:r>
            <a:r>
              <a:rPr lang="en-IN" sz="1800" spc="-175" dirty="0">
                <a:latin typeface="Tahoma"/>
                <a:cs typeface="Tahoma"/>
              </a:rPr>
              <a:t> </a:t>
            </a:r>
            <a:r>
              <a:rPr lang="en-IN" sz="1800" spc="20" dirty="0">
                <a:latin typeface="Tahoma"/>
                <a:cs typeface="Tahoma"/>
              </a:rPr>
              <a:t>"Moving</a:t>
            </a:r>
            <a:r>
              <a:rPr lang="en-IN" sz="1800" spc="-175" dirty="0">
                <a:latin typeface="Tahoma"/>
                <a:cs typeface="Tahoma"/>
              </a:rPr>
              <a:t> </a:t>
            </a:r>
            <a:r>
              <a:rPr lang="en-IN" sz="1800" spc="40" dirty="0">
                <a:latin typeface="Tahoma"/>
                <a:cs typeface="Tahoma"/>
              </a:rPr>
              <a:t>Object</a:t>
            </a:r>
            <a:r>
              <a:rPr lang="en-IN" sz="1800" spc="-180" dirty="0">
                <a:latin typeface="Tahoma"/>
                <a:cs typeface="Tahoma"/>
              </a:rPr>
              <a:t> </a:t>
            </a:r>
            <a:r>
              <a:rPr lang="en-IN" sz="1800" spc="55" dirty="0">
                <a:latin typeface="Tahoma"/>
                <a:cs typeface="Tahoma"/>
              </a:rPr>
              <a:t>Detection</a:t>
            </a:r>
            <a:r>
              <a:rPr lang="en-IN" sz="1800" spc="-175" dirty="0">
                <a:latin typeface="Tahoma"/>
                <a:cs typeface="Tahoma"/>
              </a:rPr>
              <a:t> </a:t>
            </a:r>
            <a:r>
              <a:rPr lang="en-IN" sz="1800" spc="50" dirty="0">
                <a:latin typeface="Tahoma"/>
                <a:cs typeface="Tahoma"/>
              </a:rPr>
              <a:t>Using </a:t>
            </a:r>
            <a:r>
              <a:rPr lang="en-IN" sz="1800" spc="55" dirty="0">
                <a:latin typeface="Tahoma"/>
                <a:cs typeface="Tahoma"/>
              </a:rPr>
              <a:t> </a:t>
            </a:r>
            <a:r>
              <a:rPr lang="en-IN" sz="1800" spc="60" dirty="0">
                <a:latin typeface="Tahoma"/>
                <a:cs typeface="Tahoma"/>
              </a:rPr>
              <a:t>Background</a:t>
            </a:r>
            <a:r>
              <a:rPr lang="en-IN" sz="1800" spc="-180" dirty="0">
                <a:latin typeface="Tahoma"/>
                <a:cs typeface="Tahoma"/>
              </a:rPr>
              <a:t> </a:t>
            </a:r>
            <a:r>
              <a:rPr lang="en-IN" sz="1800" spc="50" dirty="0">
                <a:latin typeface="Tahoma"/>
                <a:cs typeface="Tahoma"/>
              </a:rPr>
              <a:t>Subtraction</a:t>
            </a:r>
            <a:r>
              <a:rPr lang="en-IN" sz="1800" spc="-175" dirty="0">
                <a:latin typeface="Tahoma"/>
                <a:cs typeface="Tahoma"/>
              </a:rPr>
              <a:t> </a:t>
            </a:r>
            <a:r>
              <a:rPr lang="en-IN" sz="1800" spc="85" dirty="0">
                <a:latin typeface="Tahoma"/>
                <a:cs typeface="Tahoma"/>
              </a:rPr>
              <a:t>and</a:t>
            </a:r>
            <a:r>
              <a:rPr lang="en-IN" sz="1800" spc="-175" dirty="0">
                <a:latin typeface="Tahoma"/>
                <a:cs typeface="Tahoma"/>
              </a:rPr>
              <a:t> </a:t>
            </a:r>
            <a:r>
              <a:rPr lang="en-IN" sz="1800" spc="114" dirty="0">
                <a:latin typeface="Tahoma"/>
                <a:cs typeface="Tahoma"/>
              </a:rPr>
              <a:t>Motion</a:t>
            </a:r>
            <a:r>
              <a:rPr lang="en-IN" sz="1800" spc="-175" dirty="0">
                <a:latin typeface="Tahoma"/>
                <a:cs typeface="Tahoma"/>
              </a:rPr>
              <a:t> </a:t>
            </a:r>
            <a:r>
              <a:rPr lang="en-IN" sz="1800" spc="80" dirty="0">
                <a:latin typeface="Tahoma"/>
                <a:cs typeface="Tahoma"/>
              </a:rPr>
              <a:t>Depth</a:t>
            </a:r>
            <a:r>
              <a:rPr lang="en-IN" sz="1800" spc="-175" dirty="0">
                <a:latin typeface="Tahoma"/>
                <a:cs typeface="Tahoma"/>
              </a:rPr>
              <a:t> </a:t>
            </a:r>
            <a:r>
              <a:rPr lang="en-IN" sz="1800" spc="55" dirty="0">
                <a:latin typeface="Tahoma"/>
                <a:cs typeface="Tahoma"/>
              </a:rPr>
              <a:t>Detection</a:t>
            </a:r>
            <a:r>
              <a:rPr lang="en-IN" sz="1800" spc="-175" dirty="0">
                <a:latin typeface="Tahoma"/>
                <a:cs typeface="Tahoma"/>
              </a:rPr>
              <a:t> </a:t>
            </a:r>
            <a:r>
              <a:rPr lang="en-IN" sz="1800" spc="50" dirty="0">
                <a:latin typeface="Tahoma"/>
                <a:cs typeface="Tahoma"/>
              </a:rPr>
              <a:t>in</a:t>
            </a:r>
            <a:r>
              <a:rPr lang="en-IN" sz="1800" spc="-175" dirty="0">
                <a:latin typeface="Tahoma"/>
                <a:cs typeface="Tahoma"/>
              </a:rPr>
              <a:t> </a:t>
            </a:r>
            <a:r>
              <a:rPr lang="en-IN" sz="1800" spc="80" dirty="0">
                <a:latin typeface="Tahoma"/>
                <a:cs typeface="Tahoma"/>
              </a:rPr>
              <a:t>Depth</a:t>
            </a:r>
            <a:r>
              <a:rPr lang="en-IN" sz="1800" spc="-175" dirty="0">
                <a:latin typeface="Tahoma"/>
                <a:cs typeface="Tahoma"/>
              </a:rPr>
              <a:t> </a:t>
            </a:r>
            <a:r>
              <a:rPr lang="en-IN" sz="1800" spc="-60" dirty="0">
                <a:latin typeface="Tahoma"/>
                <a:cs typeface="Tahoma"/>
              </a:rPr>
              <a:t>Image</a:t>
            </a:r>
            <a:r>
              <a:rPr lang="en-IN" sz="1800" spc="-175" dirty="0">
                <a:latin typeface="Tahoma"/>
                <a:cs typeface="Tahoma"/>
              </a:rPr>
              <a:t> </a:t>
            </a:r>
            <a:r>
              <a:rPr lang="en-IN" sz="1800" spc="65" dirty="0">
                <a:latin typeface="Tahoma"/>
                <a:cs typeface="Tahoma"/>
              </a:rPr>
              <a:t>Sequences</a:t>
            </a:r>
            <a:r>
              <a:rPr lang="en-IN" sz="1800" spc="-175" dirty="0">
                <a:latin typeface="Tahoma"/>
                <a:cs typeface="Tahoma"/>
              </a:rPr>
              <a:t> </a:t>
            </a:r>
            <a:r>
              <a:rPr lang="en-IN" sz="1800" spc="-165" dirty="0">
                <a:latin typeface="Tahoma"/>
                <a:cs typeface="Tahoma"/>
              </a:rPr>
              <a:t>"</a:t>
            </a:r>
            <a:r>
              <a:rPr lang="en-IN" sz="1800" spc="-175" dirty="0">
                <a:latin typeface="Tahoma"/>
                <a:cs typeface="Tahoma"/>
              </a:rPr>
              <a:t> </a:t>
            </a:r>
            <a:r>
              <a:rPr lang="en-IN" sz="1800" spc="-130" dirty="0">
                <a:latin typeface="Tahoma"/>
                <a:cs typeface="Tahoma"/>
              </a:rPr>
              <a:t>IEEE </a:t>
            </a:r>
            <a:r>
              <a:rPr lang="en-IN" sz="1800" spc="-1055" dirty="0">
                <a:latin typeface="Tahoma"/>
                <a:cs typeface="Tahoma"/>
              </a:rPr>
              <a:t> </a:t>
            </a:r>
            <a:r>
              <a:rPr lang="en-IN" sz="1800" spc="45" dirty="0">
                <a:latin typeface="Tahoma"/>
                <a:cs typeface="Tahoma"/>
              </a:rPr>
              <a:t>international</a:t>
            </a:r>
            <a:r>
              <a:rPr lang="en-IN" sz="1800" spc="-180" dirty="0">
                <a:latin typeface="Tahoma"/>
                <a:cs typeface="Tahoma"/>
              </a:rPr>
              <a:t> </a:t>
            </a:r>
            <a:r>
              <a:rPr lang="en-IN" sz="1800" spc="70" dirty="0">
                <a:latin typeface="Tahoma"/>
                <a:cs typeface="Tahoma"/>
              </a:rPr>
              <a:t>symposium</a:t>
            </a:r>
            <a:r>
              <a:rPr lang="en-IN" sz="1800" spc="-180" dirty="0">
                <a:latin typeface="Tahoma"/>
                <a:cs typeface="Tahoma"/>
              </a:rPr>
              <a:t> </a:t>
            </a:r>
            <a:r>
              <a:rPr lang="en-IN" sz="1800" spc="125" dirty="0">
                <a:latin typeface="Tahoma"/>
                <a:cs typeface="Tahoma"/>
              </a:rPr>
              <a:t>on</a:t>
            </a:r>
            <a:r>
              <a:rPr lang="en-IN" sz="1800" spc="-180" dirty="0">
                <a:latin typeface="Tahoma"/>
                <a:cs typeface="Tahoma"/>
              </a:rPr>
              <a:t> </a:t>
            </a:r>
            <a:r>
              <a:rPr lang="en-IN" sz="1800" spc="95" dirty="0">
                <a:latin typeface="Tahoma"/>
                <a:cs typeface="Tahoma"/>
              </a:rPr>
              <a:t>consumer</a:t>
            </a:r>
            <a:r>
              <a:rPr lang="en-IN" sz="1800" spc="-175" dirty="0">
                <a:latin typeface="Tahoma"/>
                <a:cs typeface="Tahoma"/>
              </a:rPr>
              <a:t> </a:t>
            </a:r>
            <a:r>
              <a:rPr lang="en-IN" sz="1800" spc="-25" dirty="0">
                <a:latin typeface="Tahoma"/>
                <a:cs typeface="Tahoma"/>
              </a:rPr>
              <a:t>electronics,pp:1-2,(2014)</a:t>
            </a:r>
            <a:endParaRPr lang="en-IN" sz="1800" dirty="0">
              <a:latin typeface="Tahoma"/>
              <a:cs typeface="Tahoma"/>
            </a:endParaRPr>
          </a:p>
          <a:p>
            <a:pPr marL="12700" marR="497205">
              <a:lnSpc>
                <a:spcPct val="115799"/>
              </a:lnSpc>
              <a:spcBef>
                <a:spcPts val="100"/>
              </a:spcBef>
              <a:buFont typeface="Arial"/>
              <a:buAutoNum type="arabicPlain" startAt="4"/>
              <a:tabLst>
                <a:tab pos="768985" algn="l"/>
                <a:tab pos="769620" algn="l"/>
              </a:tabLst>
            </a:pPr>
            <a:endParaRPr lang="en-US" sz="1800" spc="-65" dirty="0">
              <a:latin typeface="Tahoma"/>
              <a:cs typeface="Tahoma"/>
            </a:endParaRPr>
          </a:p>
          <a:p>
            <a:pPr marL="12700" marR="206375">
              <a:lnSpc>
                <a:spcPct val="115799"/>
              </a:lnSpc>
              <a:buFont typeface="Arial"/>
              <a:buAutoNum type="arabicPlain" startAt="4"/>
              <a:tabLst>
                <a:tab pos="657225" algn="l"/>
              </a:tabLst>
            </a:pPr>
            <a:r>
              <a:rPr lang="en-US" sz="1800" spc="-25" dirty="0">
                <a:latin typeface="Tahoma"/>
                <a:cs typeface="Tahoma"/>
              </a:rPr>
              <a:t>Zhang,</a:t>
            </a:r>
            <a:r>
              <a:rPr lang="en-US" sz="1800" spc="-175" dirty="0">
                <a:latin typeface="Tahoma"/>
                <a:cs typeface="Tahoma"/>
              </a:rPr>
              <a:t> </a:t>
            </a:r>
            <a:r>
              <a:rPr lang="en-US" sz="1800" spc="-160" dirty="0">
                <a:latin typeface="Tahoma"/>
                <a:cs typeface="Tahoma"/>
              </a:rPr>
              <a:t>L.,</a:t>
            </a:r>
            <a:r>
              <a:rPr lang="en-US" sz="1800" spc="-175" dirty="0">
                <a:latin typeface="Tahoma"/>
                <a:cs typeface="Tahoma"/>
              </a:rPr>
              <a:t> </a:t>
            </a:r>
            <a:r>
              <a:rPr lang="en-US" sz="1800" spc="130" dirty="0">
                <a:latin typeface="Tahoma"/>
                <a:cs typeface="Tahoma"/>
              </a:rPr>
              <a:t>&amp;</a:t>
            </a:r>
            <a:r>
              <a:rPr lang="en-US" sz="1800" spc="-175" dirty="0">
                <a:latin typeface="Tahoma"/>
                <a:cs typeface="Tahoma"/>
              </a:rPr>
              <a:t> </a:t>
            </a:r>
            <a:r>
              <a:rPr lang="en-US" sz="1800" spc="-45" dirty="0">
                <a:latin typeface="Tahoma"/>
                <a:cs typeface="Tahoma"/>
              </a:rPr>
              <a:t>Liang,</a:t>
            </a:r>
            <a:r>
              <a:rPr lang="en-US" sz="1800" spc="-175" dirty="0">
                <a:latin typeface="Tahoma"/>
                <a:cs typeface="Tahoma"/>
              </a:rPr>
              <a:t> </a:t>
            </a:r>
            <a:r>
              <a:rPr lang="en-US" sz="1800" spc="-200" dirty="0">
                <a:latin typeface="Tahoma"/>
                <a:cs typeface="Tahoma"/>
              </a:rPr>
              <a:t>Y.</a:t>
            </a:r>
            <a:r>
              <a:rPr lang="en-US" sz="1800" spc="-175" dirty="0">
                <a:latin typeface="Tahoma"/>
                <a:cs typeface="Tahoma"/>
              </a:rPr>
              <a:t> </a:t>
            </a:r>
            <a:r>
              <a:rPr lang="en-US" sz="1800" spc="75" dirty="0">
                <a:latin typeface="Tahoma"/>
                <a:cs typeface="Tahoma"/>
              </a:rPr>
              <a:t>"Motion</a:t>
            </a:r>
            <a:r>
              <a:rPr lang="en-US" sz="1800" spc="-170" dirty="0">
                <a:latin typeface="Tahoma"/>
                <a:cs typeface="Tahoma"/>
              </a:rPr>
              <a:t> </a:t>
            </a:r>
            <a:r>
              <a:rPr lang="en-US" sz="1800" spc="100" dirty="0">
                <a:latin typeface="Tahoma"/>
                <a:cs typeface="Tahoma"/>
              </a:rPr>
              <a:t>Human</a:t>
            </a:r>
            <a:r>
              <a:rPr lang="en-US" sz="1800" spc="-175" dirty="0">
                <a:latin typeface="Tahoma"/>
                <a:cs typeface="Tahoma"/>
              </a:rPr>
              <a:t> </a:t>
            </a:r>
            <a:r>
              <a:rPr lang="en-US" sz="1800" spc="55" dirty="0">
                <a:latin typeface="Tahoma"/>
                <a:cs typeface="Tahoma"/>
              </a:rPr>
              <a:t>Detection</a:t>
            </a:r>
            <a:r>
              <a:rPr lang="en-US" sz="1800" spc="-175" dirty="0">
                <a:latin typeface="Tahoma"/>
                <a:cs typeface="Tahoma"/>
              </a:rPr>
              <a:t> </a:t>
            </a:r>
            <a:r>
              <a:rPr lang="en-US" sz="1800" spc="80" dirty="0">
                <a:latin typeface="Tahoma"/>
                <a:cs typeface="Tahoma"/>
              </a:rPr>
              <a:t>Based</a:t>
            </a:r>
            <a:r>
              <a:rPr lang="en-US" sz="1800" spc="-175" dirty="0">
                <a:latin typeface="Tahoma"/>
                <a:cs typeface="Tahoma"/>
              </a:rPr>
              <a:t> </a:t>
            </a:r>
            <a:r>
              <a:rPr lang="en-US" sz="1800" spc="125" dirty="0">
                <a:latin typeface="Tahoma"/>
                <a:cs typeface="Tahoma"/>
              </a:rPr>
              <a:t>on</a:t>
            </a:r>
            <a:r>
              <a:rPr lang="en-US" sz="1800" spc="-175" dirty="0">
                <a:latin typeface="Tahoma"/>
                <a:cs typeface="Tahoma"/>
              </a:rPr>
              <a:t> </a:t>
            </a:r>
            <a:r>
              <a:rPr lang="en-US" sz="1800" spc="60" dirty="0">
                <a:latin typeface="Tahoma"/>
                <a:cs typeface="Tahoma"/>
              </a:rPr>
              <a:t>Background</a:t>
            </a:r>
            <a:r>
              <a:rPr lang="en-US" sz="1800" spc="-170" dirty="0">
                <a:latin typeface="Tahoma"/>
                <a:cs typeface="Tahoma"/>
              </a:rPr>
              <a:t> </a:t>
            </a:r>
            <a:r>
              <a:rPr lang="en-US" sz="1800" spc="30" dirty="0">
                <a:latin typeface="Tahoma"/>
                <a:cs typeface="Tahoma"/>
              </a:rPr>
              <a:t>Subtraction" </a:t>
            </a:r>
            <a:r>
              <a:rPr lang="en-US" sz="1800" spc="-1050" dirty="0">
                <a:latin typeface="Tahoma"/>
                <a:cs typeface="Tahoma"/>
              </a:rPr>
              <a:t> </a:t>
            </a:r>
            <a:r>
              <a:rPr lang="en-US" sz="1800" spc="75" dirty="0">
                <a:latin typeface="Tahoma"/>
                <a:cs typeface="Tahoma"/>
              </a:rPr>
              <a:t>Second</a:t>
            </a:r>
            <a:r>
              <a:rPr lang="en-US" sz="1800" spc="-180" dirty="0">
                <a:latin typeface="Tahoma"/>
                <a:cs typeface="Tahoma"/>
              </a:rPr>
              <a:t> </a:t>
            </a:r>
            <a:r>
              <a:rPr lang="en-US" sz="1800" spc="15" dirty="0">
                <a:latin typeface="Tahoma"/>
                <a:cs typeface="Tahoma"/>
              </a:rPr>
              <a:t>International</a:t>
            </a:r>
            <a:r>
              <a:rPr lang="en-US" sz="1800" spc="-175" dirty="0">
                <a:latin typeface="Tahoma"/>
                <a:cs typeface="Tahoma"/>
              </a:rPr>
              <a:t> </a:t>
            </a:r>
            <a:r>
              <a:rPr lang="en-US" sz="1800" spc="70" dirty="0">
                <a:latin typeface="Tahoma"/>
                <a:cs typeface="Tahoma"/>
              </a:rPr>
              <a:t>Workshop</a:t>
            </a:r>
            <a:r>
              <a:rPr lang="en-US" sz="1800" spc="-175" dirty="0">
                <a:latin typeface="Tahoma"/>
                <a:cs typeface="Tahoma"/>
              </a:rPr>
              <a:t> </a:t>
            </a:r>
            <a:r>
              <a:rPr lang="en-US" sz="1800" spc="125" dirty="0">
                <a:latin typeface="Tahoma"/>
                <a:cs typeface="Tahoma"/>
              </a:rPr>
              <a:t>on</a:t>
            </a:r>
            <a:r>
              <a:rPr lang="en-US" sz="1800" spc="-175" dirty="0">
                <a:latin typeface="Tahoma"/>
                <a:cs typeface="Tahoma"/>
              </a:rPr>
              <a:t> </a:t>
            </a:r>
            <a:r>
              <a:rPr lang="en-US" sz="1800" spc="55" dirty="0">
                <a:latin typeface="Tahoma"/>
                <a:cs typeface="Tahoma"/>
              </a:rPr>
              <a:t>Education</a:t>
            </a:r>
            <a:r>
              <a:rPr lang="en-US" sz="1800" spc="-175" dirty="0">
                <a:latin typeface="Tahoma"/>
                <a:cs typeface="Tahoma"/>
              </a:rPr>
              <a:t> </a:t>
            </a:r>
            <a:r>
              <a:rPr lang="en-US" sz="1800" spc="10" dirty="0">
                <a:latin typeface="Tahoma"/>
                <a:cs typeface="Tahoma"/>
              </a:rPr>
              <a:t>Technology</a:t>
            </a:r>
            <a:r>
              <a:rPr lang="en-US" sz="1800" spc="-175" dirty="0">
                <a:latin typeface="Tahoma"/>
                <a:cs typeface="Tahoma"/>
              </a:rPr>
              <a:t> </a:t>
            </a:r>
            <a:r>
              <a:rPr lang="en-US" sz="1800" spc="85" dirty="0">
                <a:latin typeface="Tahoma"/>
                <a:cs typeface="Tahoma"/>
              </a:rPr>
              <a:t>and</a:t>
            </a:r>
            <a:r>
              <a:rPr lang="en-US" sz="1800" spc="-175" dirty="0">
                <a:latin typeface="Tahoma"/>
                <a:cs typeface="Tahoma"/>
              </a:rPr>
              <a:t> </a:t>
            </a:r>
            <a:r>
              <a:rPr lang="en-US" sz="1800" spc="90" dirty="0">
                <a:latin typeface="Tahoma"/>
                <a:cs typeface="Tahoma"/>
              </a:rPr>
              <a:t>Computer</a:t>
            </a:r>
            <a:r>
              <a:rPr lang="en-US" sz="1800" spc="-175" dirty="0">
                <a:latin typeface="Tahoma"/>
                <a:cs typeface="Tahoma"/>
              </a:rPr>
              <a:t> </a:t>
            </a:r>
            <a:r>
              <a:rPr lang="en-US" sz="1800" spc="5" dirty="0">
                <a:latin typeface="Tahoma"/>
                <a:cs typeface="Tahoma"/>
              </a:rPr>
              <a:t>Science.</a:t>
            </a:r>
            <a:endParaRPr lang="en-US" sz="1800" dirty="0">
              <a:latin typeface="Tahoma"/>
              <a:cs typeface="Tahoma"/>
            </a:endParaRPr>
          </a:p>
          <a:p>
            <a:pPr marL="12700">
              <a:lnSpc>
                <a:spcPct val="100000"/>
              </a:lnSpc>
              <a:spcBef>
                <a:spcPts val="645"/>
              </a:spcBef>
            </a:pPr>
            <a:r>
              <a:rPr lang="en-US" sz="1800" spc="-45" dirty="0">
                <a:latin typeface="Tahoma"/>
                <a:cs typeface="Tahoma"/>
              </a:rPr>
              <a:t>,pp:284-287,(2010)</a:t>
            </a:r>
            <a:endParaRPr lang="en-US" sz="1800" dirty="0">
              <a:latin typeface="Tahoma"/>
              <a:cs typeface="Tahoma"/>
            </a:endParaRPr>
          </a:p>
          <a:p>
            <a:pPr marL="12700" marR="497205">
              <a:lnSpc>
                <a:spcPct val="115799"/>
              </a:lnSpc>
              <a:spcBef>
                <a:spcPts val="100"/>
              </a:spcBef>
              <a:buFont typeface="Arial"/>
              <a:buAutoNum type="arabicPlain" startAt="4"/>
              <a:tabLst>
                <a:tab pos="768985" algn="l"/>
                <a:tab pos="769620" algn="l"/>
              </a:tabLst>
            </a:pPr>
            <a:endParaRPr lang="en-US" sz="1800" dirty="0">
              <a:latin typeface="Tahoma"/>
              <a:cs typeface="Tahoma"/>
            </a:endParaRPr>
          </a:p>
        </p:txBody>
      </p:sp>
    </p:spTree>
    <p:extLst>
      <p:ext uri="{BB962C8B-B14F-4D97-AF65-F5344CB8AC3E}">
        <p14:creationId xmlns:p14="http://schemas.microsoft.com/office/powerpoint/2010/main" val="2499555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8A203-B3F7-CD16-1350-9E8B5823DDCB}"/>
              </a:ext>
            </a:extLst>
          </p:cNvPr>
          <p:cNvSpPr>
            <a:spLocks noGrp="1"/>
          </p:cNvSpPr>
          <p:nvPr>
            <p:ph type="title"/>
          </p:nvPr>
        </p:nvSpPr>
        <p:spPr/>
        <p:txBody>
          <a:bodyPr/>
          <a:lstStyle/>
          <a:p>
            <a:r>
              <a:rPr lang="en-US" dirty="0"/>
              <a:t>Problem definition</a:t>
            </a:r>
            <a:endParaRPr lang="en-IN" dirty="0"/>
          </a:p>
        </p:txBody>
      </p:sp>
      <p:sp>
        <p:nvSpPr>
          <p:cNvPr id="3" name="Content Placeholder 2">
            <a:extLst>
              <a:ext uri="{FF2B5EF4-FFF2-40B4-BE49-F238E27FC236}">
                <a16:creationId xmlns:a16="http://schemas.microsoft.com/office/drawing/2014/main" id="{E6521AF2-7062-F49F-9117-0DB4011109E9}"/>
              </a:ext>
            </a:extLst>
          </p:cNvPr>
          <p:cNvSpPr>
            <a:spLocks noGrp="1"/>
          </p:cNvSpPr>
          <p:nvPr>
            <p:ph idx="1"/>
          </p:nvPr>
        </p:nvSpPr>
        <p:spPr/>
        <p:txBody>
          <a:bodyPr/>
          <a:lstStyle/>
          <a:p>
            <a:pPr marL="0" indent="0">
              <a:buNone/>
            </a:pPr>
            <a:br>
              <a:rPr lang="en-US" sz="2000" dirty="0"/>
            </a:br>
            <a:r>
              <a:rPr lang="en-US" sz="2000" dirty="0">
                <a:latin typeface="Bahnschrift Light SemiCondensed" panose="020B0502040204020203" pitchFamily="34" charset="0"/>
              </a:rPr>
              <a:t>This work is in the field of video surveillance including motion detection. The video surveillance is one of essential techniques for automatic video analysis to extract crucial information or relevant scenes in video surveillance systems. The aim of our work is to propose solutions for the automatic detection of moving objects in real time with a surveillance camera. The detected objects are objects that have some geometric shape (circle, ellipse, square, and rectangle)</a:t>
            </a:r>
            <a:endParaRPr lang="en-IN" dirty="0"/>
          </a:p>
        </p:txBody>
      </p:sp>
    </p:spTree>
    <p:extLst>
      <p:ext uri="{BB962C8B-B14F-4D97-AF65-F5344CB8AC3E}">
        <p14:creationId xmlns:p14="http://schemas.microsoft.com/office/powerpoint/2010/main" val="2787150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F218A-F7D0-751D-2AFD-652980778155}"/>
              </a:ext>
            </a:extLst>
          </p:cNvPr>
          <p:cNvSpPr>
            <a:spLocks noGrp="1"/>
          </p:cNvSpPr>
          <p:nvPr>
            <p:ph type="title"/>
          </p:nvPr>
        </p:nvSpPr>
        <p:spPr/>
        <p:txBody>
          <a:bodyPr/>
          <a:lstStyle/>
          <a:p>
            <a:r>
              <a:rPr lang="en-US" dirty="0"/>
              <a:t>Existing system</a:t>
            </a:r>
            <a:br>
              <a:rPr lang="en-US" dirty="0"/>
            </a:br>
            <a:endParaRPr lang="en-IN" dirty="0"/>
          </a:p>
        </p:txBody>
      </p:sp>
      <p:sp>
        <p:nvSpPr>
          <p:cNvPr id="3" name="Content Placeholder 2">
            <a:extLst>
              <a:ext uri="{FF2B5EF4-FFF2-40B4-BE49-F238E27FC236}">
                <a16:creationId xmlns:a16="http://schemas.microsoft.com/office/drawing/2014/main" id="{FA3A728F-F49E-DEA9-B9F4-4970E22FD310}"/>
              </a:ext>
            </a:extLst>
          </p:cNvPr>
          <p:cNvSpPr>
            <a:spLocks noGrp="1"/>
          </p:cNvSpPr>
          <p:nvPr>
            <p:ph idx="1"/>
          </p:nvPr>
        </p:nvSpPr>
        <p:spPr/>
        <p:txBody>
          <a:bodyPr/>
          <a:lstStyle/>
          <a:p>
            <a:r>
              <a:rPr lang="en-US" sz="2000" dirty="0"/>
              <a:t>CCTV systems (Closed Circuit Television) become usable in several areas of security. CCTV is used mainly for recording daily happenings in a particular place. </a:t>
            </a:r>
            <a:br>
              <a:rPr lang="en-US" sz="4400" dirty="0"/>
            </a:br>
            <a:endParaRPr lang="en-US" sz="4400" dirty="0"/>
          </a:p>
        </p:txBody>
      </p:sp>
      <p:pic>
        <p:nvPicPr>
          <p:cNvPr id="4" name="Picture 3">
            <a:extLst>
              <a:ext uri="{FF2B5EF4-FFF2-40B4-BE49-F238E27FC236}">
                <a16:creationId xmlns:a16="http://schemas.microsoft.com/office/drawing/2014/main" id="{37E58F56-C944-341D-86E4-E2F25E7FAB4C}"/>
              </a:ext>
            </a:extLst>
          </p:cNvPr>
          <p:cNvPicPr>
            <a:picLocks noChangeAspect="1"/>
          </p:cNvPicPr>
          <p:nvPr/>
        </p:nvPicPr>
        <p:blipFill>
          <a:blip r:embed="rId2"/>
          <a:stretch>
            <a:fillRect/>
          </a:stretch>
        </p:blipFill>
        <p:spPr>
          <a:xfrm>
            <a:off x="2792473" y="3227983"/>
            <a:ext cx="6400446" cy="2059515"/>
          </a:xfrm>
          <a:prstGeom prst="rect">
            <a:avLst/>
          </a:prstGeom>
        </p:spPr>
      </p:pic>
      <p:sp>
        <p:nvSpPr>
          <p:cNvPr id="6" name="TextBox 5">
            <a:extLst>
              <a:ext uri="{FF2B5EF4-FFF2-40B4-BE49-F238E27FC236}">
                <a16:creationId xmlns:a16="http://schemas.microsoft.com/office/drawing/2014/main" id="{31714590-8531-6893-5EB1-DF172423E9A8}"/>
              </a:ext>
            </a:extLst>
          </p:cNvPr>
          <p:cNvSpPr txBox="1"/>
          <p:nvPr/>
        </p:nvSpPr>
        <p:spPr>
          <a:xfrm>
            <a:off x="3050697" y="3111904"/>
            <a:ext cx="6101394" cy="2862322"/>
          </a:xfrm>
          <a:prstGeom prst="rect">
            <a:avLst/>
          </a:prstGeom>
          <a:noFill/>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Here we can see a basic surveillance camera recording of a car on the road</a:t>
            </a:r>
            <a:endParaRPr lang="en-IN" dirty="0"/>
          </a:p>
        </p:txBody>
      </p:sp>
    </p:spTree>
    <p:extLst>
      <p:ext uri="{BB962C8B-B14F-4D97-AF65-F5344CB8AC3E}">
        <p14:creationId xmlns:p14="http://schemas.microsoft.com/office/powerpoint/2010/main" val="4055453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DE42A3-9AEC-3FB9-5886-3D9E93C0954F}"/>
              </a:ext>
            </a:extLst>
          </p:cNvPr>
          <p:cNvSpPr txBox="1"/>
          <p:nvPr/>
        </p:nvSpPr>
        <p:spPr>
          <a:xfrm>
            <a:off x="1658867" y="962952"/>
            <a:ext cx="9548602" cy="3539430"/>
          </a:xfrm>
          <a:prstGeom prst="rect">
            <a:avLst/>
          </a:prstGeom>
          <a:noFill/>
        </p:spPr>
        <p:txBody>
          <a:bodyPr wrap="square">
            <a:spAutoFit/>
          </a:bodyPr>
          <a:lstStyle/>
          <a:p>
            <a:r>
              <a:rPr lang="en-US" sz="4000" dirty="0"/>
              <a:t>Proposed System:</a:t>
            </a:r>
          </a:p>
          <a:p>
            <a:br>
              <a:rPr lang="en-US" sz="4000" dirty="0"/>
            </a:br>
            <a:r>
              <a:rPr lang="en-US" sz="2400" dirty="0"/>
              <a:t>The main goal of our </a:t>
            </a:r>
            <a:r>
              <a:rPr lang="en-US" sz="2400" dirty="0" err="1"/>
              <a:t>miniproject</a:t>
            </a:r>
            <a:r>
              <a:rPr lang="en-US" sz="2400" dirty="0"/>
              <a:t> is to provide solutions that detect moving objects with certain geometry in real time. In our project, we seek to propose a method which can reduce the effect of the challenges described above and can run a fairly effective and efficient manner in terms of results and response time. These were done  by writing an efficient code in python using OpenCV</a:t>
            </a:r>
            <a:r>
              <a:rPr lang="en-US" sz="1800" dirty="0"/>
              <a:t>.</a:t>
            </a:r>
            <a:endParaRPr lang="en-IN" dirty="0"/>
          </a:p>
        </p:txBody>
      </p:sp>
    </p:spTree>
    <p:extLst>
      <p:ext uri="{BB962C8B-B14F-4D97-AF65-F5344CB8AC3E}">
        <p14:creationId xmlns:p14="http://schemas.microsoft.com/office/powerpoint/2010/main" val="761516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3D62E-A6C3-68A0-9036-64711C601B01}"/>
              </a:ext>
            </a:extLst>
          </p:cNvPr>
          <p:cNvSpPr>
            <a:spLocks noGrp="1"/>
          </p:cNvSpPr>
          <p:nvPr>
            <p:ph type="title"/>
          </p:nvPr>
        </p:nvSpPr>
        <p:spPr>
          <a:xfrm>
            <a:off x="1451579" y="804519"/>
            <a:ext cx="9537405" cy="1049235"/>
          </a:xfrm>
        </p:spPr>
        <p:txBody>
          <a:bodyPr>
            <a:normAutofit fontScale="90000"/>
          </a:bodyPr>
          <a:lstStyle/>
          <a:p>
            <a:r>
              <a:rPr lang="en-US" sz="4400" dirty="0"/>
              <a:t>Development environment</a:t>
            </a:r>
            <a:br>
              <a:rPr lang="en-US" dirty="0"/>
            </a:br>
            <a:br>
              <a:rPr lang="en-US" dirty="0"/>
            </a:br>
            <a:br>
              <a:rPr lang="en-US" dirty="0"/>
            </a:br>
            <a:r>
              <a:rPr lang="en-US" sz="3100" dirty="0"/>
              <a:t>software requirement:</a:t>
            </a:r>
            <a:br>
              <a:rPr lang="en-US" sz="3100" dirty="0"/>
            </a:br>
            <a:r>
              <a:rPr lang="en-US" dirty="0"/>
              <a:t>        * </a:t>
            </a:r>
            <a:r>
              <a:rPr lang="en-US" sz="2000" dirty="0"/>
              <a:t>windows 10</a:t>
            </a:r>
            <a:br>
              <a:rPr lang="en-US" dirty="0"/>
            </a:br>
            <a:r>
              <a:rPr lang="en-US" dirty="0"/>
              <a:t>        * </a:t>
            </a:r>
            <a:r>
              <a:rPr lang="en-US" sz="2000" dirty="0"/>
              <a:t>Jupiter</a:t>
            </a:r>
            <a:br>
              <a:rPr lang="en-US" dirty="0"/>
            </a:br>
            <a:r>
              <a:rPr lang="en-US" dirty="0"/>
              <a:t>hardware requirement:</a:t>
            </a:r>
            <a:br>
              <a:rPr lang="en-US" dirty="0"/>
            </a:br>
            <a:r>
              <a:rPr lang="en-US" dirty="0"/>
              <a:t>        *</a:t>
            </a:r>
            <a:r>
              <a:rPr lang="en-US" sz="2000" dirty="0"/>
              <a:t>4gb ram</a:t>
            </a:r>
            <a:br>
              <a:rPr lang="en-US" dirty="0"/>
            </a:br>
            <a:r>
              <a:rPr lang="en-US" dirty="0"/>
              <a:t>        *</a:t>
            </a:r>
            <a:r>
              <a:rPr lang="en-US" sz="2000" dirty="0"/>
              <a:t>60gb memory </a:t>
            </a:r>
            <a:br>
              <a:rPr lang="en-US" dirty="0"/>
            </a:br>
            <a:r>
              <a:rPr lang="en-US" dirty="0"/>
              <a:t>        *</a:t>
            </a:r>
            <a:r>
              <a:rPr lang="en-US" sz="2000" dirty="0"/>
              <a:t>camera</a:t>
            </a:r>
            <a:r>
              <a:rPr lang="en-US" dirty="0"/>
              <a:t> </a:t>
            </a:r>
            <a:br>
              <a:rPr lang="en-US" dirty="0"/>
            </a:br>
            <a:endParaRPr lang="en-IN" dirty="0"/>
          </a:p>
        </p:txBody>
      </p:sp>
    </p:spTree>
    <p:extLst>
      <p:ext uri="{BB962C8B-B14F-4D97-AF65-F5344CB8AC3E}">
        <p14:creationId xmlns:p14="http://schemas.microsoft.com/office/powerpoint/2010/main" val="2804829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B9636-77AC-471E-D0FD-67F446EE53B2}"/>
              </a:ext>
            </a:extLst>
          </p:cNvPr>
          <p:cNvSpPr>
            <a:spLocks noGrp="1"/>
          </p:cNvSpPr>
          <p:nvPr>
            <p:ph type="title"/>
          </p:nvPr>
        </p:nvSpPr>
        <p:spPr/>
        <p:txBody>
          <a:bodyPr/>
          <a:lstStyle/>
          <a:p>
            <a:r>
              <a:rPr lang="en-US" dirty="0" err="1"/>
              <a:t>Usecase</a:t>
            </a:r>
            <a:r>
              <a:rPr lang="en-US" dirty="0"/>
              <a:t> diagram</a:t>
            </a:r>
            <a:br>
              <a:rPr lang="en-US" dirty="0"/>
            </a:br>
            <a:endParaRPr lang="en-IN" dirty="0"/>
          </a:p>
        </p:txBody>
      </p:sp>
      <p:pic>
        <p:nvPicPr>
          <p:cNvPr id="4" name="Picture 3">
            <a:extLst>
              <a:ext uri="{FF2B5EF4-FFF2-40B4-BE49-F238E27FC236}">
                <a16:creationId xmlns:a16="http://schemas.microsoft.com/office/drawing/2014/main" id="{9893636A-25D2-A6E5-7850-2772BD565A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4219" y="1942767"/>
            <a:ext cx="8196415" cy="4004880"/>
          </a:xfrm>
          <a:prstGeom prst="rect">
            <a:avLst/>
          </a:prstGeom>
        </p:spPr>
      </p:pic>
    </p:spTree>
    <p:extLst>
      <p:ext uri="{BB962C8B-B14F-4D97-AF65-F5344CB8AC3E}">
        <p14:creationId xmlns:p14="http://schemas.microsoft.com/office/powerpoint/2010/main" val="3932204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6D64D-4470-3D31-EE87-80DBB8585FFF}"/>
              </a:ext>
            </a:extLst>
          </p:cNvPr>
          <p:cNvSpPr>
            <a:spLocks noGrp="1"/>
          </p:cNvSpPr>
          <p:nvPr>
            <p:ph type="title"/>
          </p:nvPr>
        </p:nvSpPr>
        <p:spPr/>
        <p:txBody>
          <a:bodyPr/>
          <a:lstStyle/>
          <a:p>
            <a:r>
              <a:rPr lang="en-US" dirty="0"/>
              <a:t>Class diagram</a:t>
            </a:r>
            <a:br>
              <a:rPr lang="en-US" dirty="0"/>
            </a:br>
            <a:endParaRPr lang="en-IN" dirty="0"/>
          </a:p>
        </p:txBody>
      </p:sp>
      <p:pic>
        <p:nvPicPr>
          <p:cNvPr id="4" name="Picture 3">
            <a:extLst>
              <a:ext uri="{FF2B5EF4-FFF2-40B4-BE49-F238E27FC236}">
                <a16:creationId xmlns:a16="http://schemas.microsoft.com/office/drawing/2014/main" id="{B6E1E5C8-E7E8-8839-83A4-F70D43007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150" y="1998733"/>
            <a:ext cx="7800724" cy="3964269"/>
          </a:xfrm>
          <a:prstGeom prst="rect">
            <a:avLst/>
          </a:prstGeom>
        </p:spPr>
      </p:pic>
    </p:spTree>
    <p:extLst>
      <p:ext uri="{BB962C8B-B14F-4D97-AF65-F5344CB8AC3E}">
        <p14:creationId xmlns:p14="http://schemas.microsoft.com/office/powerpoint/2010/main" val="1074274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6B1DE-F7DE-5260-686E-A014EBB3E194}"/>
              </a:ext>
            </a:extLst>
          </p:cNvPr>
          <p:cNvSpPr>
            <a:spLocks noGrp="1"/>
          </p:cNvSpPr>
          <p:nvPr>
            <p:ph type="title"/>
          </p:nvPr>
        </p:nvSpPr>
        <p:spPr/>
        <p:txBody>
          <a:bodyPr>
            <a:normAutofit fontScale="90000"/>
          </a:bodyPr>
          <a:lstStyle/>
          <a:p>
            <a:r>
              <a:rPr lang="en-US" dirty="0"/>
              <a:t>Sequence diagram</a:t>
            </a:r>
            <a:br>
              <a:rPr lang="en-US" dirty="0"/>
            </a:br>
            <a:br>
              <a:rPr lang="en-US" dirty="0"/>
            </a:br>
            <a:br>
              <a:rPr lang="en-US" dirty="0"/>
            </a:br>
            <a:endParaRPr lang="en-IN" dirty="0"/>
          </a:p>
        </p:txBody>
      </p:sp>
      <p:pic>
        <p:nvPicPr>
          <p:cNvPr id="4" name="Picture 3">
            <a:extLst>
              <a:ext uri="{FF2B5EF4-FFF2-40B4-BE49-F238E27FC236}">
                <a16:creationId xmlns:a16="http://schemas.microsoft.com/office/drawing/2014/main" id="{99929AFD-76D3-1414-D4C3-87E8302548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4714" y="1911386"/>
            <a:ext cx="7015796" cy="4142095"/>
          </a:xfrm>
          <a:prstGeom prst="rect">
            <a:avLst/>
          </a:prstGeom>
        </p:spPr>
      </p:pic>
    </p:spTree>
    <p:extLst>
      <p:ext uri="{BB962C8B-B14F-4D97-AF65-F5344CB8AC3E}">
        <p14:creationId xmlns:p14="http://schemas.microsoft.com/office/powerpoint/2010/main" val="2460717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A3A46-D331-C662-67C9-104865F511C5}"/>
              </a:ext>
            </a:extLst>
          </p:cNvPr>
          <p:cNvSpPr>
            <a:spLocks noGrp="1"/>
          </p:cNvSpPr>
          <p:nvPr>
            <p:ph type="title"/>
          </p:nvPr>
        </p:nvSpPr>
        <p:spPr/>
        <p:txBody>
          <a:bodyPr/>
          <a:lstStyle/>
          <a:p>
            <a:r>
              <a:rPr lang="en-US" dirty="0"/>
              <a:t>Collaboration diagram</a:t>
            </a:r>
            <a:br>
              <a:rPr lang="en-US" dirty="0"/>
            </a:br>
            <a:endParaRPr lang="en-IN" dirty="0"/>
          </a:p>
        </p:txBody>
      </p:sp>
      <p:pic>
        <p:nvPicPr>
          <p:cNvPr id="4" name="Picture 3">
            <a:extLst>
              <a:ext uri="{FF2B5EF4-FFF2-40B4-BE49-F238E27FC236}">
                <a16:creationId xmlns:a16="http://schemas.microsoft.com/office/drawing/2014/main" id="{A7CAAB35-EF7C-65D4-CD50-1D434E4E21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2338" y="1853754"/>
            <a:ext cx="6124030" cy="4174812"/>
          </a:xfrm>
          <a:prstGeom prst="rect">
            <a:avLst/>
          </a:prstGeom>
        </p:spPr>
      </p:pic>
    </p:spTree>
    <p:extLst>
      <p:ext uri="{BB962C8B-B14F-4D97-AF65-F5344CB8AC3E}">
        <p14:creationId xmlns:p14="http://schemas.microsoft.com/office/powerpoint/2010/main" val="330752278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87</TotalTime>
  <Words>519</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Bahnschrift Light SemiCondensed</vt:lpstr>
      <vt:lpstr>Gill Sans MT</vt:lpstr>
      <vt:lpstr>Tahoma</vt:lpstr>
      <vt:lpstr>Gallery</vt:lpstr>
      <vt:lpstr>Motion Detection based Surveillance System</vt:lpstr>
      <vt:lpstr>Problem definition</vt:lpstr>
      <vt:lpstr>Existing system </vt:lpstr>
      <vt:lpstr>PowerPoint Presentation</vt:lpstr>
      <vt:lpstr>Development environment   software requirement:         * windows 10         * Jupiter hardware requirement:         *4gb ram         *60gb memory          *camera  </vt:lpstr>
      <vt:lpstr>Usecase diagram </vt:lpstr>
      <vt:lpstr>Class diagram </vt:lpstr>
      <vt:lpstr>Sequence diagram   </vt:lpstr>
      <vt:lpstr>Collaboration diagram </vt:lpstr>
      <vt:lpstr>Activity diagram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Motion Detection based Surveillance System</dc:title>
  <dc:creator>KAUSHIK B S</dc:creator>
  <cp:lastModifiedBy>KAUSHIK B S</cp:lastModifiedBy>
  <cp:revision>5</cp:revision>
  <dcterms:created xsi:type="dcterms:W3CDTF">2022-05-26T16:46:39Z</dcterms:created>
  <dcterms:modified xsi:type="dcterms:W3CDTF">2022-05-26T18:14:31Z</dcterms:modified>
</cp:coreProperties>
</file>