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77" r:id="rId4"/>
    <p:sldId id="266" r:id="rId5"/>
    <p:sldId id="267" r:id="rId6"/>
    <p:sldId id="275" r:id="rId7"/>
    <p:sldId id="268" r:id="rId8"/>
  </p:sldIdLst>
  <p:sldSz cx="8961438" cy="6721475"/>
  <p:notesSz cx="6743700" cy="9906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46" autoAdjust="0"/>
    <p:restoredTop sz="94684" autoAdjust="0"/>
  </p:normalViewPr>
  <p:slideViewPr>
    <p:cSldViewPr snapToGrid="0" snapToObjects="1">
      <p:cViewPr varScale="1">
        <p:scale>
          <a:sx n="38" d="100"/>
          <a:sy n="38" d="100"/>
        </p:scale>
        <p:origin x="-112" y="-193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82D0B-2745-43F5-A242-79DE1EE6F40C}" type="slidenum">
              <a:rPr lang="en-US" sz="1200" smtClean="0"/>
              <a:pPr eaLnBrk="1" hangingPunct="1"/>
              <a:t>0</a:t>
            </a:fld>
            <a:endParaRPr lang="en-US" sz="1200" dirty="0" smtClean="0"/>
          </a:p>
        </p:txBody>
      </p:sp>
      <p:sp>
        <p:nvSpPr>
          <p:cNvPr id="921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4179E5-0EDB-47AA-9FBE-2AEF1778079B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102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 smtClean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0521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 noProof="0" smtClean="0">
                <a:latin typeface="+mn-lt"/>
              </a:rPr>
              <a:t>Last Modified 2014-11-18 10:46 PM Eastern Standard Time</a:t>
            </a:r>
            <a:endParaRPr lang="en-US" sz="900" baseline="0" noProof="0" dirty="0" smtClean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 smtClean="0">
                <a:latin typeface="+mn-lt"/>
              </a:rPr>
              <a:t>Printed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816886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869673" y="1940591"/>
            <a:ext cx="204382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 noProof="0" smtClean="0">
                <a:latin typeface="+mn-lt"/>
                <a:ea typeface="+mn-ea"/>
              </a:rPr>
              <a:t>Last Modified 2014-11-18 10:46 PM Eastern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 smtClean="0">
                <a:latin typeface="+mn-lt"/>
                <a:ea typeface="+mn-ea"/>
              </a:rPr>
              <a:t>Printed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3.xml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4" Type="http://schemas.openxmlformats.org/officeDocument/2006/relationships/slide" Target="slide5.xml"/><Relationship Id="rId15" Type="http://schemas.openxmlformats.org/officeDocument/2006/relationships/slide" Target="slide7.xml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4.xml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5.emf"/><Relationship Id="rId14" Type="http://schemas.openxmlformats.org/officeDocument/2006/relationships/slide" Target="slide4.xml"/><Relationship Id="rId15" Type="http://schemas.openxmlformats.org/officeDocument/2006/relationships/slide" Target="slide7.xml"/><Relationship Id="rId1" Type="http://schemas.openxmlformats.org/officeDocument/2006/relationships/vmlDrawing" Target="../drawings/vmlDrawing4.v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tags" Target="../tags/tag21.xml"/><Relationship Id="rId9" Type="http://schemas.openxmlformats.org/officeDocument/2006/relationships/tags" Target="../tags/tag22.xml"/><Relationship Id="rId10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5.xml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slide" Target="slide4.xml"/><Relationship Id="rId15" Type="http://schemas.openxmlformats.org/officeDocument/2006/relationships/slide" Target="slide5.xml"/><Relationship Id="rId1" Type="http://schemas.openxmlformats.org/officeDocument/2006/relationships/vmlDrawing" Target="../drawings/vmlDrawing5.v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074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</p:spPr>
        <p:txBody>
          <a:bodyPr/>
          <a:lstStyle/>
          <a:p>
            <a:pPr eaLnBrk="1" hangingPunct="1"/>
            <a:r>
              <a:rPr lang="en-GB" dirty="0" smtClean="0"/>
              <a:t>Our proposal to support %</a:t>
            </a:r>
            <a:r>
              <a:rPr lang="en-GB" dirty="0" err="1" smtClean="0"/>
              <a:t>CLIENTNAME</a:t>
            </a:r>
            <a:r>
              <a:rPr lang="en-GB" dirty="0" smtClean="0"/>
              <a:t>%</a:t>
            </a:r>
            <a:endParaRPr lang="en-US" dirty="0" smtClean="0"/>
          </a:p>
        </p:txBody>
      </p:sp>
      <p:sp>
        <p:nvSpPr>
          <p:cNvPr id="3079" name="McK Date"/>
          <p:cNvSpPr txBox="1">
            <a:spLocks noChangeArrowheads="1"/>
          </p:cNvSpPr>
          <p:nvPr/>
        </p:nvSpPr>
        <p:spPr bwMode="auto">
          <a:xfrm>
            <a:off x="2640013" y="5199063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Date</a:t>
            </a:r>
          </a:p>
        </p:txBody>
      </p:sp>
      <p:sp>
        <p:nvSpPr>
          <p:cNvPr id="3080" name="McK Document type"/>
          <p:cNvSpPr txBox="1">
            <a:spLocks noChangeArrowheads="1"/>
          </p:cNvSpPr>
          <p:nvPr/>
        </p:nvSpPr>
        <p:spPr bwMode="auto">
          <a:xfrm>
            <a:off x="2640013" y="4931231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Document type</a:t>
            </a:r>
          </a:p>
        </p:txBody>
      </p:sp>
      <p:sp>
        <p:nvSpPr>
          <p:cNvPr id="3081" name="McK Disclaimer"/>
          <p:cNvSpPr>
            <a:spLocks noChangeArrowheads="1"/>
          </p:cNvSpPr>
          <p:nvPr/>
        </p:nvSpPr>
        <p:spPr bwMode="auto">
          <a:xfrm>
            <a:off x="2640012" y="5895975"/>
            <a:ext cx="512064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3262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19114" y="847725"/>
            <a:ext cx="7935912" cy="5027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840"/>
              </a:spcAft>
            </a:pPr>
            <a:r>
              <a:rPr lang="en-US" sz="1400" b="1" dirty="0"/>
              <a:t>This page is for an executive summary – a brief, stand-alone version of a document that focuses on the most important messages. We usually include an executive summary in a deck intended to be read rather than presented</a:t>
            </a:r>
          </a:p>
          <a:p>
            <a:pPr>
              <a:spcAft>
                <a:spcPts val="840"/>
              </a:spcAft>
            </a:pPr>
            <a:r>
              <a:rPr lang="en-US" sz="1400" b="1" dirty="0"/>
              <a:t>Your executive summary should be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In 12 or 14 pt Arial and kept within this box. </a:t>
            </a:r>
            <a:r>
              <a:rPr lang="en-US" sz="1400" dirty="0"/>
              <a:t>This will give you the optimal number of characters per line for readability. If you need more space, do not reduce the type size – go onto a second </a:t>
            </a:r>
            <a:r>
              <a:rPr lang="en-US" sz="1400" dirty="0" smtClean="0"/>
              <a:t>page</a:t>
            </a:r>
            <a:endParaRPr lang="en-US" sz="1400" dirty="0"/>
          </a:p>
          <a:p>
            <a:pPr lvl="1">
              <a:spcAft>
                <a:spcPts val="840"/>
              </a:spcAft>
            </a:pPr>
            <a:r>
              <a:rPr lang="en-US" sz="1400" b="1" dirty="0"/>
              <a:t>Brief.</a:t>
            </a:r>
            <a:r>
              <a:rPr lang="en-US" sz="1400" dirty="0"/>
              <a:t> Cover the governing thought in the first paragraph and then, as bullet points, the supporting points at the key line level. Below that, include only the highlights of your content – e.g., the “killer” numbers, not the full data set. Do not include any content in the executive summary that is not in the body of the document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navigate.</a:t>
            </a:r>
            <a:r>
              <a:rPr lang="en-US" sz="1400" dirty="0"/>
              <a:t> Use bold type for the first paragraph and start each bullet with a sentence or phrase that encapsulates its main idea (also in bold)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read.</a:t>
            </a:r>
            <a:r>
              <a:rPr lang="en-US" sz="1400" dirty="0"/>
              <a:t> In English, this means writing in the shortest, simplest sentences possible – with a subject, verb, and object, preferably in that order. Favor active over passive verbs. Use plain words and the client’s terminology, not consulting jargon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err="1" smtClean="0"/>
              <a:t>Dewst_template</a:t>
            </a:r>
            <a:r>
              <a:rPr lang="en-US" dirty="0" smtClean="0"/>
              <a:t> – Slide2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961438" cy="6721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PLACEHOLDER1</a:t>
            </a:r>
            <a:endParaRPr lang="en-US" sz="32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04246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/>
              <a:t>Dewst_template</a:t>
            </a:r>
            <a:r>
              <a:rPr lang="en-US" dirty="0"/>
              <a:t> – </a:t>
            </a:r>
            <a:r>
              <a:rPr lang="en-US" dirty="0" smtClean="0"/>
              <a:t>Slide2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10" name="Rectangle 9">
            <a:hlinkClick r:id="rId14" action="ppaction://hlinksldjump"/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Why McKinsey?</a:t>
            </a:r>
            <a:endParaRPr lang="en-US" dirty="0"/>
          </a:p>
        </p:txBody>
      </p:sp>
      <p:sp>
        <p:nvSpPr>
          <p:cNvPr id="11" name="Rectangle 10">
            <a:hlinkClick r:id="rId15" action="ppaction://hlinksldjump"/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Detailed approach and methodology</a:t>
            </a:r>
            <a:endParaRPr lang="en-US" dirty="0"/>
          </a:p>
        </p:txBody>
      </p:sp>
      <p:sp>
        <p:nvSpPr>
          <p:cNvPr id="12" name="Rectangle 11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Engagement structure</a:t>
            </a:r>
            <a:endParaRPr lang="en-US" dirty="0"/>
          </a:p>
        </p:txBody>
      </p:sp>
      <p:sp>
        <p:nvSpPr>
          <p:cNvPr id="15" name="Rectangle 14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17" name="Rectangle 16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497733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/>
              <a:t>Dewst_template</a:t>
            </a:r>
            <a:r>
              <a:rPr lang="en-US" dirty="0"/>
              <a:t> – </a:t>
            </a:r>
            <a:r>
              <a:rPr lang="en-US" dirty="0" smtClean="0"/>
              <a:t>Slide3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6" name="Rectangle 35">
            <a:hlinkClick r:id="rId14" action="ppaction://hlinksldjump"/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Executive Summary</a:t>
            </a:r>
            <a:endParaRPr lang="en-US" dirty="0"/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smtClean="0"/>
              <a:t>Why McKinsey?</a:t>
            </a:r>
            <a:endParaRPr lang="en-US" b="1" dirty="0"/>
          </a:p>
        </p:txBody>
      </p:sp>
      <p:sp>
        <p:nvSpPr>
          <p:cNvPr id="52" name="Rectangle 51">
            <a:hlinkClick r:id="rId15" action="ppaction://hlinksldjump"/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Detailed approach </a:t>
            </a:r>
            <a:r>
              <a:rPr lang="en-US" smtClean="0"/>
              <a:t>and methodology</a:t>
            </a:r>
            <a:endParaRPr lang="en-US" dirty="0"/>
          </a:p>
        </p:txBody>
      </p:sp>
      <p:sp>
        <p:nvSpPr>
          <p:cNvPr id="57" name="Rectangle 56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Engagement structure</a:t>
            </a:r>
            <a:endParaRPr lang="en-US" dirty="0"/>
          </a:p>
        </p:txBody>
      </p:sp>
      <p:sp>
        <p:nvSpPr>
          <p:cNvPr id="62" name="Rectangle 61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Pricing</a:t>
            </a:r>
            <a:endParaRPr lang="en-US" dirty="0"/>
          </a:p>
        </p:txBody>
      </p:sp>
      <p:sp>
        <p:nvSpPr>
          <p:cNvPr id="67" name="Rectangle 66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961438" cy="6721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PLACEHOLDER2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204743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/>
              <a:t>Dewst_template</a:t>
            </a:r>
            <a:r>
              <a:rPr lang="en-US" dirty="0"/>
              <a:t> – </a:t>
            </a:r>
            <a:r>
              <a:rPr lang="en-US" dirty="0" smtClean="0"/>
              <a:t>Slide4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8" name="Rectangle 27">
            <a:hlinkClick r:id="rId14" action="ppaction://hlinksldjump"/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Executive Summary</a:t>
            </a:r>
            <a:endParaRPr lang="en-US" dirty="0"/>
          </a:p>
        </p:txBody>
      </p:sp>
      <p:sp>
        <p:nvSpPr>
          <p:cNvPr id="37" name="Rectangle 36">
            <a:hlinkClick r:id="rId15" action="ppaction://hlinksldjump"/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Why McKinsey?</a:t>
            </a:r>
            <a:endParaRPr lang="en-US" dirty="0"/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dirty="0" smtClean="0"/>
              <a:t>Detailed approach </a:t>
            </a:r>
            <a:r>
              <a:rPr lang="en-US" b="1" smtClean="0"/>
              <a:t>and methodology</a:t>
            </a:r>
            <a:endParaRPr lang="en-US" b="1" dirty="0"/>
          </a:p>
        </p:txBody>
      </p:sp>
      <p:sp>
        <p:nvSpPr>
          <p:cNvPr id="49" name="Rectangle 48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Engagement structure</a:t>
            </a:r>
            <a:endParaRPr lang="en-US" dirty="0"/>
          </a:p>
        </p:txBody>
      </p:sp>
      <p:sp>
        <p:nvSpPr>
          <p:cNvPr id="54" name="Rectangle 53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Pricing</a:t>
            </a:r>
            <a:endParaRPr lang="en-US" dirty="0"/>
          </a:p>
        </p:txBody>
      </p:sp>
      <p:sp>
        <p:nvSpPr>
          <p:cNvPr id="59" name="Rectangle 58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hu3GdahUiK8o4NssHMF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6uyCYJIhUeTlzI3yOn1c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AcJ1YeHUeZlhGeOVY2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00NikRP02BXKO4sWHc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G649.Ns0KhnKl2cdtIt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UVYP7iGUWx2FKE9ua42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ju81c5UilB6qlaufV0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.BOMVXfU66fDDbPAdT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ahiuztkEGOkPhgbhQoI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aFu5CtfU27Man_FCpF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lnXWe7m0S1P_5F.jjoT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1gzBndxfEazQ3zOiBFHx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oz43Yae0uZvqLILYR4S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e6HrX1.0yAR2PrM6eP_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qQnYxxQUirrsYzH.Vo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3mOLuydU.m3QlOIGZiA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yCicJHZUyXH0QtlWhA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k6a3bICEKzqrZLS.nD_g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316</TotalTime>
  <Words>326</Words>
  <Application>Microsoft Macintosh PowerPoint</Application>
  <PresentationFormat>Custom</PresentationFormat>
  <Paragraphs>40</Paragraphs>
  <Slides>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Firm Format - English (US)</vt:lpstr>
      <vt:lpstr>think-cell Slide</vt:lpstr>
      <vt:lpstr>Our proposal to support %CLIENTNAME%</vt:lpstr>
      <vt:lpstr>Dewst_template – Slide2</vt:lpstr>
      <vt:lpstr>PowerPoint Presentation</vt:lpstr>
      <vt:lpstr>Dewst_template – Slide2</vt:lpstr>
      <vt:lpstr>Dewst_template – Slide3</vt:lpstr>
      <vt:lpstr>PowerPoint Presentation</vt:lpstr>
      <vt:lpstr>Dewst_template – Slide4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proposal to support %CLIENTNAME%</dc:title>
  <dc:creator>Fabian Friedrich</dc:creator>
  <cp:lastModifiedBy>Sanjeev mishra</cp:lastModifiedBy>
  <cp:revision>9</cp:revision>
  <cp:lastPrinted>2008-09-19T11:06:26Z</cp:lastPrinted>
  <dcterms:created xsi:type="dcterms:W3CDTF">2014-11-19T03:44:20Z</dcterms:created>
  <dcterms:modified xsi:type="dcterms:W3CDTF">2014-12-19T06:31:43Z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