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embeddings/oleObject2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4" r:id="rId2"/>
    <p:sldId id="345" r:id="rId3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3" autoAdjust="0"/>
    <p:restoredTop sz="94704" autoAdjust="0"/>
  </p:normalViewPr>
  <p:slideViewPr>
    <p:cSldViewPr snapToGrid="0">
      <p:cViewPr varScale="1">
        <p:scale>
          <a:sx n="45" d="100"/>
          <a:sy n="45" d="100"/>
        </p:scale>
        <p:origin x="-96" y="-1728"/>
      </p:cViewPr>
      <p:guideLst>
        <p:guide orient="horz" pos="286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225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C2DEB-D949-4B45-BBCA-1A46194AA2CB}" type="slidenum">
              <a:rPr lang="en-GB" sz="1200" smtClean="0"/>
              <a:pPr eaLnBrk="1" hangingPunct="1"/>
              <a:t>1</a:t>
            </a:fld>
            <a:endParaRPr lang="en-GB" sz="1200" dirty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5322890"/>
            <a:ext cx="5746750" cy="254038"/>
          </a:xfrm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052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smtClean="0">
                <a:latin typeface="+mn-lt"/>
                <a:ea typeface="Arial Unicode MS" pitchFamily="34" charset="-128"/>
                <a:cs typeface="Arial Unicode MS" pitchFamily="34" charset="-128"/>
              </a:rPr>
              <a:t>Last Modified 2014-11-18 10:44 PM Eastern Standard Time</a:t>
            </a:r>
            <a:endParaRPr lang="en-US" sz="900" baseline="0" noProof="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237244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smtClean="0">
                <a:latin typeface="+mn-lt"/>
                <a:ea typeface="Arial Unicode MS" pitchFamily="34" charset="-128"/>
                <a:cs typeface="Arial Unicode MS" pitchFamily="34" charset="-128"/>
              </a:rPr>
              <a:t>Printed 16/01/2014 18:10 GMT Standard Time</a:t>
            </a:r>
            <a:endParaRPr lang="en-US" sz="900" baseline="0" noProof="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563" y="1951038"/>
            <a:ext cx="4302125" cy="123110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4BA196-4AC7-4A30-A058-52260C84062C}" type="slidenum">
              <a:rPr lang="fr-FR" smtClean="0"/>
              <a:pPr/>
              <a:t>‹#›</a:t>
            </a:fld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42208629-DD63-4541-8AEE-CC9751D5C205}" type="slidenum">
              <a:rPr lang="fr-FR" sz="1000" b="0" i="0" baseline="0" smtClean="0"/>
              <a:pPr algn="l"/>
              <a:t>‹#›</a:t>
            </a:fld>
            <a:endParaRPr lang="fr-FR" sz="1000" b="0" i="0" baseline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40FD8625-C565-4DB1-B734-B0FB23DE952A}" type="slidenum">
              <a:rPr lang="fr-FR" sz="1000" b="0" i="0" baseline="0" smtClean="0"/>
              <a:pPr algn="l"/>
              <a:t>‹#›</a:t>
            </a:fld>
            <a:endParaRPr lang="fr-FR" sz="1000" b="0" i="0" baseline="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416EC707-5906-4C70-84BF-0CBBF8DE6D69}" type="slidenum">
              <a:rPr lang="en-US" sz="1000" b="0" i="0" baseline="0" smtClean="0"/>
              <a:pPr algn="l"/>
              <a:t>‹#›</a:t>
            </a:fld>
            <a:endParaRPr lang="en-US" sz="1000" b="0" i="0" baseline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611311A2-F7BB-4417-AE32-3FB73E1A494D}" type="slidenum">
              <a:rPr lang="en-GB" sz="1000" b="0" i="0" baseline="0" smtClean="0"/>
              <a:pPr algn="l"/>
              <a:t>‹#›</a:t>
            </a:fld>
            <a:endParaRPr lang="en-GB" sz="1000" b="0" i="0" baseline="0"/>
          </a:p>
        </p:txBody>
      </p:sp>
    </p:spTree>
    <p:extLst>
      <p:ext uri="{BB962C8B-B14F-4D97-AF65-F5344CB8AC3E}">
        <p14:creationId xmlns:p14="http://schemas.microsoft.com/office/powerpoint/2010/main" val="416622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1155302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69673" y="1940591"/>
            <a:ext cx="20438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Last Modified 2014-11-18 10:44 PM Eastern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098102" y="4114417"/>
            <a:ext cx="158697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Printed 16/01/2014 18:10 GMT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ct 5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41347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2923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SRC </a:t>
            </a:r>
            <a:r>
              <a:rPr lang="en-US" smtClean="0"/>
              <a:t>template1 </a:t>
            </a:r>
            <a:r>
              <a:rPr lang="en-US" dirty="0"/>
              <a:t>– Slide1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294000" y="285750"/>
            <a:ext cx="1443600" cy="212366"/>
            <a:chOff x="7294000" y="285750"/>
            <a:chExt cx="1443600" cy="212366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7294000" y="285750"/>
              <a:ext cx="144360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GB" sz="1200" dirty="0" smtClean="0">
                  <a:solidFill>
                    <a:srgbClr val="808080"/>
                  </a:solidFill>
                  <a:latin typeface="+mn-lt"/>
                </a:rPr>
                <a:t>CLIENT EXAMPLES</a:t>
              </a:r>
              <a:endParaRPr lang="en-GB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729400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7294000" y="498116"/>
              <a:ext cx="144360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Line 8"/>
          <p:cNvSpPr>
            <a:spLocks noChangeShapeType="1"/>
          </p:cNvSpPr>
          <p:nvPr/>
        </p:nvSpPr>
        <p:spPr bwMode="gray">
          <a:xfrm>
            <a:off x="4871244" y="1338580"/>
            <a:ext cx="366871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Rectangle 10"/>
          <p:cNvSpPr txBox="1">
            <a:spLocks noChangeArrowheads="1"/>
          </p:cNvSpPr>
          <p:nvPr/>
        </p:nvSpPr>
        <p:spPr bwMode="gray">
          <a:xfrm>
            <a:off x="4871244" y="1104670"/>
            <a:ext cx="3668712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88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400" b="1" smtClean="0">
                <a:solidFill>
                  <a:schemeClr val="accent4"/>
                </a:solidFill>
              </a:rPr>
              <a:t>Impact</a:t>
            </a:r>
          </a:p>
        </p:txBody>
      </p:sp>
      <p:sp>
        <p:nvSpPr>
          <p:cNvPr id="33" name="Rectangle 16"/>
          <p:cNvSpPr txBox="1">
            <a:spLocks noChangeArrowheads="1"/>
          </p:cNvSpPr>
          <p:nvPr/>
        </p:nvSpPr>
        <p:spPr bwMode="gray">
          <a:xfrm>
            <a:off x="316707" y="889226"/>
            <a:ext cx="1503363" cy="44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88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400" b="1" dirty="0" smtClean="0">
                <a:solidFill>
                  <a:schemeClr val="accent4"/>
                </a:solidFill>
              </a:rPr>
              <a:t>Examples </a:t>
            </a:r>
            <a:br>
              <a:rPr lang="en-CA" sz="1400" b="1" dirty="0" smtClean="0">
                <a:solidFill>
                  <a:schemeClr val="accent4"/>
                </a:solidFill>
              </a:rPr>
            </a:br>
            <a:r>
              <a:rPr lang="en-CA" sz="1400" b="1" dirty="0" smtClean="0">
                <a:solidFill>
                  <a:schemeClr val="accent4"/>
                </a:solidFill>
              </a:rPr>
              <a:t>of efforts</a:t>
            </a: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gray">
          <a:xfrm>
            <a:off x="1894683" y="2572975"/>
            <a:ext cx="6645273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gray">
          <a:xfrm>
            <a:off x="1894683" y="4323606"/>
            <a:ext cx="6645273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/>
          <a:p>
            <a:endParaRPr lang="en-US"/>
          </a:p>
        </p:txBody>
      </p:sp>
      <p:sp>
        <p:nvSpPr>
          <p:cNvPr id="28" name="Rectangle 9"/>
          <p:cNvSpPr txBox="1">
            <a:spLocks noChangeArrowheads="1"/>
          </p:cNvSpPr>
          <p:nvPr/>
        </p:nvSpPr>
        <p:spPr bwMode="gray">
          <a:xfrm>
            <a:off x="1894683" y="1104670"/>
            <a:ext cx="2859087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88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400" b="1" dirty="0" smtClean="0">
                <a:solidFill>
                  <a:schemeClr val="accent4"/>
                </a:solidFill>
              </a:rPr>
              <a:t>Details</a:t>
            </a: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gray">
          <a:xfrm>
            <a:off x="1894683" y="1338580"/>
            <a:ext cx="285908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6707" y="1374413"/>
            <a:ext cx="1503363" cy="11633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US" sz="1400" b="1" dirty="0" err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Siloed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effort </a:t>
            </a:r>
            <a: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“fix the process”</a:t>
            </a:r>
          </a:p>
        </p:txBody>
      </p:sp>
      <p:sp>
        <p:nvSpPr>
          <p:cNvPr id="11" name="Rectangle 11"/>
          <p:cNvSpPr txBox="1">
            <a:spLocks/>
          </p:cNvSpPr>
          <p:nvPr/>
        </p:nvSpPr>
        <p:spPr bwMode="gray">
          <a:xfrm>
            <a:off x="4871244" y="1374413"/>
            <a:ext cx="3668712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Rollout failed to deliver substantial  </a:t>
            </a:r>
            <a:r>
              <a:rPr lang="en-US" sz="1400" dirty="0" smtClean="0">
                <a:ea typeface="+mn-ea"/>
                <a:cs typeface="+mn-cs"/>
              </a:rPr>
              <a:t>impact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No challenging the entire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end-to-end process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Not transforming the customer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experience </a:t>
            </a:r>
            <a:r>
              <a:rPr lang="en-US" sz="1400" dirty="0">
                <a:ea typeface="+mn-ea"/>
                <a:cs typeface="+mn-cs"/>
              </a:rPr>
              <a:t>enough</a:t>
            </a:r>
          </a:p>
        </p:txBody>
      </p:sp>
      <p:sp>
        <p:nvSpPr>
          <p:cNvPr id="15" name="Rectangle 15"/>
          <p:cNvSpPr txBox="1">
            <a:spLocks/>
          </p:cNvSpPr>
          <p:nvPr/>
        </p:nvSpPr>
        <p:spPr bwMode="gray">
          <a:xfrm>
            <a:off x="1894683" y="1374413"/>
            <a:ext cx="2859087" cy="11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Focused effort to identify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and </a:t>
            </a:r>
            <a:r>
              <a:rPr lang="en-US" sz="1400" dirty="0">
                <a:ea typeface="+mn-ea"/>
                <a:cs typeface="+mn-cs"/>
              </a:rPr>
              <a:t>fix breaks in the </a:t>
            </a:r>
            <a:r>
              <a:rPr lang="en-US" sz="1400" dirty="0" smtClean="0">
                <a:ea typeface="+mn-ea"/>
                <a:cs typeface="+mn-cs"/>
              </a:rPr>
              <a:t>process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Run in isolation within a specific business area with limited senior management support</a:t>
            </a:r>
          </a:p>
        </p:txBody>
      </p:sp>
      <p:sp>
        <p:nvSpPr>
          <p:cNvPr id="30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16707" y="2653938"/>
            <a:ext cx="1503363" cy="159428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Long term development </a:t>
            </a:r>
            <a: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of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customer service technology platform</a:t>
            </a:r>
          </a:p>
        </p:txBody>
      </p:sp>
      <p:sp>
        <p:nvSpPr>
          <p:cNvPr id="7" name="Rectangle 7"/>
          <p:cNvSpPr txBox="1">
            <a:spLocks/>
          </p:cNvSpPr>
          <p:nvPr/>
        </p:nvSpPr>
        <p:spPr bwMode="gray">
          <a:xfrm>
            <a:off x="4871244" y="2653938"/>
            <a:ext cx="3668712" cy="15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Due to recession, priorities and leadership changes platform delivered after ~5 years with significant budget </a:t>
            </a:r>
            <a:r>
              <a:rPr lang="en-US" sz="1400" dirty="0" smtClean="0">
                <a:ea typeface="+mn-ea"/>
                <a:cs typeface="+mn-cs"/>
              </a:rPr>
              <a:t>overrun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Given pace of technology change (e.g., new tools), platform feels antiqued to </a:t>
            </a:r>
            <a:r>
              <a:rPr lang="en-US" sz="1400" dirty="0" smtClean="0">
                <a:ea typeface="+mn-ea"/>
                <a:cs typeface="+mn-cs"/>
              </a:rPr>
              <a:t>customers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Platform “</a:t>
            </a:r>
            <a:r>
              <a:rPr lang="en-US" sz="1400" dirty="0" err="1">
                <a:ea typeface="+mn-ea"/>
                <a:cs typeface="+mn-cs"/>
              </a:rPr>
              <a:t>formalised</a:t>
            </a:r>
            <a:r>
              <a:rPr lang="en-US" sz="1400" dirty="0">
                <a:ea typeface="+mn-ea"/>
                <a:cs typeface="+mn-cs"/>
              </a:rPr>
              <a:t>” existing complex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and </a:t>
            </a:r>
            <a:r>
              <a:rPr lang="en-US" sz="1400" dirty="0">
                <a:ea typeface="+mn-ea"/>
                <a:cs typeface="+mn-cs"/>
              </a:rPr>
              <a:t>inefficient process</a:t>
            </a:r>
          </a:p>
        </p:txBody>
      </p:sp>
      <p:sp>
        <p:nvSpPr>
          <p:cNvPr id="19" name="Rectangle 39"/>
          <p:cNvSpPr txBox="1">
            <a:spLocks/>
          </p:cNvSpPr>
          <p:nvPr/>
        </p:nvSpPr>
        <p:spPr bwMode="gray">
          <a:xfrm>
            <a:off x="1894683" y="2653938"/>
            <a:ext cx="2859087" cy="13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3-year planned development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of </a:t>
            </a:r>
            <a:r>
              <a:rPr lang="en-US" sz="1400" dirty="0">
                <a:ea typeface="+mn-ea"/>
                <a:cs typeface="+mn-cs"/>
              </a:rPr>
              <a:t>a new customer servicing platform with extensive 6-months effort to develop requirements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for system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Run as IT centered effort</a:t>
            </a:r>
          </a:p>
        </p:txBody>
      </p:sp>
      <p:sp>
        <p:nvSpPr>
          <p:cNvPr id="3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16707" y="4400188"/>
            <a:ext cx="1503363" cy="18097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Lean transformation that “steered away” from </a:t>
            </a:r>
            <a: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400" b="1" dirty="0" smtClean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any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technology changes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gray">
          <a:xfrm>
            <a:off x="4871244" y="4400188"/>
            <a:ext cx="3668712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Transformation of core processes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with </a:t>
            </a:r>
            <a:r>
              <a:rPr lang="en-US" sz="1400" dirty="0">
                <a:ea typeface="+mn-ea"/>
                <a:cs typeface="+mn-cs"/>
              </a:rPr>
              <a:t>tangible measurable </a:t>
            </a:r>
            <a:r>
              <a:rPr lang="en-US" sz="1400" dirty="0" smtClean="0">
                <a:ea typeface="+mn-ea"/>
                <a:cs typeface="+mn-cs"/>
              </a:rPr>
              <a:t>impact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However, limited “disruption” to current way of working and leveraging of new cutting edge </a:t>
            </a:r>
            <a:r>
              <a:rPr lang="en-US" sz="1400" dirty="0" smtClean="0">
                <a:ea typeface="+mn-ea"/>
                <a:cs typeface="+mn-cs"/>
              </a:rPr>
              <a:t>technologies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As processes are not “rooted” in supporting technology, continuous effort is required </a:t>
            </a:r>
            <a:r>
              <a:rPr lang="en-US" sz="1400" dirty="0" smtClean="0">
                <a:ea typeface="+mn-ea"/>
                <a:cs typeface="+mn-cs"/>
              </a:rPr>
              <a:t/>
            </a:r>
            <a:br>
              <a:rPr lang="en-US" sz="1400" dirty="0" smtClean="0">
                <a:ea typeface="+mn-ea"/>
                <a:cs typeface="+mn-cs"/>
              </a:rPr>
            </a:br>
            <a:r>
              <a:rPr lang="en-US" sz="1400" dirty="0" smtClean="0">
                <a:ea typeface="+mn-ea"/>
                <a:cs typeface="+mn-cs"/>
              </a:rPr>
              <a:t>to </a:t>
            </a:r>
            <a:r>
              <a:rPr lang="en-US" sz="1400" dirty="0">
                <a:ea typeface="+mn-ea"/>
                <a:cs typeface="+mn-cs"/>
              </a:rPr>
              <a:t>“maintain” ensure impact is sustained</a:t>
            </a:r>
          </a:p>
        </p:txBody>
      </p:sp>
      <p:sp>
        <p:nvSpPr>
          <p:cNvPr id="43" name="Rectangle 43"/>
          <p:cNvSpPr txBox="1">
            <a:spLocks/>
          </p:cNvSpPr>
          <p:nvPr/>
        </p:nvSpPr>
        <p:spPr bwMode="gray">
          <a:xfrm>
            <a:off x="1894683" y="4400188"/>
            <a:ext cx="2859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+mn-ea"/>
                <a:cs typeface="+mn-cs"/>
              </a:rPr>
              <a:t>Lean transformation of process that holistically address all aspects of people and process</a:t>
            </a:r>
          </a:p>
        </p:txBody>
      </p:sp>
    </p:spTree>
    <p:extLst>
      <p:ext uri="{BB962C8B-B14F-4D97-AF65-F5344CB8AC3E}">
        <p14:creationId xmlns:p14="http://schemas.microsoft.com/office/powerpoint/2010/main" val="165993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72099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SRC </a:t>
            </a:r>
            <a:r>
              <a:rPr lang="en-US" dirty="0" smtClean="0"/>
              <a:t>template1 </a:t>
            </a:r>
            <a:r>
              <a:rPr lang="en-US" dirty="0"/>
              <a:t>– </a:t>
            </a:r>
            <a:r>
              <a:rPr lang="en-US" dirty="0" smtClean="0"/>
              <a:t>Slide2</a:t>
            </a:r>
            <a:endParaRPr lang="en-GB" dirty="0"/>
          </a:p>
        </p:txBody>
      </p:sp>
      <p:sp>
        <p:nvSpPr>
          <p:cNvPr id="38" name="McK 5. Source"/>
          <p:cNvSpPr>
            <a:spLocks noChangeArrowheads="1"/>
          </p:cNvSpPr>
          <p:nvPr/>
        </p:nvSpPr>
        <p:spPr bwMode="gray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latin typeface="+mn-lt"/>
              </a:rPr>
              <a:t>SOURCE: McKinsey</a:t>
            </a:r>
          </a:p>
        </p:txBody>
      </p:sp>
      <p:sp>
        <p:nvSpPr>
          <p:cNvPr id="36" name="Rectangle 80"/>
          <p:cNvSpPr>
            <a:spLocks noChangeArrowheads="1"/>
          </p:cNvSpPr>
          <p:nvPr/>
        </p:nvSpPr>
        <p:spPr bwMode="gray">
          <a:xfrm>
            <a:off x="119063" y="887625"/>
            <a:ext cx="8618537" cy="530017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  <a:extLst/>
        </p:spPr>
        <p:txBody>
          <a:bodyPr wrap="none" anchor="ctr">
            <a:noAutofit/>
          </a:bodyPr>
          <a:lstStyle/>
          <a:p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 bwMode="gray">
          <a:xfrm>
            <a:off x="1853994" y="3057036"/>
            <a:ext cx="6687932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 bwMode="gray">
          <a:xfrm>
            <a:off x="1853994" y="3778029"/>
            <a:ext cx="6687932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 bwMode="gray">
          <a:xfrm>
            <a:off x="1853994" y="5304974"/>
            <a:ext cx="6687932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 bwMode="gray">
          <a:xfrm>
            <a:off x="1853994" y="2336043"/>
            <a:ext cx="6687932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 bwMode="gray">
          <a:xfrm>
            <a:off x="1853994" y="4610756"/>
            <a:ext cx="6687932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144"/>
          <p:cNvSpPr txBox="1">
            <a:spLocks/>
          </p:cNvSpPr>
          <p:nvPr/>
        </p:nvSpPr>
        <p:spPr bwMode="gray">
          <a:xfrm>
            <a:off x="5988146" y="1007839"/>
            <a:ext cx="255378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88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400" b="1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dirty="0" smtClean="0">
                <a:solidFill>
                  <a:schemeClr val="accent4"/>
                </a:solidFill>
              </a:rPr>
              <a:t>End-to-end digitisation (</a:t>
            </a:r>
            <a:r>
              <a:rPr lang="en-US" sz="1500" dirty="0" err="1" smtClean="0">
                <a:solidFill>
                  <a:schemeClr val="accent4"/>
                </a:solidFill>
              </a:rPr>
              <a:t>EdgE</a:t>
            </a:r>
            <a:r>
              <a:rPr lang="en-US" sz="1500" dirty="0" smtClean="0">
                <a:solidFill>
                  <a:schemeClr val="accent4"/>
                </a:solidFill>
              </a:rPr>
              <a:t>)</a:t>
            </a:r>
            <a:endParaRPr lang="en-US" sz="1500" dirty="0">
              <a:solidFill>
                <a:schemeClr val="accent4"/>
              </a:solidFill>
            </a:endParaRP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 bwMode="gray">
          <a:xfrm>
            <a:off x="5988146" y="1487970"/>
            <a:ext cx="255378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Straight Connector 6152"/>
          <p:cNvCxnSpPr>
            <a:cxnSpLocks/>
          </p:cNvCxnSpPr>
          <p:nvPr/>
        </p:nvCxnSpPr>
        <p:spPr bwMode="gray">
          <a:xfrm>
            <a:off x="3781069" y="1487970"/>
            <a:ext cx="201948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6144"/>
          <p:cNvSpPr txBox="1">
            <a:spLocks/>
          </p:cNvSpPr>
          <p:nvPr/>
        </p:nvSpPr>
        <p:spPr bwMode="gray">
          <a:xfrm>
            <a:off x="3781069" y="1007839"/>
            <a:ext cx="201948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88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400" b="1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dirty="0">
                <a:solidFill>
                  <a:schemeClr val="accent4"/>
                </a:solidFill>
              </a:rPr>
              <a:t>Typical automation approach</a:t>
            </a:r>
          </a:p>
        </p:txBody>
      </p:sp>
      <p:sp>
        <p:nvSpPr>
          <p:cNvPr id="52" name="Rectangle 6144"/>
          <p:cNvSpPr txBox="1">
            <a:spLocks/>
          </p:cNvSpPr>
          <p:nvPr/>
        </p:nvSpPr>
        <p:spPr bwMode="gray">
          <a:xfrm>
            <a:off x="1853994" y="1007839"/>
            <a:ext cx="173948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88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400" b="1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dirty="0">
                <a:solidFill>
                  <a:schemeClr val="accent4"/>
                </a:solidFill>
              </a:rPr>
              <a:t>Typical Lean/6-Sigma approach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 bwMode="gray">
          <a:xfrm>
            <a:off x="1853994" y="1487970"/>
            <a:ext cx="173948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3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284257" y="1573431"/>
            <a:ext cx="1430402" cy="6924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Aspiration</a:t>
            </a:r>
          </a:p>
        </p:txBody>
      </p:sp>
      <p:sp>
        <p:nvSpPr>
          <p:cNvPr id="6144" name="Rectangle 6144"/>
          <p:cNvSpPr txBox="1">
            <a:spLocks/>
          </p:cNvSpPr>
          <p:nvPr/>
        </p:nvSpPr>
        <p:spPr bwMode="gray">
          <a:xfrm>
            <a:off x="3781069" y="1573431"/>
            <a:ext cx="2019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Automate </a:t>
            </a:r>
            <a:br>
              <a:rPr lang="en-US" sz="1500" dirty="0" smtClean="0"/>
            </a:br>
            <a:r>
              <a:rPr lang="en-US" sz="1500" dirty="0" smtClean="0"/>
              <a:t>the current processes</a:t>
            </a:r>
            <a:endParaRPr lang="en-US" sz="1500" dirty="0"/>
          </a:p>
        </p:txBody>
      </p:sp>
      <p:sp>
        <p:nvSpPr>
          <p:cNvPr id="42" name="Rectangle 6144"/>
          <p:cNvSpPr txBox="1">
            <a:spLocks/>
          </p:cNvSpPr>
          <p:nvPr/>
        </p:nvSpPr>
        <p:spPr bwMode="gray">
          <a:xfrm>
            <a:off x="5988146" y="1573431"/>
            <a:ext cx="255378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b="1" dirty="0" smtClean="0">
                <a:solidFill>
                  <a:schemeClr val="tx2"/>
                </a:solidFill>
              </a:rPr>
              <a:t>Zero-based/ greenfield reinvention</a:t>
            </a:r>
            <a:r>
              <a:rPr lang="en-US" sz="1500" dirty="0" smtClean="0">
                <a:solidFill>
                  <a:schemeClr val="tx2"/>
                </a:solidFill>
              </a:rPr>
              <a:t> </a:t>
            </a:r>
            <a:r>
              <a:rPr lang="en-US" sz="1500" dirty="0" smtClean="0"/>
              <a:t>of the business process</a:t>
            </a:r>
            <a:endParaRPr lang="en-US" sz="1500" dirty="0"/>
          </a:p>
        </p:txBody>
      </p:sp>
      <p:sp>
        <p:nvSpPr>
          <p:cNvPr id="39" name="Rectangle 6144"/>
          <p:cNvSpPr txBox="1">
            <a:spLocks/>
          </p:cNvSpPr>
          <p:nvPr/>
        </p:nvSpPr>
        <p:spPr bwMode="gray">
          <a:xfrm>
            <a:off x="1853994" y="1573431"/>
            <a:ext cx="1739483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Reduce waste </a:t>
            </a:r>
            <a:br>
              <a:rPr lang="en-US" sz="1500" dirty="0" smtClean="0"/>
            </a:br>
            <a:r>
              <a:rPr lang="en-US" sz="1500" dirty="0" smtClean="0"/>
              <a:t>and improve </a:t>
            </a:r>
            <a:br>
              <a:rPr lang="en-US" sz="1500" dirty="0" smtClean="0"/>
            </a:br>
            <a:r>
              <a:rPr lang="en-US" sz="1500" dirty="0" smtClean="0"/>
              <a:t>the current process</a:t>
            </a:r>
            <a:endParaRPr lang="en-US" sz="1500" dirty="0"/>
          </a:p>
        </p:txBody>
      </p:sp>
      <p:sp>
        <p:nvSpPr>
          <p:cNvPr id="18" name="Rectangle 3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284257" y="3127151"/>
            <a:ext cx="1430402" cy="580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Digitization principles</a:t>
            </a:r>
          </a:p>
        </p:txBody>
      </p:sp>
      <p:sp>
        <p:nvSpPr>
          <p:cNvPr id="45" name="Rectangle 6144"/>
          <p:cNvSpPr txBox="1">
            <a:spLocks/>
          </p:cNvSpPr>
          <p:nvPr/>
        </p:nvSpPr>
        <p:spPr bwMode="gray">
          <a:xfrm>
            <a:off x="5988146" y="3127151"/>
            <a:ext cx="2553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>
                <a:solidFill>
                  <a:schemeClr val="tx2"/>
                </a:solidFill>
              </a:rPr>
              <a:t>“</a:t>
            </a:r>
            <a:r>
              <a:rPr lang="en-US" sz="1500" b="1" dirty="0" smtClean="0">
                <a:solidFill>
                  <a:schemeClr val="tx2"/>
                </a:solidFill>
              </a:rPr>
              <a:t>Minimal viable </a:t>
            </a:r>
            <a:br>
              <a:rPr lang="en-US" sz="1500" b="1" dirty="0" smtClean="0">
                <a:solidFill>
                  <a:schemeClr val="tx2"/>
                </a:solidFill>
              </a:rPr>
            </a:br>
            <a:r>
              <a:rPr lang="en-US" sz="1500" b="1" dirty="0" smtClean="0">
                <a:solidFill>
                  <a:schemeClr val="tx2"/>
                </a:solidFill>
              </a:rPr>
              <a:t>product</a:t>
            </a:r>
            <a:r>
              <a:rPr lang="en-US" sz="1500" dirty="0" smtClean="0">
                <a:solidFill>
                  <a:schemeClr val="tx2"/>
                </a:solidFill>
              </a:rPr>
              <a:t>” – </a:t>
            </a:r>
            <a:r>
              <a:rPr lang="en-US" sz="1500" dirty="0" smtClean="0"/>
              <a:t>Front-to-back</a:t>
            </a:r>
            <a:endParaRPr lang="en-US" sz="1500" dirty="0"/>
          </a:p>
        </p:txBody>
      </p:sp>
      <p:sp>
        <p:nvSpPr>
          <p:cNvPr id="44" name="Rectangle 6144"/>
          <p:cNvSpPr txBox="1">
            <a:spLocks/>
          </p:cNvSpPr>
          <p:nvPr/>
        </p:nvSpPr>
        <p:spPr bwMode="gray">
          <a:xfrm>
            <a:off x="3781069" y="3127151"/>
            <a:ext cx="2019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“All or nothing” – </a:t>
            </a:r>
            <a:br>
              <a:rPr lang="en-US" sz="1500" dirty="0" smtClean="0"/>
            </a:br>
            <a:r>
              <a:rPr lang="en-US" sz="1500" dirty="0" smtClean="0"/>
              <a:t>back-to-front</a:t>
            </a:r>
            <a:endParaRPr lang="en-US" sz="1500" dirty="0"/>
          </a:p>
        </p:txBody>
      </p:sp>
      <p:sp>
        <p:nvSpPr>
          <p:cNvPr id="40" name="Rectangle 6144"/>
          <p:cNvSpPr txBox="1">
            <a:spLocks/>
          </p:cNvSpPr>
          <p:nvPr/>
        </p:nvSpPr>
        <p:spPr bwMode="gray">
          <a:xfrm>
            <a:off x="1853994" y="3127151"/>
            <a:ext cx="173948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None / limited </a:t>
            </a:r>
            <a:endParaRPr lang="en-US" sz="1500" dirty="0"/>
          </a:p>
        </p:txBody>
      </p:sp>
      <p:sp>
        <p:nvSpPr>
          <p:cNvPr id="22" name="Rectangle 3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284257" y="3848144"/>
            <a:ext cx="1430402" cy="6924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Time </a:t>
            </a:r>
            <a:r>
              <a:rPr lang="en-US" sz="1500" dirty="0" smtClean="0">
                <a:solidFill>
                  <a:schemeClr val="tx2"/>
                </a:solidFill>
              </a:rPr>
              <a:t/>
            </a:r>
            <a:br>
              <a:rPr lang="en-US" sz="1500" dirty="0" smtClean="0">
                <a:solidFill>
                  <a:schemeClr val="tx2"/>
                </a:solidFill>
              </a:rPr>
            </a:br>
            <a:r>
              <a:rPr lang="en-US" sz="1500" dirty="0" smtClean="0">
                <a:solidFill>
                  <a:schemeClr val="tx2"/>
                </a:solidFill>
              </a:rPr>
              <a:t>to </a:t>
            </a:r>
            <a:r>
              <a:rPr lang="en-US" sz="1500" dirty="0">
                <a:solidFill>
                  <a:schemeClr val="tx2"/>
                </a:solidFill>
              </a:rPr>
              <a:t>impact</a:t>
            </a:r>
          </a:p>
        </p:txBody>
      </p:sp>
      <p:sp>
        <p:nvSpPr>
          <p:cNvPr id="47" name="Rectangle 6144"/>
          <p:cNvSpPr txBox="1">
            <a:spLocks/>
          </p:cNvSpPr>
          <p:nvPr/>
        </p:nvSpPr>
        <p:spPr bwMode="gray">
          <a:xfrm>
            <a:off x="5988146" y="3848144"/>
            <a:ext cx="255378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b="1" dirty="0" smtClean="0">
                <a:solidFill>
                  <a:schemeClr val="tx2"/>
                </a:solidFill>
              </a:rPr>
              <a:t>Weekly releases</a:t>
            </a:r>
            <a:r>
              <a:rPr lang="en-US" sz="1500" dirty="0" smtClean="0">
                <a:solidFill>
                  <a:schemeClr val="tx2"/>
                </a:solidFill>
              </a:rPr>
              <a:t>; </a:t>
            </a:r>
            <a:br>
              <a:rPr lang="en-US" sz="1500" dirty="0" smtClean="0">
                <a:solidFill>
                  <a:schemeClr val="tx2"/>
                </a:solidFill>
              </a:rPr>
            </a:br>
            <a:r>
              <a:rPr lang="en-US" sz="1500" dirty="0" smtClean="0"/>
              <a:t>solution available </a:t>
            </a:r>
            <a:br>
              <a:rPr lang="en-US" sz="1500" dirty="0" smtClean="0"/>
            </a:br>
            <a:r>
              <a:rPr lang="en-US" sz="1500" dirty="0" smtClean="0"/>
              <a:t>in 4 months</a:t>
            </a:r>
            <a:endParaRPr lang="en-US" sz="1500" dirty="0"/>
          </a:p>
        </p:txBody>
      </p:sp>
      <p:sp>
        <p:nvSpPr>
          <p:cNvPr id="46" name="Rectangle 6144"/>
          <p:cNvSpPr txBox="1">
            <a:spLocks/>
          </p:cNvSpPr>
          <p:nvPr/>
        </p:nvSpPr>
        <p:spPr bwMode="gray">
          <a:xfrm>
            <a:off x="3781069" y="3848144"/>
            <a:ext cx="2019484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Monthly releases; solution available </a:t>
            </a:r>
            <a:br>
              <a:rPr lang="en-US" sz="1500" dirty="0" smtClean="0"/>
            </a:br>
            <a:r>
              <a:rPr lang="en-US" sz="1500" dirty="0" smtClean="0"/>
              <a:t>in 1-2 years</a:t>
            </a:r>
            <a:endParaRPr lang="en-US" sz="1500" dirty="0"/>
          </a:p>
        </p:txBody>
      </p:sp>
      <p:sp>
        <p:nvSpPr>
          <p:cNvPr id="41" name="Rectangle 6144"/>
          <p:cNvSpPr txBox="1">
            <a:spLocks/>
          </p:cNvSpPr>
          <p:nvPr/>
        </p:nvSpPr>
        <p:spPr bwMode="gray">
          <a:xfrm>
            <a:off x="1853994" y="3848144"/>
            <a:ext cx="1739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Wave completed </a:t>
            </a:r>
            <a:br>
              <a:rPr lang="en-US" sz="1500" dirty="0" smtClean="0"/>
            </a:br>
            <a:r>
              <a:rPr lang="en-US" sz="1500" dirty="0" smtClean="0"/>
              <a:t>in 3 months</a:t>
            </a:r>
            <a:endParaRPr lang="en-US" sz="1500" dirty="0"/>
          </a:p>
        </p:txBody>
      </p:sp>
      <p:sp>
        <p:nvSpPr>
          <p:cNvPr id="29" name="Rectangle 3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284257" y="5375092"/>
            <a:ext cx="1430402" cy="6924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Scale</a:t>
            </a:r>
          </a:p>
        </p:txBody>
      </p:sp>
      <p:sp>
        <p:nvSpPr>
          <p:cNvPr id="62" name="Rectangle 6144"/>
          <p:cNvSpPr txBox="1">
            <a:spLocks/>
          </p:cNvSpPr>
          <p:nvPr/>
        </p:nvSpPr>
        <p:spPr bwMode="gray">
          <a:xfrm>
            <a:off x="5988146" y="5375092"/>
            <a:ext cx="2553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Scaled quickly through </a:t>
            </a:r>
            <a:r>
              <a:rPr lang="en-US" sz="1500" b="1" dirty="0" smtClean="0">
                <a:solidFill>
                  <a:schemeClr val="tx2"/>
                </a:solidFill>
              </a:rPr>
              <a:t>“reverse take-over”</a:t>
            </a:r>
            <a:endParaRPr lang="en-US" sz="1500" b="1" dirty="0">
              <a:solidFill>
                <a:schemeClr val="tx2"/>
              </a:solidFill>
            </a:endParaRPr>
          </a:p>
        </p:txBody>
      </p:sp>
      <p:sp>
        <p:nvSpPr>
          <p:cNvPr id="61" name="Rectangle 6144"/>
          <p:cNvSpPr txBox="1">
            <a:spLocks/>
          </p:cNvSpPr>
          <p:nvPr/>
        </p:nvSpPr>
        <p:spPr bwMode="gray">
          <a:xfrm>
            <a:off x="3781069" y="5375092"/>
            <a:ext cx="2019484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“Roll-out” solution </a:t>
            </a:r>
            <a:br>
              <a:rPr lang="en-US" sz="1500" dirty="0" smtClean="0"/>
            </a:br>
            <a:r>
              <a:rPr lang="en-US" sz="1500" dirty="0" smtClean="0"/>
              <a:t>to organisation, </a:t>
            </a:r>
            <a:br>
              <a:rPr lang="en-US" sz="1500" dirty="0" smtClean="0"/>
            </a:br>
            <a:r>
              <a:rPr lang="en-US" sz="1500" dirty="0" smtClean="0"/>
              <a:t>need training</a:t>
            </a:r>
            <a:endParaRPr lang="en-US" sz="1500" dirty="0"/>
          </a:p>
        </p:txBody>
      </p:sp>
      <p:sp>
        <p:nvSpPr>
          <p:cNvPr id="65" name="Rectangle 6144"/>
          <p:cNvSpPr txBox="1">
            <a:spLocks/>
          </p:cNvSpPr>
          <p:nvPr/>
        </p:nvSpPr>
        <p:spPr bwMode="gray">
          <a:xfrm>
            <a:off x="1853994" y="5375092"/>
            <a:ext cx="1739483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Unit by unit transformation </a:t>
            </a:r>
            <a:br>
              <a:rPr lang="en-US" sz="1500" dirty="0" smtClean="0"/>
            </a:br>
            <a:r>
              <a:rPr lang="en-US" sz="1500" dirty="0" smtClean="0"/>
              <a:t>in waves</a:t>
            </a:r>
            <a:endParaRPr lang="en-US" sz="1500" dirty="0"/>
          </a:p>
        </p:txBody>
      </p:sp>
      <p:sp>
        <p:nvSpPr>
          <p:cNvPr id="67" name="Rectangle 3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284257" y="2406158"/>
            <a:ext cx="1430402" cy="580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Breadth </a:t>
            </a:r>
            <a:r>
              <a:rPr lang="en-US" sz="1500" dirty="0" smtClean="0">
                <a:solidFill>
                  <a:schemeClr val="tx2"/>
                </a:solidFill>
              </a:rPr>
              <a:t/>
            </a:r>
            <a:br>
              <a:rPr lang="en-US" sz="1500" dirty="0" smtClean="0">
                <a:solidFill>
                  <a:schemeClr val="tx2"/>
                </a:solidFill>
              </a:rPr>
            </a:br>
            <a:r>
              <a:rPr lang="en-US" sz="1500" dirty="0" smtClean="0">
                <a:solidFill>
                  <a:schemeClr val="tx2"/>
                </a:solidFill>
              </a:rPr>
              <a:t>of </a:t>
            </a:r>
            <a:r>
              <a:rPr lang="en-US" sz="1500" dirty="0">
                <a:solidFill>
                  <a:schemeClr val="tx2"/>
                </a:solidFill>
              </a:rPr>
              <a:t>levers</a:t>
            </a:r>
          </a:p>
        </p:txBody>
      </p:sp>
      <p:sp>
        <p:nvSpPr>
          <p:cNvPr id="70" name="Rectangle 6144"/>
          <p:cNvSpPr txBox="1">
            <a:spLocks/>
          </p:cNvSpPr>
          <p:nvPr/>
        </p:nvSpPr>
        <p:spPr bwMode="gray">
          <a:xfrm>
            <a:off x="5988146" y="2406158"/>
            <a:ext cx="25537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b="1" dirty="0" smtClean="0">
                <a:solidFill>
                  <a:schemeClr val="tx2"/>
                </a:solidFill>
              </a:rPr>
              <a:t>Holistic leveraging IT</a:t>
            </a:r>
            <a:endParaRPr lang="en-US" sz="1500" b="1" dirty="0">
              <a:solidFill>
                <a:schemeClr val="tx2"/>
              </a:solidFill>
            </a:endParaRPr>
          </a:p>
        </p:txBody>
      </p:sp>
      <p:sp>
        <p:nvSpPr>
          <p:cNvPr id="69" name="Rectangle 6144"/>
          <p:cNvSpPr txBox="1">
            <a:spLocks/>
          </p:cNvSpPr>
          <p:nvPr/>
        </p:nvSpPr>
        <p:spPr bwMode="gray">
          <a:xfrm>
            <a:off x="3781069" y="2406158"/>
            <a:ext cx="20194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Mostly IT focused</a:t>
            </a:r>
            <a:endParaRPr lang="en-US" sz="1500" dirty="0"/>
          </a:p>
        </p:txBody>
      </p:sp>
      <p:sp>
        <p:nvSpPr>
          <p:cNvPr id="71" name="Rectangle 6144"/>
          <p:cNvSpPr txBox="1">
            <a:spLocks/>
          </p:cNvSpPr>
          <p:nvPr/>
        </p:nvSpPr>
        <p:spPr bwMode="gray">
          <a:xfrm>
            <a:off x="1853994" y="2406158"/>
            <a:ext cx="1739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Holistic </a:t>
            </a:r>
            <a:br>
              <a:rPr lang="en-US" sz="1500" dirty="0" smtClean="0"/>
            </a:br>
            <a:r>
              <a:rPr lang="en-US" sz="1500" dirty="0" smtClean="0"/>
              <a:t>but without IT</a:t>
            </a:r>
            <a:endParaRPr lang="en-US" sz="1500" dirty="0"/>
          </a:p>
        </p:txBody>
      </p:sp>
      <p:sp>
        <p:nvSpPr>
          <p:cNvPr id="73" name="Rectangle 3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284257" y="4680871"/>
            <a:ext cx="1430402" cy="553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4008" tIns="45715" rIns="18288" bIns="45715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Customer testing</a:t>
            </a:r>
          </a:p>
        </p:txBody>
      </p:sp>
      <p:sp>
        <p:nvSpPr>
          <p:cNvPr id="76" name="Rectangle 6144"/>
          <p:cNvSpPr txBox="1">
            <a:spLocks/>
          </p:cNvSpPr>
          <p:nvPr/>
        </p:nvSpPr>
        <p:spPr bwMode="gray">
          <a:xfrm>
            <a:off x="5988146" y="4680871"/>
            <a:ext cx="2553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b="1" dirty="0" smtClean="0">
                <a:solidFill>
                  <a:schemeClr val="tx2"/>
                </a:solidFill>
              </a:rPr>
              <a:t>Continuous </a:t>
            </a:r>
            <a:br>
              <a:rPr lang="en-US" sz="1500" b="1" dirty="0" smtClean="0">
                <a:solidFill>
                  <a:schemeClr val="tx2"/>
                </a:solidFill>
              </a:rPr>
            </a:br>
            <a:r>
              <a:rPr lang="en-US" sz="1500" b="1" dirty="0" smtClean="0">
                <a:solidFill>
                  <a:schemeClr val="tx2"/>
                </a:solidFill>
              </a:rPr>
              <a:t>customer testing</a:t>
            </a:r>
            <a:endParaRPr lang="en-US" sz="1500" b="1" dirty="0">
              <a:solidFill>
                <a:schemeClr val="tx2"/>
              </a:solidFill>
            </a:endParaRPr>
          </a:p>
        </p:txBody>
      </p:sp>
      <p:sp>
        <p:nvSpPr>
          <p:cNvPr id="75" name="Rectangle 6144"/>
          <p:cNvSpPr txBox="1">
            <a:spLocks/>
          </p:cNvSpPr>
          <p:nvPr/>
        </p:nvSpPr>
        <p:spPr bwMode="gray">
          <a:xfrm>
            <a:off x="3781069" y="4680871"/>
            <a:ext cx="20194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Only post release</a:t>
            </a:r>
            <a:endParaRPr lang="en-US" sz="1500" dirty="0"/>
          </a:p>
        </p:txBody>
      </p:sp>
      <p:sp>
        <p:nvSpPr>
          <p:cNvPr id="77" name="Rectangle 6144"/>
          <p:cNvSpPr txBox="1">
            <a:spLocks/>
          </p:cNvSpPr>
          <p:nvPr/>
        </p:nvSpPr>
        <p:spPr bwMode="gray">
          <a:xfrm>
            <a:off x="1853994" y="4680871"/>
            <a:ext cx="1739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500" dirty="0" smtClean="0"/>
              <a:t>As part </a:t>
            </a:r>
            <a:br>
              <a:rPr lang="en-US" sz="1500" dirty="0" smtClean="0"/>
            </a:br>
            <a:r>
              <a:rPr lang="en-US" sz="1500" dirty="0" smtClean="0"/>
              <a:t>of pilot in unit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4209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742</TotalTime>
  <Words>202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Blank</vt:lpstr>
      <vt:lpstr>think-cell Slide</vt:lpstr>
      <vt:lpstr>SRC template1 – Slide1</vt:lpstr>
      <vt:lpstr>SRC template1 – Slide2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Adeel Hyder</dc:creator>
  <cp:lastModifiedBy>Sanjeev mishra</cp:lastModifiedBy>
  <cp:revision>242</cp:revision>
  <cp:lastPrinted>2014-01-16T18:10:38Z</cp:lastPrinted>
  <dcterms:created xsi:type="dcterms:W3CDTF">2014-01-15T12:16:10Z</dcterms:created>
  <dcterms:modified xsi:type="dcterms:W3CDTF">2014-12-19T03:22:32Z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VGCompatibilityCheck Run By">
    <vt:lpwstr>Loyed George</vt:lpwstr>
  </property>
  <property fmtid="{D5CDD505-2E9C-101B-9397-08002B2CF9AE}" pid="11" name="VGCompatibilityCheck Run On ">
    <vt:lpwstr>1/16/2014 12:49:55 AM</vt:lpwstr>
  </property>
  <property fmtid="{D5CDD505-2E9C-101B-9397-08002B2CF9AE}" pid="12" name="Office2010WasSaved">
    <vt:lpwstr>1</vt:lpwstr>
  </property>
</Properties>
</file>