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embeddings/oleObject1.bin" ContentType="application/vnd.openxmlformats-officedocument.oleObject"/>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embeddings/oleObject2.bin" ContentType="application/vnd.openxmlformats-officedocument.oleObject"/>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Lst>
  <p:notesMasterIdLst>
    <p:notesMasterId r:id="rId4"/>
  </p:notesMasterIdLst>
  <p:handoutMasterIdLst>
    <p:handoutMasterId r:id="rId5"/>
  </p:handoutMasterIdLst>
  <p:sldIdLst>
    <p:sldId id="261" r:id="rId2"/>
    <p:sldId id="262" r:id="rId3"/>
  </p:sldIdLst>
  <p:sldSz cx="8961438" cy="6721475"/>
  <p:notesSz cx="6743700" cy="9906000"/>
  <p:custDataLst>
    <p:tags r:id="rId7"/>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808080"/>
    <a:srgbClr val="0065CC"/>
    <a:srgbClr val="91AFFF"/>
    <a:srgbClr val="002960"/>
    <a:srgbClr val="FF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53" autoAdjust="0"/>
    <p:restoredTop sz="94704" autoAdjust="0"/>
  </p:normalViewPr>
  <p:slideViewPr>
    <p:cSldViewPr snapToGrid="0">
      <p:cViewPr varScale="1">
        <p:scale>
          <a:sx n="42" d="100"/>
          <a:sy n="42" d="100"/>
        </p:scale>
        <p:origin x="-104" y="-1712"/>
      </p:cViewPr>
      <p:guideLst>
        <p:guide orient="horz" pos="2865"/>
        <p:guide/>
      </p:guideLst>
    </p:cSldViewPr>
  </p:slideViewPr>
  <p:notesTextViewPr>
    <p:cViewPr>
      <p:scale>
        <a:sx n="1" d="1"/>
        <a:sy n="1" d="1"/>
      </p:scale>
      <p:origin x="0" y="0"/>
    </p:cViewPr>
  </p:notesTextViewPr>
  <p:sorterViewPr>
    <p:cViewPr>
      <p:scale>
        <a:sx n="125" d="100"/>
        <a:sy n="125" d="100"/>
      </p:scale>
      <p:origin x="0" y="0"/>
    </p:cViewPr>
  </p:sorterViewPr>
  <p:notesViewPr>
    <p:cSldViewPr snapToGrid="0">
      <p:cViewPr varScale="1">
        <p:scale>
          <a:sx n="71" d="100"/>
          <a:sy n="71" d="100"/>
        </p:scale>
        <p:origin x="-2250" y="-102"/>
      </p:cViewPr>
      <p:guideLst>
        <p:guide orient="horz" pos="3120"/>
        <p:guide pos="2124"/>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tags" Target="tags/tag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gray">
          <a:xfrm>
            <a:off x="468313" y="620713"/>
            <a:ext cx="5813425" cy="43592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gray">
          <a:xfrm>
            <a:off x="546100" y="5322888"/>
            <a:ext cx="5746750"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gray">
          <a:xfrm>
            <a:off x="6018213" y="9526072"/>
            <a:ext cx="53498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gray">
          <a:xfrm>
            <a:off x="6553135" y="110252"/>
            <a:ext cx="6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notesStyle>
    <a:lvl1pPr algn="l" defTabSz="895350"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27038" indent="-125413" algn="l" defTabSz="895350"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Working Draft Text"/>
          <p:cNvSpPr txBox="1">
            <a:spLocks noChangeArrowheads="1"/>
          </p:cNvSpPr>
          <p:nvPr/>
        </p:nvSpPr>
        <p:spPr bwMode="auto">
          <a:xfrm>
            <a:off x="2640013" y="342900"/>
            <a:ext cx="993862"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1" baseline="0" noProof="0" dirty="0" smtClean="0">
                <a:latin typeface="+mn-lt"/>
                <a:ea typeface="Arial Unicode MS" pitchFamily="34" charset="-128"/>
                <a:cs typeface="Arial Unicode MS" pitchFamily="34" charset="-128"/>
              </a:rPr>
              <a:t>WORKING DRAFT</a:t>
            </a:r>
          </a:p>
        </p:txBody>
      </p:sp>
      <p:sp>
        <p:nvSpPr>
          <p:cNvPr id="5" name="doc id"/>
          <p:cNvSpPr txBox="1">
            <a:spLocks noChangeArrowheads="1"/>
          </p:cNvSpPr>
          <p:nvPr/>
        </p:nvSpPr>
        <p:spPr bwMode="auto">
          <a:xfrm>
            <a:off x="8442325" y="36513"/>
            <a:ext cx="29527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endParaRPr lang="en-US" sz="800" baseline="0" noProof="0" dirty="0" smtClean="0">
              <a:latin typeface="+mn-lt"/>
            </a:endParaRPr>
          </a:p>
        </p:txBody>
      </p:sp>
      <p:sp>
        <p:nvSpPr>
          <p:cNvPr id="6" name="Working Draft"/>
          <p:cNvSpPr txBox="1">
            <a:spLocks noChangeArrowheads="1"/>
          </p:cNvSpPr>
          <p:nvPr/>
        </p:nvSpPr>
        <p:spPr bwMode="auto">
          <a:xfrm>
            <a:off x="2640013" y="498475"/>
            <a:ext cx="305211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GB" sz="900" baseline="0" noProof="0" smtClean="0">
                <a:latin typeface="+mn-lt"/>
                <a:ea typeface="Arial Unicode MS" pitchFamily="34" charset="-128"/>
                <a:cs typeface="Arial Unicode MS" pitchFamily="34" charset="-128"/>
              </a:rPr>
              <a:t>Last Modified 2014-11-18 10:44 PM Eastern Standard Time</a:t>
            </a:r>
            <a:endParaRPr lang="en-US" sz="900" baseline="0" noProof="0" dirty="0" smtClean="0">
              <a:latin typeface="+mn-lt"/>
              <a:ea typeface="Arial Unicode MS" pitchFamily="34" charset="-128"/>
              <a:cs typeface="Arial Unicode MS" pitchFamily="34" charset="-128"/>
            </a:endParaRPr>
          </a:p>
        </p:txBody>
      </p:sp>
      <p:sp>
        <p:nvSpPr>
          <p:cNvPr id="7" name="Printed"/>
          <p:cNvSpPr txBox="1">
            <a:spLocks noChangeArrowheads="1"/>
          </p:cNvSpPr>
          <p:nvPr/>
        </p:nvSpPr>
        <p:spPr bwMode="auto">
          <a:xfrm>
            <a:off x="2640013" y="655638"/>
            <a:ext cx="2372444"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GB" sz="900" baseline="0" noProof="0" smtClean="0">
                <a:latin typeface="+mn-lt"/>
                <a:ea typeface="Arial Unicode MS" pitchFamily="34" charset="-128"/>
                <a:cs typeface="Arial Unicode MS" pitchFamily="34" charset="-128"/>
              </a:rPr>
              <a:t>Printed 16/01/2014 18:10 GMT Standard Time</a:t>
            </a:r>
            <a:endParaRPr lang="en-US" sz="900" baseline="0" noProof="0" dirty="0" smtClean="0">
              <a:latin typeface="+mn-lt"/>
              <a:ea typeface="Arial Unicode MS" pitchFamily="34" charset="-128"/>
              <a:cs typeface="Arial Unicode MS" pitchFamily="34" charset="-128"/>
            </a:endParaRPr>
          </a:p>
        </p:txBody>
      </p:sp>
      <p:grpSp>
        <p:nvGrpSpPr>
          <p:cNvPr id="8" name="McK Title Elements"/>
          <p:cNvGrpSpPr>
            <a:grpSpLocks/>
          </p:cNvGrpSpPr>
          <p:nvPr/>
        </p:nvGrpSpPr>
        <p:grpSpPr bwMode="auto">
          <a:xfrm>
            <a:off x="0" y="0"/>
            <a:ext cx="8958263" cy="6723063"/>
            <a:chOff x="0" y="0"/>
            <a:chExt cx="5643" cy="4235"/>
          </a:xfrm>
        </p:grpSpPr>
        <p:sp>
          <p:nvSpPr>
            <p:cNvPr id="9" name="McK Document type" hidden="1"/>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smtClean="0">
                  <a:latin typeface="+mn-lt"/>
                </a:rPr>
                <a:t>Document type</a:t>
              </a:r>
            </a:p>
          </p:txBody>
        </p:sp>
        <p:sp>
          <p:nvSpPr>
            <p:cNvPr id="10" name="McK Date" hidden="1"/>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smtClean="0">
                  <a:latin typeface="+mn-lt"/>
                </a:rPr>
                <a:t>Date</a:t>
              </a:r>
            </a:p>
          </p:txBody>
        </p:sp>
        <p:sp>
          <p:nvSpPr>
            <p:cNvPr id="11" name="McK Disclaimer" hidden="1"/>
            <p:cNvSpPr>
              <a:spLocks noChangeArrowheads="1"/>
            </p:cNvSpPr>
            <p:nvPr/>
          </p:nvSpPr>
          <p:spPr bwMode="auto">
            <a:xfrm>
              <a:off x="1663" y="3714"/>
              <a:ext cx="322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defTabSz="804863" eaLnBrk="0" hangingPunct="0"/>
              <a:r>
                <a:rPr lang="en-US" sz="800" baseline="0" noProof="0" dirty="0">
                  <a:latin typeface="+mn-lt"/>
                </a:rPr>
                <a:t>CONFIDENTIAL AND PROPRIETARY</a:t>
              </a:r>
            </a:p>
            <a:p>
              <a:pPr defTabSz="804863" eaLnBrk="0" hangingPunct="0"/>
              <a:r>
                <a:rPr lang="en-US" sz="800" baseline="0" noProof="0" dirty="0">
                  <a:latin typeface="+mn-lt"/>
                </a:rPr>
                <a:t>Any use of this material without specific permission of McKinsey &amp; Company is strictly prohibited</a:t>
              </a:r>
            </a:p>
          </p:txBody>
        </p:sp>
        <p:sp>
          <p:nvSpPr>
            <p:cNvPr id="12" name="TitleBottomPlaceholder" hidden="1"/>
            <p:cNvSpPr>
              <a:spLocks noChangeArrowheads="1"/>
            </p:cNvSpPr>
            <p:nvPr/>
          </p:nvSpPr>
          <p:spPr bwMode="auto">
            <a:xfrm>
              <a:off x="0" y="1410"/>
              <a:ext cx="1382" cy="2825"/>
            </a:xfrm>
            <a:prstGeom prst="rect">
              <a:avLst/>
            </a:prstGeom>
            <a:solidFill>
              <a:srgbClr val="0065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noProof="0" dirty="0">
                <a:latin typeface="+mn-lt"/>
              </a:endParaRPr>
            </a:p>
          </p:txBody>
        </p:sp>
        <p:sp>
          <p:nvSpPr>
            <p:cNvPr id="13" name="TitleTopPlaceholder" hidden="1"/>
            <p:cNvSpPr>
              <a:spLocks noChangeArrowheads="1"/>
            </p:cNvSpPr>
            <p:nvPr/>
          </p:nvSpPr>
          <p:spPr bwMode="auto">
            <a:xfrm>
              <a:off x="0" y="0"/>
              <a:ext cx="1382" cy="1410"/>
            </a:xfrm>
            <a:prstGeom prst="rect">
              <a:avLst/>
            </a:prstGeom>
            <a:solidFill>
              <a:srgbClr val="91A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noProof="0" dirty="0">
                <a:latin typeface="+mn-lt"/>
              </a:endParaRPr>
            </a:p>
          </p:txBody>
        </p:sp>
        <p:sp>
          <p:nvSpPr>
            <p:cNvPr id="14" name="Rectangle 1189" hidden="1"/>
            <p:cNvSpPr>
              <a:spLocks noChangeArrowheads="1"/>
            </p:cNvSpPr>
            <p:nvPr/>
          </p:nvSpPr>
          <p:spPr bwMode="auto">
            <a:xfrm>
              <a:off x="0" y="0"/>
              <a:ext cx="5643" cy="4234"/>
            </a:xfrm>
            <a:prstGeom prst="rect">
              <a:avLst/>
            </a:prstGeom>
            <a:noFill/>
            <a:ln w="31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noProof="0" dirty="0">
                <a:latin typeface="+mn-lt"/>
              </a:endParaRPr>
            </a:p>
          </p:txBody>
        </p:sp>
      </p:grpSp>
      <p:grpSp>
        <p:nvGrpSpPr>
          <p:cNvPr id="15" name="TitleBottomBar"/>
          <p:cNvGrpSpPr>
            <a:grpSpLocks/>
          </p:cNvGrpSpPr>
          <p:nvPr/>
        </p:nvGrpSpPr>
        <p:grpSpPr bwMode="auto">
          <a:xfrm>
            <a:off x="2192338" y="6305550"/>
            <a:ext cx="6767512" cy="420688"/>
            <a:chOff x="1382" y="3969"/>
            <a:chExt cx="4263" cy="265"/>
          </a:xfrm>
        </p:grpSpPr>
        <p:sp>
          <p:nvSpPr>
            <p:cNvPr id="16" name="Rectangle 1134"/>
            <p:cNvSpPr>
              <a:spLocks noChangeArrowheads="1"/>
            </p:cNvSpPr>
            <p:nvPr>
              <p:custDataLst>
                <p:tags r:id="rId1"/>
              </p:custDataLst>
            </p:nvPr>
          </p:nvSpPr>
          <p:spPr bwMode="gray">
            <a:xfrm>
              <a:off x="1382" y="3969"/>
              <a:ext cx="4263" cy="265"/>
            </a:xfrm>
            <a:prstGeom prst="rect">
              <a:avLst/>
            </a:prstGeom>
            <a:solidFill>
              <a:srgbClr val="0029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noProof="0" dirty="0">
                <a:latin typeface="+mn-lt"/>
              </a:endParaRPr>
            </a:p>
          </p:txBody>
        </p:sp>
        <p:pic>
          <p:nvPicPr>
            <p:cNvPr id="17" name="Picture 119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9" y="4059"/>
              <a:ext cx="1023" cy="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TitleBottomBarBW" hidden="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73913" y="6443663"/>
            <a:ext cx="1636712"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Rectangle 1026"/>
          <p:cNvSpPr>
            <a:spLocks noGrp="1" noChangeArrowheads="1"/>
          </p:cNvSpPr>
          <p:nvPr>
            <p:ph type="ctrTitle"/>
          </p:nvPr>
        </p:nvSpPr>
        <p:spPr>
          <a:xfrm>
            <a:off x="2640013" y="2133600"/>
            <a:ext cx="4935537" cy="984885"/>
          </a:xfrm>
          <a:prstGeom prst="rect">
            <a:avLst/>
          </a:prstGeom>
        </p:spPr>
        <p:txBody>
          <a:bodyPr/>
          <a:lstStyle>
            <a:lvl1pPr>
              <a:defRPr sz="3200" b="0" baseline="0">
                <a:latin typeface="+mj-lt"/>
                <a:ea typeface="Arial Unicode MS" pitchFamily="34" charset="-128"/>
                <a:cs typeface="Arial Unicode MS" pitchFamily="34" charset="-128"/>
              </a:defRPr>
            </a:lvl1pPr>
          </a:lstStyle>
          <a:p>
            <a:pPr lvl="0"/>
            <a:r>
              <a:rPr lang="en-US" noProof="0" smtClean="0"/>
              <a:t>Click to edit Master title style</a:t>
            </a:r>
          </a:p>
        </p:txBody>
      </p:sp>
      <p:sp>
        <p:nvSpPr>
          <p:cNvPr id="13315" name="Rectangle 1027"/>
          <p:cNvSpPr>
            <a:spLocks noGrp="1" noChangeArrowheads="1"/>
          </p:cNvSpPr>
          <p:nvPr>
            <p:ph type="subTitle" idx="1"/>
          </p:nvPr>
        </p:nvSpPr>
        <p:spPr>
          <a:xfrm>
            <a:off x="2640013" y="3867150"/>
            <a:ext cx="4935537" cy="215444"/>
          </a:xfrm>
        </p:spPr>
        <p:txBody>
          <a:bodyPr>
            <a:spAutoFit/>
          </a:bodyPr>
          <a:lstStyle>
            <a:lvl1pPr>
              <a:defRPr sz="1400" baseline="0">
                <a:latin typeface="+mj-lt"/>
                <a:ea typeface="Arial Unicode MS" pitchFamily="34" charset="-128"/>
                <a:cs typeface="Arial Unicode MS" pitchFamily="34" charset="-128"/>
              </a:defRPr>
            </a:lvl1pPr>
          </a:lstStyle>
          <a:p>
            <a:pPr lvl="0"/>
            <a:r>
              <a:rPr lang="en-US" noProof="0" smtClean="0"/>
              <a:t>Click to edit Master subtitle style</a:t>
            </a:r>
          </a:p>
        </p:txBody>
      </p:sp>
    </p:spTree>
    <p:extLst>
      <p:ext uri="{BB962C8B-B14F-4D97-AF65-F5344CB8AC3E}">
        <p14:creationId xmlns:p14="http://schemas.microsoft.com/office/powerpoint/2010/main" val="78031976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McK 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smtClean="0"/>
              <a:t>Click to edit Master title style</a:t>
            </a:r>
            <a:endParaRPr lang="en-US"/>
          </a:p>
        </p:txBody>
      </p:sp>
      <p:sp>
        <p:nvSpPr>
          <p:cNvPr id="3" name="Slide Number"/>
          <p:cNvSpPr txBox="1">
            <a:spLocks/>
          </p:cNvSpPr>
          <p:nvPr userDrawn="1"/>
        </p:nvSpPr>
        <p:spPr>
          <a:xfrm>
            <a:off x="8545513" y="6435725"/>
            <a:ext cx="208756" cy="152400"/>
          </a:xfrm>
          <a:prstGeom prst="rect">
            <a:avLst/>
          </a:prstGeom>
        </p:spPr>
        <p:txBody>
          <a:bodyPr vert="horz" wrap="none" lIns="0" tIns="0" rIns="0" bIns="0" rtlCol="0" anchor="ctr">
            <a:noAutofit/>
          </a:bodyPr>
          <a:lstStyle>
            <a:defPPr>
              <a:defRPr lang="en-US"/>
            </a:defPPr>
            <a:lvl1pPr>
              <a:defRPr sz="1000" baseline="0">
                <a:latin typeface="+mn-lt"/>
              </a:defRPr>
            </a:lvl1pPr>
          </a:lstStyle>
          <a:p>
            <a:pPr lvl="0"/>
            <a:fld id="{42C328C1-A84F-4A39-A664-DBA00541A8C6}" type="slidenum">
              <a:rPr lang="en-US" smtClean="0"/>
              <a:pPr lvl="0"/>
              <a:t>‹#›</a:t>
            </a:fld>
            <a:endParaRPr lang="en-US" dirty="0"/>
          </a:p>
        </p:txBody>
      </p:sp>
    </p:spTree>
    <p:extLst>
      <p:ext uri="{BB962C8B-B14F-4D97-AF65-F5344CB8AC3E}">
        <p14:creationId xmlns:p14="http://schemas.microsoft.com/office/powerpoint/2010/main" val="1806393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fr-FR"/>
          </a:p>
        </p:txBody>
      </p:sp>
      <p:sp>
        <p:nvSpPr>
          <p:cNvPr id="3" name="Content Placeholder 2"/>
          <p:cNvSpPr>
            <a:spLocks noGrp="1"/>
          </p:cNvSpPr>
          <p:nvPr>
            <p:ph idx="1"/>
          </p:nvPr>
        </p:nvSpPr>
        <p:spPr>
          <a:xfrm>
            <a:off x="1452563" y="1951038"/>
            <a:ext cx="4302125" cy="1231106"/>
          </a:xfrm>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Slide Number Placeholder 3"/>
          <p:cNvSpPr>
            <a:spLocks noGrp="1"/>
          </p:cNvSpPr>
          <p:nvPr>
            <p:ph type="sldNum" sz="quarter" idx="10"/>
          </p:nvPr>
        </p:nvSpPr>
        <p:spPr>
          <a:xfrm>
            <a:off x="8545513" y="6435725"/>
            <a:ext cx="195262" cy="152400"/>
          </a:xfrm>
          <a:prstGeom prst="rect">
            <a:avLst/>
          </a:prstGeom>
        </p:spPr>
        <p:txBody>
          <a:bodyPr/>
          <a:lstStyle>
            <a:lvl1pPr>
              <a:defRPr/>
            </a:lvl1pPr>
          </a:lstStyle>
          <a:p>
            <a:fld id="{004BA196-4AC7-4A30-A058-52260C84062C}" type="slidenum">
              <a:rPr lang="fr-FR" smtClean="0"/>
              <a:pPr/>
              <a:t>‹#›</a:t>
            </a:fld>
            <a:r>
              <a:rPr lang="fr-FR" dirty="0" smtClean="0"/>
              <a:t> </a:t>
            </a:r>
            <a:endParaRPr lang="fr-FR" dirty="0"/>
          </a:p>
        </p:txBody>
      </p:sp>
      <p:sp>
        <p:nvSpPr>
          <p:cNvPr id="5" name="TextBox 4"/>
          <p:cNvSpPr txBox="1"/>
          <p:nvPr userDrawn="1"/>
        </p:nvSpPr>
        <p:spPr>
          <a:xfrm>
            <a:off x="8545514" y="6435725"/>
            <a:ext cx="208756" cy="152400"/>
          </a:xfrm>
          <a:prstGeom prst="rect">
            <a:avLst/>
          </a:prstGeom>
          <a:noFill/>
        </p:spPr>
        <p:txBody>
          <a:bodyPr vert="horz" wrap="none" lIns="0" tIns="0" rIns="0" bIns="0" rtlCol="0">
            <a:noAutofit/>
          </a:bodyPr>
          <a:lstStyle/>
          <a:p>
            <a:pPr algn="l"/>
            <a:fld id="{42208629-DD63-4541-8AEE-CC9751D5C205}" type="slidenum">
              <a:rPr lang="fr-FR" sz="1000" b="0" i="0" baseline="0" smtClean="0"/>
              <a:pPr algn="l"/>
              <a:t>‹#›</a:t>
            </a:fld>
            <a:endParaRPr lang="fr-FR" sz="1000" b="0" i="0" baseline="0" dirty="0"/>
          </a:p>
        </p:txBody>
      </p:sp>
      <p:sp>
        <p:nvSpPr>
          <p:cNvPr id="6" name="TextBox 5"/>
          <p:cNvSpPr txBox="1"/>
          <p:nvPr userDrawn="1"/>
        </p:nvSpPr>
        <p:spPr>
          <a:xfrm>
            <a:off x="8545514" y="6435725"/>
            <a:ext cx="208756" cy="152400"/>
          </a:xfrm>
          <a:prstGeom prst="rect">
            <a:avLst/>
          </a:prstGeom>
          <a:noFill/>
        </p:spPr>
        <p:txBody>
          <a:bodyPr vert="horz" wrap="none" lIns="0" tIns="0" rIns="0" bIns="0" rtlCol="0">
            <a:noAutofit/>
          </a:bodyPr>
          <a:lstStyle/>
          <a:p>
            <a:pPr algn="l"/>
            <a:fld id="{40FD8625-C565-4DB1-B734-B0FB23DE952A}" type="slidenum">
              <a:rPr lang="fr-FR" sz="1000" b="0" i="0" baseline="0" smtClean="0"/>
              <a:pPr algn="l"/>
              <a:t>‹#›</a:t>
            </a:fld>
            <a:endParaRPr lang="fr-FR" sz="1000" b="0" i="0" baseline="0" dirty="0"/>
          </a:p>
        </p:txBody>
      </p:sp>
      <p:sp>
        <p:nvSpPr>
          <p:cNvPr id="7" name="TextBox 6"/>
          <p:cNvSpPr txBox="1"/>
          <p:nvPr userDrawn="1"/>
        </p:nvSpPr>
        <p:spPr>
          <a:xfrm>
            <a:off x="8545514" y="6435725"/>
            <a:ext cx="208756" cy="152400"/>
          </a:xfrm>
          <a:prstGeom prst="rect">
            <a:avLst/>
          </a:prstGeom>
          <a:noFill/>
        </p:spPr>
        <p:txBody>
          <a:bodyPr vert="horz" wrap="none" lIns="0" tIns="0" rIns="0" bIns="0" rtlCol="0">
            <a:noAutofit/>
          </a:bodyPr>
          <a:lstStyle/>
          <a:p>
            <a:pPr algn="l"/>
            <a:fld id="{416EC707-5906-4C70-84BF-0CBBF8DE6D69}" type="slidenum">
              <a:rPr lang="en-US" sz="1000" b="0" i="0" baseline="0" smtClean="0"/>
              <a:pPr algn="l"/>
              <a:t>‹#›</a:t>
            </a:fld>
            <a:endParaRPr lang="en-US" sz="1000" b="0" i="0" baseline="0" dirty="0"/>
          </a:p>
        </p:txBody>
      </p:sp>
      <p:sp>
        <p:nvSpPr>
          <p:cNvPr id="8" name="TextBox 7"/>
          <p:cNvSpPr txBox="1"/>
          <p:nvPr userDrawn="1"/>
        </p:nvSpPr>
        <p:spPr>
          <a:xfrm>
            <a:off x="8545514" y="6435725"/>
            <a:ext cx="208756" cy="152400"/>
          </a:xfrm>
          <a:prstGeom prst="rect">
            <a:avLst/>
          </a:prstGeom>
          <a:noFill/>
        </p:spPr>
        <p:txBody>
          <a:bodyPr vert="horz" wrap="none" lIns="0" tIns="0" rIns="0" bIns="0" rtlCol="0">
            <a:noAutofit/>
          </a:bodyPr>
          <a:lstStyle/>
          <a:p>
            <a:pPr algn="l"/>
            <a:fld id="{611311A2-F7BB-4417-AE32-3FB73E1A494D}" type="slidenum">
              <a:rPr lang="en-GB" sz="1000" b="0" i="0" baseline="0" smtClean="0"/>
              <a:pPr algn="l"/>
              <a:t>‹#›</a:t>
            </a:fld>
            <a:endParaRPr lang="en-GB" sz="1000" b="0" i="0" baseline="0"/>
          </a:p>
        </p:txBody>
      </p:sp>
    </p:spTree>
    <p:extLst>
      <p:ext uri="{BB962C8B-B14F-4D97-AF65-F5344CB8AC3E}">
        <p14:creationId xmlns:p14="http://schemas.microsoft.com/office/powerpoint/2010/main" val="41662240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vmlDrawing" Target="../drawings/vmlDrawing1.vml"/><Relationship Id="rId6" Type="http://schemas.openxmlformats.org/officeDocument/2006/relationships/tags" Target="../tags/tag2.xml"/><Relationship Id="rId7" Type="http://schemas.openxmlformats.org/officeDocument/2006/relationships/tags" Target="../tags/tag3.xml"/><Relationship Id="rId8" Type="http://schemas.openxmlformats.org/officeDocument/2006/relationships/tags" Target="../tags/tag4.xml"/><Relationship Id="rId9" Type="http://schemas.openxmlformats.org/officeDocument/2006/relationships/oleObject" Target="../embeddings/oleObject1.bin"/><Relationship Id="rId10"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extLst>
              <p:ext uri="{D42A27DB-BD31-4B8C-83A1-F6EECF244321}">
                <p14:modId xmlns:p14="http://schemas.microsoft.com/office/powerpoint/2010/main" val="331155302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452"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0" y="0"/>
                        <a:ext cx="158750" cy="158750"/>
                      </a:xfrm>
                      <a:prstGeom prst="rect">
                        <a:avLst/>
                      </a:prstGeom>
                    </p:spPr>
                  </p:pic>
                </p:oleObj>
              </mc:Fallback>
            </mc:AlternateContent>
          </a:graphicData>
        </a:graphic>
      </p:graphicFrame>
      <p:sp>
        <p:nvSpPr>
          <p:cNvPr id="1026" name="SlideBottomBar"/>
          <p:cNvSpPr>
            <a:spLocks noChangeArrowheads="1"/>
          </p:cNvSpPr>
          <p:nvPr/>
        </p:nvSpPr>
        <p:spPr bwMode="auto">
          <a:xfrm>
            <a:off x="0" y="6300788"/>
            <a:ext cx="8961438" cy="422275"/>
          </a:xfrm>
          <a:prstGeom prst="rect">
            <a:avLst/>
          </a:prstGeom>
          <a:solidFill>
            <a:srgbClr val="C7DF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noProof="0" dirty="0">
              <a:latin typeface="+mn-lt"/>
              <a:ea typeface="+mn-ea"/>
            </a:endParaRPr>
          </a:p>
        </p:txBody>
      </p:sp>
      <p:sp>
        <p:nvSpPr>
          <p:cNvPr id="1033" name="doc id"/>
          <p:cNvSpPr>
            <a:spLocks noChangeArrowheads="1"/>
          </p:cNvSpPr>
          <p:nvPr/>
        </p:nvSpPr>
        <p:spPr bwMode="auto">
          <a:xfrm>
            <a:off x="80819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rgbClr val="000000"/>
              </a:solidFill>
              <a:latin typeface="+mn-lt"/>
              <a:ea typeface="+mn-ea"/>
            </a:endParaRPr>
          </a:p>
        </p:txBody>
      </p:sp>
      <p:sp>
        <p:nvSpPr>
          <p:cNvPr id="1034" name="Working Draft"/>
          <p:cNvSpPr txBox="1">
            <a:spLocks noChangeArrowheads="1"/>
          </p:cNvSpPr>
          <p:nvPr/>
        </p:nvSpPr>
        <p:spPr bwMode="auto">
          <a:xfrm rot="5400000">
            <a:off x="7869673" y="1940591"/>
            <a:ext cx="2043829"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GB" sz="600" baseline="0" noProof="0" smtClean="0">
                <a:latin typeface="+mn-lt"/>
                <a:ea typeface="+mn-ea"/>
              </a:rPr>
              <a:t>Last Modified 2014-11-18 10:44 PM Eastern Standard Time</a:t>
            </a:r>
            <a:endParaRPr lang="en-US" baseline="0" noProof="0" dirty="0" smtClean="0">
              <a:latin typeface="+mn-lt"/>
              <a:ea typeface="+mn-ea"/>
            </a:endParaRPr>
          </a:p>
        </p:txBody>
      </p:sp>
      <p:sp>
        <p:nvSpPr>
          <p:cNvPr id="1035" name="Printed"/>
          <p:cNvSpPr txBox="1">
            <a:spLocks noChangeArrowheads="1"/>
          </p:cNvSpPr>
          <p:nvPr/>
        </p:nvSpPr>
        <p:spPr bwMode="auto">
          <a:xfrm rot="5400000">
            <a:off x="8098102" y="4114417"/>
            <a:ext cx="158697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GB" sz="600" baseline="0" noProof="0" smtClean="0">
                <a:latin typeface="+mn-lt"/>
                <a:ea typeface="+mn-ea"/>
              </a:rPr>
              <a:t>Printed 16/01/2014 18:10 GMT Standard Time</a:t>
            </a:r>
            <a:endParaRPr lang="en-US" baseline="0" noProof="0" dirty="0" smtClean="0">
              <a:latin typeface="+mn-lt"/>
              <a:ea typeface="+mn-ea"/>
            </a:endParaRPr>
          </a:p>
        </p:txBody>
      </p:sp>
      <p:sp>
        <p:nvSpPr>
          <p:cNvPr id="1036" name="Rectangle 286"/>
          <p:cNvSpPr>
            <a:spLocks noGrp="1" noChangeArrowheads="1"/>
          </p:cNvSpPr>
          <p:nvPr>
            <p:ph type="body" idx="1"/>
          </p:nvPr>
        </p:nvSpPr>
        <p:spPr bwMode="auto">
          <a:xfrm>
            <a:off x="1452563" y="1951038"/>
            <a:ext cx="4302125"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Text</a:t>
            </a:r>
            <a:endParaRPr lang="en-US" noProof="0" dirty="0" smtClean="0"/>
          </a:p>
        </p:txBody>
      </p:sp>
      <p:sp>
        <p:nvSpPr>
          <p:cNvPr id="19" name="Title Placeholder 2"/>
          <p:cNvSpPr>
            <a:spLocks noGrp="1" noChangeArrowheads="1"/>
          </p:cNvSpPr>
          <p:nvPr>
            <p:ph type="title"/>
          </p:nvPr>
        </p:nvSpPr>
        <p:spPr bwMode="auto">
          <a:xfrm>
            <a:off x="119063" y="230188"/>
            <a:ext cx="861853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p>
        </p:txBody>
      </p:sp>
      <p:sp>
        <p:nvSpPr>
          <p:cNvPr id="10" name="McK 1. On-page tracker" hidden="1"/>
          <p:cNvSpPr>
            <a:spLocks noChangeArrowheads="1"/>
          </p:cNvSpPr>
          <p:nvPr/>
        </p:nvSpPr>
        <p:spPr bwMode="auto">
          <a:xfrm>
            <a:off x="119063" y="26988"/>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baseline="0" noProof="0" dirty="0">
                <a:solidFill>
                  <a:srgbClr val="808080"/>
                </a:solidFill>
                <a:latin typeface="+mn-lt"/>
                <a:ea typeface="+mj-ea"/>
              </a:rPr>
              <a:t>TRACKER</a:t>
            </a:r>
          </a:p>
        </p:txBody>
      </p:sp>
      <p:sp>
        <p:nvSpPr>
          <p:cNvPr id="11" name="McK 3. Unit of measure" hidden="1"/>
          <p:cNvSpPr txBox="1">
            <a:spLocks noChangeArrowheads="1"/>
          </p:cNvSpPr>
          <p:nvPr/>
        </p:nvSpPr>
        <p:spPr bwMode="auto">
          <a:xfrm>
            <a:off x="119062" y="531813"/>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smtClean="0">
                <a:solidFill>
                  <a:srgbClr val="808080"/>
                </a:solidFill>
                <a:latin typeface="+mn-lt"/>
              </a:rPr>
              <a:t>Unit of measure</a:t>
            </a:r>
          </a:p>
        </p:txBody>
      </p:sp>
      <p:grpSp>
        <p:nvGrpSpPr>
          <p:cNvPr id="12" name="McK Slide Elements" hidden="1"/>
          <p:cNvGrpSpPr>
            <a:grpSpLocks/>
          </p:cNvGrpSpPr>
          <p:nvPr/>
        </p:nvGrpSpPr>
        <p:grpSpPr bwMode="auto">
          <a:xfrm>
            <a:off x="119063" y="6080125"/>
            <a:ext cx="8548687" cy="508000"/>
            <a:chOff x="75" y="3830"/>
            <a:chExt cx="5385" cy="320"/>
          </a:xfrm>
        </p:grpSpPr>
        <p:sp>
          <p:nvSpPr>
            <p:cNvPr id="13" name="McK 4. Footnote"/>
            <p:cNvSpPr txBox="1">
              <a:spLocks noChangeArrowheads="1"/>
            </p:cNvSpPr>
            <p:nvPr/>
          </p:nvSpPr>
          <p:spPr bwMode="auto">
            <a:xfrm>
              <a:off x="75" y="3830"/>
              <a:ext cx="5385"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baseline="0" noProof="0" dirty="0" smtClean="0">
                  <a:latin typeface="+mn-lt"/>
                </a:rPr>
                <a:t>1 Footnote</a:t>
              </a:r>
            </a:p>
          </p:txBody>
        </p:sp>
        <p:sp>
          <p:nvSpPr>
            <p:cNvPr id="14" name="McK 5. Source"/>
            <p:cNvSpPr>
              <a:spLocks noChangeArrowheads="1"/>
            </p:cNvSpPr>
            <p:nvPr/>
          </p:nvSpPr>
          <p:spPr bwMode="auto">
            <a:xfrm>
              <a:off x="75" y="4054"/>
              <a:ext cx="4323"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609600" indent="-609600" defTabSz="895350">
                <a:tabLst>
                  <a:tab pos="612775" algn="l"/>
                </a:tabLst>
              </a:pPr>
              <a:r>
                <a:rPr lang="en-US" sz="1000" baseline="0" noProof="0" dirty="0">
                  <a:solidFill>
                    <a:schemeClr val="tx1"/>
                  </a:solidFill>
                  <a:latin typeface="+mn-lt"/>
                </a:rPr>
                <a:t>SOURCE: Source</a:t>
              </a:r>
            </a:p>
          </p:txBody>
        </p:sp>
      </p:grpSp>
      <p:grpSp>
        <p:nvGrpSpPr>
          <p:cNvPr id="15" name="ACET" hidden="1"/>
          <p:cNvGrpSpPr>
            <a:grpSpLocks/>
          </p:cNvGrpSpPr>
          <p:nvPr/>
        </p:nvGrpSpPr>
        <p:grpSpPr bwMode="auto">
          <a:xfrm>
            <a:off x="1452563" y="1127125"/>
            <a:ext cx="42640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sp>
        <p:nvSpPr>
          <p:cNvPr id="20" name="SlideLogoText"/>
          <p:cNvSpPr>
            <a:spLocks noChangeArrowheads="1"/>
          </p:cNvSpPr>
          <p:nvPr>
            <p:custDataLst>
              <p:tags r:id="rId7"/>
            </p:custDataLst>
          </p:nvPr>
        </p:nvSpPr>
        <p:spPr bwMode="auto">
          <a:xfrm>
            <a:off x="7088188" y="6435725"/>
            <a:ext cx="12446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895350"/>
            <a:r>
              <a:rPr lang="en-US" sz="1000" baseline="0" noProof="0" dirty="0">
                <a:latin typeface="+mn-lt"/>
                <a:ea typeface="+mn-ea"/>
              </a:rPr>
              <a:t>McKinsey &amp; Company</a:t>
            </a:r>
          </a:p>
        </p:txBody>
      </p:sp>
      <p:sp>
        <p:nvSpPr>
          <p:cNvPr id="21" name="SlideLogoSeparator"/>
          <p:cNvSpPr>
            <a:spLocks noChangeArrowheads="1"/>
          </p:cNvSpPr>
          <p:nvPr>
            <p:custDataLst>
              <p:tags r:id="rId8"/>
            </p:custDataLst>
          </p:nvPr>
        </p:nvSpPr>
        <p:spPr bwMode="auto">
          <a:xfrm>
            <a:off x="8419112" y="6403975"/>
            <a:ext cx="40076"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r" defTabSz="895350"/>
            <a:r>
              <a:rPr lang="en-US" sz="1200" baseline="0" noProof="0" dirty="0">
                <a:latin typeface="+mn-lt"/>
                <a:ea typeface="+mn-ea"/>
              </a:rPr>
              <a:t>|</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iming>
    <p:tnLst>
      <p:par>
        <p:cTn xmlns:p14="http://schemas.microsoft.com/office/powerpoint/2010/main" id="1" dur="indefinite" restart="never" nodeType="tmRoot"/>
      </p:par>
    </p:tnLst>
  </p:timing>
  <p:hf hdr="0" ftr="0" dt="0"/>
  <p:txStyles>
    <p:titleStyle>
      <a:lvl1pPr algn="l" defTabSz="895350" rtl="0" eaLnBrk="1" fontAlgn="base" hangingPunct="1">
        <a:spcBef>
          <a:spcPct val="0"/>
        </a:spcBef>
        <a:spcAft>
          <a:spcPct val="0"/>
        </a:spcAft>
        <a:tabLst>
          <a:tab pos="269875" algn="l"/>
        </a:tabLst>
        <a:defRPr sz="1900" b="1" baseline="0">
          <a:solidFill>
            <a:schemeClr val="tx2"/>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2.bin"/><Relationship Id="rId5"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tags" Target="../tags/tag9.xml"/><Relationship Id="rId5" Type="http://schemas.openxmlformats.org/officeDocument/2006/relationships/tags" Target="../tags/tag10.xml"/><Relationship Id="rId6" Type="http://schemas.openxmlformats.org/officeDocument/2006/relationships/tags" Target="../tags/tag11.xml"/><Relationship Id="rId7" Type="http://schemas.openxmlformats.org/officeDocument/2006/relationships/slideLayout" Target="../slideLayouts/slideLayout2.xml"/><Relationship Id="rId8" Type="http://schemas.openxmlformats.org/officeDocument/2006/relationships/oleObject" Target="../embeddings/oleObject3.bin"/><Relationship Id="rId9" Type="http://schemas.openxmlformats.org/officeDocument/2006/relationships/image" Target="../media/image4.emf"/><Relationship Id="rId10" Type="http://schemas.openxmlformats.org/officeDocument/2006/relationships/image" Target="../media/image5.png"/><Relationship Id="rId11" Type="http://schemas.openxmlformats.org/officeDocument/2006/relationships/image" Target="../media/image6.jpeg"/><Relationship Id="rId1" Type="http://schemas.openxmlformats.org/officeDocument/2006/relationships/vmlDrawing" Target="../drawings/vmlDrawing3.vml"/><Relationship Id="rId2"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Object 26" hidden="1"/>
          <p:cNvGraphicFramePr>
            <a:graphicFrameLocks noChangeAspect="1"/>
          </p:cNvGraphicFramePr>
          <p:nvPr>
            <p:custDataLst>
              <p:tags r:id="rId2"/>
            </p:custDataLst>
            <p:extLst>
              <p:ext uri="{D42A27DB-BD31-4B8C-83A1-F6EECF244321}">
                <p14:modId xmlns:p14="http://schemas.microsoft.com/office/powerpoint/2010/main" val="1714202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94"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Rectangle 41"/>
          <p:cNvSpPr/>
          <p:nvPr/>
        </p:nvSpPr>
        <p:spPr bwMode="gray">
          <a:xfrm>
            <a:off x="641308" y="874880"/>
            <a:ext cx="7662720" cy="5114608"/>
          </a:xfrm>
          <a:prstGeom prst="rect">
            <a:avLst/>
          </a:prstGeom>
          <a:solidFill>
            <a:srgbClr val="FFFFFF">
              <a:alpha val="78824"/>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400" dirty="0" smtClean="0">
              <a:solidFill>
                <a:schemeClr val="tx1"/>
              </a:solidFill>
            </a:endParaRPr>
          </a:p>
        </p:txBody>
      </p:sp>
      <p:sp>
        <p:nvSpPr>
          <p:cNvPr id="2" name="Title 1"/>
          <p:cNvSpPr>
            <a:spLocks noGrp="1"/>
          </p:cNvSpPr>
          <p:nvPr>
            <p:ph type="title"/>
          </p:nvPr>
        </p:nvSpPr>
        <p:spPr bwMode="gray">
          <a:xfrm>
            <a:off x="119063" y="230188"/>
            <a:ext cx="8618537" cy="2923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smtClean="0"/>
              <a:t>SRC template2 – Slide1</a:t>
            </a:r>
            <a:endParaRPr lang="en-US" dirty="0"/>
          </a:p>
        </p:txBody>
      </p:sp>
      <p:sp>
        <p:nvSpPr>
          <p:cNvPr id="3" name="Rectangle 3"/>
          <p:cNvSpPr txBox="1"/>
          <p:nvPr/>
        </p:nvSpPr>
        <p:spPr bwMode="gray">
          <a:xfrm>
            <a:off x="716562" y="954583"/>
            <a:ext cx="7512212" cy="495520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spcBef>
                <a:spcPct val="50000"/>
              </a:spcBef>
            </a:pPr>
            <a:r>
              <a:rPr lang="en-US" sz="1400" dirty="0">
                <a:ea typeface="+mn-ea"/>
                <a:cs typeface="+mn-cs"/>
              </a:rPr>
              <a:t>We are honored to have been selected to respond to your call for tenders regarding the end-to-end redesign of your </a:t>
            </a:r>
            <a:r>
              <a:rPr lang="en-US" sz="1400" dirty="0" smtClean="0">
                <a:ea typeface="+mn-ea"/>
                <a:cs typeface="+mn-cs"/>
              </a:rPr>
              <a:t>processes</a:t>
            </a:r>
          </a:p>
          <a:p>
            <a:pPr lvl="1">
              <a:spcBef>
                <a:spcPct val="50000"/>
              </a:spcBef>
            </a:pPr>
            <a:r>
              <a:rPr lang="en-US" sz="1400" dirty="0">
                <a:ea typeface="+mn-ea"/>
                <a:cs typeface="+mn-cs"/>
              </a:rPr>
              <a:t>In putting together our response, we have opted for an ambitious approach, one that will enable you simultaneously to (</a:t>
            </a:r>
            <a:r>
              <a:rPr lang="en-US" sz="1400" dirty="0" err="1">
                <a:ea typeface="+mn-ea"/>
                <a:cs typeface="+mn-cs"/>
              </a:rPr>
              <a:t>i</a:t>
            </a:r>
            <a:r>
              <a:rPr lang="en-US" sz="1400" dirty="0">
                <a:ea typeface="+mn-ea"/>
                <a:cs typeface="+mn-cs"/>
              </a:rPr>
              <a:t>) radically transform, with a significant impact, one of your priority customer processes (ii) define the roadmap for all of the other processes, and (iii) create or reinforce the necessary skills within your organization until you are in a position to pursue the program </a:t>
            </a:r>
            <a:r>
              <a:rPr lang="en-US" sz="1400" dirty="0" smtClean="0">
                <a:ea typeface="+mn-ea"/>
                <a:cs typeface="+mn-cs"/>
              </a:rPr>
              <a:t>unaided</a:t>
            </a:r>
          </a:p>
          <a:p>
            <a:pPr lvl="1">
              <a:spcBef>
                <a:spcPct val="50000"/>
              </a:spcBef>
            </a:pPr>
            <a:r>
              <a:rPr lang="en-US" sz="1400" dirty="0" smtClean="0">
                <a:ea typeface="+mn-ea"/>
                <a:cs typeface="+mn-cs"/>
              </a:rPr>
              <a:t>Our </a:t>
            </a:r>
            <a:r>
              <a:rPr lang="en-US" sz="1400" dirty="0">
                <a:ea typeface="+mn-ea"/>
                <a:cs typeface="+mn-cs"/>
              </a:rPr>
              <a:t>proposal combines fairly </a:t>
            </a:r>
            <a:r>
              <a:rPr lang="en-US" sz="1400" dirty="0" smtClean="0">
                <a:ea typeface="+mn-ea"/>
                <a:cs typeface="+mn-cs"/>
              </a:rPr>
              <a:t>unconventional </a:t>
            </a:r>
            <a:r>
              <a:rPr lang="en-US" sz="1400" dirty="0">
                <a:ea typeface="+mn-ea"/>
                <a:cs typeface="+mn-cs"/>
              </a:rPr>
              <a:t>“end-to-end” process redesign methods with process digitization, using the IT lever and “agile” prototyping. The proposed digitization method would enable you to adopt a blank-sheet process redesign approach that is customer-centered—giving customers transparency at every stage and allowing them, as and when they wish, to get more involved—while moving ahead in prototype mode without having to wait for large-scale IT </a:t>
            </a:r>
            <a:r>
              <a:rPr lang="en-US" sz="1400" dirty="0" smtClean="0">
                <a:ea typeface="+mn-ea"/>
                <a:cs typeface="+mn-cs"/>
              </a:rPr>
              <a:t>programs</a:t>
            </a:r>
          </a:p>
          <a:p>
            <a:pPr lvl="1">
              <a:spcBef>
                <a:spcPct val="50000"/>
              </a:spcBef>
            </a:pPr>
            <a:r>
              <a:rPr lang="en-US" sz="1400" dirty="0">
                <a:ea typeface="+mn-ea"/>
                <a:cs typeface="+mn-cs"/>
              </a:rPr>
              <a:t>We believe that a program of this type, conducted with suitable resources, can profoundly change </a:t>
            </a:r>
            <a:r>
              <a:rPr lang="en-US" sz="1400" b="1" dirty="0">
                <a:ea typeface="+mn-ea"/>
                <a:cs typeface="+mn-cs"/>
              </a:rPr>
              <a:t>[Client’s] </a:t>
            </a:r>
            <a:r>
              <a:rPr lang="en-US" sz="1400" dirty="0">
                <a:ea typeface="+mn-ea"/>
                <a:cs typeface="+mn-cs"/>
              </a:rPr>
              <a:t>way of working, increasing both efficiency and levels of service, but also reinforcing a cross-cutting culture that starts with the customer, in order to ensure the smooth working of all key processes across the different </a:t>
            </a:r>
            <a:r>
              <a:rPr lang="en-US" sz="1400" b="1" dirty="0">
                <a:ea typeface="+mn-ea"/>
                <a:cs typeface="+mn-cs"/>
              </a:rPr>
              <a:t>[Client] </a:t>
            </a:r>
            <a:r>
              <a:rPr lang="en-US" sz="1400" dirty="0" smtClean="0">
                <a:ea typeface="+mn-ea"/>
                <a:cs typeface="+mn-cs"/>
              </a:rPr>
              <a:t>teams</a:t>
            </a:r>
          </a:p>
          <a:p>
            <a:pPr lvl="1">
              <a:spcBef>
                <a:spcPct val="50000"/>
              </a:spcBef>
            </a:pPr>
            <a:r>
              <a:rPr lang="en-US" sz="1400" dirty="0">
                <a:ea typeface="+mn-ea"/>
                <a:cs typeface="+mn-cs"/>
              </a:rPr>
              <a:t>To formulate our response, we have had to </a:t>
            </a:r>
            <a:r>
              <a:rPr lang="en-US" sz="1400" dirty="0" smtClean="0">
                <a:ea typeface="+mn-ea"/>
                <a:cs typeface="+mn-cs"/>
              </a:rPr>
              <a:t>consider a </a:t>
            </a:r>
            <a:r>
              <a:rPr lang="en-US" sz="1400" dirty="0">
                <a:ea typeface="+mn-ea"/>
                <a:cs typeface="+mn-cs"/>
              </a:rPr>
              <a:t>number of hypotheses and make certain choices, but as ever—especially for a program of such importance—our proposal should be seen as totally modular. We would be very happy to discuss the details of our approach, and to adjust its content in response to your feedback and comments</a:t>
            </a:r>
          </a:p>
        </p:txBody>
      </p:sp>
    </p:spTree>
    <p:extLst>
      <p:ext uri="{BB962C8B-B14F-4D97-AF65-F5344CB8AC3E}">
        <p14:creationId xmlns:p14="http://schemas.microsoft.com/office/powerpoint/2010/main" val="11635387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Object 26" hidden="1"/>
          <p:cNvGraphicFramePr>
            <a:graphicFrameLocks noChangeAspect="1"/>
          </p:cNvGraphicFramePr>
          <p:nvPr>
            <p:custDataLst>
              <p:tags r:id="rId2"/>
            </p:custDataLst>
            <p:extLst>
              <p:ext uri="{D42A27DB-BD31-4B8C-83A1-F6EECF244321}">
                <p14:modId xmlns:p14="http://schemas.microsoft.com/office/powerpoint/2010/main" val="422002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542" name="think-cell Slide" r:id="rId8" imgW="360" imgH="360" progId="TCLayout.ActiveDocument.1">
                  <p:embed/>
                </p:oleObj>
              </mc:Choice>
              <mc:Fallback>
                <p:oleObj name="think-cell Slide" r:id="rId8" imgW="360" imgH="360"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 name="Picture 3"/>
          <p:cNvPicPr>
            <a:picLocks noChangeAspect="1" noChangeArrowheads="1"/>
          </p:cNvPicPr>
          <p:nvPr/>
        </p:nvPicPr>
        <p:blipFill rotWithShape="1">
          <a:blip r:embed="rId10" cstate="print">
            <a:extLst>
              <a:ext uri="{28A0092B-C50C-407E-A947-70E740481C1C}">
                <a14:useLocalDpi xmlns:a14="http://schemas.microsoft.com/office/drawing/2010/main"/>
              </a:ext>
            </a:extLst>
          </a:blip>
          <a:srcRect/>
          <a:stretch/>
        </p:blipFill>
        <p:spPr bwMode="gray">
          <a:xfrm>
            <a:off x="3213307" y="1835798"/>
            <a:ext cx="4756070" cy="3968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Rectangle 41"/>
          <p:cNvSpPr/>
          <p:nvPr/>
        </p:nvSpPr>
        <p:spPr bwMode="gray">
          <a:xfrm>
            <a:off x="772886" y="782459"/>
            <a:ext cx="7399564" cy="5382814"/>
          </a:xfrm>
          <a:prstGeom prst="rect">
            <a:avLst/>
          </a:prstGeom>
          <a:solidFill>
            <a:srgbClr val="FFFFFF">
              <a:alpha val="78824"/>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smtClean="0">
              <a:solidFill>
                <a:schemeClr val="tx1"/>
              </a:solidFill>
            </a:endParaRPr>
          </a:p>
        </p:txBody>
      </p:sp>
      <p:sp>
        <p:nvSpPr>
          <p:cNvPr id="2" name="Title 1"/>
          <p:cNvSpPr>
            <a:spLocks noGrp="1"/>
          </p:cNvSpPr>
          <p:nvPr>
            <p:ph type="title"/>
          </p:nvPr>
        </p:nvSpPr>
        <p:spPr bwMode="gray">
          <a:xfrm>
            <a:off x="119063" y="230188"/>
            <a:ext cx="8618537" cy="2923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a:t>SRC </a:t>
            </a:r>
            <a:r>
              <a:rPr lang="en-US" dirty="0" smtClean="0"/>
              <a:t>template2 </a:t>
            </a:r>
            <a:r>
              <a:rPr lang="en-US" dirty="0"/>
              <a:t>– </a:t>
            </a:r>
            <a:r>
              <a:rPr lang="en-US" dirty="0" smtClean="0"/>
              <a:t>Slide2</a:t>
            </a:r>
            <a:endParaRPr lang="en-US" dirty="0"/>
          </a:p>
        </p:txBody>
      </p:sp>
      <p:grpSp>
        <p:nvGrpSpPr>
          <p:cNvPr id="4" name="Group 3"/>
          <p:cNvGrpSpPr/>
          <p:nvPr/>
        </p:nvGrpSpPr>
        <p:grpSpPr bwMode="gray">
          <a:xfrm>
            <a:off x="978670" y="1093336"/>
            <a:ext cx="6979527" cy="878971"/>
            <a:chOff x="978670" y="877436"/>
            <a:chExt cx="6789539" cy="878971"/>
          </a:xfrm>
        </p:grpSpPr>
        <p:sp>
          <p:nvSpPr>
            <p:cNvPr id="15" name="Rectangle 10"/>
            <p:cNvSpPr txBox="1"/>
            <p:nvPr>
              <p:custDataLst>
                <p:tags r:id="rId6"/>
              </p:custDataLst>
            </p:nvPr>
          </p:nvSpPr>
          <p:spPr bwMode="gray">
            <a:xfrm>
              <a:off x="1274636" y="894633"/>
              <a:ext cx="6493573" cy="861774"/>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spcBef>
                  <a:spcPts val="1200"/>
                </a:spcBef>
              </a:pPr>
              <a:r>
                <a:rPr lang="en-US" sz="1400" b="1" dirty="0" smtClean="0">
                  <a:solidFill>
                    <a:schemeClr val="tx2"/>
                  </a:solidFill>
                  <a:latin typeface="Arial"/>
                  <a:ea typeface="ＭＳ Ｐゴシック"/>
                  <a:cs typeface="+mn-cs"/>
                </a:rPr>
                <a:t>An unmatched ability to change ways of working</a:t>
              </a:r>
              <a:r>
                <a:rPr lang="en-US" sz="1400" dirty="0" smtClean="0">
                  <a:solidFill>
                    <a:schemeClr val="tx2"/>
                  </a:solidFill>
                  <a:latin typeface="Arial"/>
                  <a:ea typeface="ＭＳ Ｐゴシック"/>
                  <a:cs typeface="+mn-cs"/>
                </a:rPr>
                <a:t> </a:t>
              </a:r>
              <a:r>
                <a:rPr lang="en-US" sz="1400" dirty="0" smtClean="0">
                  <a:latin typeface="Arial"/>
                  <a:ea typeface="ＭＳ Ｐゴシック"/>
                  <a:cs typeface="+mn-cs"/>
                </a:rPr>
                <a:t>from a silo mentality to a cross-cutting approach, and </a:t>
              </a:r>
              <a:r>
                <a:rPr lang="en-US" sz="1400" b="1" dirty="0" smtClean="0">
                  <a:solidFill>
                    <a:schemeClr val="tx2"/>
                  </a:solidFill>
                  <a:latin typeface="Arial"/>
                  <a:ea typeface="ＭＳ Ｐゴシック"/>
                  <a:cs typeface="+mn-cs"/>
                </a:rPr>
                <a:t>to align stakeholders across all business lines and functions </a:t>
              </a:r>
              <a:r>
                <a:rPr lang="en-US" sz="1400" dirty="0" smtClean="0">
                  <a:latin typeface="Arial"/>
                  <a:ea typeface="ＭＳ Ｐゴシック"/>
                  <a:cs typeface="+mn-cs"/>
                </a:rPr>
                <a:t>(e.g. branches, IT, Ops, Risk, etc.):</a:t>
              </a:r>
              <a:r>
                <a:rPr lang="en-US" sz="1400" dirty="0" smtClean="0">
                  <a:solidFill>
                    <a:srgbClr val="000000"/>
                  </a:solidFill>
                  <a:latin typeface="Arial"/>
                  <a:ea typeface="ＭＳ Ｐゴシック"/>
                  <a:cs typeface="+mn-cs"/>
                </a:rPr>
                <a:t> a pre-requisite for a </a:t>
              </a:r>
              <a:r>
                <a:rPr lang="en-US" sz="1400" dirty="0">
                  <a:solidFill>
                    <a:srgbClr val="000000"/>
                  </a:solidFill>
                  <a:ea typeface="ＭＳ Ｐゴシック"/>
                  <a:cs typeface="+mn-cs"/>
                </a:rPr>
                <a:t>successful end-to-</a:t>
              </a:r>
              <a:r>
                <a:rPr lang="en-US" sz="1400" dirty="0" smtClean="0">
                  <a:solidFill>
                    <a:srgbClr val="000000"/>
                  </a:solidFill>
                  <a:ea typeface="ＭＳ Ｐゴシック"/>
                  <a:cs typeface="+mn-cs"/>
                </a:rPr>
                <a:t>end transformation</a:t>
              </a:r>
              <a:endParaRPr lang="en-US" sz="1400" dirty="0" smtClean="0">
                <a:latin typeface="Arial"/>
              </a:endParaRPr>
            </a:p>
          </p:txBody>
        </p:sp>
        <p:pic>
          <p:nvPicPr>
            <p:cNvPr id="44" name="Picture 43"/>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bwMode="gray">
            <a:xfrm>
              <a:off x="978670" y="877436"/>
              <a:ext cx="375822" cy="408374"/>
            </a:xfrm>
            <a:prstGeom prst="rect">
              <a:avLst/>
            </a:prstGeom>
          </p:spPr>
        </p:pic>
      </p:grpSp>
      <p:grpSp>
        <p:nvGrpSpPr>
          <p:cNvPr id="5" name="Group 4"/>
          <p:cNvGrpSpPr/>
          <p:nvPr/>
        </p:nvGrpSpPr>
        <p:grpSpPr bwMode="gray">
          <a:xfrm>
            <a:off x="978670" y="2037976"/>
            <a:ext cx="6979527" cy="673080"/>
            <a:chOff x="978670" y="1779998"/>
            <a:chExt cx="6789539" cy="673080"/>
          </a:xfrm>
        </p:grpSpPr>
        <p:sp>
          <p:nvSpPr>
            <p:cNvPr id="16" name="Rectangle 10"/>
            <p:cNvSpPr txBox="1"/>
            <p:nvPr>
              <p:custDataLst>
                <p:tags r:id="rId5"/>
              </p:custDataLst>
            </p:nvPr>
          </p:nvSpPr>
          <p:spPr bwMode="gray">
            <a:xfrm>
              <a:off x="1274636" y="1806747"/>
              <a:ext cx="6493573" cy="646331"/>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spcBef>
                  <a:spcPts val="1200"/>
                </a:spcBef>
              </a:pPr>
              <a:r>
                <a:rPr lang="en-US" sz="1400" b="1" dirty="0" smtClean="0">
                  <a:solidFill>
                    <a:schemeClr val="tx2"/>
                  </a:solidFill>
                  <a:latin typeface="Arial"/>
                  <a:ea typeface="ＭＳ Ｐゴシック"/>
                  <a:cs typeface="+mn-cs"/>
                </a:rPr>
                <a:t>A deep knowledge of the different banking activities and </a:t>
              </a:r>
              <a:r>
                <a:rPr lang="en-US" sz="1400" b="1" dirty="0">
                  <a:solidFill>
                    <a:schemeClr val="tx2"/>
                  </a:solidFill>
                  <a:ea typeface="ＭＳ Ｐゴシック"/>
                  <a:cs typeface="+mn-cs"/>
                </a:rPr>
                <a:t>their strategic </a:t>
              </a:r>
              <a:r>
                <a:rPr lang="en-US" sz="1400" b="1" dirty="0" smtClean="0">
                  <a:solidFill>
                    <a:schemeClr val="tx2"/>
                  </a:solidFill>
                  <a:ea typeface="ＭＳ Ｐゴシック"/>
                  <a:cs typeface="+mn-cs"/>
                </a:rPr>
                <a:t>role: </a:t>
              </a:r>
              <a:r>
                <a:rPr lang="en-US" sz="1400" dirty="0" smtClean="0">
                  <a:solidFill>
                    <a:srgbClr val="000000"/>
                  </a:solidFill>
                  <a:latin typeface="Arial"/>
                  <a:ea typeface="ＭＳ Ｐゴシック"/>
                  <a:cs typeface="+mn-cs"/>
                </a:rPr>
                <a:t>process transformation and digitization are not just operational or IT matters, they are a way of implementing </a:t>
              </a:r>
              <a:r>
                <a:rPr lang="en-US" sz="1400" dirty="0" smtClean="0">
                  <a:solidFill>
                    <a:srgbClr val="000000"/>
                  </a:solidFill>
                  <a:ea typeface="ＭＳ Ｐゴシック"/>
                  <a:cs typeface="+mn-cs"/>
                </a:rPr>
                <a:t>the bank's strategy</a:t>
              </a:r>
              <a:endParaRPr lang="en-US" sz="1400" dirty="0" smtClean="0">
                <a:latin typeface="Arial"/>
              </a:endParaRPr>
            </a:p>
          </p:txBody>
        </p:sp>
        <p:pic>
          <p:nvPicPr>
            <p:cNvPr id="46" name="Picture 45"/>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bwMode="gray">
            <a:xfrm>
              <a:off x="978670" y="1779998"/>
              <a:ext cx="375822" cy="408374"/>
            </a:xfrm>
            <a:prstGeom prst="rect">
              <a:avLst/>
            </a:prstGeom>
          </p:spPr>
        </p:pic>
      </p:grpSp>
      <p:grpSp>
        <p:nvGrpSpPr>
          <p:cNvPr id="6" name="Group 5"/>
          <p:cNvGrpSpPr/>
          <p:nvPr/>
        </p:nvGrpSpPr>
        <p:grpSpPr bwMode="gray">
          <a:xfrm>
            <a:off x="978670" y="2848685"/>
            <a:ext cx="6979527" cy="874979"/>
            <a:chOff x="978670" y="2490212"/>
            <a:chExt cx="6789539" cy="874979"/>
          </a:xfrm>
        </p:grpSpPr>
        <p:sp>
          <p:nvSpPr>
            <p:cNvPr id="17" name="Rectangle 10"/>
            <p:cNvSpPr txBox="1"/>
            <p:nvPr>
              <p:custDataLst>
                <p:tags r:id="rId4"/>
              </p:custDataLst>
            </p:nvPr>
          </p:nvSpPr>
          <p:spPr bwMode="gray">
            <a:xfrm>
              <a:off x="1274636" y="2503417"/>
              <a:ext cx="6493573" cy="861774"/>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spcBef>
                  <a:spcPts val="1200"/>
                </a:spcBef>
              </a:pPr>
              <a:r>
                <a:rPr lang="en-US" sz="1400" b="1" dirty="0" smtClean="0">
                  <a:solidFill>
                    <a:schemeClr val="tx2"/>
                  </a:solidFill>
                  <a:ea typeface="ＭＳ Ｐゴシック"/>
                </a:rPr>
                <a:t>A profound and lasting</a:t>
              </a:r>
              <a:r>
                <a:rPr lang="en-US" sz="1400" b="1" dirty="0">
                  <a:solidFill>
                    <a:schemeClr val="tx2"/>
                  </a:solidFill>
                  <a:ea typeface="ＭＳ Ｐゴシック"/>
                </a:rPr>
                <a:t> </a:t>
              </a:r>
              <a:r>
                <a:rPr lang="en-US" sz="1400" b="1" dirty="0" smtClean="0">
                  <a:solidFill>
                    <a:schemeClr val="tx2"/>
                  </a:solidFill>
                  <a:ea typeface="ＭＳ Ｐゴシック"/>
                </a:rPr>
                <a:t>impact: </a:t>
              </a:r>
              <a:r>
                <a:rPr lang="en-US" sz="1400" dirty="0" smtClean="0">
                  <a:solidFill>
                    <a:srgbClr val="000000"/>
                  </a:solidFill>
                  <a:ea typeface="ＭＳ Ｐゴシック"/>
                </a:rPr>
                <a:t>our experience of this type of project shows that it is possible to greatly reduce costs and processing times, and we undertake to train teams so that they can redesign processes independently—just as we did during the Rebound project</a:t>
              </a:r>
              <a:endParaRPr lang="en-US" sz="1400" dirty="0"/>
            </a:p>
          </p:txBody>
        </p:sp>
        <p:pic>
          <p:nvPicPr>
            <p:cNvPr id="47" name="Picture 46"/>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bwMode="gray">
            <a:xfrm>
              <a:off x="978670" y="2490212"/>
              <a:ext cx="375822" cy="408374"/>
            </a:xfrm>
            <a:prstGeom prst="rect">
              <a:avLst/>
            </a:prstGeom>
          </p:spPr>
        </p:pic>
      </p:grpSp>
      <p:grpSp>
        <p:nvGrpSpPr>
          <p:cNvPr id="7" name="Group 6"/>
          <p:cNvGrpSpPr/>
          <p:nvPr/>
        </p:nvGrpSpPr>
        <p:grpSpPr bwMode="gray">
          <a:xfrm>
            <a:off x="978670" y="3840133"/>
            <a:ext cx="6990706" cy="647792"/>
            <a:chOff x="978670" y="3427486"/>
            <a:chExt cx="6990706" cy="647792"/>
          </a:xfrm>
        </p:grpSpPr>
        <p:sp>
          <p:nvSpPr>
            <p:cNvPr id="18" name="Rectangle 10"/>
            <p:cNvSpPr txBox="1"/>
            <p:nvPr/>
          </p:nvSpPr>
          <p:spPr bwMode="gray">
            <a:xfrm>
              <a:off x="1274636" y="3428947"/>
              <a:ext cx="6694740" cy="646331"/>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spcBef>
                  <a:spcPts val="1200"/>
                </a:spcBef>
              </a:pPr>
              <a:r>
                <a:rPr lang="en-US" sz="1400" b="1" dirty="0" smtClean="0">
                  <a:solidFill>
                    <a:schemeClr val="tx2"/>
                  </a:solidFill>
                  <a:ea typeface="ＭＳ Ｐゴシック"/>
                </a:rPr>
                <a:t>An innovative and “transformational</a:t>
              </a:r>
              <a:r>
                <a:rPr lang="en-US" sz="1400" b="1" dirty="0">
                  <a:solidFill>
                    <a:schemeClr val="tx2"/>
                  </a:solidFill>
                  <a:ea typeface="ＭＳ Ｐゴシック"/>
                </a:rPr>
                <a:t>” methodology </a:t>
              </a:r>
              <a:r>
                <a:rPr lang="en-US" sz="1400" dirty="0" smtClean="0">
                  <a:solidFill>
                    <a:schemeClr val="tx2"/>
                  </a:solidFill>
                  <a:ea typeface="ＭＳ Ｐゴシック"/>
                </a:rPr>
                <a:t>that combines end-to-end </a:t>
              </a:r>
              <a:r>
                <a:rPr lang="en-US" sz="1400" dirty="0" smtClean="0">
                  <a:ea typeface="ＭＳ Ｐゴシック"/>
                </a:rPr>
                <a:t>process redesign with </a:t>
              </a:r>
              <a:r>
                <a:rPr lang="en-US" sz="1400" b="1" dirty="0" smtClean="0">
                  <a:solidFill>
                    <a:schemeClr val="tx2"/>
                  </a:solidFill>
                  <a:ea typeface="ＭＳ Ｐゴシック"/>
                </a:rPr>
                <a:t>digitization</a:t>
              </a:r>
              <a:r>
                <a:rPr lang="en-US" sz="1400" dirty="0" smtClean="0">
                  <a:ea typeface="ＭＳ Ｐゴシック"/>
                </a:rPr>
                <a:t>, already </a:t>
              </a:r>
              <a:r>
                <a:rPr lang="en-US" sz="1400" b="1" dirty="0" smtClean="0">
                  <a:solidFill>
                    <a:schemeClr val="tx2"/>
                  </a:solidFill>
                  <a:ea typeface="ＭＳ Ｐゴシック"/>
                </a:rPr>
                <a:t>tried</a:t>
              </a:r>
              <a:r>
                <a:rPr lang="en-US" sz="1400" b="1" dirty="0" smtClean="0">
                  <a:solidFill>
                    <a:schemeClr val="accent3"/>
                  </a:solidFill>
                  <a:ea typeface="ＭＳ Ｐゴシック"/>
                </a:rPr>
                <a:t> </a:t>
              </a:r>
              <a:r>
                <a:rPr lang="en-US" sz="1400" b="1" dirty="0" smtClean="0">
                  <a:solidFill>
                    <a:schemeClr val="tx2"/>
                  </a:solidFill>
                  <a:ea typeface="ＭＳ Ｐゴシック"/>
                </a:rPr>
                <a:t>and</a:t>
              </a:r>
              <a:r>
                <a:rPr lang="en-US" sz="1400" b="1" dirty="0" smtClean="0">
                  <a:solidFill>
                    <a:schemeClr val="accent3"/>
                  </a:solidFill>
                  <a:ea typeface="ＭＳ Ｐゴシック"/>
                </a:rPr>
                <a:t> </a:t>
              </a:r>
              <a:r>
                <a:rPr lang="en-US" sz="1400" b="1" dirty="0" smtClean="0">
                  <a:solidFill>
                    <a:schemeClr val="tx2"/>
                  </a:solidFill>
                  <a:ea typeface="ＭＳ Ｐゴシック"/>
                </a:rPr>
                <a:t>tested</a:t>
              </a:r>
              <a:r>
                <a:rPr lang="en-US" sz="1400" b="1" dirty="0" smtClean="0">
                  <a:solidFill>
                    <a:schemeClr val="accent3"/>
                  </a:solidFill>
                  <a:ea typeface="ＭＳ Ｐゴシック"/>
                </a:rPr>
                <a:t> </a:t>
              </a:r>
              <a:r>
                <a:rPr lang="en-US" sz="1400" dirty="0" smtClean="0">
                  <a:ea typeface="ＭＳ Ｐゴシック"/>
                </a:rPr>
                <a:t>with leading </a:t>
              </a:r>
              <a:r>
                <a:rPr lang="en-US" sz="1400" dirty="0">
                  <a:ea typeface="ＭＳ Ｐゴシック"/>
                </a:rPr>
                <a:t>players in </a:t>
              </a:r>
              <a:r>
                <a:rPr lang="en-US" sz="1400" dirty="0" smtClean="0">
                  <a:ea typeface="ＭＳ Ｐゴシック"/>
                </a:rPr>
                <a:t>banking, notably on processes that are high-priority for [Client]</a:t>
              </a:r>
              <a:endParaRPr lang="en-US" sz="1400" dirty="0">
                <a:ea typeface="ＭＳ Ｐゴシック"/>
              </a:endParaRPr>
            </a:p>
          </p:txBody>
        </p:sp>
        <p:pic>
          <p:nvPicPr>
            <p:cNvPr id="48" name="Picture 47"/>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bwMode="gray">
            <a:xfrm>
              <a:off x="978670" y="3427486"/>
              <a:ext cx="375822" cy="408374"/>
            </a:xfrm>
            <a:prstGeom prst="rect">
              <a:avLst/>
            </a:prstGeom>
          </p:spPr>
        </p:pic>
      </p:grpSp>
      <p:grpSp>
        <p:nvGrpSpPr>
          <p:cNvPr id="9" name="Group 8"/>
          <p:cNvGrpSpPr/>
          <p:nvPr/>
        </p:nvGrpSpPr>
        <p:grpSpPr bwMode="gray">
          <a:xfrm>
            <a:off x="978670" y="4575943"/>
            <a:ext cx="6990707" cy="704332"/>
            <a:chOff x="978670" y="4633434"/>
            <a:chExt cx="6990707" cy="704332"/>
          </a:xfrm>
        </p:grpSpPr>
        <p:sp>
          <p:nvSpPr>
            <p:cNvPr id="22" name="Rectangle 10"/>
            <p:cNvSpPr txBox="1"/>
            <p:nvPr/>
          </p:nvSpPr>
          <p:spPr bwMode="gray">
            <a:xfrm>
              <a:off x="1475804" y="4681059"/>
              <a:ext cx="6493573" cy="656707"/>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1587" lvl="1" indent="0">
                <a:spcBef>
                  <a:spcPts val="1200"/>
                </a:spcBef>
                <a:buNone/>
              </a:pPr>
              <a:r>
                <a:rPr lang="en-US" sz="1400" b="1" dirty="0" smtClean="0">
                  <a:solidFill>
                    <a:schemeClr val="tx2"/>
                  </a:solidFill>
                  <a:latin typeface="Arial"/>
                  <a:ea typeface="ＭＳ Ｐゴシック"/>
                  <a:cs typeface="+mn-cs"/>
                </a:rPr>
                <a:t>A commitment to selecting the best options for [Client]:</a:t>
              </a:r>
              <a:r>
                <a:rPr lang="en-US" sz="1400" dirty="0" smtClean="0">
                  <a:solidFill>
                    <a:schemeClr val="tx2"/>
                  </a:solidFill>
                  <a:latin typeface="Arial"/>
                  <a:ea typeface="ＭＳ Ｐゴシック"/>
                  <a:cs typeface="+mn-cs"/>
                </a:rPr>
                <a:t> </a:t>
              </a:r>
              <a:r>
                <a:rPr lang="en-US" sz="1400" dirty="0" smtClean="0">
                  <a:solidFill>
                    <a:srgbClr val="000000"/>
                  </a:solidFill>
                  <a:latin typeface="Arial"/>
                  <a:ea typeface="ＭＳ Ｐゴシック"/>
                  <a:cs typeface="+mn-cs"/>
                </a:rPr>
                <a:t>we have no ties to any proprietary resources or technology tools, and will therefore choose whichever option is best for you</a:t>
              </a:r>
            </a:p>
            <a:p>
              <a:pPr marL="1587" lvl="1" indent="0">
                <a:spcBef>
                  <a:spcPts val="1200"/>
                </a:spcBef>
                <a:buNone/>
              </a:pPr>
              <a:endParaRPr lang="en-US" sz="1400" dirty="0">
                <a:solidFill>
                  <a:srgbClr val="000000"/>
                </a:solidFill>
                <a:latin typeface="Arial"/>
                <a:ea typeface="ＭＳ Ｐゴシック"/>
                <a:cs typeface="+mn-cs"/>
              </a:endParaRPr>
            </a:p>
          </p:txBody>
        </p:sp>
        <p:pic>
          <p:nvPicPr>
            <p:cNvPr id="23" name="Picture 22"/>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bwMode="gray">
            <a:xfrm>
              <a:off x="978670" y="4633434"/>
              <a:ext cx="375822" cy="408374"/>
            </a:xfrm>
            <a:prstGeom prst="rect">
              <a:avLst/>
            </a:prstGeom>
          </p:spPr>
        </p:pic>
      </p:grpSp>
      <p:grpSp>
        <p:nvGrpSpPr>
          <p:cNvPr id="10" name="Group 9"/>
          <p:cNvGrpSpPr/>
          <p:nvPr/>
        </p:nvGrpSpPr>
        <p:grpSpPr bwMode="gray">
          <a:xfrm>
            <a:off x="978670" y="5345946"/>
            <a:ext cx="6990706" cy="752453"/>
            <a:chOff x="978670" y="5290141"/>
            <a:chExt cx="6990706" cy="752453"/>
          </a:xfrm>
        </p:grpSpPr>
        <p:pic>
          <p:nvPicPr>
            <p:cNvPr id="24" name="Picture 23"/>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bwMode="gray">
            <a:xfrm>
              <a:off x="978670" y="5290141"/>
              <a:ext cx="375822" cy="408374"/>
            </a:xfrm>
            <a:prstGeom prst="rect">
              <a:avLst/>
            </a:prstGeom>
          </p:spPr>
        </p:pic>
        <p:sp>
          <p:nvSpPr>
            <p:cNvPr id="26" name="Rectangle 10"/>
            <p:cNvSpPr txBox="1"/>
            <p:nvPr>
              <p:custDataLst>
                <p:tags r:id="rId3"/>
              </p:custDataLst>
            </p:nvPr>
          </p:nvSpPr>
          <p:spPr bwMode="gray">
            <a:xfrm>
              <a:off x="1475803" y="5385887"/>
              <a:ext cx="6493573" cy="656707"/>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1587" lvl="1" indent="0">
                <a:spcBef>
                  <a:spcPts val="1200"/>
                </a:spcBef>
                <a:buNone/>
              </a:pPr>
              <a:r>
                <a:rPr lang="en-US" sz="1400" b="1" dirty="0" smtClean="0">
                  <a:solidFill>
                    <a:schemeClr val="tx2"/>
                  </a:solidFill>
                </a:rPr>
                <a:t>A willingness to stake money on the success of the engagement:</a:t>
              </a:r>
              <a:r>
                <a:rPr lang="en-US" sz="1400" dirty="0" smtClean="0">
                  <a:solidFill>
                    <a:schemeClr val="tx2"/>
                  </a:solidFill>
                </a:rPr>
                <a:t> </a:t>
              </a:r>
              <a:r>
                <a:rPr lang="en-US" sz="1400" dirty="0" smtClean="0"/>
                <a:t>…% of our fees depend on meeting the targets, which are defined with you prior to kick-off</a:t>
              </a:r>
            </a:p>
            <a:p>
              <a:pPr marL="1587" lvl="1" indent="0">
                <a:spcBef>
                  <a:spcPts val="1200"/>
                </a:spcBef>
                <a:buNone/>
              </a:pPr>
              <a:r>
                <a:rPr lang="en-US" sz="1400" b="1" dirty="0" smtClean="0">
                  <a:solidFill>
                    <a:schemeClr val="accent3"/>
                  </a:solidFill>
                  <a:latin typeface="Arial"/>
                  <a:ea typeface="ＭＳ Ｐゴシック"/>
                  <a:cs typeface="+mn-cs"/>
                </a:rPr>
                <a:t> </a:t>
              </a:r>
              <a:endParaRPr lang="en-US" sz="1400" dirty="0">
                <a:solidFill>
                  <a:srgbClr val="000000"/>
                </a:solidFill>
                <a:latin typeface="Arial"/>
                <a:ea typeface="ＭＳ Ｐゴシック"/>
                <a:cs typeface="+mn-cs"/>
              </a:endParaRPr>
            </a:p>
          </p:txBody>
        </p:sp>
      </p:grpSp>
      <p:cxnSp>
        <p:nvCxnSpPr>
          <p:cNvPr id="21" name="AutoShape 18"/>
          <p:cNvCxnSpPr>
            <a:cxnSpLocks noChangeShapeType="1"/>
          </p:cNvCxnSpPr>
          <p:nvPr/>
        </p:nvCxnSpPr>
        <p:spPr bwMode="gray">
          <a:xfrm flipV="1">
            <a:off x="1468834" y="2023109"/>
            <a:ext cx="6500543" cy="9736"/>
          </a:xfrm>
          <a:prstGeom prst="straightConnector1">
            <a:avLst/>
          </a:prstGeom>
          <a:ln w="19050">
            <a:solidFill>
              <a:schemeClr val="accent6"/>
            </a:solidFill>
            <a:prstDash val="sysDot"/>
          </a:ln>
          <a:extLst/>
        </p:spPr>
        <p:style>
          <a:lnRef idx="1">
            <a:schemeClr val="accent1"/>
          </a:lnRef>
          <a:fillRef idx="0">
            <a:schemeClr val="accent1"/>
          </a:fillRef>
          <a:effectRef idx="0">
            <a:schemeClr val="accent1"/>
          </a:effectRef>
          <a:fontRef idx="minor">
            <a:schemeClr val="tx1"/>
          </a:fontRef>
        </p:style>
      </p:cxnSp>
      <p:cxnSp>
        <p:nvCxnSpPr>
          <p:cNvPr id="25" name="AutoShape 18"/>
          <p:cNvCxnSpPr>
            <a:cxnSpLocks noChangeShapeType="1"/>
          </p:cNvCxnSpPr>
          <p:nvPr/>
        </p:nvCxnSpPr>
        <p:spPr bwMode="gray">
          <a:xfrm flipV="1">
            <a:off x="1468834" y="2791490"/>
            <a:ext cx="6500543" cy="9736"/>
          </a:xfrm>
          <a:prstGeom prst="straightConnector1">
            <a:avLst/>
          </a:prstGeom>
          <a:ln w="19050">
            <a:solidFill>
              <a:schemeClr val="accent6"/>
            </a:solidFill>
            <a:prstDash val="sysDot"/>
          </a:ln>
          <a:extLst/>
        </p:spPr>
        <p:style>
          <a:lnRef idx="1">
            <a:schemeClr val="accent1"/>
          </a:lnRef>
          <a:fillRef idx="0">
            <a:schemeClr val="accent1"/>
          </a:fillRef>
          <a:effectRef idx="0">
            <a:schemeClr val="accent1"/>
          </a:effectRef>
          <a:fontRef idx="minor">
            <a:schemeClr val="tx1"/>
          </a:fontRef>
        </p:style>
      </p:cxnSp>
      <p:cxnSp>
        <p:nvCxnSpPr>
          <p:cNvPr id="28" name="AutoShape 18"/>
          <p:cNvCxnSpPr>
            <a:cxnSpLocks noChangeShapeType="1"/>
          </p:cNvCxnSpPr>
          <p:nvPr/>
        </p:nvCxnSpPr>
        <p:spPr bwMode="gray">
          <a:xfrm flipV="1">
            <a:off x="1468834" y="3784816"/>
            <a:ext cx="6500543" cy="9736"/>
          </a:xfrm>
          <a:prstGeom prst="straightConnector1">
            <a:avLst/>
          </a:prstGeom>
          <a:ln w="19050">
            <a:solidFill>
              <a:schemeClr val="accent6"/>
            </a:solidFill>
            <a:prstDash val="sysDot"/>
          </a:ln>
          <a:extLst/>
        </p:spPr>
        <p:style>
          <a:lnRef idx="1">
            <a:schemeClr val="accent1"/>
          </a:lnRef>
          <a:fillRef idx="0">
            <a:schemeClr val="accent1"/>
          </a:fillRef>
          <a:effectRef idx="0">
            <a:schemeClr val="accent1"/>
          </a:effectRef>
          <a:fontRef idx="minor">
            <a:schemeClr val="tx1"/>
          </a:fontRef>
        </p:style>
      </p:cxnSp>
      <p:cxnSp>
        <p:nvCxnSpPr>
          <p:cNvPr id="34" name="AutoShape 18"/>
          <p:cNvCxnSpPr>
            <a:cxnSpLocks noChangeShapeType="1"/>
          </p:cNvCxnSpPr>
          <p:nvPr/>
        </p:nvCxnSpPr>
        <p:spPr bwMode="gray">
          <a:xfrm flipV="1">
            <a:off x="1468834" y="4541136"/>
            <a:ext cx="6500543" cy="9736"/>
          </a:xfrm>
          <a:prstGeom prst="straightConnector1">
            <a:avLst/>
          </a:prstGeom>
          <a:ln w="19050">
            <a:solidFill>
              <a:schemeClr val="accent6"/>
            </a:solidFill>
            <a:prstDash val="sysDot"/>
          </a:ln>
          <a:extLst/>
        </p:spPr>
        <p:style>
          <a:lnRef idx="1">
            <a:schemeClr val="accent1"/>
          </a:lnRef>
          <a:fillRef idx="0">
            <a:schemeClr val="accent1"/>
          </a:fillRef>
          <a:effectRef idx="0">
            <a:schemeClr val="accent1"/>
          </a:effectRef>
          <a:fontRef idx="minor">
            <a:schemeClr val="tx1"/>
          </a:fontRef>
        </p:style>
      </p:cxnSp>
      <p:cxnSp>
        <p:nvCxnSpPr>
          <p:cNvPr id="35" name="AutoShape 18"/>
          <p:cNvCxnSpPr>
            <a:cxnSpLocks noChangeShapeType="1"/>
          </p:cNvCxnSpPr>
          <p:nvPr/>
        </p:nvCxnSpPr>
        <p:spPr bwMode="gray">
          <a:xfrm flipV="1">
            <a:off x="1468834" y="5344682"/>
            <a:ext cx="6500543" cy="9736"/>
          </a:xfrm>
          <a:prstGeom prst="straightConnector1">
            <a:avLst/>
          </a:prstGeom>
          <a:ln w="19050">
            <a:solidFill>
              <a:schemeClr val="accent6"/>
            </a:solidFill>
            <a:prstDash val="sysDot"/>
          </a:ln>
          <a:ex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824702"/>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W2heaYbQ0qoLADlbjagK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U0Y6C06xPkmqfGFHivIHP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NAME" val="Logo"/>
</p:tagLst>
</file>

<file path=ppt/tags/tag4.xml><?xml version="1.0" encoding="utf-8"?>
<p:tagLst xmlns:a="http://schemas.openxmlformats.org/drawingml/2006/main" xmlns:r="http://schemas.openxmlformats.org/officeDocument/2006/relationships" xmlns:p="http://schemas.openxmlformats.org/presentationml/2006/main">
  <p:tag name="NAME" val="Logo"/>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4RTaAjHyEygaBEjBnBUj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RDJq2phHSEOqno00tyU20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7iMpL9IeEuR5cqZad12TQ"/>
</p:tagLst>
</file>

<file path=ppt/theme/theme1.xml><?xml version="1.0" encoding="utf-8"?>
<a:theme xmlns:a="http://schemas.openxmlformats.org/drawingml/2006/main" name="Blank">
  <a:themeElements>
    <a:clrScheme name="Firm Format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Firm Format 1">
        <a:dk1>
          <a:srgbClr val="000000"/>
        </a:dk1>
        <a:lt1>
          <a:srgbClr val="FFFFFF"/>
        </a:lt1>
        <a:dk2>
          <a:srgbClr val="000000"/>
        </a:dk2>
        <a:lt2>
          <a:srgbClr val="FFFFFF"/>
        </a:lt2>
        <a:accent1>
          <a:srgbClr val="EAEAEA"/>
        </a:accent1>
        <a:accent2>
          <a:srgbClr val="D0D0D0"/>
        </a:accent2>
        <a:accent3>
          <a:srgbClr val="909090"/>
        </a:accent3>
        <a:accent4>
          <a:srgbClr val="606060"/>
        </a:accent4>
        <a:accent5>
          <a:srgbClr val="FF6600"/>
        </a:accent5>
        <a:accent6>
          <a:srgbClr val="808080"/>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Firm Format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Firm Format 3">
        <a:dk1>
          <a:srgbClr val="000000"/>
        </a:dk1>
        <a:lt1>
          <a:srgbClr val="FFFFFF"/>
        </a:lt1>
        <a:dk2>
          <a:srgbClr val="002960"/>
        </a:dk2>
        <a:lt2>
          <a:srgbClr val="FFFFFF"/>
        </a:lt2>
        <a:accent1>
          <a:srgbClr val="C7E0FB"/>
        </a:accent1>
        <a:accent2>
          <a:srgbClr val="C7C293"/>
        </a:accent2>
        <a:accent3>
          <a:srgbClr val="50A2A0"/>
        </a:accent3>
        <a:accent4>
          <a:srgbClr val="002960"/>
        </a:accent4>
        <a:accent5>
          <a:srgbClr val="FF6600"/>
        </a:accent5>
        <a:accent6>
          <a:srgbClr val="808080"/>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742</TotalTime>
  <Words>504</Words>
  <Application>Microsoft Macintosh PowerPoint</Application>
  <PresentationFormat>Custom</PresentationFormat>
  <Paragraphs>14</Paragraphs>
  <Slides>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4" baseType="lpstr">
      <vt:lpstr>Blank</vt:lpstr>
      <vt:lpstr>think-cell Slide</vt:lpstr>
      <vt:lpstr>SRC template2 – Slide1</vt:lpstr>
      <vt:lpstr>SRC template2 – Slide2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Adeel Hyder</dc:creator>
  <cp:lastModifiedBy>Sanjeev mishra</cp:lastModifiedBy>
  <cp:revision>242</cp:revision>
  <cp:lastPrinted>2014-01-16T18:10:38Z</cp:lastPrinted>
  <dcterms:created xsi:type="dcterms:W3CDTF">2014-01-15T12:16:10Z</dcterms:created>
  <dcterms:modified xsi:type="dcterms:W3CDTF">2014-12-19T03:22:45Z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docid">
    <vt:lpwstr/>
  </property>
  <property fmtid="{D5CDD505-2E9C-101B-9397-08002B2CF9AE}" pid="7" name="Office2010EditCount">
    <vt:lpwstr>1</vt:lpwstr>
  </property>
  <property fmtid="{D5CDD505-2E9C-101B-9397-08002B2CF9AE}" pid="8" name="Office2003EditCount">
    <vt:lpwstr>0</vt:lpwstr>
  </property>
  <property fmtid="{D5CDD505-2E9C-101B-9397-08002B2CF9AE}" pid="9" name="LastEditedOfficeVersion">
    <vt:lpwstr>Office2010</vt:lpwstr>
  </property>
  <property fmtid="{D5CDD505-2E9C-101B-9397-08002B2CF9AE}" pid="10" name="VGCompatibilityCheck Run By">
    <vt:lpwstr>Loyed George</vt:lpwstr>
  </property>
  <property fmtid="{D5CDD505-2E9C-101B-9397-08002B2CF9AE}" pid="11" name="VGCompatibilityCheck Run On ">
    <vt:lpwstr>1/16/2014 12:49:55 AM</vt:lpwstr>
  </property>
  <property fmtid="{D5CDD505-2E9C-101B-9397-08002B2CF9AE}" pid="12" name="Office2010WasSaved">
    <vt:lpwstr>1</vt:lpwstr>
  </property>
</Properties>
</file>