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vml" ContentType="application/vnd.openxmlformats-officedocument.vmlDrawi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embeddings/oleObject1.bin" ContentType="application/vnd.openxmlformats-officedocument.oleObject"/>
  <Override PartName="/ppt/tags/tag5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6.xml" ContentType="application/vnd.openxmlformats-officedocument.presentationml.tags+xml"/>
  <Override PartName="/ppt/notesSlides/notesSlide2.xml" ContentType="application/vnd.openxmlformats-officedocument.presentationml.notesSlide+xml"/>
  <Override PartName="/ppt/embeddings/oleObject2.bin" ContentType="application/vnd.openxmlformats-officedocument.oleObject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3.xml" ContentType="application/vnd.openxmlformats-officedocument.presentationml.notesSlide+xml"/>
  <Override PartName="/ppt/embeddings/oleObject3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60" r:id="rId2"/>
    <p:sldId id="261" r:id="rId3"/>
    <p:sldId id="266" r:id="rId4"/>
  </p:sldIdLst>
  <p:sldSz cx="8961438" cy="6721475"/>
  <p:notesSz cx="6743700" cy="9906000"/>
  <p:custDataLst>
    <p:tags r:id="rId8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808080"/>
    <a:srgbClr val="0065CC"/>
    <a:srgbClr val="91AFFF"/>
    <a:srgbClr val="002960"/>
    <a:srgbClr val="FF66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774" autoAdjust="0"/>
    <p:restoredTop sz="94684" autoAdjust="0"/>
  </p:normalViewPr>
  <p:slideViewPr>
    <p:cSldViewPr snapToGrid="0" snapToObjects="1">
      <p:cViewPr varScale="1">
        <p:scale>
          <a:sx n="153" d="100"/>
          <a:sy n="153" d="100"/>
        </p:scale>
        <p:origin x="-1512" y="-104"/>
      </p:cViewPr>
      <p:guideLst>
        <p:guide orient="horz" pos="4233"/>
        <p:guide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73" d="100"/>
          <a:sy n="73" d="100"/>
        </p:scale>
        <p:origin x="-3408" y="-114"/>
      </p:cViewPr>
      <p:guideLst>
        <p:guide orient="horz" pos="3120"/>
        <p:guide pos="212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handoutMaster" Target="handoutMasters/handoutMaster1.xml"/><Relationship Id="rId7" Type="http://schemas.openxmlformats.org/officeDocument/2006/relationships/printerSettings" Target="printerSettings/printerSettings1.bin"/><Relationship Id="rId8" Type="http://schemas.openxmlformats.org/officeDocument/2006/relationships/tags" Target="tags/tag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91562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68313" y="620713"/>
            <a:ext cx="5813425" cy="43592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3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46100" y="5322888"/>
            <a:ext cx="5746750" cy="1222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018213" y="9526072"/>
            <a:ext cx="534987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1200"/>
            </a:lvl1pPr>
          </a:lstStyle>
          <a:p>
            <a:pPr>
              <a:defRPr/>
            </a:pPr>
            <a:fld id="{3C3A632B-FBDE-46D4-BF6F-6D14421E634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128" name="doc id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6553135" y="110252"/>
            <a:ext cx="65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800"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0255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defRPr sz="1600" kern="1200">
        <a:solidFill>
          <a:schemeClr val="tx1"/>
        </a:solidFill>
        <a:latin typeface="Arial" charset="0"/>
        <a:ea typeface="+mn-ea"/>
        <a:cs typeface="+mn-cs"/>
      </a:defRPr>
    </a:lvl1pPr>
    <a:lvl2pPr marL="117475" indent="-115888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SzPct val="120000"/>
      <a:buFont typeface="Arial" charset="0"/>
      <a:buChar char="▪"/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300038" indent="-180975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SzPct val="120000"/>
      <a:buFont typeface="Arial" charset="0"/>
      <a:buChar char="–"/>
      <a:defRPr sz="1600" kern="1200">
        <a:solidFill>
          <a:schemeClr val="tx1"/>
        </a:solidFill>
        <a:latin typeface="Arial" charset="0"/>
        <a:ea typeface="+mn-ea"/>
        <a:cs typeface="+mn-cs"/>
      </a:defRPr>
    </a:lvl3pPr>
    <a:lvl4pPr marL="427038" indent="-125413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Font typeface="Arial" charset="0"/>
      <a:buChar char="▫"/>
      <a:defRPr sz="1600" kern="1200">
        <a:solidFill>
          <a:schemeClr val="tx1"/>
        </a:solidFill>
        <a:latin typeface="Arial" charset="0"/>
        <a:ea typeface="+mn-ea"/>
        <a:cs typeface="+mn-cs"/>
      </a:defRPr>
    </a:lvl4pPr>
    <a:lvl5pPr marL="542925" indent="-114300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SzPct val="89000"/>
      <a:buFont typeface="Arial" charset="0"/>
      <a:buChar char="-"/>
      <a:defRPr sz="1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9C82D0B-2745-43F5-A242-79DE1EE6F40C}" type="slidenum">
              <a:rPr lang="en-US" sz="1200" smtClean="0"/>
              <a:pPr eaLnBrk="1" hangingPunct="1"/>
              <a:t>0</a:t>
            </a:fld>
            <a:endParaRPr lang="en-US" sz="1200" dirty="0" smtClean="0"/>
          </a:p>
        </p:txBody>
      </p:sp>
      <p:sp>
        <p:nvSpPr>
          <p:cNvPr id="9219" name="Rectangle 9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546100" y="5322888"/>
            <a:ext cx="5746750" cy="244475"/>
          </a:xfrm>
          <a:noFill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D4179E5-0EDB-47AA-9FBE-2AEF1778079B}" type="slidenum">
              <a:rPr lang="en-US" sz="1200" smtClean="0"/>
              <a:pPr eaLnBrk="1" hangingPunct="1"/>
              <a:t>1</a:t>
            </a:fld>
            <a:endParaRPr lang="en-US" sz="1200" dirty="0" smtClean="0"/>
          </a:p>
        </p:txBody>
      </p:sp>
      <p:sp>
        <p:nvSpPr>
          <p:cNvPr id="10243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546100" y="5322888"/>
            <a:ext cx="5746750" cy="244475"/>
          </a:xfrm>
          <a:noFill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546100" y="5322888"/>
            <a:ext cx="5746750" cy="24622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A632B-FBDE-46D4-BF6F-6D14421E6342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0930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tags" Target="../tags/tag5.xml"/><Relationship Id="rId2" Type="http://schemas.openxmlformats.org/officeDocument/2006/relationships/slideMaster" Target="../slideMasters/slideMaster1.xml"/><Relationship Id="rId3" Type="http://schemas.openxmlformats.org/officeDocument/2006/relationships/image" Target="../media/image2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orking Draft Text"/>
          <p:cNvSpPr txBox="1">
            <a:spLocks noChangeArrowheads="1"/>
          </p:cNvSpPr>
          <p:nvPr/>
        </p:nvSpPr>
        <p:spPr bwMode="auto">
          <a:xfrm>
            <a:off x="2640013" y="342900"/>
            <a:ext cx="993862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900" b="1" baseline="0" noProof="0" dirty="0" smtClean="0">
                <a:latin typeface="+mn-lt"/>
              </a:rPr>
              <a:t>WORKING DRAFT</a:t>
            </a:r>
          </a:p>
        </p:txBody>
      </p:sp>
      <p:sp>
        <p:nvSpPr>
          <p:cNvPr id="5" name="doc id"/>
          <p:cNvSpPr txBox="1">
            <a:spLocks noChangeArrowheads="1"/>
          </p:cNvSpPr>
          <p:nvPr/>
        </p:nvSpPr>
        <p:spPr bwMode="auto">
          <a:xfrm>
            <a:off x="8442325" y="36513"/>
            <a:ext cx="295275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endParaRPr lang="en-US" sz="800" baseline="0" noProof="0" dirty="0" smtClean="0">
              <a:latin typeface="+mn-lt"/>
            </a:endParaRPr>
          </a:p>
        </p:txBody>
      </p:sp>
      <p:sp>
        <p:nvSpPr>
          <p:cNvPr id="6" name="Working Draft"/>
          <p:cNvSpPr txBox="1">
            <a:spLocks noChangeArrowheads="1"/>
          </p:cNvSpPr>
          <p:nvPr/>
        </p:nvSpPr>
        <p:spPr bwMode="auto">
          <a:xfrm>
            <a:off x="2640013" y="498475"/>
            <a:ext cx="3052118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GB" sz="900" baseline="0" noProof="0" dirty="0" smtClean="0">
                <a:latin typeface="+mn-lt"/>
              </a:rPr>
              <a:t>Last Modified 2014-11-18 10:46 PM Eastern Standard Time</a:t>
            </a:r>
            <a:endParaRPr lang="en-US" sz="900" baseline="0" noProof="0" dirty="0" smtClean="0">
              <a:latin typeface="+mn-lt"/>
            </a:endParaRPr>
          </a:p>
        </p:txBody>
      </p:sp>
      <p:sp>
        <p:nvSpPr>
          <p:cNvPr id="7" name="Printed"/>
          <p:cNvSpPr txBox="1">
            <a:spLocks noChangeArrowheads="1"/>
          </p:cNvSpPr>
          <p:nvPr/>
        </p:nvSpPr>
        <p:spPr bwMode="auto">
          <a:xfrm>
            <a:off x="2640013" y="655638"/>
            <a:ext cx="365485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900" baseline="0" noProof="0" dirty="0" smtClean="0">
                <a:latin typeface="+mn-lt"/>
              </a:rPr>
              <a:t>Printed</a:t>
            </a:r>
          </a:p>
        </p:txBody>
      </p:sp>
      <p:grpSp>
        <p:nvGrpSpPr>
          <p:cNvPr id="8" name="McK Title Elements"/>
          <p:cNvGrpSpPr>
            <a:grpSpLocks/>
          </p:cNvGrpSpPr>
          <p:nvPr/>
        </p:nvGrpSpPr>
        <p:grpSpPr bwMode="auto">
          <a:xfrm>
            <a:off x="0" y="0"/>
            <a:ext cx="8958263" cy="6723063"/>
            <a:chOff x="0" y="0"/>
            <a:chExt cx="5643" cy="4235"/>
          </a:xfrm>
        </p:grpSpPr>
        <p:sp>
          <p:nvSpPr>
            <p:cNvPr id="9" name="McK Document type" hidden="1"/>
            <p:cNvSpPr txBox="1">
              <a:spLocks noChangeArrowheads="1"/>
            </p:cNvSpPr>
            <p:nvPr/>
          </p:nvSpPr>
          <p:spPr bwMode="auto">
            <a:xfrm>
              <a:off x="1663" y="3106"/>
              <a:ext cx="3109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US" sz="1400" baseline="0" noProof="0" dirty="0" smtClean="0">
                  <a:latin typeface="+mn-lt"/>
                </a:rPr>
                <a:t>Document type</a:t>
              </a:r>
            </a:p>
          </p:txBody>
        </p:sp>
        <p:sp>
          <p:nvSpPr>
            <p:cNvPr id="10" name="McK Date" hidden="1"/>
            <p:cNvSpPr txBox="1">
              <a:spLocks noChangeArrowheads="1"/>
            </p:cNvSpPr>
            <p:nvPr/>
          </p:nvSpPr>
          <p:spPr bwMode="auto">
            <a:xfrm>
              <a:off x="1663" y="3275"/>
              <a:ext cx="3109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US" sz="1400" baseline="0" noProof="0" dirty="0" smtClean="0">
                  <a:latin typeface="+mn-lt"/>
                </a:rPr>
                <a:t>Date</a:t>
              </a:r>
            </a:p>
          </p:txBody>
        </p:sp>
        <p:sp>
          <p:nvSpPr>
            <p:cNvPr id="11" name="McK Disclaimer" hidden="1"/>
            <p:cNvSpPr>
              <a:spLocks noChangeArrowheads="1"/>
            </p:cNvSpPr>
            <p:nvPr/>
          </p:nvSpPr>
          <p:spPr bwMode="auto">
            <a:xfrm>
              <a:off x="1663" y="3714"/>
              <a:ext cx="322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/>
            <a:p>
              <a:pPr defTabSz="804863" eaLnBrk="0" hangingPunct="0"/>
              <a:r>
                <a:rPr lang="en-US" sz="800" baseline="0" noProof="0" dirty="0">
                  <a:latin typeface="+mn-lt"/>
                </a:rPr>
                <a:t>CONFIDENTIAL AND PROPRIETARY</a:t>
              </a:r>
            </a:p>
            <a:p>
              <a:pPr defTabSz="804863" eaLnBrk="0" hangingPunct="0"/>
              <a:r>
                <a:rPr lang="en-US" sz="800" baseline="0" noProof="0" dirty="0">
                  <a:latin typeface="+mn-lt"/>
                </a:rPr>
                <a:t>Any use of this material without specific permission of McKinsey &amp; Company is strictly prohibited</a:t>
              </a:r>
            </a:p>
          </p:txBody>
        </p:sp>
        <p:sp>
          <p:nvSpPr>
            <p:cNvPr id="12" name="TitleBottomPlaceholder" hidden="1"/>
            <p:cNvSpPr>
              <a:spLocks noChangeArrowheads="1"/>
            </p:cNvSpPr>
            <p:nvPr/>
          </p:nvSpPr>
          <p:spPr bwMode="auto">
            <a:xfrm>
              <a:off x="0" y="1410"/>
              <a:ext cx="1382" cy="2825"/>
            </a:xfrm>
            <a:prstGeom prst="rect">
              <a:avLst/>
            </a:prstGeom>
            <a:solidFill>
              <a:srgbClr val="0065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noProof="0" dirty="0">
                <a:latin typeface="+mn-lt"/>
              </a:endParaRPr>
            </a:p>
          </p:txBody>
        </p:sp>
        <p:sp>
          <p:nvSpPr>
            <p:cNvPr id="13" name="TitleTopPlaceholder" hidden="1"/>
            <p:cNvSpPr>
              <a:spLocks noChangeArrowheads="1"/>
            </p:cNvSpPr>
            <p:nvPr/>
          </p:nvSpPr>
          <p:spPr bwMode="auto">
            <a:xfrm>
              <a:off x="0" y="0"/>
              <a:ext cx="1382" cy="1410"/>
            </a:xfrm>
            <a:prstGeom prst="rect">
              <a:avLst/>
            </a:prstGeom>
            <a:solidFill>
              <a:srgbClr val="91A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noProof="0" dirty="0">
                <a:latin typeface="+mn-lt"/>
              </a:endParaRPr>
            </a:p>
          </p:txBody>
        </p:sp>
        <p:sp>
          <p:nvSpPr>
            <p:cNvPr id="14" name="Rectangle 1189" hidden="1"/>
            <p:cNvSpPr>
              <a:spLocks noChangeArrowheads="1"/>
            </p:cNvSpPr>
            <p:nvPr/>
          </p:nvSpPr>
          <p:spPr bwMode="auto">
            <a:xfrm>
              <a:off x="0" y="0"/>
              <a:ext cx="5643" cy="4234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noProof="0" dirty="0">
                <a:latin typeface="+mn-lt"/>
              </a:endParaRPr>
            </a:p>
          </p:txBody>
        </p:sp>
      </p:grpSp>
      <p:sp>
        <p:nvSpPr>
          <p:cNvPr id="16" name="Rectangle 1134"/>
          <p:cNvSpPr>
            <a:spLocks noChangeArrowheads="1"/>
          </p:cNvSpPr>
          <p:nvPr>
            <p:custDataLst>
              <p:tags r:id="rId1"/>
            </p:custDataLst>
          </p:nvPr>
        </p:nvSpPr>
        <p:spPr bwMode="gray">
          <a:xfrm>
            <a:off x="2192338" y="6305550"/>
            <a:ext cx="6767512" cy="420688"/>
          </a:xfrm>
          <a:prstGeom prst="rect">
            <a:avLst/>
          </a:prstGeom>
          <a:solidFill>
            <a:srgbClr val="00296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/>
            <a:r>
              <a:rPr lang="en-US" sz="1400" baseline="0" noProof="0" dirty="0" smtClean="0">
                <a:solidFill>
                  <a:schemeClr val="bg1"/>
                </a:solidFill>
                <a:latin typeface="+mn-lt"/>
              </a:rPr>
              <a:t>http://</a:t>
            </a:r>
            <a:r>
              <a:rPr lang="en-US" sz="1400" baseline="0" noProof="0" dirty="0" err="1" smtClean="0">
                <a:solidFill>
                  <a:schemeClr val="bg1"/>
                </a:solidFill>
                <a:latin typeface="+mn-lt"/>
              </a:rPr>
              <a:t>github.com</a:t>
            </a:r>
            <a:r>
              <a:rPr lang="en-US" sz="1400" baseline="0" noProof="0" dirty="0" smtClean="0">
                <a:solidFill>
                  <a:schemeClr val="bg1"/>
                </a:solidFill>
                <a:latin typeface="+mn-lt"/>
              </a:rPr>
              <a:t>/</a:t>
            </a:r>
            <a:r>
              <a:rPr lang="en-US" sz="1400" baseline="0" noProof="0" dirty="0" err="1" smtClean="0">
                <a:solidFill>
                  <a:schemeClr val="bg1"/>
                </a:solidFill>
                <a:latin typeface="+mn-lt"/>
              </a:rPr>
              <a:t>sanjusoftware</a:t>
            </a:r>
            <a:r>
              <a:rPr lang="en-US" sz="1400" baseline="0" noProof="0" dirty="0" smtClean="0">
                <a:solidFill>
                  <a:schemeClr val="bg1"/>
                </a:solidFill>
                <a:latin typeface="+mn-lt"/>
              </a:rPr>
              <a:t>/poi</a:t>
            </a:r>
            <a:endParaRPr lang="en-US" sz="1400" baseline="0" noProof="0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18" name="TitleBottomBarBW" hidden="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3913" y="6443663"/>
            <a:ext cx="1636712" cy="19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314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2640013" y="2133600"/>
            <a:ext cx="4935537" cy="984885"/>
          </a:xfrm>
          <a:prstGeom prst="rect">
            <a:avLst/>
          </a:prstGeom>
        </p:spPr>
        <p:txBody>
          <a:bodyPr/>
          <a:lstStyle>
            <a:lvl1pPr>
              <a:defRPr sz="3200" b="0" baseline="0">
                <a:latin typeface="+mj-lt"/>
                <a:ea typeface="+mj-ea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 dirty="0" smtClean="0"/>
          </a:p>
        </p:txBody>
      </p:sp>
      <p:sp>
        <p:nvSpPr>
          <p:cNvPr id="13315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2640013" y="3867150"/>
            <a:ext cx="4935537" cy="215444"/>
          </a:xfrm>
        </p:spPr>
        <p:txBody>
          <a:bodyPr>
            <a:spAutoFit/>
          </a:bodyPr>
          <a:lstStyle>
            <a:lvl1pPr>
              <a:defRPr sz="1400" baseline="0">
                <a:latin typeface="+mn-lt"/>
                <a:ea typeface="+mn-ea"/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780319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cK 2. 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"/>
          <p:cNvSpPr txBox="1">
            <a:spLocks/>
          </p:cNvSpPr>
          <p:nvPr userDrawn="1"/>
        </p:nvSpPr>
        <p:spPr>
          <a:xfrm>
            <a:off x="8545513" y="6434981"/>
            <a:ext cx="157094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lvl="0"/>
            <a:fld id="{42C328C1-A84F-4A39-A664-DBA00541A8C6}" type="slidenum">
              <a:rPr lang="en-US" smtClean="0"/>
              <a:pPr lvl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393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4" Type="http://schemas.openxmlformats.org/officeDocument/2006/relationships/vmlDrawing" Target="../drawings/vmlDrawing1.vml"/><Relationship Id="rId5" Type="http://schemas.openxmlformats.org/officeDocument/2006/relationships/tags" Target="../tags/tag2.xml"/><Relationship Id="rId6" Type="http://schemas.openxmlformats.org/officeDocument/2006/relationships/tags" Target="../tags/tag3.xml"/><Relationship Id="rId7" Type="http://schemas.openxmlformats.org/officeDocument/2006/relationships/tags" Target="../tags/tag4.xml"/><Relationship Id="rId8" Type="http://schemas.openxmlformats.org/officeDocument/2006/relationships/oleObject" Target="../embeddings/oleObject1.bin"/><Relationship Id="rId9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5"/>
            </p:custDataLst>
            <p:extLst>
              <p:ext uri="{D42A27DB-BD31-4B8C-83A1-F6EECF244321}">
                <p14:modId xmlns:p14="http://schemas.microsoft.com/office/powerpoint/2010/main" val="1688168865"/>
              </p:ext>
            </p:ext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45" name="think-cell Slide" r:id="rId8" imgW="270" imgH="270" progId="TCLayout.ActiveDocument.1">
                  <p:embed/>
                </p:oleObj>
              </mc:Choice>
              <mc:Fallback>
                <p:oleObj name="think-cell Slide" r:id="rId8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6" name="SlideBottomBar"/>
          <p:cNvSpPr>
            <a:spLocks noChangeArrowheads="1"/>
          </p:cNvSpPr>
          <p:nvPr/>
        </p:nvSpPr>
        <p:spPr bwMode="auto">
          <a:xfrm>
            <a:off x="0" y="6300788"/>
            <a:ext cx="8961438" cy="422275"/>
          </a:xfrm>
          <a:prstGeom prst="rect">
            <a:avLst/>
          </a:prstGeom>
          <a:solidFill>
            <a:srgbClr val="C7DFF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aseline="0" noProof="0" dirty="0">
              <a:latin typeface="+mn-lt"/>
              <a:ea typeface="+mn-ea"/>
            </a:endParaRPr>
          </a:p>
        </p:txBody>
      </p:sp>
      <p:sp>
        <p:nvSpPr>
          <p:cNvPr id="1033" name="doc id"/>
          <p:cNvSpPr>
            <a:spLocks noChangeArrowheads="1"/>
          </p:cNvSpPr>
          <p:nvPr/>
        </p:nvSpPr>
        <p:spPr bwMode="auto">
          <a:xfrm>
            <a:off x="8081963" y="36513"/>
            <a:ext cx="657225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895350"/>
            <a:endParaRPr lang="en-US" sz="800" baseline="0" noProof="0" dirty="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1034" name="Working Draft"/>
          <p:cNvSpPr txBox="1">
            <a:spLocks noChangeArrowheads="1"/>
          </p:cNvSpPr>
          <p:nvPr/>
        </p:nvSpPr>
        <p:spPr bwMode="auto">
          <a:xfrm rot="5400000">
            <a:off x="7869673" y="1940591"/>
            <a:ext cx="2043829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GB" sz="600" baseline="0" noProof="0" smtClean="0">
                <a:latin typeface="+mn-lt"/>
                <a:ea typeface="+mn-ea"/>
              </a:rPr>
              <a:t>Last Modified 2014-11-18 10:46 PM Eastern Standard Time</a:t>
            </a:r>
            <a:endParaRPr lang="en-US" baseline="0" noProof="0" dirty="0" smtClean="0">
              <a:latin typeface="+mn-lt"/>
              <a:ea typeface="+mn-ea"/>
            </a:endParaRPr>
          </a:p>
        </p:txBody>
      </p:sp>
      <p:sp>
        <p:nvSpPr>
          <p:cNvPr id="1035" name="Printed"/>
          <p:cNvSpPr txBox="1">
            <a:spLocks noChangeArrowheads="1"/>
          </p:cNvSpPr>
          <p:nvPr/>
        </p:nvSpPr>
        <p:spPr bwMode="auto">
          <a:xfrm rot="5400000">
            <a:off x="8768958" y="4114417"/>
            <a:ext cx="245260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600" baseline="0" noProof="0" dirty="0" smtClean="0">
                <a:latin typeface="+mn-lt"/>
                <a:ea typeface="+mn-ea"/>
              </a:rPr>
              <a:t>Printed</a:t>
            </a:r>
            <a:endParaRPr lang="en-US" baseline="0" noProof="0" dirty="0" smtClean="0">
              <a:latin typeface="+mn-lt"/>
              <a:ea typeface="+mn-ea"/>
            </a:endParaRPr>
          </a:p>
        </p:txBody>
      </p:sp>
      <p:sp>
        <p:nvSpPr>
          <p:cNvPr id="1036" name="Rectangle 28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52563" y="1951038"/>
            <a:ext cx="4302125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 smtClean="0"/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auto">
          <a:xfrm>
            <a:off x="119063" y="230188"/>
            <a:ext cx="8618537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 smtClean="0"/>
              <a:t>Click to edit Master title style</a:t>
            </a:r>
            <a:endParaRPr lang="en-US" noProof="0" dirty="0" smtClean="0"/>
          </a:p>
        </p:txBody>
      </p:sp>
      <p:sp>
        <p:nvSpPr>
          <p:cNvPr id="10" name="McK 1. On-page tracker" hidden="1"/>
          <p:cNvSpPr>
            <a:spLocks noChangeArrowheads="1"/>
          </p:cNvSpPr>
          <p:nvPr/>
        </p:nvSpPr>
        <p:spPr bwMode="auto">
          <a:xfrm>
            <a:off x="119063" y="26988"/>
            <a:ext cx="85921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baseline="0" noProof="0" dirty="0">
                <a:solidFill>
                  <a:srgbClr val="808080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McK 3. Unit of measure" hidden="1"/>
          <p:cNvSpPr txBox="1">
            <a:spLocks noChangeArrowheads="1"/>
          </p:cNvSpPr>
          <p:nvPr/>
        </p:nvSpPr>
        <p:spPr bwMode="auto">
          <a:xfrm>
            <a:off x="119062" y="531813"/>
            <a:ext cx="8618537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 dirty="0" smtClean="0">
                <a:solidFill>
                  <a:srgbClr val="808080"/>
                </a:solidFill>
                <a:latin typeface="+mn-lt"/>
              </a:rPr>
              <a:t>Unit of measure</a:t>
            </a:r>
          </a:p>
        </p:txBody>
      </p:sp>
      <p:grpSp>
        <p:nvGrpSpPr>
          <p:cNvPr id="12" name="McK Slide Elements" hidden="1"/>
          <p:cNvGrpSpPr>
            <a:grpSpLocks/>
          </p:cNvGrpSpPr>
          <p:nvPr/>
        </p:nvGrpSpPr>
        <p:grpSpPr bwMode="auto">
          <a:xfrm>
            <a:off x="119063" y="6080125"/>
            <a:ext cx="8548687" cy="508000"/>
            <a:chOff x="75" y="3830"/>
            <a:chExt cx="5385" cy="320"/>
          </a:xfrm>
        </p:grpSpPr>
        <p:sp>
          <p:nvSpPr>
            <p:cNvPr id="13" name="McK 4. Footnote"/>
            <p:cNvSpPr txBox="1">
              <a:spLocks noChangeArrowheads="1"/>
            </p:cNvSpPr>
            <p:nvPr/>
          </p:nvSpPr>
          <p:spPr bwMode="auto">
            <a:xfrm>
              <a:off x="75" y="3830"/>
              <a:ext cx="5385" cy="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>
              <a:lvl1pPr marL="104775" indent="-104775" defTabSz="89535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1031875" defTabSz="8953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217613" defTabSz="89535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404938" defTabSz="89535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1792288" defTabSz="89535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2494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7066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1638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6210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r>
                <a:rPr lang="en-US" sz="1000" baseline="0" noProof="0" dirty="0" smtClean="0">
                  <a:latin typeface="+mn-lt"/>
                </a:rPr>
                <a:t>1 Footnote</a:t>
              </a:r>
            </a:p>
          </p:txBody>
        </p:sp>
        <p:sp>
          <p:nvSpPr>
            <p:cNvPr id="14" name="McK 5. Source"/>
            <p:cNvSpPr>
              <a:spLocks noChangeArrowheads="1"/>
            </p:cNvSpPr>
            <p:nvPr/>
          </p:nvSpPr>
          <p:spPr bwMode="auto">
            <a:xfrm>
              <a:off x="75" y="4054"/>
              <a:ext cx="4323" cy="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marL="609600" indent="-609600" defTabSz="895350">
                <a:tabLst>
                  <a:tab pos="612775" algn="l"/>
                </a:tabLst>
              </a:pPr>
              <a:r>
                <a:rPr lang="en-US" sz="1000" baseline="0" noProof="0" dirty="0">
                  <a:solidFill>
                    <a:schemeClr val="tx1"/>
                  </a:solidFill>
                  <a:latin typeface="+mn-lt"/>
                </a:rPr>
                <a:t>SOURCE: Source</a:t>
              </a:r>
            </a:p>
          </p:txBody>
        </p:sp>
      </p:grpSp>
      <p:grpSp>
        <p:nvGrpSpPr>
          <p:cNvPr id="15" name="ACET" hidden="1"/>
          <p:cNvGrpSpPr>
            <a:grpSpLocks/>
          </p:cNvGrpSpPr>
          <p:nvPr/>
        </p:nvGrpSpPr>
        <p:grpSpPr bwMode="auto">
          <a:xfrm>
            <a:off x="1452563" y="1127125"/>
            <a:ext cx="4264025" cy="508000"/>
            <a:chOff x="915" y="710"/>
            <a:chExt cx="2686" cy="320"/>
          </a:xfrm>
        </p:grpSpPr>
        <p:cxnSp>
          <p:nvCxnSpPr>
            <p:cNvPr id="16" name="AutoShape 249"/>
            <p:cNvCxnSpPr>
              <a:cxnSpLocks noChangeShapeType="1"/>
              <a:stCxn id="17" idx="4"/>
              <a:endCxn id="17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" name="AutoShape 250"/>
            <p:cNvSpPr>
              <a:spLocks noChangeArrowheads="1"/>
            </p:cNvSpPr>
            <p:nvPr/>
          </p:nvSpPr>
          <p:spPr bwMode="auto">
            <a:xfrm>
              <a:off x="915" y="710"/>
              <a:ext cx="2686" cy="320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baseline="0" noProof="0" dirty="0">
                  <a:solidFill>
                    <a:srgbClr val="808080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sp>
        <p:nvSpPr>
          <p:cNvPr id="20" name="SlideLogoText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6351076" y="6434981"/>
            <a:ext cx="1981712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895350"/>
            <a:r>
              <a:rPr lang="en-US" sz="1000" baseline="0" noProof="0" dirty="0" smtClean="0">
                <a:latin typeface="+mn-lt"/>
                <a:ea typeface="+mn-ea"/>
              </a:rPr>
              <a:t>http://</a:t>
            </a:r>
            <a:r>
              <a:rPr lang="en-US" sz="1000" baseline="0" noProof="0" dirty="0" err="1" smtClean="0">
                <a:latin typeface="+mn-lt"/>
                <a:ea typeface="+mn-ea"/>
              </a:rPr>
              <a:t>github.com</a:t>
            </a:r>
            <a:r>
              <a:rPr lang="en-US" sz="1000" baseline="0" noProof="0" dirty="0" smtClean="0">
                <a:latin typeface="+mn-lt"/>
                <a:ea typeface="+mn-ea"/>
              </a:rPr>
              <a:t>/</a:t>
            </a:r>
            <a:r>
              <a:rPr lang="en-US" sz="1000" baseline="0" noProof="0" dirty="0" err="1" smtClean="0">
                <a:latin typeface="+mn-lt"/>
                <a:ea typeface="+mn-ea"/>
              </a:rPr>
              <a:t>sanjusoftware</a:t>
            </a:r>
            <a:r>
              <a:rPr lang="en-US" sz="1000" baseline="0" noProof="0" dirty="0" smtClean="0">
                <a:latin typeface="+mn-lt"/>
                <a:ea typeface="+mn-ea"/>
              </a:rPr>
              <a:t>/poi</a:t>
            </a:r>
            <a:endParaRPr lang="en-US" sz="1000" baseline="0" noProof="0" dirty="0">
              <a:latin typeface="+mn-lt"/>
              <a:ea typeface="+mn-ea"/>
            </a:endParaRPr>
          </a:p>
        </p:txBody>
      </p:sp>
      <p:sp>
        <p:nvSpPr>
          <p:cNvPr id="21" name="SlideLogoSeparator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8419112" y="6403975"/>
            <a:ext cx="40076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noAutofit/>
          </a:bodyPr>
          <a:lstStyle/>
          <a:p>
            <a:pPr algn="r" defTabSz="895350"/>
            <a:r>
              <a:rPr lang="en-US" sz="1200" baseline="0" noProof="0" dirty="0">
                <a:latin typeface="+mn-lt"/>
                <a:ea typeface="+mn-ea"/>
              </a:rPr>
              <a:t>|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defTabSz="895350" rtl="0" eaLnBrk="1" fontAlgn="base" hangingPunct="1">
        <a:spcBef>
          <a:spcPct val="0"/>
        </a:spcBef>
        <a:spcAft>
          <a:spcPct val="0"/>
        </a:spcAft>
        <a:tabLst>
          <a:tab pos="269875" algn="l"/>
        </a:tabLst>
        <a:defRPr sz="1900" b="1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2pPr>
      <a:lvl3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3pPr>
      <a:lvl4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4pPr>
      <a:lvl5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5pPr>
      <a:lvl6pPr marL="4572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6pPr>
      <a:lvl7pPr marL="9144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7pPr>
      <a:lvl8pPr marL="13716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8pPr>
      <a:lvl9pPr marL="18288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defRPr sz="1600" baseline="0">
          <a:solidFill>
            <a:schemeClr val="tx1"/>
          </a:solidFill>
          <a:latin typeface="+mn-lt"/>
          <a:ea typeface="+mn-ea"/>
          <a:cs typeface="+mn-cs"/>
        </a:defRPr>
      </a:lvl1pPr>
      <a:lvl2pPr marL="193675" indent="-19208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sz="1600" baseline="0">
          <a:solidFill>
            <a:schemeClr val="tx1"/>
          </a:solidFill>
          <a:latin typeface="+mn-lt"/>
        </a:defRPr>
      </a:lvl2pPr>
      <a:lvl3pPr marL="457200" indent="-26193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600" baseline="0">
          <a:solidFill>
            <a:schemeClr val="tx1"/>
          </a:solidFill>
          <a:latin typeface="+mn-lt"/>
        </a:defRPr>
      </a:lvl3pPr>
      <a:lvl4pPr marL="614363" indent="-1555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sz="1600" baseline="0">
          <a:solidFill>
            <a:schemeClr val="tx1"/>
          </a:solidFill>
          <a:latin typeface="+mn-lt"/>
        </a:defRPr>
      </a:lvl4pPr>
      <a:lvl5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5pPr>
      <a:lvl6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6pPr>
      <a:lvl7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7pPr>
      <a:lvl8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8pPr>
      <a:lvl9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2.xml"/><Relationship Id="rId5" Type="http://schemas.openxmlformats.org/officeDocument/2006/relationships/oleObject" Target="../embeddings/oleObject2.bin"/><Relationship Id="rId6" Type="http://schemas.openxmlformats.org/officeDocument/2006/relationships/image" Target="../media/image3.emf"/><Relationship Id="rId1" Type="http://schemas.openxmlformats.org/officeDocument/2006/relationships/vmlDrawing" Target="../drawings/vmlDrawing2.vml"/><Relationship Id="rId2" Type="http://schemas.openxmlformats.org/officeDocument/2006/relationships/tags" Target="../tags/tag6.xml"/></Relationships>
</file>

<file path=ppt/slides/_rels/slide3.xml.rels><?xml version="1.0" encoding="UTF-8" standalone="yes"?>
<Relationships xmlns="http://schemas.openxmlformats.org/package/2006/relationships"><Relationship Id="rId11" Type="http://schemas.openxmlformats.org/officeDocument/2006/relationships/notesSlide" Target="../notesSlides/notesSlide3.xml"/><Relationship Id="rId12" Type="http://schemas.openxmlformats.org/officeDocument/2006/relationships/oleObject" Target="../embeddings/oleObject3.bin"/><Relationship Id="rId13" Type="http://schemas.openxmlformats.org/officeDocument/2006/relationships/image" Target="../media/image4.emf"/><Relationship Id="rId1" Type="http://schemas.openxmlformats.org/officeDocument/2006/relationships/vmlDrawing" Target="../drawings/vmlDrawing3.vml"/><Relationship Id="rId2" Type="http://schemas.openxmlformats.org/officeDocument/2006/relationships/tags" Target="../tags/tag7.xml"/><Relationship Id="rId3" Type="http://schemas.openxmlformats.org/officeDocument/2006/relationships/tags" Target="../tags/tag8.xml"/><Relationship Id="rId4" Type="http://schemas.openxmlformats.org/officeDocument/2006/relationships/tags" Target="../tags/tag9.xml"/><Relationship Id="rId5" Type="http://schemas.openxmlformats.org/officeDocument/2006/relationships/tags" Target="../tags/tag10.xml"/><Relationship Id="rId6" Type="http://schemas.openxmlformats.org/officeDocument/2006/relationships/tags" Target="../tags/tag11.xml"/><Relationship Id="rId7" Type="http://schemas.openxmlformats.org/officeDocument/2006/relationships/tags" Target="../tags/tag12.xml"/><Relationship Id="rId8" Type="http://schemas.openxmlformats.org/officeDocument/2006/relationships/tags" Target="../tags/tag13.xml"/><Relationship Id="rId9" Type="http://schemas.openxmlformats.org/officeDocument/2006/relationships/tags" Target="../tags/tag14.xml"/><Relationship Id="rId10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BottomPlaceholder"/>
          <p:cNvSpPr>
            <a:spLocks noChangeArrowheads="1"/>
          </p:cNvSpPr>
          <p:nvPr/>
        </p:nvSpPr>
        <p:spPr bwMode="auto">
          <a:xfrm>
            <a:off x="0" y="2240280"/>
            <a:ext cx="2193925" cy="4484688"/>
          </a:xfrm>
          <a:prstGeom prst="rect">
            <a:avLst/>
          </a:prstGeom>
          <a:solidFill>
            <a:srgbClr val="0065CC"/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+mn-lt"/>
            </a:endParaRPr>
          </a:p>
        </p:txBody>
      </p:sp>
      <p:sp>
        <p:nvSpPr>
          <p:cNvPr id="11" name="TitleTopPlaceholder"/>
          <p:cNvSpPr>
            <a:spLocks noChangeArrowheads="1"/>
          </p:cNvSpPr>
          <p:nvPr/>
        </p:nvSpPr>
        <p:spPr bwMode="auto">
          <a:xfrm>
            <a:off x="0" y="1905"/>
            <a:ext cx="2193925" cy="2238375"/>
          </a:xfrm>
          <a:prstGeom prst="rect">
            <a:avLst/>
          </a:prstGeom>
          <a:solidFill>
            <a:srgbClr val="91AFFF"/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+mn-lt"/>
            </a:endParaRPr>
          </a:p>
        </p:txBody>
      </p:sp>
      <p:sp>
        <p:nvSpPr>
          <p:cNvPr id="3074" name="Rectangle 54"/>
          <p:cNvSpPr>
            <a:spLocks noGrp="1" noChangeArrowheads="1"/>
          </p:cNvSpPr>
          <p:nvPr>
            <p:ph type="ctrTitle"/>
          </p:nvPr>
        </p:nvSpPr>
        <p:spPr>
          <a:xfrm>
            <a:off x="2640013" y="2133600"/>
            <a:ext cx="4935537" cy="984885"/>
          </a:xfrm>
        </p:spPr>
        <p:txBody>
          <a:bodyPr/>
          <a:lstStyle/>
          <a:p>
            <a:pPr eaLnBrk="1" hangingPunct="1"/>
            <a:r>
              <a:rPr lang="en-GB" dirty="0" smtClean="0"/>
              <a:t>Our proposal to support %</a:t>
            </a:r>
            <a:r>
              <a:rPr lang="en-GB" dirty="0" err="1" smtClean="0"/>
              <a:t>CLIENTNAME</a:t>
            </a:r>
            <a:r>
              <a:rPr lang="en-GB" dirty="0" smtClean="0"/>
              <a:t>%</a:t>
            </a:r>
            <a:endParaRPr lang="en-US" dirty="0" smtClean="0"/>
          </a:p>
        </p:txBody>
      </p:sp>
      <p:sp>
        <p:nvSpPr>
          <p:cNvPr id="3079" name="McK Date"/>
          <p:cNvSpPr txBox="1">
            <a:spLocks noChangeArrowheads="1"/>
          </p:cNvSpPr>
          <p:nvPr/>
        </p:nvSpPr>
        <p:spPr bwMode="auto">
          <a:xfrm>
            <a:off x="2640013" y="5199063"/>
            <a:ext cx="4935537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 dirty="0">
                <a:latin typeface="+mn-lt"/>
              </a:rPr>
              <a:t>Date</a:t>
            </a:r>
          </a:p>
        </p:txBody>
      </p:sp>
      <p:sp>
        <p:nvSpPr>
          <p:cNvPr id="3080" name="McK Document type"/>
          <p:cNvSpPr txBox="1">
            <a:spLocks noChangeArrowheads="1"/>
          </p:cNvSpPr>
          <p:nvPr/>
        </p:nvSpPr>
        <p:spPr bwMode="auto">
          <a:xfrm>
            <a:off x="2640013" y="4931231"/>
            <a:ext cx="4935537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 dirty="0">
                <a:latin typeface="+mn-lt"/>
              </a:rPr>
              <a:t>Document type</a:t>
            </a:r>
          </a:p>
        </p:txBody>
      </p:sp>
      <p:sp>
        <p:nvSpPr>
          <p:cNvPr id="9" name="Rectangle 37"/>
          <p:cNvSpPr>
            <a:spLocks noChangeArrowheads="1"/>
          </p:cNvSpPr>
          <p:nvPr/>
        </p:nvSpPr>
        <p:spPr bwMode="auto">
          <a:xfrm>
            <a:off x="0" y="0"/>
            <a:ext cx="8958263" cy="6721475"/>
          </a:xfrm>
          <a:prstGeom prst="rect">
            <a:avLst/>
          </a:prstGeom>
          <a:noFill/>
          <a:ln w="317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+mn-lt"/>
            </a:endParaRP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40632628"/>
              </p:ext>
            </p:ext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0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2"/>
          <p:cNvSpPr txBox="1">
            <a:spLocks noChangeArrowheads="1"/>
          </p:cNvSpPr>
          <p:nvPr/>
        </p:nvSpPr>
        <p:spPr bwMode="auto">
          <a:xfrm>
            <a:off x="519114" y="847725"/>
            <a:ext cx="7935912" cy="502761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44000" tIns="144000" rIns="144000" bIns="144000" numCol="1" anchor="t" anchorCtr="0" compatLnSpc="1">
            <a:prstTxWarp prst="textNoShape">
              <a:avLst/>
            </a:prstTxWarp>
            <a:noAutofit/>
          </a:bodyPr>
          <a:lstStyle>
            <a:lvl1pPr marL="0" indent="0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3675" indent="-19208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+mn-lt"/>
              </a:defRPr>
            </a:lvl2pPr>
            <a:lvl3pPr marL="457200" indent="-26193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3pPr>
            <a:lvl4pPr marL="614363" indent="-1555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+mn-lt"/>
              </a:defRPr>
            </a:lvl4pPr>
            <a:lvl5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5pPr>
            <a:lvl6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6pPr>
            <a:lvl7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7pPr>
            <a:lvl8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8pPr>
            <a:lvl9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spcAft>
                <a:spcPts val="840"/>
              </a:spcAft>
            </a:pPr>
            <a:r>
              <a:rPr lang="en-US" sz="1400" b="1" dirty="0"/>
              <a:t>This page is for an executive summary – a brief, stand-alone version of a document that focuses on the most important messages. We usually include an executive summary in a deck intended to be read rather than presented</a:t>
            </a:r>
          </a:p>
          <a:p>
            <a:pPr>
              <a:spcAft>
                <a:spcPts val="840"/>
              </a:spcAft>
            </a:pPr>
            <a:r>
              <a:rPr lang="en-US" sz="1400" b="1" dirty="0"/>
              <a:t>Your executive summary should be</a:t>
            </a:r>
          </a:p>
          <a:p>
            <a:pPr lvl="1">
              <a:spcAft>
                <a:spcPts val="840"/>
              </a:spcAft>
            </a:pPr>
            <a:r>
              <a:rPr lang="en-US" sz="1400" b="1" dirty="0"/>
              <a:t>In 12 or 14 pt Arial and kept within this box. </a:t>
            </a:r>
            <a:r>
              <a:rPr lang="en-US" sz="1400" dirty="0"/>
              <a:t>This will give you the optimal number of characters per line for readability. If you need more space, do not reduce the type size – go onto a second </a:t>
            </a:r>
            <a:r>
              <a:rPr lang="en-US" sz="1400" dirty="0" smtClean="0"/>
              <a:t>page</a:t>
            </a:r>
            <a:endParaRPr lang="en-US" sz="1400" dirty="0"/>
          </a:p>
          <a:p>
            <a:pPr lvl="1">
              <a:spcAft>
                <a:spcPts val="840"/>
              </a:spcAft>
            </a:pPr>
            <a:r>
              <a:rPr lang="en-US" sz="1400" b="1" dirty="0"/>
              <a:t>Brief.</a:t>
            </a:r>
            <a:r>
              <a:rPr lang="en-US" sz="1400" dirty="0"/>
              <a:t> Cover the governing thought in the first paragraph and then, as bullet points, the supporting points at the key line level. Below that, include only the highlights of your content – e.g., the “killer” numbers, not the full data set. Do not include any content in the executive summary that is not in the body of the document</a:t>
            </a:r>
          </a:p>
          <a:p>
            <a:pPr lvl="1">
              <a:spcAft>
                <a:spcPts val="840"/>
              </a:spcAft>
            </a:pPr>
            <a:r>
              <a:rPr lang="en-US" sz="1400" b="1" dirty="0"/>
              <a:t>Easy to navigate.</a:t>
            </a:r>
            <a:r>
              <a:rPr lang="en-US" sz="1400" dirty="0"/>
              <a:t> Use bold type for the first paragraph and start each bullet with a sentence or phrase that encapsulates its main idea (also in bold)</a:t>
            </a:r>
          </a:p>
          <a:p>
            <a:pPr lvl="1">
              <a:spcAft>
                <a:spcPts val="840"/>
              </a:spcAft>
            </a:pPr>
            <a:r>
              <a:rPr lang="en-US" sz="1400" b="1" dirty="0"/>
              <a:t>Easy to read.</a:t>
            </a:r>
            <a:r>
              <a:rPr lang="en-US" sz="1400" dirty="0"/>
              <a:t> In English, this means writing in the shortest, simplest sentences possible – with a subject, verb, and object, preferably in that order. Favor active over passive verbs. Use plain words and the client’s terminology, not consulting jargon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dirty="0" smtClean="0"/>
              <a:t>Executive summary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530042460"/>
              </p:ext>
            </p:ext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8" name="think-cell Slide" r:id="rId12" imgW="500" imgH="417" progId="TCLayout.ActiveDocument.1">
                  <p:embed/>
                </p:oleObj>
              </mc:Choice>
              <mc:Fallback>
                <p:oleObj name="think-cell Slide" r:id="rId12" imgW="500" imgH="417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ctr" anchorCtr="0">
            <a:noAutofit/>
          </a:bodyPr>
          <a:lstStyle/>
          <a:p>
            <a:pPr algn="ctr"/>
            <a:endParaRPr lang="en-US" dirty="0">
              <a:latin typeface="Arial"/>
              <a:sym typeface="Arial"/>
            </a:endParaRPr>
          </a:p>
        </p:txBody>
      </p:sp>
      <p:sp>
        <p:nvSpPr>
          <p:cNvPr id="14" name="TitleBottomPlaceholder"/>
          <p:cNvSpPr>
            <a:spLocks noChangeArrowheads="1"/>
          </p:cNvSpPr>
          <p:nvPr/>
        </p:nvSpPr>
        <p:spPr bwMode="auto">
          <a:xfrm>
            <a:off x="0" y="2240280"/>
            <a:ext cx="2193925" cy="4484688"/>
          </a:xfrm>
          <a:prstGeom prst="rect">
            <a:avLst/>
          </a:prstGeom>
          <a:solidFill>
            <a:srgbClr val="0065CC"/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+mn-lt"/>
            </a:endParaRPr>
          </a:p>
        </p:txBody>
      </p:sp>
      <p:sp>
        <p:nvSpPr>
          <p:cNvPr id="16" name="TitleTopPlaceholder"/>
          <p:cNvSpPr>
            <a:spLocks noChangeArrowheads="1"/>
          </p:cNvSpPr>
          <p:nvPr/>
        </p:nvSpPr>
        <p:spPr bwMode="auto">
          <a:xfrm>
            <a:off x="0" y="1905"/>
            <a:ext cx="2193925" cy="2238375"/>
          </a:xfrm>
          <a:prstGeom prst="rect">
            <a:avLst/>
          </a:prstGeom>
          <a:solidFill>
            <a:srgbClr val="91AFFF"/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32888" y="230188"/>
            <a:ext cx="6181344" cy="292388"/>
          </a:xfrm>
        </p:spPr>
        <p:txBody>
          <a:bodyPr wrap="square">
            <a:spAutoFit/>
          </a:bodyPr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5" name="Rectangle 37"/>
          <p:cNvSpPr>
            <a:spLocks noChangeArrowheads="1"/>
          </p:cNvSpPr>
          <p:nvPr/>
        </p:nvSpPr>
        <p:spPr bwMode="auto">
          <a:xfrm>
            <a:off x="0" y="0"/>
            <a:ext cx="8958263" cy="6721475"/>
          </a:xfrm>
          <a:prstGeom prst="rect">
            <a:avLst/>
          </a:prstGeom>
          <a:noFill/>
          <a:ln w="317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+mn-lt"/>
            </a:endParaRPr>
          </a:p>
        </p:txBody>
      </p:sp>
      <p:sp>
        <p:nvSpPr>
          <p:cNvPr id="13" name="Rectangle 12"/>
          <p:cNvSpPr>
            <a:spLocks noGrp="1" noChangeArrowheads="1"/>
          </p:cNvSpPr>
          <p:nvPr>
            <p:custDataLst>
              <p:tags r:id="rId4"/>
            </p:custDataLst>
          </p:nvPr>
        </p:nvSpPr>
        <p:spPr bwMode="gray">
          <a:xfrm>
            <a:off x="2543174" y="2238375"/>
            <a:ext cx="3878263" cy="4064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0963" tIns="80963" rIns="0" bIns="80963" numCol="1" anchor="ctr" anchorCtr="0" compatLnSpc="1">
            <a:prstTxWarp prst="textNoShape">
              <a:avLst/>
            </a:prstTxWarp>
            <a:noAutofit/>
          </a:bodyPr>
          <a:lstStyle>
            <a:lvl1pPr marL="0" indent="0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3675" indent="-19208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+mn-lt"/>
              </a:defRPr>
            </a:lvl2pPr>
            <a:lvl3pPr marL="457200" indent="-26193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3pPr>
            <a:lvl4pPr marL="614363" indent="-1555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+mn-lt"/>
              </a:defRPr>
            </a:lvl4pPr>
            <a:lvl5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5pPr>
            <a:lvl6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6pPr>
            <a:lvl7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7pPr>
            <a:lvl8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8pPr>
            <a:lvl9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lvl="1"/>
            <a:r>
              <a:rPr lang="en-US" b="1" dirty="0" smtClean="0"/>
              <a:t>Executive Summary</a:t>
            </a:r>
            <a:endParaRPr lang="en-US" b="1" dirty="0"/>
          </a:p>
        </p:txBody>
      </p:sp>
      <p:sp>
        <p:nvSpPr>
          <p:cNvPr id="10" name="Rectangle 9">
            <a:hlinkClick r:id="" action="ppaction://noaction"/>
          </p:cNvPr>
          <p:cNvSpPr>
            <a:spLocks noGrp="1" noChangeArrowheads="1"/>
          </p:cNvSpPr>
          <p:nvPr>
            <p:custDataLst>
              <p:tags r:id="rId5"/>
            </p:custDataLst>
          </p:nvPr>
        </p:nvSpPr>
        <p:spPr bwMode="gray">
          <a:xfrm>
            <a:off x="2543174" y="2644775"/>
            <a:ext cx="3878263" cy="40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0963" tIns="82550" rIns="0" bIns="80963" numCol="1" anchor="ctr" anchorCtr="0" compatLnSpc="1">
            <a:prstTxWarp prst="textNoShape">
              <a:avLst/>
            </a:prstTxWarp>
            <a:noAutofit/>
          </a:bodyPr>
          <a:lstStyle>
            <a:lvl1pPr marL="0" indent="0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3675" indent="-19208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+mn-lt"/>
              </a:defRPr>
            </a:lvl2pPr>
            <a:lvl3pPr marL="457200" indent="-26193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3pPr>
            <a:lvl4pPr marL="614363" indent="-1555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+mn-lt"/>
              </a:defRPr>
            </a:lvl4pPr>
            <a:lvl5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5pPr>
            <a:lvl6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6pPr>
            <a:lvl7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7pPr>
            <a:lvl8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8pPr>
            <a:lvl9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lvl="1"/>
            <a:r>
              <a:rPr lang="en-US" dirty="0" smtClean="0"/>
              <a:t>Why McKinsey?</a:t>
            </a:r>
            <a:endParaRPr lang="en-US" dirty="0"/>
          </a:p>
        </p:txBody>
      </p:sp>
      <p:sp>
        <p:nvSpPr>
          <p:cNvPr id="11" name="Rectangle 10">
            <a:hlinkClick r:id="" action="ppaction://noaction"/>
          </p:cNvPr>
          <p:cNvSpPr>
            <a:spLocks noGrp="1" noChangeArrowheads="1"/>
          </p:cNvSpPr>
          <p:nvPr>
            <p:custDataLst>
              <p:tags r:id="rId6"/>
            </p:custDataLst>
          </p:nvPr>
        </p:nvSpPr>
        <p:spPr bwMode="gray">
          <a:xfrm>
            <a:off x="2543174" y="3052763"/>
            <a:ext cx="3878263" cy="40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0963" tIns="80963" rIns="0" bIns="80963" numCol="1" anchor="ctr" anchorCtr="0" compatLnSpc="1">
            <a:prstTxWarp prst="textNoShape">
              <a:avLst/>
            </a:prstTxWarp>
            <a:noAutofit/>
          </a:bodyPr>
          <a:lstStyle>
            <a:lvl1pPr marL="0" indent="0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3675" indent="-19208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+mn-lt"/>
              </a:defRPr>
            </a:lvl2pPr>
            <a:lvl3pPr marL="457200" indent="-26193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3pPr>
            <a:lvl4pPr marL="614363" indent="-1555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+mn-lt"/>
              </a:defRPr>
            </a:lvl4pPr>
            <a:lvl5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5pPr>
            <a:lvl6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6pPr>
            <a:lvl7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7pPr>
            <a:lvl8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8pPr>
            <a:lvl9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lvl="1"/>
            <a:r>
              <a:rPr lang="en-US" dirty="0" smtClean="0"/>
              <a:t>Detailed approach and methodology</a:t>
            </a:r>
            <a:endParaRPr lang="en-US" dirty="0"/>
          </a:p>
        </p:txBody>
      </p:sp>
      <p:sp>
        <p:nvSpPr>
          <p:cNvPr id="12" name="Rectangle 11">
            <a:hlinkClick r:id="" action="ppaction://noaction"/>
          </p:cNvPr>
          <p:cNvSpPr>
            <a:spLocks noGrp="1" noChangeArrowheads="1"/>
          </p:cNvSpPr>
          <p:nvPr>
            <p:custDataLst>
              <p:tags r:id="rId7"/>
            </p:custDataLst>
          </p:nvPr>
        </p:nvSpPr>
        <p:spPr bwMode="gray">
          <a:xfrm>
            <a:off x="2543174" y="3459163"/>
            <a:ext cx="3878263" cy="40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0963" tIns="80963" rIns="0" bIns="82550" numCol="1" anchor="ctr" anchorCtr="0" compatLnSpc="1">
            <a:prstTxWarp prst="textNoShape">
              <a:avLst/>
            </a:prstTxWarp>
            <a:noAutofit/>
          </a:bodyPr>
          <a:lstStyle>
            <a:lvl1pPr marL="0" indent="0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3675" indent="-19208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+mn-lt"/>
              </a:defRPr>
            </a:lvl2pPr>
            <a:lvl3pPr marL="457200" indent="-26193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3pPr>
            <a:lvl4pPr marL="614363" indent="-1555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+mn-lt"/>
              </a:defRPr>
            </a:lvl4pPr>
            <a:lvl5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5pPr>
            <a:lvl6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6pPr>
            <a:lvl7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7pPr>
            <a:lvl8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8pPr>
            <a:lvl9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lvl="1"/>
            <a:r>
              <a:rPr lang="en-US" dirty="0" smtClean="0"/>
              <a:t>Engagement structure</a:t>
            </a:r>
            <a:endParaRPr lang="en-US" dirty="0"/>
          </a:p>
        </p:txBody>
      </p:sp>
      <p:sp>
        <p:nvSpPr>
          <p:cNvPr id="15" name="Rectangle 14">
            <a:hlinkClick r:id="" action="ppaction://noaction"/>
          </p:cNvPr>
          <p:cNvSpPr>
            <a:spLocks noGrp="1" noChangeArrowheads="1"/>
          </p:cNvSpPr>
          <p:nvPr>
            <p:custDataLst>
              <p:tags r:id="rId8"/>
            </p:custDataLst>
          </p:nvPr>
        </p:nvSpPr>
        <p:spPr bwMode="gray">
          <a:xfrm>
            <a:off x="2543175" y="3867150"/>
            <a:ext cx="3878263" cy="40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0963" tIns="80963" rIns="0" bIns="80963" numCol="1" anchor="ctr" anchorCtr="0" compatLnSpc="1">
            <a:prstTxWarp prst="textNoShape">
              <a:avLst/>
            </a:prstTxWarp>
            <a:noAutofit/>
          </a:bodyPr>
          <a:lstStyle>
            <a:lvl1pPr marL="0" indent="0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3675" indent="-19208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+mn-lt"/>
              </a:defRPr>
            </a:lvl2pPr>
            <a:lvl3pPr marL="457200" indent="-26193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3pPr>
            <a:lvl4pPr marL="614363" indent="-1555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+mn-lt"/>
              </a:defRPr>
            </a:lvl4pPr>
            <a:lvl5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5pPr>
            <a:lvl6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6pPr>
            <a:lvl7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7pPr>
            <a:lvl8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8pPr>
            <a:lvl9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lvl="1"/>
            <a:r>
              <a:rPr lang="en-US" dirty="0" smtClean="0"/>
              <a:t>Pricing</a:t>
            </a:r>
            <a:endParaRPr lang="en-US" dirty="0"/>
          </a:p>
        </p:txBody>
      </p:sp>
      <p:sp>
        <p:nvSpPr>
          <p:cNvPr id="17" name="Rectangle 16">
            <a:hlinkClick r:id="" action="ppaction://noaction"/>
          </p:cNvPr>
          <p:cNvSpPr>
            <a:spLocks noGrp="1" noChangeArrowheads="1"/>
          </p:cNvSpPr>
          <p:nvPr>
            <p:custDataLst>
              <p:tags r:id="rId9"/>
            </p:custDataLst>
          </p:nvPr>
        </p:nvSpPr>
        <p:spPr bwMode="gray">
          <a:xfrm>
            <a:off x="2543175" y="4273550"/>
            <a:ext cx="3878263" cy="40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0963" tIns="80963" rIns="0" bIns="80963" numCol="1" anchor="ctr" anchorCtr="0" compatLnSpc="1">
            <a:prstTxWarp prst="textNoShape">
              <a:avLst/>
            </a:prstTxWarp>
            <a:noAutofit/>
          </a:bodyPr>
          <a:lstStyle>
            <a:lvl1pPr marL="0" indent="0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3675" indent="-19208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+mn-lt"/>
              </a:defRPr>
            </a:lvl2pPr>
            <a:lvl3pPr marL="457200" indent="-26193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3pPr>
            <a:lvl4pPr marL="614363" indent="-1555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+mn-lt"/>
              </a:defRPr>
            </a:lvl4pPr>
            <a:lvl5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5pPr>
            <a:lvl6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6pPr>
            <a:lvl7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7pPr>
            <a:lvl8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8pPr>
            <a:lvl9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lvl="1"/>
            <a:r>
              <a:rPr lang="en-US" dirty="0" smtClean="0"/>
              <a:t>Appendix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959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S" val="1,2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phu3GdahUiK8o4NssHMFA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6uyCYJIhUeTlzI3yOn1cQ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wAcJ1YeHUeZlhGeOVY2TQ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800NikRP02BXKO4sWHcmg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bG649.Ns0KhnKl2cdtItA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4RTaAjHyEygaBEjBnBUjg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d8cdr_NxEeuHWjakEM17g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ck6a3bICEKzqrZLS.nD_g"/>
</p:tagLst>
</file>

<file path=ppt/theme/theme1.xml><?xml version="1.0" encoding="utf-8"?>
<a:theme xmlns:a="http://schemas.openxmlformats.org/drawingml/2006/main" name="Firm Format - English (US)">
  <a:themeElements>
    <a:clrScheme name="Firm Format 2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7E0FB"/>
      </a:accent1>
      <a:accent2>
        <a:srgbClr val="91B0FF"/>
      </a:accent2>
      <a:accent3>
        <a:srgbClr val="0066CC"/>
      </a:accent3>
      <a:accent4>
        <a:srgbClr val="002960"/>
      </a:accent4>
      <a:accent5>
        <a:srgbClr val="FF6600"/>
      </a:accent5>
      <a:accent6>
        <a:srgbClr val="808080"/>
      </a:accent6>
      <a:hlink>
        <a:srgbClr val="0066CC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Firm Format 1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EAEAEA"/>
        </a:accent1>
        <a:accent2>
          <a:srgbClr val="D0D0D0"/>
        </a:accent2>
        <a:accent3>
          <a:srgbClr val="909090"/>
        </a:accent3>
        <a:accent4>
          <a:srgbClr val="606060"/>
        </a:accent4>
        <a:accent5>
          <a:srgbClr val="FF6600"/>
        </a:accent5>
        <a:accent6>
          <a:srgbClr val="808080"/>
        </a:accent6>
        <a:hlink>
          <a:srgbClr val="909090"/>
        </a:hlink>
        <a:folHlink>
          <a:srgbClr val="6060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rm Format 2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91B0FF"/>
        </a:accent2>
        <a:accent3>
          <a:srgbClr val="0066CC"/>
        </a:accent3>
        <a:accent4>
          <a:srgbClr val="002960"/>
        </a:accent4>
        <a:accent5>
          <a:srgbClr val="FF6600"/>
        </a:accent5>
        <a:accent6>
          <a:srgbClr val="808080"/>
        </a:accent6>
        <a:hlink>
          <a:srgbClr val="0066CC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rm Format 3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C7C293"/>
        </a:accent2>
        <a:accent3>
          <a:srgbClr val="50A2A0"/>
        </a:accent3>
        <a:accent4>
          <a:srgbClr val="002960"/>
        </a:accent4>
        <a:accent5>
          <a:srgbClr val="FF6600"/>
        </a:accent5>
        <a:accent6>
          <a:srgbClr val="808080"/>
        </a:accent6>
        <a:hlink>
          <a:srgbClr val="50A2A0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FFFFFF"/>
      </a:accent1>
      <a:accent2>
        <a:srgbClr val="D0D0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BCBCBC"/>
      </a:accent6>
      <a:hlink>
        <a:srgbClr val="90909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Firm Format - English (US)</Template>
  <TotalTime>831</TotalTime>
  <Words>269</Words>
  <Application>Microsoft Macintosh PowerPoint</Application>
  <PresentationFormat>Custom</PresentationFormat>
  <Paragraphs>20</Paragraphs>
  <Slides>3</Slides>
  <Notes>3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Firm Format - English (US)</vt:lpstr>
      <vt:lpstr>think-cell Slide</vt:lpstr>
      <vt:lpstr>Our proposal to support %CLIENTNAME%</vt:lpstr>
      <vt:lpstr>Executive summary</vt:lpstr>
      <vt:lpstr>Contents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Our proposal to support %CLIENTNAME%</dc:title>
  <dc:creator>Fabian Friedrich</dc:creator>
  <cp:lastModifiedBy>sanjeev mishra</cp:lastModifiedBy>
  <cp:revision>15</cp:revision>
  <cp:lastPrinted>2008-09-19T11:06:26Z</cp:lastPrinted>
  <dcterms:created xsi:type="dcterms:W3CDTF">2014-11-19T03:44:20Z</dcterms:created>
  <dcterms:modified xsi:type="dcterms:W3CDTF">2014-11-25T02:52:41Z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le">
    <vt:lpwstr>Title</vt:lpwstr>
  </property>
  <property fmtid="{D5CDD505-2E9C-101B-9397-08002B2CF9AE}" pid="3" name="Final">
    <vt:bool>false</vt:bool>
  </property>
  <property fmtid="{D5CDD505-2E9C-101B-9397-08002B2CF9AE}" pid="4" name="Event">
    <vt:lpwstr/>
  </property>
  <property fmtid="{D5CDD505-2E9C-101B-9397-08002B2CF9AE}" pid="5" name="Delivery Date">
    <vt:lpwstr>Date</vt:lpwstr>
  </property>
  <property fmtid="{D5CDD505-2E9C-101B-9397-08002B2CF9AE}" pid="6" name="docid">
    <vt:lpwstr/>
  </property>
  <property fmtid="{D5CDD505-2E9C-101B-9397-08002B2CF9AE}" pid="7" name="Office2010EditCount">
    <vt:lpwstr>1</vt:lpwstr>
  </property>
  <property fmtid="{D5CDD505-2E9C-101B-9397-08002B2CF9AE}" pid="8" name="Office2003EditCount">
    <vt:lpwstr>0</vt:lpwstr>
  </property>
  <property fmtid="{D5CDD505-2E9C-101B-9397-08002B2CF9AE}" pid="9" name="LastEditedOfficeVersion">
    <vt:lpwstr>Office2010</vt:lpwstr>
  </property>
  <property fmtid="{D5CDD505-2E9C-101B-9397-08002B2CF9AE}" pid="10" name="Office2010WasSaved">
    <vt:lpwstr>1</vt:lpwstr>
  </property>
</Properties>
</file>