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embeddings/oleObject1.bin" ContentType="application/vnd.openxmlformats-officedocument.oleObject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261" r:id="rId3"/>
    <p:sldId id="267" r:id="rId4"/>
    <p:sldId id="266" r:id="rId5"/>
  </p:sldIdLst>
  <p:sldSz cx="8961438" cy="6721475"/>
  <p:notesSz cx="6743700" cy="9906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4" autoAdjust="0"/>
    <p:restoredTop sz="94684" autoAdjust="0"/>
  </p:normalViewPr>
  <p:slideViewPr>
    <p:cSldViewPr snapToGrid="0" snapToObjects="1">
      <p:cViewPr varScale="1">
        <p:scale>
          <a:sx n="153" d="100"/>
          <a:sy n="153" d="100"/>
        </p:scale>
        <p:origin x="-1512" y="-104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C82D0B-2745-43F5-A242-79DE1EE6F40C}" type="slidenum">
              <a:rPr lang="en-US" sz="1200" smtClean="0"/>
              <a:pPr eaLnBrk="1" hangingPunct="1"/>
              <a:t>0</a:t>
            </a:fld>
            <a:endParaRPr lang="en-US" sz="1200" dirty="0" smtClean="0"/>
          </a:p>
        </p:txBody>
      </p:sp>
      <p:sp>
        <p:nvSpPr>
          <p:cNvPr id="9219" name="Rectangle 9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4179E5-0EDB-47AA-9FBE-2AEF1778079B}" type="slidenum">
              <a:rPr lang="en-US" sz="1200" smtClean="0"/>
              <a:pPr eaLnBrk="1" hangingPunct="1"/>
              <a:t>1</a:t>
            </a:fld>
            <a:endParaRPr lang="en-US" sz="1200" dirty="0" smtClean="0"/>
          </a:p>
        </p:txBody>
      </p:sp>
      <p:sp>
        <p:nvSpPr>
          <p:cNvPr id="102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46100" y="5322888"/>
            <a:ext cx="5746750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9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 smtClean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 smtClean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05211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 noProof="0" dirty="0" smtClean="0">
                <a:latin typeface="+mn-lt"/>
              </a:rPr>
              <a:t>Last Modified 2014-11-18 10:46 PM Eastern Standard Time</a:t>
            </a:r>
            <a:endParaRPr lang="en-US" sz="900" baseline="0" noProof="0" dirty="0" smtClean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 smtClean="0">
                <a:latin typeface="+mn-lt"/>
              </a:rPr>
              <a:t>Printed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0" y="0"/>
            <a:ext cx="8958263" cy="6723063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latin typeface="+mn-lt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 smtClean="0">
                  <a:latin typeface="+mn-lt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4"/>
              <a:ext cx="322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CONFIDENTIAL AND PROPRIETARY</a:t>
              </a:r>
            </a:p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</p:grpSp>
      <p:sp>
        <p:nvSpPr>
          <p:cNvPr id="16" name="Rectangle 113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192338" y="6305550"/>
            <a:ext cx="6767512" cy="420688"/>
          </a:xfrm>
          <a:prstGeom prst="rect">
            <a:avLst/>
          </a:prstGeom>
          <a:solidFill>
            <a:srgbClr val="0029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 baseline="0" noProof="0" dirty="0" smtClean="0">
                <a:solidFill>
                  <a:schemeClr val="bg1"/>
                </a:solidFill>
                <a:latin typeface="+mn-lt"/>
              </a:rPr>
              <a:t>http://</a:t>
            </a:r>
            <a:r>
              <a:rPr lang="en-US" sz="1400" baseline="0" noProof="0" dirty="0" err="1" smtClean="0">
                <a:solidFill>
                  <a:schemeClr val="bg1"/>
                </a:solidFill>
                <a:latin typeface="+mn-lt"/>
              </a:rPr>
              <a:t>github.com</a:t>
            </a:r>
            <a:r>
              <a:rPr lang="en-US" sz="1400" baseline="0" noProof="0" dirty="0" smtClean="0">
                <a:solidFill>
                  <a:schemeClr val="bg1"/>
                </a:solidFill>
                <a:latin typeface="+mn-lt"/>
              </a:rPr>
              <a:t>/</a:t>
            </a:r>
            <a:r>
              <a:rPr lang="en-US" sz="1400" baseline="0" noProof="0" dirty="0" err="1" smtClean="0">
                <a:solidFill>
                  <a:schemeClr val="bg1"/>
                </a:solidFill>
                <a:latin typeface="+mn-lt"/>
              </a:rPr>
              <a:t>sanjusoftware</a:t>
            </a:r>
            <a:r>
              <a:rPr lang="en-US" sz="1400" baseline="0" noProof="0" dirty="0" smtClean="0">
                <a:solidFill>
                  <a:schemeClr val="bg1"/>
                </a:solidFill>
                <a:latin typeface="+mn-lt"/>
              </a:rPr>
              <a:t>/poi</a:t>
            </a:r>
            <a:endParaRPr lang="en-US" sz="1400" baseline="0" noProof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8816886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869673" y="1940591"/>
            <a:ext cx="204382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00" baseline="0" noProof="0" smtClean="0">
                <a:latin typeface="+mn-lt"/>
                <a:ea typeface="+mn-ea"/>
              </a:rPr>
              <a:t>Last Modified 2014-11-18 10:46 PM Eastern Standard Time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 smtClean="0">
                <a:latin typeface="+mn-lt"/>
                <a:ea typeface="+mn-ea"/>
              </a:rPr>
              <a:t>Printed</a:t>
            </a:r>
            <a:endParaRPr lang="en-US" baseline="0" noProof="0" dirty="0" smtClean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 smtClean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dirty="0" smtClean="0">
                  <a:latin typeface="+mn-lt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51076" y="6434981"/>
            <a:ext cx="198171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 smtClean="0">
                <a:latin typeface="+mn-lt"/>
                <a:ea typeface="+mn-ea"/>
              </a:rPr>
              <a:t>http://</a:t>
            </a:r>
            <a:r>
              <a:rPr lang="en-US" sz="1000" baseline="0" noProof="0" dirty="0" err="1" smtClean="0">
                <a:latin typeface="+mn-lt"/>
                <a:ea typeface="+mn-ea"/>
              </a:rPr>
              <a:t>github.com</a:t>
            </a:r>
            <a:r>
              <a:rPr lang="en-US" sz="1000" baseline="0" noProof="0" dirty="0" smtClean="0">
                <a:latin typeface="+mn-lt"/>
                <a:ea typeface="+mn-ea"/>
              </a:rPr>
              <a:t>/</a:t>
            </a:r>
            <a:r>
              <a:rPr lang="en-US" sz="1000" baseline="0" noProof="0" dirty="0" err="1" smtClean="0">
                <a:latin typeface="+mn-lt"/>
                <a:ea typeface="+mn-ea"/>
              </a:rPr>
              <a:t>sanjusoftware</a:t>
            </a:r>
            <a:r>
              <a:rPr lang="en-US" sz="1000" baseline="0" noProof="0" dirty="0" smtClean="0">
                <a:latin typeface="+mn-lt"/>
                <a:ea typeface="+mn-ea"/>
              </a:rPr>
              <a:t>/poi</a:t>
            </a:r>
            <a:endParaRPr lang="en-US" sz="1000" baseline="0" noProof="0" dirty="0">
              <a:latin typeface="+mn-lt"/>
              <a:ea typeface="+mn-ea"/>
            </a:endParaRP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3.xml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Relationship Id="rId9" Type="http://schemas.openxmlformats.org/officeDocument/2006/relationships/tags" Target="../tags/tag14.xml"/><Relationship Id="rId10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BottomPlaceholder"/>
          <p:cNvSpPr>
            <a:spLocks noChangeArrowheads="1"/>
          </p:cNvSpPr>
          <p:nvPr/>
        </p:nvSpPr>
        <p:spPr bwMode="auto">
          <a:xfrm>
            <a:off x="0" y="2240280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TitleTopPlaceholder"/>
          <p:cNvSpPr>
            <a:spLocks noChangeArrowheads="1"/>
          </p:cNvSpPr>
          <p:nvPr/>
        </p:nvSpPr>
        <p:spPr bwMode="auto">
          <a:xfrm>
            <a:off x="0" y="1905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3074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</p:spPr>
        <p:txBody>
          <a:bodyPr/>
          <a:lstStyle/>
          <a:p>
            <a:pPr eaLnBrk="1" hangingPunct="1"/>
            <a:r>
              <a:rPr lang="en-GB" dirty="0" smtClean="0"/>
              <a:t>Our proposal to support %</a:t>
            </a:r>
            <a:r>
              <a:rPr lang="en-GB" dirty="0" err="1" smtClean="0"/>
              <a:t>CLIENTNAME</a:t>
            </a:r>
            <a:r>
              <a:rPr lang="en-GB" dirty="0" smtClean="0"/>
              <a:t>%</a:t>
            </a:r>
            <a:endParaRPr lang="en-US" dirty="0" smtClean="0"/>
          </a:p>
        </p:txBody>
      </p:sp>
      <p:sp>
        <p:nvSpPr>
          <p:cNvPr id="3079" name="McK Date"/>
          <p:cNvSpPr txBox="1">
            <a:spLocks noChangeArrowheads="1"/>
          </p:cNvSpPr>
          <p:nvPr/>
        </p:nvSpPr>
        <p:spPr bwMode="auto">
          <a:xfrm>
            <a:off x="2640013" y="5199063"/>
            <a:ext cx="49355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+mn-lt"/>
              </a:rPr>
              <a:t>Date</a:t>
            </a:r>
          </a:p>
        </p:txBody>
      </p:sp>
      <p:sp>
        <p:nvSpPr>
          <p:cNvPr id="3080" name="McK Document type"/>
          <p:cNvSpPr txBox="1">
            <a:spLocks noChangeArrowheads="1"/>
          </p:cNvSpPr>
          <p:nvPr/>
        </p:nvSpPr>
        <p:spPr bwMode="auto">
          <a:xfrm>
            <a:off x="2640013" y="4931231"/>
            <a:ext cx="49355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+mn-lt"/>
              </a:rPr>
              <a:t>Document type</a:t>
            </a: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63262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519114" y="847725"/>
            <a:ext cx="7935912" cy="5027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000" tIns="144000" rIns="144000" bIns="14400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840"/>
              </a:spcAft>
            </a:pPr>
            <a:r>
              <a:rPr lang="en-US" sz="1400" b="1" dirty="0"/>
              <a:t>This page is for an executive summary – a brief, stand-alone version of a document that focuses on the most important messages. We usually include an executive summary in a deck intended to be read rather than presented</a:t>
            </a:r>
          </a:p>
          <a:p>
            <a:pPr>
              <a:spcAft>
                <a:spcPts val="840"/>
              </a:spcAft>
            </a:pPr>
            <a:r>
              <a:rPr lang="en-US" sz="1400" b="1" dirty="0"/>
              <a:t>Your executive summary should be</a:t>
            </a:r>
          </a:p>
          <a:p>
            <a:pPr lvl="1">
              <a:spcAft>
                <a:spcPts val="840"/>
              </a:spcAft>
            </a:pPr>
            <a:r>
              <a:rPr lang="en-US" sz="1400" b="1" dirty="0"/>
              <a:t>In 12 or 14 pt Arial and kept within this box. </a:t>
            </a:r>
            <a:r>
              <a:rPr lang="en-US" sz="1400" dirty="0"/>
              <a:t>This will give you the optimal number of characters per line for readability. If you need more space, do not reduce the type size – go onto a second </a:t>
            </a:r>
            <a:r>
              <a:rPr lang="en-US" sz="1400" dirty="0" smtClean="0"/>
              <a:t>page</a:t>
            </a:r>
            <a:endParaRPr lang="en-US" sz="1400" dirty="0"/>
          </a:p>
          <a:p>
            <a:pPr lvl="1">
              <a:spcAft>
                <a:spcPts val="840"/>
              </a:spcAft>
            </a:pPr>
            <a:r>
              <a:rPr lang="en-US" sz="1400" b="1" dirty="0"/>
              <a:t>Brief.</a:t>
            </a:r>
            <a:r>
              <a:rPr lang="en-US" sz="1400" dirty="0"/>
              <a:t> Cover the governing thought in the first paragraph and then, as bullet points, the supporting points at the key line level. Below that, include only the highlights of your content – e.g., the “killer” numbers, not the full data set. Do not include any content in the executive summary that is not in the body of the document</a:t>
            </a:r>
          </a:p>
          <a:p>
            <a:pPr lvl="1">
              <a:spcAft>
                <a:spcPts val="840"/>
              </a:spcAft>
            </a:pPr>
            <a:r>
              <a:rPr lang="en-US" sz="1400" b="1" dirty="0"/>
              <a:t>Easy to navigate.</a:t>
            </a:r>
            <a:r>
              <a:rPr lang="en-US" sz="1400" dirty="0"/>
              <a:t> Use bold type for the first paragraph and start each bullet with a sentence or phrase that encapsulates its main idea (also in bold)</a:t>
            </a:r>
          </a:p>
          <a:p>
            <a:pPr lvl="1">
              <a:spcAft>
                <a:spcPts val="840"/>
              </a:spcAft>
            </a:pPr>
            <a:r>
              <a:rPr lang="en-US" sz="1400" b="1" dirty="0"/>
              <a:t>Easy to read.</a:t>
            </a:r>
            <a:r>
              <a:rPr lang="en-US" sz="1400" dirty="0"/>
              <a:t> In English, this means writing in the shortest, simplest sentences possible – with a subject, verb, and object, preferably in that order. Favor active over passive verbs. Use plain words and the client’s terminology, not consulting jargon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Executive 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smtClean="0"/>
              <a:t>replace_placeholder#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004246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think-cell Slide" r:id="rId12" imgW="500" imgH="417" progId="TCLayout.ActiveDocument.1">
                  <p:embed/>
                </p:oleObj>
              </mc:Choice>
              <mc:Fallback>
                <p:oleObj name="think-cell Slide" r:id="rId12" imgW="500" imgH="41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en-US" dirty="0">
              <a:latin typeface="Arial"/>
              <a:sym typeface="Arial"/>
            </a:endParaRPr>
          </a:p>
        </p:txBody>
      </p:sp>
      <p:sp>
        <p:nvSpPr>
          <p:cNvPr id="14" name="TitleBottomPlaceholder"/>
          <p:cNvSpPr>
            <a:spLocks noChangeArrowheads="1"/>
          </p:cNvSpPr>
          <p:nvPr/>
        </p:nvSpPr>
        <p:spPr bwMode="auto">
          <a:xfrm>
            <a:off x="0" y="2240280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6" name="TitleTopPlaceholder"/>
          <p:cNvSpPr>
            <a:spLocks noChangeArrowheads="1"/>
          </p:cNvSpPr>
          <p:nvPr/>
        </p:nvSpPr>
        <p:spPr bwMode="auto">
          <a:xfrm>
            <a:off x="0" y="1905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888" y="230188"/>
            <a:ext cx="6181344" cy="292388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13" name="Rectangle 12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2543174" y="2238375"/>
            <a:ext cx="3878263" cy="406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b="1" dirty="0" smtClean="0"/>
              <a:t>Executive Summary</a:t>
            </a:r>
            <a:endParaRPr lang="en-US" b="1" dirty="0"/>
          </a:p>
        </p:txBody>
      </p:sp>
      <p:sp>
        <p:nvSpPr>
          <p:cNvPr id="10" name="Rectangle 9">
            <a:hlinkClick r:id="" action="ppaction://noaction"/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2543174" y="2644775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2550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Why McKinsey?</a:t>
            </a:r>
            <a:endParaRPr lang="en-US" dirty="0"/>
          </a:p>
        </p:txBody>
      </p:sp>
      <p:sp>
        <p:nvSpPr>
          <p:cNvPr id="11" name="Rectangle 10">
            <a:hlinkClick r:id="" action="ppaction://noaction"/>
          </p:cNvPr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543174" y="3052763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Detailed approach and methodology</a:t>
            </a:r>
            <a:endParaRPr lang="en-US" dirty="0"/>
          </a:p>
        </p:txBody>
      </p:sp>
      <p:sp>
        <p:nvSpPr>
          <p:cNvPr id="12" name="Rectangle 11">
            <a:hlinkClick r:id="" action="ppaction://noaction"/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2543174" y="3459163"/>
            <a:ext cx="3878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255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Engagement structure</a:t>
            </a:r>
            <a:endParaRPr lang="en-US" dirty="0"/>
          </a:p>
        </p:txBody>
      </p:sp>
      <p:sp>
        <p:nvSpPr>
          <p:cNvPr id="15" name="Rectangle 14">
            <a:hlinkClick r:id="" action="ppaction://noaction"/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543175" y="38671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17" name="Rectangle 16">
            <a:hlinkClick r:id="" action="ppaction://noaction"/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2543175" y="4273550"/>
            <a:ext cx="38782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63" tIns="80963" rIns="0" bIns="80963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5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hu3GdahUiK8o4NssHMF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6uyCYJIhUeTlzI3yOn1c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AcJ1YeHUeZlhGeOVY2T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00NikRP02BXKO4sWHcm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G649.Ns0KhnKl2cdtI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8cdr_NxEeuHWjakEM17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k6a3bICEKzqrZLS.nD_g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2565</TotalTime>
  <Words>272</Words>
  <Application>Microsoft Macintosh PowerPoint</Application>
  <PresentationFormat>Custom</PresentationFormat>
  <Paragraphs>21</Paragraphs>
  <Slides>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Firm Format - English (US)</vt:lpstr>
      <vt:lpstr>think-cell Slide</vt:lpstr>
      <vt:lpstr>Our proposal to support %CLIENTNAME%</vt:lpstr>
      <vt:lpstr>Executive summary</vt:lpstr>
      <vt:lpstr>#replace_placeholder#</vt:lpstr>
      <vt:lpstr>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proposal to support %CLIENTNAME%</dc:title>
  <dc:creator>Fabian Friedrich</dc:creator>
  <cp:lastModifiedBy>sanjeev mishra</cp:lastModifiedBy>
  <cp:revision>18</cp:revision>
  <cp:lastPrinted>2008-09-19T11:06:26Z</cp:lastPrinted>
  <dcterms:created xsi:type="dcterms:W3CDTF">2014-11-19T03:44:20Z</dcterms:created>
  <dcterms:modified xsi:type="dcterms:W3CDTF">2014-11-26T07:46:32Z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