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56" r:id="rId3"/>
    <p:sldId id="257" r:id="rId4"/>
    <p:sldId id="258" r:id="rId5"/>
    <p:sldId id="259" r:id="rId6"/>
    <p:sldId id="260" r:id="rId7"/>
    <p:sldId id="261" r:id="rId8"/>
    <p:sldId id="268" r:id="rId9"/>
    <p:sldId id="265" r:id="rId10"/>
    <p:sldId id="266" r:id="rId11"/>
    <p:sldId id="262"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Lato" panose="020F0502020204030203" pitchFamily="34" charset="0"/>
      <p:regular r:id="rId16"/>
      <p:bold r:id="rId17"/>
      <p:italic r:id="rId18"/>
      <p:boldItalic r:id="rId19"/>
    </p:embeddedFont>
    <p:embeddedFont>
      <p:font typeface="Lato Black" panose="020F0502020204030203" pitchFamily="34" charset="0"/>
      <p:bold r:id="rId20"/>
      <p:boldItalic r:id="rId21"/>
    </p:embeddedFont>
    <p:embeddedFont>
      <p:font typeface="Roboto" panose="02000000000000000000" pitchFamily="2"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4ID0MW+58A5oAZz0iuzSAYbU9/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 SEKHARA REDDY" initials="RSR" lastIdx="1" clrIdx="0">
    <p:extLst>
      <p:ext uri="{19B8F6BF-5375-455C-9EA6-DF929625EA0E}">
        <p15:presenceInfo xmlns:p15="http://schemas.microsoft.com/office/powerpoint/2012/main" userId="b24dc675f3f1078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2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071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Sudarshana</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207053" y="2953794"/>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p>
          <a:p>
            <a:pPr marL="0" marR="0" lvl="0" indent="0" algn="l" rtl="0">
              <a:lnSpc>
                <a:spcPct val="150000"/>
              </a:lnSpc>
              <a:spcBef>
                <a:spcPts val="0"/>
              </a:spcBef>
              <a:spcAft>
                <a:spcPts val="0"/>
              </a:spcAft>
              <a:buClr>
                <a:srgbClr val="000000"/>
              </a:buClr>
              <a:buSzPts val="1800"/>
              <a:buFont typeface="Arial"/>
              <a:buNone/>
            </a:pPr>
            <a:r>
              <a:rPr lang="en" sz="1700" dirty="0">
                <a:solidFill>
                  <a:schemeClr val="lt1"/>
                </a:solidFill>
                <a:latin typeface="Trebuchet MS"/>
                <a:ea typeface="Trebuchet MS"/>
                <a:cs typeface="Trebuchet MS"/>
                <a:sym typeface="Trebuchet MS"/>
              </a:rPr>
              <a:t>A team of 3 students persuing Btech with a Mentor.</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:20</a:t>
            </a:r>
            <a:r>
              <a:rPr lang="en" sz="1200" i="0" u="none" strike="noStrike" cap="none" baseline="30000" dirty="0">
                <a:solidFill>
                  <a:schemeClr val="lt1"/>
                </a:solidFill>
                <a:latin typeface="Trebuchet MS"/>
                <a:ea typeface="Trebuchet MS"/>
                <a:cs typeface="Trebuchet MS"/>
                <a:sym typeface="Trebuchet MS"/>
              </a:rPr>
              <a:t>th</a:t>
            </a:r>
            <a:r>
              <a:rPr lang="en" sz="1200" i="0" u="none" strike="noStrike" cap="none" dirty="0">
                <a:solidFill>
                  <a:schemeClr val="lt1"/>
                </a:solidFill>
                <a:latin typeface="Trebuchet MS"/>
                <a:ea typeface="Trebuchet MS"/>
                <a:cs typeface="Trebuchet MS"/>
                <a:sym typeface="Trebuchet MS"/>
              </a:rPr>
              <a:t> September 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		</a:t>
            </a:r>
            <a:r>
              <a:rPr lang="en-US" sz="1400" b="0" i="0" u="none" strike="noStrike" cap="none" dirty="0">
                <a:solidFill>
                  <a:srgbClr val="222222"/>
                </a:solidFill>
                <a:highlight>
                  <a:srgbClr val="FFFFFF"/>
                </a:highlight>
                <a:latin typeface="Lato"/>
                <a:ea typeface="Lato"/>
                <a:cs typeface="Lato"/>
                <a:sym typeface="Lato"/>
              </a:rPr>
              <a:t>Deploying video analytics technology can help banks convert their existing CCTV systems into a smart tool to enhance their operational efficiency and customer delight. Our product provides high accuracy for detection of people and weapons. If given a chance we can enhance the model with some special features like giving the exact area/location in the bank where the suspicious activity is performed.</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E0F0AA92-6308-DF3B-39A2-447F70B84140}"/>
              </a:ext>
            </a:extLst>
          </p:cNvPr>
          <p:cNvPicPr>
            <a:picLocks noChangeAspect="1"/>
          </p:cNvPicPr>
          <p:nvPr/>
        </p:nvPicPr>
        <p:blipFill>
          <a:blip r:embed="rId3"/>
          <a:stretch>
            <a:fillRect/>
          </a:stretch>
        </p:blipFill>
        <p:spPr>
          <a:xfrm>
            <a:off x="0" y="961055"/>
            <a:ext cx="8992537" cy="2288773"/>
          </a:xfrm>
          <a:prstGeom prst="rect">
            <a:avLst/>
          </a:prstGeom>
        </p:spPr>
      </p:pic>
      <p:pic>
        <p:nvPicPr>
          <p:cNvPr id="4" name="Picture 3">
            <a:extLst>
              <a:ext uri="{FF2B5EF4-FFF2-40B4-BE49-F238E27FC236}">
                <a16:creationId xmlns:a16="http://schemas.microsoft.com/office/drawing/2014/main" id="{07245DCC-C97E-46B1-9741-E61AE7C1D116}"/>
              </a:ext>
            </a:extLst>
          </p:cNvPr>
          <p:cNvPicPr>
            <a:picLocks noChangeAspect="1"/>
          </p:cNvPicPr>
          <p:nvPr/>
        </p:nvPicPr>
        <p:blipFill>
          <a:blip r:embed="rId4"/>
          <a:stretch>
            <a:fillRect/>
          </a:stretch>
        </p:blipFill>
        <p:spPr>
          <a:xfrm>
            <a:off x="6313333" y="3417875"/>
            <a:ext cx="2010750" cy="1389115"/>
          </a:xfrm>
          <a:prstGeom prst="rect">
            <a:avLst/>
          </a:prstGeom>
        </p:spPr>
      </p:pic>
      <p:pic>
        <p:nvPicPr>
          <p:cNvPr id="6" name="Picture 5">
            <a:extLst>
              <a:ext uri="{FF2B5EF4-FFF2-40B4-BE49-F238E27FC236}">
                <a16:creationId xmlns:a16="http://schemas.microsoft.com/office/drawing/2014/main" id="{5A52036B-66CE-4C8A-BDAE-132FB3BBB680}"/>
              </a:ext>
            </a:extLst>
          </p:cNvPr>
          <p:cNvPicPr>
            <a:picLocks noChangeAspect="1"/>
          </p:cNvPicPr>
          <p:nvPr/>
        </p:nvPicPr>
        <p:blipFill>
          <a:blip r:embed="rId5"/>
          <a:stretch>
            <a:fillRect/>
          </a:stretch>
        </p:blipFill>
        <p:spPr>
          <a:xfrm>
            <a:off x="383953" y="3422503"/>
            <a:ext cx="1987652" cy="1416123"/>
          </a:xfrm>
          <a:prstGeom prst="rect">
            <a:avLst/>
          </a:prstGeom>
        </p:spPr>
      </p:pic>
      <p:pic>
        <p:nvPicPr>
          <p:cNvPr id="8" name="Picture 7">
            <a:extLst>
              <a:ext uri="{FF2B5EF4-FFF2-40B4-BE49-F238E27FC236}">
                <a16:creationId xmlns:a16="http://schemas.microsoft.com/office/drawing/2014/main" id="{2321996B-5707-4042-8695-9616736D7FEC}"/>
              </a:ext>
            </a:extLst>
          </p:cNvPr>
          <p:cNvPicPr>
            <a:picLocks noChangeAspect="1"/>
          </p:cNvPicPr>
          <p:nvPr/>
        </p:nvPicPr>
        <p:blipFill>
          <a:blip r:embed="rId6"/>
          <a:stretch>
            <a:fillRect/>
          </a:stretch>
        </p:blipFill>
        <p:spPr>
          <a:xfrm>
            <a:off x="3106832" y="3438320"/>
            <a:ext cx="2563988" cy="1384487"/>
          </a:xfrm>
          <a:prstGeom prst="rect">
            <a:avLst/>
          </a:prstGeom>
        </p:spPr>
      </p:pic>
      <p:sp>
        <p:nvSpPr>
          <p:cNvPr id="9" name="TextBox 8">
            <a:extLst>
              <a:ext uri="{FF2B5EF4-FFF2-40B4-BE49-F238E27FC236}">
                <a16:creationId xmlns:a16="http://schemas.microsoft.com/office/drawing/2014/main" id="{3B2815F9-0B69-407E-B9A3-4EBDA6733E06}"/>
              </a:ext>
            </a:extLst>
          </p:cNvPr>
          <p:cNvSpPr txBox="1"/>
          <p:nvPr/>
        </p:nvSpPr>
        <p:spPr>
          <a:xfrm>
            <a:off x="3014118" y="3397048"/>
            <a:ext cx="1144865" cy="307777"/>
          </a:xfrm>
          <a:prstGeom prst="rect">
            <a:avLst/>
          </a:prstGeom>
          <a:noFill/>
        </p:spPr>
        <p:txBody>
          <a:bodyPr wrap="none" rtlCol="0">
            <a:spAutoFit/>
          </a:bodyPr>
          <a:lstStyle/>
          <a:p>
            <a:r>
              <a:rPr lang="en-IN" dirty="0">
                <a:solidFill>
                  <a:srgbClr val="FF0000"/>
                </a:solidFill>
              </a:rPr>
              <a:t>Persons =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25305" y="1242474"/>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46197" y="2101173"/>
            <a:ext cx="4559100" cy="263943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a:t>
            </a:r>
          </a:p>
          <a:p>
            <a:pPr marL="0" lvl="0" indent="0" algn="l" rtl="0">
              <a:lnSpc>
                <a:spcPct val="150000"/>
              </a:lnSpc>
              <a:spcBef>
                <a:spcPts val="0"/>
              </a:spcBef>
              <a:spcAft>
                <a:spcPts val="1600"/>
              </a:spcAft>
              <a:buSzPts val="1800"/>
              <a:buNone/>
            </a:pPr>
            <a:r>
              <a:rPr lang="pt-BR" sz="1500" dirty="0"/>
              <a:t>Balarama Murthy P V N (Leader)</a:t>
            </a:r>
            <a:endParaRPr lang="en" sz="1500" dirty="0"/>
          </a:p>
          <a:p>
            <a:pPr marL="0" lvl="0" indent="0" algn="l" rtl="0">
              <a:lnSpc>
                <a:spcPct val="150000"/>
              </a:lnSpc>
              <a:spcBef>
                <a:spcPts val="0"/>
              </a:spcBef>
              <a:spcAft>
                <a:spcPts val="1600"/>
              </a:spcAft>
              <a:buSzPts val="1800"/>
              <a:buNone/>
            </a:pPr>
            <a:r>
              <a:rPr lang="en-IN" sz="1500" dirty="0"/>
              <a:t>Sanjuth </a:t>
            </a:r>
            <a:r>
              <a:rPr lang="en-IN" sz="1500" dirty="0" err="1"/>
              <a:t>Reddy.P</a:t>
            </a:r>
            <a:endParaRPr lang="en-IN" sz="1500" dirty="0"/>
          </a:p>
          <a:p>
            <a:pPr marL="0" lvl="0" indent="0" algn="l" rtl="0">
              <a:lnSpc>
                <a:spcPct val="150000"/>
              </a:lnSpc>
              <a:spcBef>
                <a:spcPts val="0"/>
              </a:spcBef>
              <a:spcAft>
                <a:spcPts val="1600"/>
              </a:spcAft>
              <a:buSzPts val="1800"/>
              <a:buNone/>
            </a:pPr>
            <a:r>
              <a:rPr lang="fi-FI" sz="1500" dirty="0"/>
              <a:t>P V V S Sai Kiran</a:t>
            </a:r>
            <a:endParaRPr lang="en-IN" sz="1500" dirty="0"/>
          </a:p>
          <a:p>
            <a:pPr marL="0" lvl="0" indent="0" algn="l" rtl="0">
              <a:lnSpc>
                <a:spcPct val="150000"/>
              </a:lnSpc>
              <a:spcBef>
                <a:spcPts val="0"/>
              </a:spcBef>
              <a:spcAft>
                <a:spcPts val="1600"/>
              </a:spcAft>
              <a:buSzPts val="1800"/>
              <a:buNone/>
            </a:pPr>
            <a:r>
              <a:rPr lang="en" sz="1500" dirty="0"/>
              <a:t>Sai Likhita 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64257" y="706876"/>
            <a:ext cx="8238600" cy="37419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dirty="0">
                <a:solidFill>
                  <a:srgbClr val="4A4548"/>
                </a:solidFill>
                <a:effectLst/>
                <a:latin typeface="lato" panose="020F0502020204030203" pitchFamily="34" charset="0"/>
              </a:rPr>
              <a:t>Bank is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a:t>
            </a:r>
            <a:r>
              <a:rPr lang="en-US" dirty="0">
                <a:solidFill>
                  <a:srgbClr val="4A4548"/>
                </a:solidFill>
                <a:latin typeface="lato" panose="020F0502020204030203" pitchFamily="34" charset="0"/>
              </a:rPr>
              <a:t>t</a:t>
            </a:r>
            <a:r>
              <a:rPr lang="en-US" b="0" i="0" dirty="0">
                <a:solidFill>
                  <a:srgbClr val="4A4548"/>
                </a:solidFill>
                <a:effectLst/>
                <a:latin typeface="lato" panose="020F0502020204030203" pitchFamily="34" charset="0"/>
              </a:rPr>
              <a:t>o understand the customer sentiments, understand the patterns /behaviors/actions in certain branches for proactive surveillance and provide better services to customers.</a:t>
            </a: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b="1" i="0" u="none" strike="noStrike" cap="none" dirty="0">
                <a:solidFill>
                  <a:srgbClr val="222222"/>
                </a:solidFill>
                <a:highlight>
                  <a:srgbClr val="FFFFFF"/>
                </a:highlight>
                <a:latin typeface="Lato"/>
                <a:ea typeface="Lato"/>
                <a:cs typeface="Lato"/>
                <a:sym typeface="Lato"/>
              </a:rPr>
              <a:t>Why did you decide to solve this Problem statement?</a:t>
            </a:r>
          </a:p>
          <a:p>
            <a:pPr algn="l"/>
            <a:r>
              <a:rPr lang="en-US" b="0" i="0" dirty="0">
                <a:solidFill>
                  <a:srgbClr val="231F20"/>
                </a:solidFill>
                <a:effectLst/>
                <a:latin typeface="ff2"/>
              </a:rPr>
              <a:t>		We live in a digital world where AI and automation have entered every walk of professional life. It is very tough to operate surveillance cameras with human intervention to detect </a:t>
            </a:r>
          </a:p>
          <a:p>
            <a:pPr algn="l"/>
            <a:r>
              <a:rPr lang="en-US" b="0" i="0" dirty="0">
                <a:solidFill>
                  <a:srgbClr val="231F20"/>
                </a:solidFill>
                <a:effectLst/>
                <a:latin typeface="ff2"/>
              </a:rPr>
              <a:t>abnormal activities. Fully automating surveillance with smart video capturing capabilities using integration of </a:t>
            </a:r>
            <a:r>
              <a:rPr lang="en-US" dirty="0">
                <a:solidFill>
                  <a:srgbClr val="231F20"/>
                </a:solidFill>
                <a:latin typeface="ff2"/>
              </a:rPr>
              <a:t>Video Analytics and </a:t>
            </a:r>
            <a:r>
              <a:rPr lang="en-US" b="0" i="0" dirty="0">
                <a:solidFill>
                  <a:srgbClr val="231F20"/>
                </a:solidFill>
                <a:effectLst/>
                <a:latin typeface="ff2"/>
              </a:rPr>
              <a:t>deep learning technique is one of the most advanced means of remotely monitoring strange activities with exact location, time of event occurred along with facial recognition of criminal.</a:t>
            </a:r>
          </a:p>
          <a:p>
            <a:pPr algn="l"/>
            <a:r>
              <a:rPr lang="en-US" dirty="0">
                <a:solidFill>
                  <a:srgbClr val="231F20"/>
                </a:solidFill>
                <a:latin typeface="ff2"/>
              </a:rPr>
              <a:t>T</a:t>
            </a:r>
            <a:r>
              <a:rPr lang="en-US" b="0" i="0" dirty="0">
                <a:solidFill>
                  <a:srgbClr val="231F20"/>
                </a:solidFill>
                <a:effectLst/>
                <a:latin typeface="ff2"/>
              </a:rPr>
              <a:t>heft detection, weapon detection, unusual happenings in crowded places like banks, monitoring the suspicious activities of each individual to provide a secure </a:t>
            </a:r>
            <a:r>
              <a:rPr lang="en-IN" b="0" i="0" dirty="0">
                <a:solidFill>
                  <a:srgbClr val="231F20"/>
                </a:solidFill>
                <a:effectLst/>
                <a:latin typeface="ff2"/>
              </a:rPr>
              <a:t>and hassle free environment</a:t>
            </a:r>
            <a:r>
              <a:rPr lang="en-US" b="0" i="0" dirty="0">
                <a:solidFill>
                  <a:srgbClr val="231F20"/>
                </a:solidFill>
                <a:effectLst/>
                <a:latin typeface="ff2"/>
              </a:rPr>
              <a:t>.</a:t>
            </a:r>
          </a:p>
          <a:p>
            <a:pPr algn="l"/>
            <a:r>
              <a:rPr lang="en-US" b="0" i="0" dirty="0">
                <a:solidFill>
                  <a:srgbClr val="333333"/>
                </a:solidFill>
                <a:effectLst/>
                <a:latin typeface="Roboto" panose="02000000000000000000" pitchFamily="2" charset="0"/>
              </a:rPr>
              <a:t>		With video analytics, banks will effectively be able to transform CCTV feeds into solutions that can be leveraged as a part of their customer experience decision-making and operations monitoring workflow.</a:t>
            </a:r>
            <a:endParaRPr lang="en-US" b="0" i="0" dirty="0">
              <a:solidFill>
                <a:srgbClr val="231F20"/>
              </a:solidFill>
              <a:effectLst/>
              <a:latin typeface="ff2"/>
            </a:endParaRPr>
          </a:p>
          <a:p>
            <a:pPr algn="l"/>
            <a:endParaRPr b="1"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426014"/>
            <a:ext cx="8238600" cy="452207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endParaRPr sz="14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Banks :   </a:t>
            </a:r>
          </a:p>
          <a:p>
            <a:pPr marR="0" lvl="0" algn="l" rtl="0">
              <a:lnSpc>
                <a:spcPct val="115000"/>
              </a:lnSpc>
              <a:spcBef>
                <a:spcPts val="1000"/>
              </a:spcBef>
              <a:spcAft>
                <a:spcPts val="1000"/>
              </a:spcAft>
              <a:buClr>
                <a:srgbClr val="000000"/>
              </a:buClr>
              <a:buSzPts val="1200"/>
            </a:pPr>
            <a:r>
              <a:rPr lang="en-US" sz="1200" dirty="0">
                <a:latin typeface="Lato"/>
                <a:ea typeface="Lato"/>
                <a:cs typeface="Lato"/>
                <a:sym typeface="Lato"/>
              </a:rPr>
              <a:t>		</a:t>
            </a:r>
            <a:r>
              <a:rPr lang="en-US" sz="1200" b="0" i="0" u="none" strike="noStrike" cap="none" dirty="0">
                <a:solidFill>
                  <a:srgbClr val="000000"/>
                </a:solidFill>
                <a:latin typeface="Lato"/>
                <a:ea typeface="Lato"/>
                <a:cs typeface="Lato"/>
                <a:sym typeface="Lato"/>
              </a:rPr>
              <a:t>Banks are on the front line in the face of increasingly sophisticated cyber attacks. The advanced video analytics integrated CCTV systems continuously monitor restricted access and sensitive areas such as the locker area, cash chests, cashier counters, and server rooms etc. If any activity or </a:t>
            </a:r>
            <a:r>
              <a:rPr lang="en-US" sz="1200" b="0" i="0" u="none" strike="noStrike" cap="none" dirty="0" err="1">
                <a:solidFill>
                  <a:srgbClr val="000000"/>
                </a:solidFill>
                <a:latin typeface="Lato"/>
                <a:ea typeface="Lato"/>
                <a:cs typeface="Lato"/>
                <a:sym typeface="Lato"/>
              </a:rPr>
              <a:t>behaviour</a:t>
            </a:r>
            <a:r>
              <a:rPr lang="en-US" sz="1200" b="0" i="0" u="none" strike="noStrike" cap="none" dirty="0">
                <a:solidFill>
                  <a:srgbClr val="000000"/>
                </a:solidFill>
                <a:latin typeface="Lato"/>
                <a:ea typeface="Lato"/>
                <a:cs typeface="Lato"/>
                <a:sym typeface="Lato"/>
              </a:rPr>
              <a:t> which is not appropriate or suspicious is observed by the cameras, such as tampering with ATMs, carrying a weapon or someone trying to enter a restricted area, the system automatically raises alerts to draw attention. This decreases the manual effort. </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600" b="1" i="0" u="none" strike="noStrike" cap="none" dirty="0">
                <a:solidFill>
                  <a:srgbClr val="000000"/>
                </a:solidFill>
                <a:latin typeface="Lato"/>
                <a:ea typeface="Lato"/>
                <a:cs typeface="Lato"/>
                <a:sym typeface="Lato"/>
              </a:rPr>
              <a:t>Retail Industry :</a:t>
            </a:r>
          </a:p>
          <a:p>
            <a:pPr marR="0" lvl="0" algn="l" rtl="0">
              <a:lnSpc>
                <a:spcPct val="115000"/>
              </a:lnSpc>
              <a:spcBef>
                <a:spcPts val="1000"/>
              </a:spcBef>
              <a:spcAft>
                <a:spcPts val="1000"/>
              </a:spcAft>
              <a:buClr>
                <a:srgbClr val="000000"/>
              </a:buClr>
              <a:buSzPts val="1200"/>
            </a:pPr>
            <a:r>
              <a:rPr lang="en-US" sz="1600" b="1" dirty="0">
                <a:latin typeface="Lato"/>
                <a:ea typeface="Lato"/>
                <a:cs typeface="Lato"/>
                <a:sym typeface="Lato"/>
              </a:rPr>
              <a:t>                                       </a:t>
            </a:r>
            <a:r>
              <a:rPr lang="en-US" sz="1200" i="0" u="none" strike="noStrike" cap="none" dirty="0">
                <a:solidFill>
                  <a:srgbClr val="000000"/>
                </a:solidFill>
                <a:latin typeface="Lato"/>
                <a:ea typeface="Lato"/>
                <a:cs typeface="Lato"/>
                <a:sym typeface="Lato"/>
              </a:rPr>
              <a:t>There are two reasons retailers have taken advantage of video analytics far more than other vertical markets. First, retailers generally face more theft than any other vertical market. Analytics can help catch suspects by alerting in real-time. After the fact, analytics used for search purposes are far more effective to identify a theft than rewinding and fast-forwarding through video.</a:t>
            </a:r>
          </a:p>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r>
              <a:rPr lang="en-US" sz="1200" dirty="0">
                <a:latin typeface="Lato"/>
                <a:ea typeface="Lato"/>
                <a:cs typeface="Lato"/>
                <a:sym typeface="Lato"/>
              </a:rPr>
              <a:t>Our product also provides the count of people and the time period for which activity is performed by a customer in real-time.</a:t>
            </a:r>
            <a:endParaRPr lang="en-US" sz="1200" i="0" u="none" strike="noStrike" cap="none" dirty="0">
              <a:solidFill>
                <a:srgbClr val="000000"/>
              </a:solidFill>
              <a:latin typeface="Lato"/>
              <a:ea typeface="Lato"/>
              <a:cs typeface="Lato"/>
              <a:sym typeface="Lato"/>
            </a:endParaRPr>
          </a:p>
          <a:p>
            <a:pPr marR="0" lvl="0" algn="l" rtl="0">
              <a:lnSpc>
                <a:spcPct val="115000"/>
              </a:lnSpc>
              <a:spcBef>
                <a:spcPts val="1000"/>
              </a:spcBef>
              <a:spcAft>
                <a:spcPts val="1000"/>
              </a:spcAft>
              <a:buClr>
                <a:srgbClr val="000000"/>
              </a:buClr>
              <a:buSzPts val="1200"/>
            </a:pPr>
            <a:endParaRPr lang="en-US" sz="120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		CCTV systems provide only videos .They are not as efficient as CCTV systems integrated with Video Analytics. Since video analytics keep track of safety measures time to time. </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91728" y="1482213"/>
            <a:ext cx="8568814" cy="31119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dirty="0">
                <a:solidFill>
                  <a:srgbClr val="4A4548"/>
                </a:solidFill>
                <a:highlight>
                  <a:srgbClr val="FFFFFF"/>
                </a:highlight>
              </a:rPr>
              <a:t>Azure Video Analyzer : </a:t>
            </a:r>
            <a:br>
              <a:rPr lang="en" sz="1400" dirty="0">
                <a:solidFill>
                  <a:srgbClr val="4A4548"/>
                </a:solidFill>
                <a:highlight>
                  <a:srgbClr val="FFFFFF"/>
                </a:highlight>
              </a:rPr>
            </a:br>
            <a:r>
              <a:rPr lang="en" sz="1400" dirty="0">
                <a:solidFill>
                  <a:srgbClr val="4A4548"/>
                </a:solidFill>
                <a:highlight>
                  <a:srgbClr val="FFFFFF"/>
                </a:highlight>
              </a:rPr>
              <a:t>		</a:t>
            </a:r>
            <a:r>
              <a:rPr lang="en-IN" sz="1200" b="0" dirty="0">
                <a:solidFill>
                  <a:srgbClr val="4A4548"/>
                </a:solidFill>
                <a:highlight>
                  <a:srgbClr val="FFFFFF"/>
                </a:highlight>
              </a:rPr>
              <a:t>Azure Video Analyzer to extract insights according to requirements from videos. Power new forms of content discovery such as extracting suspicious expressions of thefts, searching for spoken words, faces, characters, and emotions. </a:t>
            </a:r>
            <a:br>
              <a:rPr lang="en-IN" sz="1200" b="0" dirty="0">
                <a:solidFill>
                  <a:srgbClr val="4A4548"/>
                </a:solidFill>
                <a:highlight>
                  <a:srgbClr val="FFFFFF"/>
                </a:highlight>
              </a:rPr>
            </a:br>
            <a:br>
              <a:rPr lang="en-IN" sz="1200" b="0" dirty="0">
                <a:solidFill>
                  <a:srgbClr val="4A4548"/>
                </a:solidFill>
                <a:highlight>
                  <a:srgbClr val="FFFFFF"/>
                </a:highlight>
              </a:rPr>
            </a:br>
            <a:r>
              <a:rPr lang="en-IN" sz="1400" dirty="0">
                <a:solidFill>
                  <a:srgbClr val="4A4548"/>
                </a:solidFill>
                <a:highlight>
                  <a:srgbClr val="FFFFFF"/>
                </a:highlight>
              </a:rPr>
              <a:t>Azure Machine Learning Tool :</a:t>
            </a:r>
            <a:br>
              <a:rPr lang="en-IN" sz="1400" dirty="0">
                <a:solidFill>
                  <a:srgbClr val="4A4548"/>
                </a:solidFill>
                <a:highlight>
                  <a:srgbClr val="FFFFFF"/>
                </a:highlight>
              </a:rPr>
            </a:br>
            <a:r>
              <a:rPr lang="en-IN" sz="1400" dirty="0">
                <a:solidFill>
                  <a:srgbClr val="4A4548"/>
                </a:solidFill>
                <a:highlight>
                  <a:srgbClr val="FFFFFF"/>
                </a:highlight>
              </a:rPr>
              <a:t>		</a:t>
            </a:r>
            <a:r>
              <a:rPr lang="en-IN" sz="1200" b="0" dirty="0">
                <a:solidFill>
                  <a:srgbClr val="4A4548"/>
                </a:solidFill>
                <a:highlight>
                  <a:srgbClr val="FFFFFF"/>
                </a:highlight>
              </a:rPr>
              <a:t>Azure Machine Learning tool will be used for building models which is capable </a:t>
            </a:r>
            <a:r>
              <a:rPr lang="en-IN" sz="1200" b="0">
                <a:solidFill>
                  <a:srgbClr val="4A4548"/>
                </a:solidFill>
                <a:highlight>
                  <a:srgbClr val="FFFFFF"/>
                </a:highlight>
              </a:rPr>
              <a:t>of detecting </a:t>
            </a:r>
            <a:r>
              <a:rPr lang="en-IN" sz="1200" b="0" dirty="0">
                <a:solidFill>
                  <a:srgbClr val="4A4548"/>
                </a:solidFill>
                <a:highlight>
                  <a:srgbClr val="FFFFFF"/>
                </a:highlight>
              </a:rPr>
              <a:t>weapons and theft.</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79949" y="1284862"/>
            <a:ext cx="8238600" cy="36770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A pre-trained model(YOLO algorithm) is used to detect the weapons and people in a real –time video. It also outputs the number of people in the video and the time period for which the activity is performed by the customer. Our product </a:t>
            </a:r>
            <a:r>
              <a:rPr lang="en-US" sz="1200" dirty="0">
                <a:latin typeface="Lato"/>
                <a:ea typeface="Lato"/>
                <a:cs typeface="Lato"/>
                <a:sym typeface="Lato"/>
              </a:rPr>
              <a:t>sends alert signals if any suspicious activity is detected. Frames are generated per second and track of number of people in each frame is maintained. If any suspicious activity is detected by the model ,it immediately alerts us. Further, the continuous monitoring and ability to smartly detect weapons, suspicious </a:t>
            </a:r>
            <a:r>
              <a:rPr lang="en-US" sz="1200" dirty="0" err="1">
                <a:latin typeface="Lato"/>
                <a:ea typeface="Lato"/>
                <a:cs typeface="Lato"/>
                <a:sym typeface="Lato"/>
              </a:rPr>
              <a:t>behaviour</a:t>
            </a:r>
            <a:r>
              <a:rPr lang="en-US" sz="1200" dirty="0">
                <a:latin typeface="Lato"/>
                <a:ea typeface="Lato"/>
                <a:cs typeface="Lato"/>
                <a:sym typeface="Lato"/>
              </a:rPr>
              <a:t> or unattended objects allows the system to raise an alert and provide crucial early response opportunity.</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4517-4243-4766-8038-555442A7DADE}"/>
              </a:ext>
            </a:extLst>
          </p:cNvPr>
          <p:cNvSpPr>
            <a:spLocks noGrp="1"/>
          </p:cNvSpPr>
          <p:nvPr>
            <p:ph type="title"/>
          </p:nvPr>
        </p:nvSpPr>
        <p:spPr>
          <a:xfrm>
            <a:off x="494616" y="229550"/>
            <a:ext cx="8091243" cy="576000"/>
          </a:xfrm>
        </p:spPr>
        <p:txBody>
          <a:bodyPr/>
          <a:lstStyle/>
          <a:p>
            <a:r>
              <a:rPr lang="en-IN" dirty="0"/>
              <a:t>Solution Overview</a:t>
            </a:r>
          </a:p>
        </p:txBody>
      </p:sp>
      <p:sp>
        <p:nvSpPr>
          <p:cNvPr id="3" name="Text Placeholder 2">
            <a:extLst>
              <a:ext uri="{FF2B5EF4-FFF2-40B4-BE49-F238E27FC236}">
                <a16:creationId xmlns:a16="http://schemas.microsoft.com/office/drawing/2014/main" id="{2A097CE6-D67E-423B-B3CA-04E61848E7F7}"/>
              </a:ext>
            </a:extLst>
          </p:cNvPr>
          <p:cNvSpPr>
            <a:spLocks noGrp="1"/>
          </p:cNvSpPr>
          <p:nvPr>
            <p:ph type="body" idx="1"/>
          </p:nvPr>
        </p:nvSpPr>
        <p:spPr>
          <a:xfrm>
            <a:off x="538987" y="894808"/>
            <a:ext cx="8135938" cy="4019141"/>
          </a:xfrm>
        </p:spPr>
        <p:txBody>
          <a:bodyPr/>
          <a:lstStyle/>
          <a:p>
            <a:pPr marL="139700" indent="0">
              <a:buNone/>
            </a:pPr>
            <a:endParaRPr lang="en-IN" dirty="0"/>
          </a:p>
        </p:txBody>
      </p:sp>
      <p:pic>
        <p:nvPicPr>
          <p:cNvPr id="5" name="Picture 4">
            <a:extLst>
              <a:ext uri="{FF2B5EF4-FFF2-40B4-BE49-F238E27FC236}">
                <a16:creationId xmlns:a16="http://schemas.microsoft.com/office/drawing/2014/main" id="{1C6F2203-C9D6-41E8-9FF5-81C05CB34400}"/>
              </a:ext>
            </a:extLst>
          </p:cNvPr>
          <p:cNvPicPr>
            <a:picLocks noChangeAspect="1"/>
          </p:cNvPicPr>
          <p:nvPr/>
        </p:nvPicPr>
        <p:blipFill>
          <a:blip r:embed="rId3"/>
          <a:stretch>
            <a:fillRect/>
          </a:stretch>
        </p:blipFill>
        <p:spPr>
          <a:xfrm>
            <a:off x="538987" y="1003183"/>
            <a:ext cx="8045533" cy="3473532"/>
          </a:xfrm>
          <a:prstGeom prst="rect">
            <a:avLst/>
          </a:prstGeom>
        </p:spPr>
      </p:pic>
      <p:sp>
        <p:nvSpPr>
          <p:cNvPr id="6" name="TextBox 5">
            <a:extLst>
              <a:ext uri="{FF2B5EF4-FFF2-40B4-BE49-F238E27FC236}">
                <a16:creationId xmlns:a16="http://schemas.microsoft.com/office/drawing/2014/main" id="{32C6A615-2311-47D6-B7B7-9213616AC4CC}"/>
              </a:ext>
            </a:extLst>
          </p:cNvPr>
          <p:cNvSpPr txBox="1"/>
          <p:nvPr/>
        </p:nvSpPr>
        <p:spPr>
          <a:xfrm>
            <a:off x="6923314" y="2656822"/>
            <a:ext cx="849086" cy="400110"/>
          </a:xfrm>
          <a:prstGeom prst="rect">
            <a:avLst/>
          </a:prstGeom>
          <a:noFill/>
        </p:spPr>
        <p:txBody>
          <a:bodyPr wrap="square" rtlCol="0">
            <a:spAutoFit/>
          </a:bodyPr>
          <a:lstStyle/>
          <a:p>
            <a:r>
              <a:rPr lang="en-IN" sz="1000" dirty="0"/>
              <a:t>Shutdown services</a:t>
            </a:r>
          </a:p>
        </p:txBody>
      </p:sp>
      <p:sp>
        <p:nvSpPr>
          <p:cNvPr id="7" name="TextBox 6">
            <a:extLst>
              <a:ext uri="{FF2B5EF4-FFF2-40B4-BE49-F238E27FC236}">
                <a16:creationId xmlns:a16="http://schemas.microsoft.com/office/drawing/2014/main" id="{A33E4C5C-9D5E-4470-A9A2-F5A0232F8D58}"/>
              </a:ext>
            </a:extLst>
          </p:cNvPr>
          <p:cNvSpPr txBox="1"/>
          <p:nvPr/>
        </p:nvSpPr>
        <p:spPr>
          <a:xfrm>
            <a:off x="5326082" y="1127874"/>
            <a:ext cx="593767" cy="246221"/>
          </a:xfrm>
          <a:prstGeom prst="rect">
            <a:avLst/>
          </a:prstGeom>
          <a:noFill/>
        </p:spPr>
        <p:txBody>
          <a:bodyPr wrap="square" rtlCol="0">
            <a:spAutoFit/>
          </a:bodyPr>
          <a:lstStyle/>
          <a:p>
            <a:r>
              <a:rPr lang="en-IN" sz="1000" dirty="0"/>
              <a:t>Alerts</a:t>
            </a:r>
          </a:p>
        </p:txBody>
      </p:sp>
      <p:pic>
        <p:nvPicPr>
          <p:cNvPr id="8" name="Picture 7">
            <a:extLst>
              <a:ext uri="{FF2B5EF4-FFF2-40B4-BE49-F238E27FC236}">
                <a16:creationId xmlns:a16="http://schemas.microsoft.com/office/drawing/2014/main" id="{F62B0E53-054B-414F-86F0-CB48E0874025}"/>
              </a:ext>
            </a:extLst>
          </p:cNvPr>
          <p:cNvPicPr>
            <a:picLocks noChangeAspect="1"/>
          </p:cNvPicPr>
          <p:nvPr/>
        </p:nvPicPr>
        <p:blipFill>
          <a:blip r:embed="rId4"/>
          <a:stretch>
            <a:fillRect/>
          </a:stretch>
        </p:blipFill>
        <p:spPr>
          <a:xfrm>
            <a:off x="559480" y="2336002"/>
            <a:ext cx="892439" cy="807893"/>
          </a:xfrm>
          <a:prstGeom prst="rect">
            <a:avLst/>
          </a:prstGeom>
        </p:spPr>
      </p:pic>
    </p:spTree>
    <p:extLst>
      <p:ext uri="{BB962C8B-B14F-4D97-AF65-F5344CB8AC3E}">
        <p14:creationId xmlns:p14="http://schemas.microsoft.com/office/powerpoint/2010/main" val="194376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EF07B-C5C6-4B5B-B592-47453E7E5247}"/>
              </a:ext>
            </a:extLst>
          </p:cNvPr>
          <p:cNvSpPr>
            <a:spLocks noGrp="1"/>
          </p:cNvSpPr>
          <p:nvPr>
            <p:ph type="title"/>
          </p:nvPr>
        </p:nvSpPr>
        <p:spPr>
          <a:xfrm>
            <a:off x="785001" y="0"/>
            <a:ext cx="5647500" cy="576000"/>
          </a:xfrm>
        </p:spPr>
        <p:txBody>
          <a:bodyPr/>
          <a:lstStyle/>
          <a:p>
            <a:pPr algn="ctr"/>
            <a:r>
              <a:rPr lang="en-IN" dirty="0"/>
              <a:t>Object Detection</a:t>
            </a:r>
          </a:p>
        </p:txBody>
      </p:sp>
      <p:sp>
        <p:nvSpPr>
          <p:cNvPr id="4" name="Text Placeholder 3">
            <a:extLst>
              <a:ext uri="{FF2B5EF4-FFF2-40B4-BE49-F238E27FC236}">
                <a16:creationId xmlns:a16="http://schemas.microsoft.com/office/drawing/2014/main" id="{A12C8EB0-881F-4C1C-AC36-0403087F2D52}"/>
              </a:ext>
            </a:extLst>
          </p:cNvPr>
          <p:cNvSpPr>
            <a:spLocks noGrp="1"/>
          </p:cNvSpPr>
          <p:nvPr>
            <p:ph type="body" idx="1"/>
          </p:nvPr>
        </p:nvSpPr>
        <p:spPr>
          <a:xfrm>
            <a:off x="560376" y="576000"/>
            <a:ext cx="8002500" cy="4082425"/>
          </a:xfrm>
        </p:spPr>
        <p:txBody>
          <a:bodyPr/>
          <a:lstStyle/>
          <a:p>
            <a:r>
              <a:rPr lang="en-IN" dirty="0"/>
              <a:t>Using advanced pre trained CNN models and computer vision ,human and weapon detection is achieved in every frame of the live video.</a:t>
            </a:r>
          </a:p>
          <a:p>
            <a:r>
              <a:rPr lang="en-IN" dirty="0"/>
              <a:t>The count of the people in the frame can be maintained</a:t>
            </a:r>
          </a:p>
          <a:p>
            <a:pPr marL="139700" indent="0">
              <a:buNone/>
            </a:pPr>
            <a:r>
              <a:rPr lang="en-IN" dirty="0"/>
              <a:t>    and when this count exceeds a certain value the local security </a:t>
            </a:r>
          </a:p>
          <a:p>
            <a:pPr marL="139700" indent="0">
              <a:buNone/>
            </a:pPr>
            <a:r>
              <a:rPr lang="en-IN" dirty="0"/>
              <a:t>    and staff can be alerted.</a:t>
            </a:r>
          </a:p>
          <a:p>
            <a:r>
              <a:rPr lang="en-IN" dirty="0"/>
              <a:t>If any weapons are detected in any of the frames, </a:t>
            </a:r>
          </a:p>
          <a:p>
            <a:pPr marL="139700" indent="0">
              <a:buNone/>
            </a:pPr>
            <a:r>
              <a:rPr lang="en-IN" dirty="0"/>
              <a:t>      immediately an alert signal is sent to the local security and the higher authority.</a:t>
            </a:r>
          </a:p>
          <a:p>
            <a:endParaRPr lang="en-IN" dirty="0"/>
          </a:p>
        </p:txBody>
      </p:sp>
      <p:pic>
        <p:nvPicPr>
          <p:cNvPr id="1026" name="Picture 2" descr="Real Time Human Detection using HOG Feature as Human Descriptor and  Variable size Sliding Window">
            <a:extLst>
              <a:ext uri="{FF2B5EF4-FFF2-40B4-BE49-F238E27FC236}">
                <a16:creationId xmlns:a16="http://schemas.microsoft.com/office/drawing/2014/main" id="{FA347CBB-08E9-4CF5-AA5F-8505CDCF8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724" y="1252110"/>
            <a:ext cx="2553194" cy="1365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82903F-72D5-41F7-854C-11178BEB5665}"/>
              </a:ext>
            </a:extLst>
          </p:cNvPr>
          <p:cNvSpPr txBox="1"/>
          <p:nvPr/>
        </p:nvSpPr>
        <p:spPr>
          <a:xfrm>
            <a:off x="6002976" y="2309435"/>
            <a:ext cx="1095172" cy="307777"/>
          </a:xfrm>
          <a:prstGeom prst="rect">
            <a:avLst/>
          </a:prstGeom>
          <a:noFill/>
        </p:spPr>
        <p:txBody>
          <a:bodyPr wrap="none" rtlCol="0">
            <a:spAutoFit/>
          </a:bodyPr>
          <a:lstStyle/>
          <a:p>
            <a:r>
              <a:rPr lang="en-IN" b="1" dirty="0">
                <a:solidFill>
                  <a:srgbClr val="FF0000"/>
                </a:solidFill>
              </a:rPr>
              <a:t>Persons=4</a:t>
            </a:r>
          </a:p>
        </p:txBody>
      </p:sp>
      <p:pic>
        <p:nvPicPr>
          <p:cNvPr id="7" name="Picture 6">
            <a:extLst>
              <a:ext uri="{FF2B5EF4-FFF2-40B4-BE49-F238E27FC236}">
                <a16:creationId xmlns:a16="http://schemas.microsoft.com/office/drawing/2014/main" id="{E51F9022-1857-4F83-9AFB-A93E3368D06A}"/>
              </a:ext>
            </a:extLst>
          </p:cNvPr>
          <p:cNvPicPr>
            <a:picLocks noChangeAspect="1"/>
          </p:cNvPicPr>
          <p:nvPr/>
        </p:nvPicPr>
        <p:blipFill>
          <a:blip r:embed="rId3"/>
          <a:stretch>
            <a:fillRect/>
          </a:stretch>
        </p:blipFill>
        <p:spPr>
          <a:xfrm>
            <a:off x="718247" y="3027093"/>
            <a:ext cx="1810379" cy="1835561"/>
          </a:xfrm>
          <a:prstGeom prst="rect">
            <a:avLst/>
          </a:prstGeom>
        </p:spPr>
      </p:pic>
      <p:pic>
        <p:nvPicPr>
          <p:cNvPr id="9" name="Picture 8">
            <a:extLst>
              <a:ext uri="{FF2B5EF4-FFF2-40B4-BE49-F238E27FC236}">
                <a16:creationId xmlns:a16="http://schemas.microsoft.com/office/drawing/2014/main" id="{46AC9A25-C69E-4053-9EDA-D4796843CF1E}"/>
              </a:ext>
            </a:extLst>
          </p:cNvPr>
          <p:cNvPicPr>
            <a:picLocks noChangeAspect="1"/>
          </p:cNvPicPr>
          <p:nvPr/>
        </p:nvPicPr>
        <p:blipFill>
          <a:blip r:embed="rId4"/>
          <a:stretch>
            <a:fillRect/>
          </a:stretch>
        </p:blipFill>
        <p:spPr>
          <a:xfrm>
            <a:off x="2872413" y="3035296"/>
            <a:ext cx="2786776" cy="1835561"/>
          </a:xfrm>
          <a:prstGeom prst="rect">
            <a:avLst/>
          </a:prstGeom>
        </p:spPr>
      </p:pic>
      <p:pic>
        <p:nvPicPr>
          <p:cNvPr id="10" name="Picture 9">
            <a:extLst>
              <a:ext uri="{FF2B5EF4-FFF2-40B4-BE49-F238E27FC236}">
                <a16:creationId xmlns:a16="http://schemas.microsoft.com/office/drawing/2014/main" id="{B8422387-3C58-4085-8EFB-3B85FEA4C50A}"/>
              </a:ext>
            </a:extLst>
          </p:cNvPr>
          <p:cNvPicPr>
            <a:picLocks noChangeAspect="1"/>
          </p:cNvPicPr>
          <p:nvPr/>
        </p:nvPicPr>
        <p:blipFill>
          <a:blip r:embed="rId5"/>
          <a:stretch>
            <a:fillRect/>
          </a:stretch>
        </p:blipFill>
        <p:spPr>
          <a:xfrm>
            <a:off x="5926466" y="3035296"/>
            <a:ext cx="2343364" cy="1835561"/>
          </a:xfrm>
          <a:prstGeom prst="rect">
            <a:avLst/>
          </a:prstGeom>
        </p:spPr>
      </p:pic>
    </p:spTree>
    <p:extLst>
      <p:ext uri="{BB962C8B-B14F-4D97-AF65-F5344CB8AC3E}">
        <p14:creationId xmlns:p14="http://schemas.microsoft.com/office/powerpoint/2010/main" val="10287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4FBA-87CA-459B-8633-4C06A3172B27}"/>
              </a:ext>
            </a:extLst>
          </p:cNvPr>
          <p:cNvSpPr>
            <a:spLocks noGrp="1"/>
          </p:cNvSpPr>
          <p:nvPr>
            <p:ph type="title"/>
          </p:nvPr>
        </p:nvSpPr>
        <p:spPr>
          <a:xfrm>
            <a:off x="613369" y="223611"/>
            <a:ext cx="8002499" cy="577973"/>
          </a:xfrm>
        </p:spPr>
        <p:txBody>
          <a:bodyPr/>
          <a:lstStyle/>
          <a:p>
            <a:r>
              <a:rPr lang="en-IN" dirty="0"/>
              <a:t>Suspicious/Abnormal Activity detection</a:t>
            </a:r>
          </a:p>
        </p:txBody>
      </p:sp>
      <p:pic>
        <p:nvPicPr>
          <p:cNvPr id="5" name="Picture 4">
            <a:extLst>
              <a:ext uri="{FF2B5EF4-FFF2-40B4-BE49-F238E27FC236}">
                <a16:creationId xmlns:a16="http://schemas.microsoft.com/office/drawing/2014/main" id="{2579F356-B40E-464C-A807-4F309FDBE06E}"/>
              </a:ext>
            </a:extLst>
          </p:cNvPr>
          <p:cNvPicPr>
            <a:picLocks noChangeAspect="1"/>
          </p:cNvPicPr>
          <p:nvPr/>
        </p:nvPicPr>
        <p:blipFill>
          <a:blip r:embed="rId2"/>
          <a:stretch>
            <a:fillRect/>
          </a:stretch>
        </p:blipFill>
        <p:spPr>
          <a:xfrm>
            <a:off x="6461531" y="975594"/>
            <a:ext cx="2303226" cy="1596156"/>
          </a:xfrm>
          <a:prstGeom prst="rect">
            <a:avLst/>
          </a:prstGeom>
        </p:spPr>
      </p:pic>
      <p:sp>
        <p:nvSpPr>
          <p:cNvPr id="3" name="Text Placeholder 2">
            <a:extLst>
              <a:ext uri="{FF2B5EF4-FFF2-40B4-BE49-F238E27FC236}">
                <a16:creationId xmlns:a16="http://schemas.microsoft.com/office/drawing/2014/main" id="{E4D313A8-DA8B-41B4-A44B-7D63D8273870}"/>
              </a:ext>
            </a:extLst>
          </p:cNvPr>
          <p:cNvSpPr>
            <a:spLocks noGrp="1"/>
          </p:cNvSpPr>
          <p:nvPr>
            <p:ph type="body" idx="1"/>
          </p:nvPr>
        </p:nvSpPr>
        <p:spPr>
          <a:xfrm>
            <a:off x="512875" y="866899"/>
            <a:ext cx="8002500" cy="3791526"/>
          </a:xfrm>
        </p:spPr>
        <p:txBody>
          <a:bodyPr/>
          <a:lstStyle/>
          <a:p>
            <a:r>
              <a:rPr lang="en-IN" dirty="0"/>
              <a:t>If any suspicious activity like sudden movement of the person or </a:t>
            </a:r>
          </a:p>
          <a:p>
            <a:pPr marL="139700" indent="0">
              <a:buNone/>
            </a:pPr>
            <a:r>
              <a:rPr lang="en-IN" dirty="0"/>
              <a:t>       huge gathering of people, a person staying for a long time in the </a:t>
            </a:r>
          </a:p>
          <a:p>
            <a:pPr marL="139700" indent="0">
              <a:buNone/>
            </a:pPr>
            <a:r>
              <a:rPr lang="en-IN" dirty="0"/>
              <a:t>       bank or ATM are detected, then the local security is notified and </a:t>
            </a:r>
          </a:p>
          <a:p>
            <a:pPr marL="139700" indent="0">
              <a:buNone/>
            </a:pPr>
            <a:r>
              <a:rPr lang="en-IN" dirty="0"/>
              <a:t>        immediately violence detection is done.</a:t>
            </a:r>
          </a:p>
          <a:p>
            <a:r>
              <a:rPr lang="en-IN" dirty="0"/>
              <a:t>Facial Expressions of people in the bank/ATM are also tracked. </a:t>
            </a:r>
          </a:p>
          <a:p>
            <a:pPr marL="139700" indent="0">
              <a:buNone/>
            </a:pPr>
            <a:r>
              <a:rPr lang="en-IN" dirty="0"/>
              <a:t>       If any expression like anger/anxiety/fear which may lead to any</a:t>
            </a:r>
          </a:p>
          <a:p>
            <a:pPr marL="139700" indent="0">
              <a:buNone/>
            </a:pPr>
            <a:r>
              <a:rPr lang="en-IN" dirty="0"/>
              <a:t>       violent activity are detected, this is also considered as a </a:t>
            </a:r>
          </a:p>
          <a:p>
            <a:pPr marL="139700" indent="0">
              <a:buNone/>
            </a:pPr>
            <a:r>
              <a:rPr lang="en-IN" dirty="0"/>
              <a:t>       suspicious activity and violence detection is performed besides </a:t>
            </a:r>
          </a:p>
          <a:p>
            <a:pPr marL="139700" indent="0">
              <a:buNone/>
            </a:pPr>
            <a:r>
              <a:rPr lang="en-IN" dirty="0"/>
              <a:t>        notifying local security.</a:t>
            </a:r>
          </a:p>
          <a:p>
            <a:r>
              <a:rPr lang="en-IN" dirty="0"/>
              <a:t>If the working of camera is stopped abruptly/live feed is not </a:t>
            </a:r>
          </a:p>
          <a:p>
            <a:pPr marL="139700" indent="0">
              <a:buNone/>
            </a:pPr>
            <a:r>
              <a:rPr lang="en-IN" dirty="0"/>
              <a:t>       available an alert signal will be sent.</a:t>
            </a:r>
          </a:p>
        </p:txBody>
      </p:sp>
      <p:pic>
        <p:nvPicPr>
          <p:cNvPr id="6" name="Picture 5">
            <a:extLst>
              <a:ext uri="{FF2B5EF4-FFF2-40B4-BE49-F238E27FC236}">
                <a16:creationId xmlns:a16="http://schemas.microsoft.com/office/drawing/2014/main" id="{C48E98A3-EF1D-4224-B4A2-822488653C5F}"/>
              </a:ext>
            </a:extLst>
          </p:cNvPr>
          <p:cNvPicPr>
            <a:picLocks noChangeAspect="1"/>
          </p:cNvPicPr>
          <p:nvPr/>
        </p:nvPicPr>
        <p:blipFill>
          <a:blip r:embed="rId3"/>
          <a:stretch>
            <a:fillRect/>
          </a:stretch>
        </p:blipFill>
        <p:spPr>
          <a:xfrm>
            <a:off x="6298694" y="2841747"/>
            <a:ext cx="2628900" cy="1733550"/>
          </a:xfrm>
          <a:prstGeom prst="rect">
            <a:avLst/>
          </a:prstGeom>
        </p:spPr>
      </p:pic>
    </p:spTree>
    <p:extLst>
      <p:ext uri="{BB962C8B-B14F-4D97-AF65-F5344CB8AC3E}">
        <p14:creationId xmlns:p14="http://schemas.microsoft.com/office/powerpoint/2010/main" val="4108056313"/>
      </p:ext>
    </p:extLst>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1111</Words>
  <Application>Microsoft Office PowerPoint</Application>
  <PresentationFormat>On-screen Show (16:9)</PresentationFormat>
  <Paragraphs>66</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Lato</vt:lpstr>
      <vt:lpstr>Trebuchet MS</vt:lpstr>
      <vt:lpstr>Lato Black</vt:lpstr>
      <vt:lpstr>Roboto</vt:lpstr>
      <vt:lpstr>Arial</vt:lpstr>
      <vt:lpstr>ff2</vt:lpstr>
      <vt:lpstr>Lato</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Solution Overview</vt:lpstr>
      <vt:lpstr>Object Detection</vt:lpstr>
      <vt:lpstr>Suspicious/Abnormal Activity detection</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sanjuth reddy</cp:lastModifiedBy>
  <cp:revision>76</cp:revision>
  <dcterms:modified xsi:type="dcterms:W3CDTF">2022-09-20T14:10:30Z</dcterms:modified>
</cp:coreProperties>
</file>