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9"/>
  </p:notesMasterIdLst>
  <p:sldIdLst>
    <p:sldId id="256" r:id="rId3"/>
    <p:sldId id="257" r:id="rId4"/>
    <p:sldId id="258" r:id="rId5"/>
    <p:sldId id="259" r:id="rId6"/>
    <p:sldId id="261" r:id="rId7"/>
    <p:sldId id="264"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entury Schoolbook" panose="020406040505050203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0q+yzGXkod+LpCiCEtX3xCkK6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6.fntdata"/><Relationship Id="rId23"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79713" y="1499498"/>
            <a:ext cx="8224500" cy="3611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a:solidFill>
                  <a:srgbClr val="FFFFFF"/>
                </a:solidFill>
                <a:latin typeface="Century Schoolbook"/>
                <a:ea typeface="Century Schoolbook"/>
                <a:cs typeface="Century Schoolbook"/>
                <a:sym typeface="Century Schoolbook"/>
              </a:rPr>
              <a:t>Identification &amp; Optical character recognition (OCR) for Structured Documents</a:t>
            </a:r>
            <a:r>
              <a:rPr lang="en-US" sz="3629" b="1" i="0" u="none" strike="noStrike" cap="none">
                <a:solidFill>
                  <a:srgbClr val="FFFFFF"/>
                </a:solidFill>
                <a:latin typeface="Century Schoolbook"/>
                <a:ea typeface="Century Schoolbook"/>
                <a:cs typeface="Century Schoolbook"/>
                <a:sym typeface="Century Schoolbook"/>
              </a:rPr>
              <a:t> - SBI</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Powered By - Microsoft Corporation Pvt Ltd.</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51140" y="1197096"/>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
          <p:cNvSpPr/>
          <p:nvPr/>
        </p:nvSpPr>
        <p:spPr>
          <a:xfrm>
            <a:off x="2254779" y="1197096"/>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a:solidFill>
                  <a:schemeClr val="lt1"/>
                </a:solidFill>
                <a:latin typeface="Arial"/>
                <a:ea typeface="Arial"/>
                <a:cs typeface="Arial"/>
                <a:sym typeface="Arial"/>
              </a:rPr>
              <a:t>Problem Being Solved</a:t>
            </a:r>
            <a:endParaRPr sz="1633"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3" name="TextBox 2">
            <a:extLst>
              <a:ext uri="{FF2B5EF4-FFF2-40B4-BE49-F238E27FC236}">
                <a16:creationId xmlns:a16="http://schemas.microsoft.com/office/drawing/2014/main" id="{F5518479-D83A-485A-A4AC-952E96563AF3}"/>
              </a:ext>
            </a:extLst>
          </p:cNvPr>
          <p:cNvSpPr txBox="1"/>
          <p:nvPr/>
        </p:nvSpPr>
        <p:spPr>
          <a:xfrm>
            <a:off x="2040094" y="1811641"/>
            <a:ext cx="7682442"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IN" sz="1600" dirty="0">
                <a:solidFill>
                  <a:schemeClr val="bg1"/>
                </a:solidFill>
              </a:rPr>
              <a:t>Due to many different operations going on in a Bank ,there exist many types of documents which go around in a bank. Sometimes it becomes very inconvenient to store the different type of documents separately. This creates a large inefficiency in operation time and storage space.</a:t>
            </a:r>
          </a:p>
          <a:p>
            <a:pPr marL="285750" indent="-285750">
              <a:buClr>
                <a:schemeClr val="bg1"/>
              </a:buClr>
              <a:buFont typeface="Wingdings" panose="05000000000000000000" pitchFamily="2" charset="2"/>
              <a:buChar char="v"/>
            </a:pPr>
            <a:r>
              <a:rPr lang="en-IN" sz="1600" dirty="0">
                <a:solidFill>
                  <a:schemeClr val="bg1"/>
                </a:solidFill>
              </a:rPr>
              <a:t>Hence we are here to create a software that can scan different types of documents and store all the structured and unstructured information in a common file format.</a:t>
            </a:r>
          </a:p>
          <a:p>
            <a:pPr marL="285750" indent="-285750">
              <a:buClr>
                <a:schemeClr val="bg1"/>
              </a:buClr>
              <a:buFont typeface="Wingdings" panose="05000000000000000000" pitchFamily="2" charset="2"/>
              <a:buChar char="v"/>
            </a:pPr>
            <a:r>
              <a:rPr lang="en-IN" sz="1600" dirty="0">
                <a:solidFill>
                  <a:schemeClr val="bg1"/>
                </a:solidFill>
              </a:rPr>
              <a:t>The common file format will contain the type of application/file which was scanned, all the main structured text in one place, values with common tags will be stored together. All the images, photographs etc will be stored in separate section with appropriate tags for identification.</a:t>
            </a:r>
          </a:p>
          <a:p>
            <a:pPr marL="285750" indent="-285750">
              <a:buClr>
                <a:schemeClr val="bg1"/>
              </a:buClr>
              <a:buFont typeface="Wingdings" panose="05000000000000000000" pitchFamily="2" charset="2"/>
              <a:buChar char="v"/>
            </a:pPr>
            <a:r>
              <a:rPr lang="en-IN" sz="1600" dirty="0">
                <a:solidFill>
                  <a:schemeClr val="bg1"/>
                </a:solidFill>
              </a:rPr>
              <a:t>This makes it easier for the banks to organize different types of documents together, saving both time and space.</a:t>
            </a:r>
          </a:p>
          <a:p>
            <a:pPr marL="285750" indent="-285750">
              <a:buClr>
                <a:schemeClr val="bg1"/>
              </a:buClr>
              <a:buFont typeface="Wingdings" panose="05000000000000000000" pitchFamily="2" charset="2"/>
              <a:buChar char="v"/>
            </a:pPr>
            <a:r>
              <a:rPr lang="en-IN" sz="1600" dirty="0">
                <a:solidFill>
                  <a:schemeClr val="bg1"/>
                </a:solidFill>
              </a:rPr>
              <a:t>This also allows the banks to search for any information of any user in the document conveniently. Also the information can be stored efficiently using this.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2214742" y="1178173"/>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dirty="0">
                <a:solidFill>
                  <a:schemeClr val="lt1"/>
                </a:solidFill>
                <a:latin typeface="Lato"/>
                <a:ea typeface="Lato"/>
                <a:cs typeface="Lato"/>
                <a:sym typeface="Lato"/>
              </a:rPr>
              <a:t>Approach taken to create the model</a:t>
            </a:r>
            <a:endParaRPr sz="3000" b="1"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dirty="0">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E28588EC-8A72-4257-A7C3-BEFB6BC6E36E}"/>
              </a:ext>
            </a:extLst>
          </p:cNvPr>
          <p:cNvSpPr txBox="1"/>
          <p:nvPr/>
        </p:nvSpPr>
        <p:spPr>
          <a:xfrm>
            <a:off x="2363467" y="2011680"/>
            <a:ext cx="7752522"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IN" sz="1600" dirty="0">
                <a:solidFill>
                  <a:schemeClr val="bg1"/>
                </a:solidFill>
              </a:rPr>
              <a:t>The Data in any application can be categorized as STRUCTURED and UNSTRUCTURED Data. </a:t>
            </a:r>
          </a:p>
          <a:p>
            <a:pPr marL="285750" indent="-285750">
              <a:buClr>
                <a:schemeClr val="bg1"/>
              </a:buClr>
              <a:buFont typeface="Wingdings" panose="05000000000000000000" pitchFamily="2" charset="2"/>
              <a:buChar char="v"/>
            </a:pPr>
            <a:r>
              <a:rPr lang="en-IN" sz="1600" dirty="0">
                <a:solidFill>
                  <a:schemeClr val="bg1"/>
                </a:solidFill>
              </a:rPr>
              <a:t>The Structured part of the data can be tackled using any of the open source OCR with good accuracy. And for the Unstructured part of the data the functioning of the OCR should be modified as to identify the Images, signatures etc so as to store them separately together.</a:t>
            </a:r>
          </a:p>
          <a:p>
            <a:pPr marL="285750" indent="-285750">
              <a:buClr>
                <a:schemeClr val="bg1"/>
              </a:buClr>
              <a:buFont typeface="Wingdings" panose="05000000000000000000" pitchFamily="2" charset="2"/>
              <a:buChar char="v"/>
            </a:pPr>
            <a:r>
              <a:rPr lang="en-IN" sz="1600" dirty="0">
                <a:solidFill>
                  <a:schemeClr val="bg1"/>
                </a:solidFill>
              </a:rPr>
              <a:t>In case if the type of document is OVDs (like </a:t>
            </a:r>
            <a:r>
              <a:rPr lang="en-IN" sz="1600" dirty="0" err="1">
                <a:solidFill>
                  <a:schemeClr val="bg1"/>
                </a:solidFill>
              </a:rPr>
              <a:t>aadhaar</a:t>
            </a:r>
            <a:r>
              <a:rPr lang="en-IN" sz="1600" dirty="0">
                <a:solidFill>
                  <a:schemeClr val="bg1"/>
                </a:solidFill>
              </a:rPr>
              <a:t> </a:t>
            </a:r>
            <a:r>
              <a:rPr lang="en-IN" sz="1600" dirty="0" err="1">
                <a:solidFill>
                  <a:schemeClr val="bg1"/>
                </a:solidFill>
              </a:rPr>
              <a:t>card,PAN</a:t>
            </a:r>
            <a:r>
              <a:rPr lang="en-IN" sz="1600" dirty="0">
                <a:solidFill>
                  <a:schemeClr val="bg1"/>
                </a:solidFill>
              </a:rPr>
              <a:t> card etc) sensitive data like the </a:t>
            </a:r>
            <a:r>
              <a:rPr lang="en-IN" sz="1600" dirty="0" err="1">
                <a:solidFill>
                  <a:schemeClr val="bg1"/>
                </a:solidFill>
              </a:rPr>
              <a:t>aadhaar</a:t>
            </a:r>
            <a:r>
              <a:rPr lang="en-IN" sz="1600" dirty="0">
                <a:solidFill>
                  <a:schemeClr val="bg1"/>
                </a:solidFill>
              </a:rPr>
              <a:t> no. can be masked when placing in the document and the original document is stored securely elsewhere.</a:t>
            </a:r>
          </a:p>
          <a:p>
            <a:pPr marL="285750" indent="-285750">
              <a:buClr>
                <a:schemeClr val="bg1"/>
              </a:buClr>
              <a:buFont typeface="Wingdings" panose="05000000000000000000" pitchFamily="2" charset="2"/>
              <a:buChar char="v"/>
            </a:pPr>
            <a:r>
              <a:rPr lang="en-IN" sz="1600" dirty="0">
                <a:solidFill>
                  <a:schemeClr val="bg1"/>
                </a:solidFill>
              </a:rPr>
              <a:t>The software is a webapp/website which accepts the Document which is scanned as input.</a:t>
            </a:r>
          </a:p>
          <a:p>
            <a:pPr marL="285750" indent="-285750">
              <a:buClr>
                <a:schemeClr val="bg1"/>
              </a:buClr>
              <a:buFont typeface="Wingdings" panose="05000000000000000000" pitchFamily="2" charset="2"/>
              <a:buChar char="v"/>
            </a:pPr>
            <a:r>
              <a:rPr lang="en-IN" sz="1600" dirty="0">
                <a:solidFill>
                  <a:schemeClr val="bg1"/>
                </a:solidFill>
              </a:rPr>
              <a:t>OCR operations will be performed on the document and the resultant file will be give to the user as output.</a:t>
            </a:r>
          </a:p>
          <a:p>
            <a:pPr marL="285750" indent="-285750">
              <a:buClr>
                <a:schemeClr val="bg1"/>
              </a:buClr>
              <a:buFont typeface="Wingdings" panose="05000000000000000000" pitchFamily="2" charset="2"/>
              <a:buChar char="v"/>
            </a:pPr>
            <a:endParaRPr lang="en-IN" sz="1600" dirty="0">
              <a:solidFill>
                <a:schemeClr val="bg1"/>
              </a:solidFill>
            </a:endParaRPr>
          </a:p>
          <a:p>
            <a:pPr marL="285750" indent="-285750">
              <a:buClr>
                <a:schemeClr val="bg1"/>
              </a:buClr>
              <a:buFont typeface="Wingdings" panose="05000000000000000000" pitchFamily="2" charset="2"/>
              <a:buChar char="v"/>
            </a:pPr>
            <a:endParaRPr lang="en-IN"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751675" y="0"/>
            <a:ext cx="8752800" cy="56802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087553"/>
            <a:ext cx="1826269" cy="441544"/>
          </a:xfrm>
          <a:prstGeom prst="rect">
            <a:avLst/>
          </a:prstGeom>
          <a:noFill/>
          <a:ln>
            <a:noFill/>
          </a:ln>
        </p:spPr>
      </p:pic>
      <p:sp>
        <p:nvSpPr>
          <p:cNvPr id="170" name="Google Shape;170;g126a841be86_0_5"/>
          <p:cNvSpPr/>
          <p:nvPr/>
        </p:nvSpPr>
        <p:spPr>
          <a:xfrm>
            <a:off x="1983750" y="842401"/>
            <a:ext cx="8224500" cy="483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200" b="1" i="0" u="none" strike="noStrike" cap="none" dirty="0">
                <a:solidFill>
                  <a:schemeClr val="bg1"/>
                </a:solidFill>
                <a:latin typeface="Century Schoolbook"/>
                <a:ea typeface="Century Schoolbook"/>
                <a:cs typeface="Century Schoolbook"/>
                <a:sym typeface="Century Schoolbook"/>
              </a:rPr>
              <a:t>Prerequisites</a:t>
            </a:r>
            <a:endParaRPr sz="3200" b="1" i="0" u="none" strike="noStrike" cap="none" dirty="0">
              <a:solidFill>
                <a:schemeClr val="bg1"/>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200" b="1" i="0" u="none" strike="noStrike" cap="none" dirty="0">
              <a:solidFill>
                <a:schemeClr val="bg1"/>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3200" b="1" dirty="0">
                <a:solidFill>
                  <a:schemeClr val="bg1"/>
                </a:solidFill>
                <a:latin typeface="Century Schoolbook"/>
                <a:ea typeface="Century Schoolbook"/>
                <a:cs typeface="Century Schoolbook"/>
                <a:sym typeface="Century Schoolbook"/>
              </a:rPr>
              <a:t>Sample documents as per various document type / language / format, etc.</a:t>
            </a:r>
            <a:endParaRPr sz="3200" b="1" dirty="0">
              <a:solidFill>
                <a:schemeClr val="bg1"/>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3200" b="1" dirty="0">
                <a:solidFill>
                  <a:schemeClr val="bg1"/>
                </a:solidFill>
                <a:latin typeface="Century Schoolbook"/>
                <a:ea typeface="Century Schoolbook"/>
                <a:cs typeface="Century Schoolbook"/>
                <a:sym typeface="Century Schoolbook"/>
              </a:rPr>
              <a:t>Sample scanned document / image format:</a:t>
            </a:r>
            <a:endParaRPr sz="3200" b="1" dirty="0">
              <a:solidFill>
                <a:schemeClr val="bg1"/>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3200" b="1" dirty="0">
                <a:solidFill>
                  <a:schemeClr val="bg1"/>
                </a:solidFill>
                <a:latin typeface="Century Schoolbook"/>
                <a:ea typeface="Century Schoolbook"/>
                <a:cs typeface="Century Schoolbook"/>
                <a:sym typeface="Century Schoolbook"/>
              </a:rPr>
              <a:t>1. JPEG</a:t>
            </a:r>
            <a:endParaRPr sz="3200" b="1" dirty="0">
              <a:solidFill>
                <a:schemeClr val="bg1"/>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3200" b="1" dirty="0">
                <a:solidFill>
                  <a:schemeClr val="bg1"/>
                </a:solidFill>
                <a:latin typeface="Century Schoolbook"/>
                <a:ea typeface="Century Schoolbook"/>
                <a:cs typeface="Century Schoolbook"/>
                <a:sym typeface="Century Schoolbook"/>
              </a:rPr>
              <a:t>2. PDF</a:t>
            </a:r>
            <a:endParaRPr sz="3200" b="1" dirty="0">
              <a:solidFill>
                <a:schemeClr val="bg1"/>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3200" b="1" dirty="0">
                <a:solidFill>
                  <a:schemeClr val="bg1"/>
                </a:solidFill>
                <a:latin typeface="Century Schoolbook"/>
                <a:ea typeface="Century Schoolbook"/>
                <a:cs typeface="Century Schoolbook"/>
                <a:sym typeface="Century Schoolbook"/>
              </a:rPr>
              <a:t>3. TIFF</a:t>
            </a:r>
            <a:endParaRPr sz="3200" b="1" dirty="0">
              <a:solidFill>
                <a:schemeClr val="bg1"/>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endParaRPr sz="3200" b="1" dirty="0">
              <a:solidFill>
                <a:schemeClr val="bg1"/>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33"/>
              <a:buFont typeface="Arial"/>
              <a:buNone/>
            </a:pPr>
            <a:endParaRPr b="0" i="0" u="none" strike="noStrike" cap="none" dirty="0">
              <a:solidFill>
                <a:schemeClr val="bg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1902522" y="1023623"/>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2160032" y="1605145"/>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a:solidFill>
                  <a:schemeClr val="lt1"/>
                </a:solidFill>
                <a:latin typeface="Arial"/>
                <a:ea typeface="Arial"/>
                <a:cs typeface="Arial"/>
                <a:sym typeface="Arial"/>
              </a:rPr>
              <a:t>reason why your solution should be considered</a:t>
            </a:r>
            <a:endParaRPr sz="1633" b="0" i="0" u="none" strike="noStrike" cap="none">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2" name="TextBox 1">
            <a:extLst>
              <a:ext uri="{FF2B5EF4-FFF2-40B4-BE49-F238E27FC236}">
                <a16:creationId xmlns:a16="http://schemas.microsoft.com/office/drawing/2014/main" id="{9554E758-243E-4B66-954F-6D4F296B0F61}"/>
              </a:ext>
            </a:extLst>
          </p:cNvPr>
          <p:cNvSpPr txBox="1"/>
          <p:nvPr/>
        </p:nvSpPr>
        <p:spPr>
          <a:xfrm>
            <a:off x="2366081" y="2849132"/>
            <a:ext cx="7362602" cy="1908215"/>
          </a:xfrm>
          <a:prstGeom prst="rect">
            <a:avLst/>
          </a:prstGeom>
          <a:noFill/>
        </p:spPr>
        <p:txBody>
          <a:bodyPr wrap="square" rtlCol="0">
            <a:spAutoFit/>
          </a:bodyPr>
          <a:lstStyle/>
          <a:p>
            <a:pPr marL="342900" indent="-342900">
              <a:buClr>
                <a:schemeClr val="bg1"/>
              </a:buClr>
              <a:buFont typeface="Wingdings" panose="05000000000000000000" pitchFamily="2" charset="2"/>
              <a:buChar char="v"/>
            </a:pPr>
            <a:r>
              <a:rPr lang="en-IN" sz="2000" dirty="0">
                <a:solidFill>
                  <a:schemeClr val="bg1"/>
                </a:solidFill>
              </a:rPr>
              <a:t>To improve the accuracy of the document we use deep learning with OCR to differentiate between the structured and the unstructured data.</a:t>
            </a:r>
          </a:p>
          <a:p>
            <a:pPr marL="342900" indent="-342900">
              <a:buClr>
                <a:schemeClr val="bg1"/>
              </a:buClr>
              <a:buFont typeface="Wingdings" panose="05000000000000000000" pitchFamily="2" charset="2"/>
              <a:buChar char="v"/>
            </a:pPr>
            <a:r>
              <a:rPr lang="en-IN" sz="2000" dirty="0">
                <a:solidFill>
                  <a:schemeClr val="bg1"/>
                </a:solidFill>
              </a:rPr>
              <a:t>This is a unique idea to classify the different types of data and grouping the common data together.</a:t>
            </a:r>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 TEAM TLE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 sanjuthreddy2003@gmail.com</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6301628642</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3">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Century Schoolbook</vt:lpstr>
      <vt:lpstr>Wingdings</vt:lpstr>
      <vt:lpstr>Lato</vt:lpstr>
      <vt:lpstr>Noto Sans Symbols</vt:lpstr>
      <vt:lpstr>Arial</vt:lpstr>
      <vt:lpstr>Calibri</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sanjuth reddy</cp:lastModifiedBy>
  <cp:revision>1</cp:revision>
  <dcterms:modified xsi:type="dcterms:W3CDTF">2022-05-20T16:53:51Z</dcterms:modified>
</cp:coreProperties>
</file>