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9.svg" ContentType="image/svg+xml"/>
  <Override PartName="/ppt/media/image2.svg" ContentType="image/svg+xml"/>
  <Override PartName="/ppt/media/image21.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75" r:id="rId10"/>
    <p:sldId id="263" r:id="rId11"/>
    <p:sldId id="264" r:id="rId12"/>
    <p:sldId id="265" r:id="rId13"/>
    <p:sldId id="266" r:id="rId14"/>
    <p:sldId id="267" r:id="rId15"/>
    <p:sldId id="268" r:id="rId16"/>
    <p:sldId id="269" r:id="rId17"/>
    <p:sldId id="270" r:id="rId18"/>
    <p:sldId id="271" r:id="rId19"/>
    <p:sldId id="272" r:id="rId20"/>
    <p:sldId id="273" r:id="rId21"/>
  </p:sldIdLst>
  <p:sldSz cx="18288000" cy="10287000"/>
  <p:notesSz cx="6858000" cy="9144000"/>
  <p:embeddedFontLst>
    <p:embeddedFont>
      <p:font typeface="Libre Baskerville Bold" panose="02000000000000000000"/>
      <p:bold r:id="rId26"/>
    </p:embeddedFont>
    <p:embeddedFont>
      <p:font typeface="Roboto" panose="02000000000000000000"/>
      <p:regular r:id="rId27"/>
    </p:embeddedFont>
    <p:embeddedFont>
      <p:font typeface="Roboto Bold" panose="02000000000000000000"/>
      <p:bold r:id="rId28"/>
    </p:embeddedFont>
    <p:embeddedFont>
      <p:font typeface="Calibri" panose="020F050202020403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62"/>
      </p:cViewPr>
      <p:guideLst>
        <p:guide orient="horz" pos="2160"/>
        <p:guide pos="28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a:lstStyle>
            <a:lvl1pPr algn="ctr">
              <a:defRPr sz="48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slideLayout" Target="../slideLayouts/slideLayout7.xml"/><Relationship Id="rId10" Type="http://schemas.openxmlformats.org/officeDocument/2006/relationships/tags" Target="../tags/tag2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9" Type="http://schemas.openxmlformats.org/officeDocument/2006/relationships/slideLayout" Target="../slideLayouts/slideLayout7.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730752" y="2086516"/>
            <a:ext cx="9484770" cy="4709924"/>
          </a:xfrm>
          <a:prstGeom prst="rect">
            <a:avLst/>
          </a:prstGeom>
        </p:spPr>
        <p:txBody>
          <a:bodyPr lIns="0" tIns="0" rIns="0" bIns="0" rtlCol="0" anchor="t">
            <a:spAutoFit/>
          </a:bodyPr>
          <a:lstStyle/>
          <a:p>
            <a:pPr algn="l">
              <a:lnSpc>
                <a:spcPts val="9235"/>
              </a:lnSpc>
            </a:pPr>
            <a:r>
              <a:rPr lang="en-US" sz="81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National Election Performance Overview – India </a:t>
            </a:r>
            <a:endParaRPr lang="en-US" sz="81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3" name="Freeform 3"/>
          <p:cNvSpPr/>
          <p:nvPr/>
        </p:nvSpPr>
        <p:spPr>
          <a:xfrm>
            <a:off x="10480507" y="531831"/>
            <a:ext cx="7051666" cy="6679851"/>
          </a:xfrm>
          <a:custGeom>
            <a:avLst/>
            <a:gdLst/>
            <a:ahLst/>
            <a:cxnLst/>
            <a:rect l="l" t="t" r="r" b="b"/>
            <a:pathLst>
              <a:path w="7051666" h="6679851">
                <a:moveTo>
                  <a:pt x="0" y="0"/>
                </a:moveTo>
                <a:lnTo>
                  <a:pt x="7051666" y="0"/>
                </a:lnTo>
                <a:lnTo>
                  <a:pt x="7051666" y="6679851"/>
                </a:lnTo>
                <a:lnTo>
                  <a:pt x="0" y="667985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1849900" y="7427595"/>
            <a:ext cx="5734553" cy="1735455"/>
          </a:xfrm>
          <a:prstGeom prst="rect">
            <a:avLst/>
          </a:prstGeom>
        </p:spPr>
        <p:txBody>
          <a:bodyPr lIns="0" tIns="0" rIns="0" bIns="0" rtlCol="0" anchor="t">
            <a:spAutoFit/>
          </a:bodyPr>
          <a:lstStyle/>
          <a:p>
            <a:pPr algn="l">
              <a:lnSpc>
                <a:spcPts val="4620"/>
              </a:lnSpc>
            </a:pPr>
            <a:r>
              <a:rPr lang="en-US" sz="3300">
                <a:solidFill>
                  <a:srgbClr val="000000"/>
                </a:solidFill>
                <a:latin typeface="Roboto" panose="02000000000000000000"/>
                <a:ea typeface="Roboto" panose="02000000000000000000"/>
                <a:cs typeface="Roboto" panose="02000000000000000000"/>
                <a:sym typeface="Roboto" panose="02000000000000000000"/>
              </a:rPr>
              <a:t>Presented by</a:t>
            </a:r>
            <a:endParaRPr lang="en-US" sz="3300">
              <a:solidFill>
                <a:srgbClr val="000000"/>
              </a:solidFill>
              <a:latin typeface="Roboto" panose="02000000000000000000"/>
              <a:ea typeface="Roboto" panose="02000000000000000000"/>
              <a:cs typeface="Roboto" panose="02000000000000000000"/>
              <a:sym typeface="Roboto" panose="02000000000000000000"/>
            </a:endParaRPr>
          </a:p>
          <a:p>
            <a:pPr algn="l">
              <a:lnSpc>
                <a:spcPts val="4620"/>
              </a:lnSpc>
            </a:pPr>
            <a:r>
              <a:rPr lang="en-US" sz="3300">
                <a:solidFill>
                  <a:srgbClr val="000000"/>
                </a:solidFill>
                <a:latin typeface="Roboto" panose="02000000000000000000"/>
                <a:ea typeface="Roboto" panose="02000000000000000000"/>
                <a:cs typeface="Roboto" panose="02000000000000000000"/>
                <a:sym typeface="Roboto" panose="02000000000000000000"/>
              </a:rPr>
              <a:t>Shruti , Sanjay , Shree harini , Siva Sankari , Keerthana</a:t>
            </a:r>
            <a:endParaRPr lang="en-US" sz="33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5" name="AutoShape 5"/>
          <p:cNvSpPr/>
          <p:nvPr/>
        </p:nvSpPr>
        <p:spPr>
          <a:xfrm>
            <a:off x="730752" y="1862678"/>
            <a:ext cx="1882939"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custDataLst>
              <p:tags r:id="rId1"/>
            </p:custDataLst>
          </p:nvPr>
        </p:nvGrpSpPr>
        <p:grpSpPr>
          <a:xfrm>
            <a:off x="794595" y="650390"/>
            <a:ext cx="7867083" cy="1494647"/>
            <a:chOff x="0" y="0"/>
            <a:chExt cx="2071989" cy="393652"/>
          </a:xfrm>
        </p:grpSpPr>
        <p:sp>
          <p:nvSpPr>
            <p:cNvPr id="3" name="Freeform 3"/>
            <p:cNvSpPr/>
            <p:nvPr>
              <p:custDataLst>
                <p:tags r:id="rId2"/>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FACD66"/>
            </a:solidFill>
            <a:ln w="19050" cap="sq">
              <a:solidFill>
                <a:srgbClr val="000000"/>
              </a:solidFill>
              <a:prstDash val="solid"/>
              <a:miter/>
            </a:ln>
          </p:spPr>
        </p:sp>
        <p:sp>
          <p:nvSpPr>
            <p:cNvPr id="4" name="TextBox 4"/>
            <p:cNvSpPr txBox="1"/>
            <p:nvPr>
              <p:custDataLst>
                <p:tags r:id="rId3"/>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Voter Turnout</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5" name="Group 5"/>
          <p:cNvGrpSpPr/>
          <p:nvPr/>
        </p:nvGrpSpPr>
        <p:grpSpPr>
          <a:xfrm>
            <a:off x="794595" y="2316639"/>
            <a:ext cx="7867083" cy="7319971"/>
            <a:chOff x="0" y="0"/>
            <a:chExt cx="2071989" cy="1927894"/>
          </a:xfrm>
        </p:grpSpPr>
        <p:sp>
          <p:nvSpPr>
            <p:cNvPr id="6" name="Freeform 6"/>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7" name="TextBox 7"/>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9626322" y="2316639"/>
            <a:ext cx="7867083" cy="7319971"/>
            <a:chOff x="0" y="0"/>
            <a:chExt cx="2071989" cy="1927894"/>
          </a:xfrm>
        </p:grpSpPr>
        <p:sp>
          <p:nvSpPr>
            <p:cNvPr id="9" name="Freeform 9"/>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10" name="TextBox 10"/>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11" name="Group 11"/>
          <p:cNvGrpSpPr/>
          <p:nvPr>
            <p:custDataLst>
              <p:tags r:id="rId4"/>
            </p:custDataLst>
          </p:nvPr>
        </p:nvGrpSpPr>
        <p:grpSpPr>
          <a:xfrm>
            <a:off x="9626322" y="650390"/>
            <a:ext cx="7867083" cy="1494647"/>
            <a:chOff x="0" y="0"/>
            <a:chExt cx="2071989" cy="393652"/>
          </a:xfrm>
        </p:grpSpPr>
        <p:sp>
          <p:nvSpPr>
            <p:cNvPr id="12" name="Freeform 12"/>
            <p:cNvSpPr/>
            <p:nvPr>
              <p:custDataLst>
                <p:tags r:id="rId5"/>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58D3A2"/>
            </a:solidFill>
            <a:ln w="19050" cap="sq">
              <a:solidFill>
                <a:srgbClr val="000000"/>
              </a:solidFill>
              <a:prstDash val="solid"/>
              <a:miter/>
            </a:ln>
          </p:spPr>
        </p:sp>
        <p:sp>
          <p:nvSpPr>
            <p:cNvPr id="13" name="TextBox 13"/>
            <p:cNvSpPr txBox="1"/>
            <p:nvPr>
              <p:custDataLst>
                <p:tags r:id="rId6"/>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Vote Share</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14" name="Freeform 14"/>
          <p:cNvSpPr/>
          <p:nvPr/>
        </p:nvSpPr>
        <p:spPr>
          <a:xfrm>
            <a:off x="9945031" y="5649289"/>
            <a:ext cx="7314269" cy="3718086"/>
          </a:xfrm>
          <a:custGeom>
            <a:avLst/>
            <a:gdLst/>
            <a:ahLst/>
            <a:cxnLst/>
            <a:rect l="l" t="t" r="r" b="b"/>
            <a:pathLst>
              <a:path w="7314269" h="3718086">
                <a:moveTo>
                  <a:pt x="0" y="0"/>
                </a:moveTo>
                <a:lnTo>
                  <a:pt x="7314269" y="0"/>
                </a:lnTo>
                <a:lnTo>
                  <a:pt x="7314269" y="3718086"/>
                </a:lnTo>
                <a:lnTo>
                  <a:pt x="0" y="3718086"/>
                </a:lnTo>
                <a:lnTo>
                  <a:pt x="0" y="0"/>
                </a:lnTo>
                <a:close/>
              </a:path>
            </a:pathLst>
          </a:custGeom>
          <a:blipFill>
            <a:blip r:embed="rId7"/>
            <a:stretch>
              <a:fillRect l="-5761" t="-3872" r="-6709" b="-4888"/>
            </a:stretch>
          </a:blipFill>
        </p:spPr>
      </p:sp>
      <p:sp>
        <p:nvSpPr>
          <p:cNvPr id="15" name="Freeform 15"/>
          <p:cNvSpPr/>
          <p:nvPr/>
        </p:nvSpPr>
        <p:spPr>
          <a:xfrm rot="-24000">
            <a:off x="2107059" y="5414117"/>
            <a:ext cx="4850071" cy="3860974"/>
          </a:xfrm>
          <a:custGeom>
            <a:avLst/>
            <a:gdLst/>
            <a:ahLst/>
            <a:cxnLst/>
            <a:rect l="l" t="t" r="r" b="b"/>
            <a:pathLst>
              <a:path w="4850071" h="3860974">
                <a:moveTo>
                  <a:pt x="26720" y="0"/>
                </a:moveTo>
                <a:lnTo>
                  <a:pt x="4850070" y="33674"/>
                </a:lnTo>
                <a:lnTo>
                  <a:pt x="4823350" y="3860973"/>
                </a:lnTo>
                <a:lnTo>
                  <a:pt x="0" y="3827299"/>
                </a:lnTo>
                <a:lnTo>
                  <a:pt x="26720" y="0"/>
                </a:lnTo>
                <a:close/>
              </a:path>
            </a:pathLst>
          </a:custGeom>
          <a:blipFill>
            <a:blip r:embed="rId8"/>
            <a:stretch>
              <a:fillRect l="-3268" t="-89104" r="-113586" b="-5327"/>
            </a:stretch>
          </a:blipFill>
        </p:spPr>
      </p:sp>
      <p:sp>
        <p:nvSpPr>
          <p:cNvPr id="16" name="TextBox 16"/>
          <p:cNvSpPr txBox="1"/>
          <p:nvPr>
            <p:custDataLst>
              <p:tags r:id="rId9"/>
            </p:custDataLst>
          </p:nvPr>
        </p:nvSpPr>
        <p:spPr>
          <a:xfrm>
            <a:off x="809952" y="2831469"/>
            <a:ext cx="7584622" cy="3069590"/>
          </a:xfrm>
          <a:prstGeom prst="rect">
            <a:avLst/>
          </a:prstGeom>
        </p:spPr>
        <p:txBody>
          <a:bodyPr lIns="0" tIns="0" rIns="0" bIns="0" rtlCol="0" anchor="t">
            <a:spAutoFit/>
          </a:bodyPr>
          <a:lstStyle/>
          <a:p>
            <a:pPr marL="527685" lvl="1" indent="-263525" algn="just">
              <a:lnSpc>
                <a:spcPts val="3420"/>
              </a:lnSpc>
              <a:buFont typeface="Arial" panose="020B0604020202020204"/>
              <a:buChar char="•"/>
            </a:pPr>
            <a:r>
              <a:rPr lang="en-US" sz="2445">
                <a:solidFill>
                  <a:srgbClr val="000000"/>
                </a:solidFill>
                <a:latin typeface="Roboto" panose="02000000000000000000"/>
                <a:ea typeface="Roboto" panose="02000000000000000000"/>
                <a:cs typeface="Roboto" panose="02000000000000000000"/>
                <a:sym typeface="Roboto" panose="02000000000000000000"/>
              </a:rPr>
              <a:t>Represents the percentage of eligible citizens who cast their vote, indicating the level of public participation in elections.</a:t>
            </a: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r>
              <a:rPr lang="en-US" sz="2445">
                <a:solidFill>
                  <a:srgbClr val="000000"/>
                </a:solidFill>
                <a:latin typeface="Roboto" panose="02000000000000000000"/>
                <a:ea typeface="Roboto" panose="02000000000000000000"/>
                <a:cs typeface="Roboto" panose="02000000000000000000"/>
                <a:sym typeface="Roboto" panose="02000000000000000000"/>
              </a:rPr>
              <a:t>Indicates the level of public participation and political engagement in the democratic process.</a:t>
            </a: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sz="2445">
              <a:solidFill>
                <a:srgbClr val="000000"/>
              </a:solidFill>
              <a:latin typeface="Roboto" panose="02000000000000000000"/>
              <a:ea typeface="Roboto" panose="02000000000000000000"/>
              <a:cs typeface="Roboto" panose="02000000000000000000"/>
              <a:sym typeface="Roboto" panose="02000000000000000000"/>
            </a:endParaRPr>
          </a:p>
        </p:txBody>
      </p:sp>
      <p:sp>
        <p:nvSpPr>
          <p:cNvPr id="17" name="TextBox 17"/>
          <p:cNvSpPr txBox="1"/>
          <p:nvPr>
            <p:custDataLst>
              <p:tags r:id="rId10"/>
            </p:custDataLst>
          </p:nvPr>
        </p:nvSpPr>
        <p:spPr>
          <a:xfrm>
            <a:off x="9756048" y="2773049"/>
            <a:ext cx="7503252" cy="3141980"/>
          </a:xfrm>
          <a:prstGeom prst="rect">
            <a:avLst/>
          </a:prstGeom>
        </p:spPr>
        <p:txBody>
          <a:bodyPr lIns="0" tIns="0" rIns="0" bIns="0" rtlCol="0" anchor="t">
            <a:spAutoFit/>
          </a:bodyPr>
          <a:lstStyle/>
          <a:p>
            <a:pPr marL="539750" lvl="1" indent="-269875" algn="just">
              <a:lnSpc>
                <a:spcPts val="3500"/>
              </a:lnSpc>
              <a:buFont typeface="Arial" panose="020B0604020202020204"/>
              <a:buChar char="•"/>
            </a:pPr>
            <a:r>
              <a:rPr lang="en-US" sz="2500">
                <a:solidFill>
                  <a:srgbClr val="000000"/>
                </a:solidFill>
                <a:latin typeface="Roboto" panose="02000000000000000000"/>
                <a:ea typeface="Roboto" panose="02000000000000000000"/>
                <a:cs typeface="Roboto" panose="02000000000000000000"/>
                <a:sym typeface="Roboto" panose="02000000000000000000"/>
              </a:rPr>
              <a:t>Shows the percentage of total votes secured by a party or candidate, highlighting their electoral strength.</a:t>
            </a:r>
            <a:endParaRPr 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r>
              <a:rPr lang="en-US" sz="2500">
                <a:solidFill>
                  <a:srgbClr val="000000"/>
                </a:solidFill>
                <a:latin typeface="Roboto" panose="02000000000000000000"/>
                <a:ea typeface="Roboto" panose="02000000000000000000"/>
                <a:cs typeface="Roboto" panose="02000000000000000000"/>
                <a:sym typeface="Roboto" panose="02000000000000000000"/>
              </a:rPr>
              <a:t> Together, turnout and vote share reveal both citizen engagement and political performance across elections.</a:t>
            </a:r>
            <a:endParaRPr lang="en-US" sz="25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500"/>
              </a:lnSpc>
            </a:pPr>
            <a:endParaRPr lang="en-US" sz="2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967560" y="2770638"/>
            <a:ext cx="6708097" cy="5111893"/>
          </a:xfrm>
          <a:custGeom>
            <a:avLst/>
            <a:gdLst/>
            <a:ahLst/>
            <a:cxnLst/>
            <a:rect l="l" t="t" r="r" b="b"/>
            <a:pathLst>
              <a:path w="6708097" h="5111893">
                <a:moveTo>
                  <a:pt x="0" y="0"/>
                </a:moveTo>
                <a:lnTo>
                  <a:pt x="6708097" y="0"/>
                </a:lnTo>
                <a:lnTo>
                  <a:pt x="6708097" y="5111893"/>
                </a:lnTo>
                <a:lnTo>
                  <a:pt x="0" y="5111893"/>
                </a:lnTo>
                <a:lnTo>
                  <a:pt x="0" y="0"/>
                </a:lnTo>
                <a:close/>
              </a:path>
            </a:pathLst>
          </a:custGeom>
          <a:blipFill>
            <a:blip r:embed="rId5"/>
            <a:stretch>
              <a:fillRect/>
            </a:stretch>
          </a:blipFill>
        </p:spPr>
      </p:sp>
      <p:sp>
        <p:nvSpPr>
          <p:cNvPr id="5" name="TextBox 5"/>
          <p:cNvSpPr txBox="1"/>
          <p:nvPr/>
        </p:nvSpPr>
        <p:spPr>
          <a:xfrm>
            <a:off x="9482433" y="2799213"/>
            <a:ext cx="9266206" cy="1376902"/>
          </a:xfrm>
          <a:prstGeom prst="rect">
            <a:avLst/>
          </a:prstGeom>
        </p:spPr>
        <p:txBody>
          <a:bodyPr lIns="0" tIns="0" rIns="0" bIns="0" rtlCol="0" anchor="t">
            <a:spAutoFit/>
          </a:bodyPr>
          <a:lstStyle/>
          <a:p>
            <a:pPr algn="l">
              <a:lnSpc>
                <a:spcPts val="5430"/>
              </a:lnSpc>
            </a:pPr>
            <a:r>
              <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Swing Constituencies and Long-Term Strongholds </a:t>
            </a:r>
            <a:endPar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9451331" y="5265285"/>
            <a:ext cx="7807969" cy="34594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Swing Constituencies are regions where election outcomes frequently change between parties, reflecting dynamic voter behavior.</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They play a crucial role in determining overall results due to their unpredictable nature.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Long-Term Strongholds are areas consistently dominated by a single party across multiple elections.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Such regions indicate strong party loyalty, stable voter support, and effective local leadership.</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Analyzing both helps understand political stability and shifting voter trends across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4878390" y="1095375"/>
            <a:ext cx="9267339" cy="1024890"/>
          </a:xfrm>
          <a:prstGeom prst="rect">
            <a:avLst/>
          </a:prstGeom>
        </p:spPr>
        <p:txBody>
          <a:bodyPr lIns="0" tIns="0" rIns="0" bIns="0" rtlCol="0" anchor="t">
            <a:spAutoFit/>
          </a:bodyPr>
          <a:lstStyle/>
          <a:p>
            <a:pPr algn="ctr">
              <a:lnSpc>
                <a:spcPts val="7980"/>
              </a:lnSpc>
            </a:pPr>
            <a:r>
              <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Party Trends</a:t>
            </a:r>
            <a:endPar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nvGrpSpPr>
        <p:grpSpPr>
          <a:xfrm>
            <a:off x="6695818" y="3840930"/>
            <a:ext cx="5825873" cy="5630053"/>
            <a:chOff x="0" y="0"/>
            <a:chExt cx="819216" cy="791680"/>
          </a:xfrm>
        </p:grpSpPr>
        <p:sp>
          <p:nvSpPr>
            <p:cNvPr id="4" name="Freeform 4"/>
            <p:cNvSpPr/>
            <p:nvPr/>
          </p:nvSpPr>
          <p:spPr>
            <a:xfrm>
              <a:off x="0" y="0"/>
              <a:ext cx="819216" cy="791680"/>
            </a:xfrm>
            <a:custGeom>
              <a:avLst/>
              <a:gdLst/>
              <a:ahLst/>
              <a:cxnLst/>
              <a:rect l="l" t="t" r="r" b="b"/>
              <a:pathLst>
                <a:path w="819216" h="791680">
                  <a:moveTo>
                    <a:pt x="409608" y="0"/>
                  </a:moveTo>
                  <a:cubicBezTo>
                    <a:pt x="183388" y="0"/>
                    <a:pt x="0" y="177224"/>
                    <a:pt x="0" y="395840"/>
                  </a:cubicBezTo>
                  <a:cubicBezTo>
                    <a:pt x="0" y="614456"/>
                    <a:pt x="183388" y="791680"/>
                    <a:pt x="409608" y="791680"/>
                  </a:cubicBezTo>
                  <a:cubicBezTo>
                    <a:pt x="635828" y="791680"/>
                    <a:pt x="819216" y="614456"/>
                    <a:pt x="819216" y="395840"/>
                  </a:cubicBezTo>
                  <a:cubicBezTo>
                    <a:pt x="819216" y="177224"/>
                    <a:pt x="635828" y="0"/>
                    <a:pt x="409608" y="0"/>
                  </a:cubicBezTo>
                  <a:close/>
                </a:path>
              </a:pathLst>
            </a:custGeom>
            <a:solidFill>
              <a:srgbClr val="58D3A2"/>
            </a:solidFill>
            <a:ln w="19050" cap="sq">
              <a:solidFill>
                <a:srgbClr val="000000"/>
              </a:solidFill>
              <a:prstDash val="solid"/>
              <a:miter/>
            </a:ln>
          </p:spPr>
        </p:sp>
        <p:sp>
          <p:nvSpPr>
            <p:cNvPr id="5" name="TextBox 5"/>
            <p:cNvSpPr txBox="1"/>
            <p:nvPr/>
          </p:nvSpPr>
          <p:spPr>
            <a:xfrm>
              <a:off x="76801" y="55170"/>
              <a:ext cx="665613" cy="662290"/>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Highlight changes in vote share, seat distribution, and regional influence</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grpSp>
        <p:nvGrpSpPr>
          <p:cNvPr id="6" name="Group 6"/>
          <p:cNvGrpSpPr/>
          <p:nvPr/>
        </p:nvGrpSpPr>
        <p:grpSpPr>
          <a:xfrm>
            <a:off x="4196656" y="2588047"/>
            <a:ext cx="10554607" cy="950112"/>
            <a:chOff x="0" y="0"/>
            <a:chExt cx="14072809" cy="1266816"/>
          </a:xfrm>
        </p:grpSpPr>
        <p:sp>
          <p:nvSpPr>
            <p:cNvPr id="7" name="AutoShape 7"/>
            <p:cNvSpPr/>
            <p:nvPr/>
          </p:nvSpPr>
          <p:spPr>
            <a:xfrm flipV="1">
              <a:off x="12700" y="750907"/>
              <a:ext cx="14033862" cy="0"/>
            </a:xfrm>
            <a:prstGeom prst="line">
              <a:avLst/>
            </a:prstGeom>
            <a:ln w="25400" cap="flat">
              <a:solidFill>
                <a:srgbClr val="000000"/>
              </a:solidFill>
              <a:prstDash val="solid"/>
              <a:headEnd type="none" w="sm" len="sm"/>
              <a:tailEnd type="none" w="sm" len="sm"/>
            </a:ln>
          </p:spPr>
        </p:sp>
        <p:sp>
          <p:nvSpPr>
            <p:cNvPr id="8" name="AutoShape 8"/>
            <p:cNvSpPr/>
            <p:nvPr/>
          </p:nvSpPr>
          <p:spPr>
            <a:xfrm flipV="1">
              <a:off x="7192964" y="0"/>
              <a:ext cx="0" cy="1266816"/>
            </a:xfrm>
            <a:prstGeom prst="line">
              <a:avLst/>
            </a:prstGeom>
            <a:ln w="25400" cap="flat">
              <a:solidFill>
                <a:srgbClr val="000000"/>
              </a:solidFill>
              <a:prstDash val="solid"/>
              <a:headEnd type="oval" w="lg" len="lg"/>
              <a:tailEnd type="none" w="sm" len="sm"/>
            </a:ln>
          </p:spPr>
        </p:sp>
        <p:sp>
          <p:nvSpPr>
            <p:cNvPr id="9" name="AutoShape 9"/>
            <p:cNvSpPr/>
            <p:nvPr/>
          </p:nvSpPr>
          <p:spPr>
            <a:xfrm flipV="1">
              <a:off x="12700" y="737844"/>
              <a:ext cx="0" cy="528971"/>
            </a:xfrm>
            <a:prstGeom prst="line">
              <a:avLst/>
            </a:prstGeom>
            <a:ln w="25400" cap="flat">
              <a:solidFill>
                <a:srgbClr val="000000"/>
              </a:solidFill>
              <a:prstDash val="solid"/>
              <a:headEnd type="oval" w="lg" len="lg"/>
              <a:tailEnd type="none" w="sm" len="sm"/>
            </a:ln>
          </p:spPr>
        </p:sp>
        <p:sp>
          <p:nvSpPr>
            <p:cNvPr id="10" name="AutoShape 10"/>
            <p:cNvSpPr/>
            <p:nvPr/>
          </p:nvSpPr>
          <p:spPr>
            <a:xfrm flipV="1">
              <a:off x="14060109" y="737844"/>
              <a:ext cx="0" cy="528971"/>
            </a:xfrm>
            <a:prstGeom prst="line">
              <a:avLst/>
            </a:prstGeom>
            <a:ln w="25400" cap="flat">
              <a:solidFill>
                <a:srgbClr val="000000"/>
              </a:solidFill>
              <a:prstDash val="solid"/>
              <a:headEnd type="oval" w="lg" len="lg"/>
              <a:tailEnd type="none" w="sm" len="sm"/>
            </a:ln>
          </p:spPr>
        </p:sp>
      </p:grpSp>
      <p:grpSp>
        <p:nvGrpSpPr>
          <p:cNvPr id="11" name="Group 11"/>
          <p:cNvGrpSpPr/>
          <p:nvPr/>
        </p:nvGrpSpPr>
        <p:grpSpPr>
          <a:xfrm>
            <a:off x="12016660" y="3733604"/>
            <a:ext cx="5831779" cy="5737379"/>
            <a:chOff x="0" y="0"/>
            <a:chExt cx="935554" cy="920410"/>
          </a:xfrm>
        </p:grpSpPr>
        <p:sp>
          <p:nvSpPr>
            <p:cNvPr id="12" name="Freeform 12"/>
            <p:cNvSpPr/>
            <p:nvPr/>
          </p:nvSpPr>
          <p:spPr>
            <a:xfrm>
              <a:off x="0" y="0"/>
              <a:ext cx="935554" cy="920410"/>
            </a:xfrm>
            <a:custGeom>
              <a:avLst/>
              <a:gdLst/>
              <a:ahLst/>
              <a:cxnLst/>
              <a:rect l="l" t="t" r="r" b="b"/>
              <a:pathLst>
                <a:path w="935554" h="920410">
                  <a:moveTo>
                    <a:pt x="467777" y="0"/>
                  </a:moveTo>
                  <a:cubicBezTo>
                    <a:pt x="209431" y="0"/>
                    <a:pt x="0" y="206041"/>
                    <a:pt x="0" y="460205"/>
                  </a:cubicBezTo>
                  <a:cubicBezTo>
                    <a:pt x="0" y="714369"/>
                    <a:pt x="209431" y="920410"/>
                    <a:pt x="467777" y="920410"/>
                  </a:cubicBezTo>
                  <a:cubicBezTo>
                    <a:pt x="726123" y="920410"/>
                    <a:pt x="935554" y="714369"/>
                    <a:pt x="935554" y="460205"/>
                  </a:cubicBezTo>
                  <a:cubicBezTo>
                    <a:pt x="935554" y="206041"/>
                    <a:pt x="726123" y="0"/>
                    <a:pt x="467777" y="0"/>
                  </a:cubicBezTo>
                  <a:close/>
                </a:path>
              </a:pathLst>
            </a:custGeom>
            <a:solidFill>
              <a:srgbClr val="E992D1"/>
            </a:solidFill>
            <a:ln w="19050" cap="sq">
              <a:solidFill>
                <a:srgbClr val="000000"/>
              </a:solidFill>
              <a:prstDash val="solid"/>
              <a:miter/>
            </a:ln>
          </p:spPr>
        </p:sp>
        <p:sp>
          <p:nvSpPr>
            <p:cNvPr id="13" name="TextBox 13"/>
            <p:cNvSpPr txBox="1"/>
            <p:nvPr/>
          </p:nvSpPr>
          <p:spPr>
            <a:xfrm>
              <a:off x="87708" y="67238"/>
              <a:ext cx="760138" cy="766883"/>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Reveal emerging parties, shifting voter preferences, and evolving political dynamics</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grpSp>
        <p:nvGrpSpPr>
          <p:cNvPr id="14" name="Group 14"/>
          <p:cNvGrpSpPr/>
          <p:nvPr/>
        </p:nvGrpSpPr>
        <p:grpSpPr>
          <a:xfrm>
            <a:off x="1283084" y="3859980"/>
            <a:ext cx="5825873" cy="5611003"/>
            <a:chOff x="0" y="0"/>
            <a:chExt cx="819216" cy="789001"/>
          </a:xfrm>
        </p:grpSpPr>
        <p:sp>
          <p:nvSpPr>
            <p:cNvPr id="15" name="Freeform 15"/>
            <p:cNvSpPr/>
            <p:nvPr/>
          </p:nvSpPr>
          <p:spPr>
            <a:xfrm>
              <a:off x="0" y="0"/>
              <a:ext cx="819216" cy="789001"/>
            </a:xfrm>
            <a:custGeom>
              <a:avLst/>
              <a:gdLst/>
              <a:ahLst/>
              <a:cxnLst/>
              <a:rect l="l" t="t" r="r" b="b"/>
              <a:pathLst>
                <a:path w="819216" h="789001">
                  <a:moveTo>
                    <a:pt x="409608" y="0"/>
                  </a:moveTo>
                  <a:cubicBezTo>
                    <a:pt x="183388" y="0"/>
                    <a:pt x="0" y="176624"/>
                    <a:pt x="0" y="394501"/>
                  </a:cubicBezTo>
                  <a:cubicBezTo>
                    <a:pt x="0" y="612377"/>
                    <a:pt x="183388" y="789001"/>
                    <a:pt x="409608" y="789001"/>
                  </a:cubicBezTo>
                  <a:cubicBezTo>
                    <a:pt x="635828" y="789001"/>
                    <a:pt x="819216" y="612377"/>
                    <a:pt x="819216" y="394501"/>
                  </a:cubicBezTo>
                  <a:cubicBezTo>
                    <a:pt x="819216" y="176624"/>
                    <a:pt x="635828" y="0"/>
                    <a:pt x="409608" y="0"/>
                  </a:cubicBezTo>
                  <a:close/>
                </a:path>
              </a:pathLst>
            </a:custGeom>
            <a:solidFill>
              <a:srgbClr val="FACD66"/>
            </a:solidFill>
            <a:ln w="19050" cap="sq">
              <a:solidFill>
                <a:srgbClr val="000000"/>
              </a:solidFill>
              <a:prstDash val="solid"/>
              <a:miter/>
            </a:ln>
          </p:spPr>
        </p:sp>
        <p:sp>
          <p:nvSpPr>
            <p:cNvPr id="16" name="TextBox 16"/>
            <p:cNvSpPr txBox="1"/>
            <p:nvPr/>
          </p:nvSpPr>
          <p:spPr>
            <a:xfrm>
              <a:off x="76801" y="54919"/>
              <a:ext cx="665613" cy="660114"/>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Show how major political parties perform across states and over different election years</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4879899" y="989999"/>
            <a:ext cx="8528201" cy="803910"/>
          </a:xfrm>
          <a:prstGeom prst="rect">
            <a:avLst/>
          </a:prstGeom>
        </p:spPr>
        <p:txBody>
          <a:bodyPr lIns="0" tIns="0" rIns="0" bIns="0" rtlCol="0" anchor="t">
            <a:spAutoFit/>
          </a:bodyPr>
          <a:lstStyle/>
          <a:p>
            <a:pPr algn="ctr">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What is API ?</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custDataLst>
              <p:tags r:id="rId1"/>
            </p:custDataLst>
          </p:nvPr>
        </p:nvGrpSpPr>
        <p:grpSpPr>
          <a:xfrm>
            <a:off x="794595" y="3003583"/>
            <a:ext cx="5308085" cy="925981"/>
            <a:chOff x="0" y="0"/>
            <a:chExt cx="1398014" cy="243880"/>
          </a:xfrm>
        </p:grpSpPr>
        <p:sp>
          <p:nvSpPr>
            <p:cNvPr id="4" name="Freeform 4"/>
            <p:cNvSpPr/>
            <p:nvPr>
              <p:custDataLst>
                <p:tags r:id="rId2"/>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58D3A2"/>
            </a:solidFill>
            <a:ln w="19050" cap="sq">
              <a:solidFill>
                <a:srgbClr val="000000"/>
              </a:solidFill>
              <a:prstDash val="solid"/>
              <a:miter/>
            </a:ln>
          </p:spPr>
        </p:sp>
        <p:sp>
          <p:nvSpPr>
            <p:cNvPr id="5" name="TextBox 5"/>
            <p:cNvSpPr txBox="1"/>
            <p:nvPr>
              <p:custDataLst>
                <p:tags r:id="rId3"/>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Definition</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6" name="Group 6"/>
          <p:cNvGrpSpPr/>
          <p:nvPr>
            <p:custDataLst>
              <p:tags r:id="rId4"/>
            </p:custDataLst>
          </p:nvPr>
        </p:nvGrpSpPr>
        <p:grpSpPr>
          <a:xfrm>
            <a:off x="794595" y="4113266"/>
            <a:ext cx="5308085" cy="5513620"/>
            <a:chOff x="0" y="0"/>
            <a:chExt cx="1398014" cy="1452147"/>
          </a:xfrm>
        </p:grpSpPr>
        <p:sp>
          <p:nvSpPr>
            <p:cNvPr id="7" name="Freeform 7"/>
            <p:cNvSpPr/>
            <p:nvPr>
              <p:custDataLst>
                <p:tags r:id="rId5"/>
              </p:custDataLst>
            </p:nvPr>
          </p:nvSpPr>
          <p:spPr>
            <a:xfrm>
              <a:off x="0" y="0"/>
              <a:ext cx="1398014" cy="1452147"/>
            </a:xfrm>
            <a:custGeom>
              <a:avLst/>
              <a:gdLst/>
              <a:ahLst/>
              <a:cxnLst/>
              <a:rect l="l" t="t" r="r" b="b"/>
              <a:pathLst>
                <a:path w="1398014" h="1452147">
                  <a:moveTo>
                    <a:pt x="29170" y="0"/>
                  </a:moveTo>
                  <a:lnTo>
                    <a:pt x="1368844" y="0"/>
                  </a:lnTo>
                  <a:cubicBezTo>
                    <a:pt x="1384954" y="0"/>
                    <a:pt x="1398014" y="13060"/>
                    <a:pt x="1398014" y="29170"/>
                  </a:cubicBezTo>
                  <a:lnTo>
                    <a:pt x="1398014" y="1422976"/>
                  </a:lnTo>
                  <a:cubicBezTo>
                    <a:pt x="1398014" y="1430713"/>
                    <a:pt x="1394941" y="1438132"/>
                    <a:pt x="1389470" y="1443603"/>
                  </a:cubicBezTo>
                  <a:cubicBezTo>
                    <a:pt x="1384000" y="1449073"/>
                    <a:pt x="1376580" y="1452147"/>
                    <a:pt x="1368844" y="1452147"/>
                  </a:cubicBezTo>
                  <a:lnTo>
                    <a:pt x="29170" y="1452147"/>
                  </a:lnTo>
                  <a:cubicBezTo>
                    <a:pt x="13060" y="1452147"/>
                    <a:pt x="0" y="1439087"/>
                    <a:pt x="0" y="1422976"/>
                  </a:cubicBezTo>
                  <a:lnTo>
                    <a:pt x="0" y="29170"/>
                  </a:lnTo>
                  <a:cubicBezTo>
                    <a:pt x="0" y="21434"/>
                    <a:pt x="3073" y="14014"/>
                    <a:pt x="8544" y="8544"/>
                  </a:cubicBezTo>
                  <a:cubicBezTo>
                    <a:pt x="14014" y="3073"/>
                    <a:pt x="21434" y="0"/>
                    <a:pt x="29170" y="0"/>
                  </a:cubicBezTo>
                  <a:close/>
                </a:path>
              </a:pathLst>
            </a:custGeom>
            <a:solidFill>
              <a:srgbClr val="F1F1E9"/>
            </a:solidFill>
            <a:ln w="19050" cap="sq">
              <a:solidFill>
                <a:srgbClr val="000000"/>
              </a:solidFill>
              <a:prstDash val="solid"/>
              <a:miter/>
            </a:ln>
          </p:spPr>
        </p:sp>
        <p:sp>
          <p:nvSpPr>
            <p:cNvPr id="8" name="TextBox 8"/>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9" name="Group 9"/>
          <p:cNvGrpSpPr/>
          <p:nvPr>
            <p:custDataLst>
              <p:tags r:id="rId6"/>
            </p:custDataLst>
          </p:nvPr>
        </p:nvGrpSpPr>
        <p:grpSpPr>
          <a:xfrm>
            <a:off x="6489957" y="4113266"/>
            <a:ext cx="5308085" cy="5513620"/>
            <a:chOff x="0" y="0"/>
            <a:chExt cx="1398014" cy="1452147"/>
          </a:xfrm>
        </p:grpSpPr>
        <p:sp>
          <p:nvSpPr>
            <p:cNvPr id="10" name="Freeform 10"/>
            <p:cNvSpPr/>
            <p:nvPr>
              <p:custDataLst>
                <p:tags r:id="rId7"/>
              </p:custDataLst>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1" name="TextBox 11"/>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2" name="Group 12"/>
          <p:cNvGrpSpPr/>
          <p:nvPr>
            <p:custDataLst>
              <p:tags r:id="rId8"/>
            </p:custDataLst>
          </p:nvPr>
        </p:nvGrpSpPr>
        <p:grpSpPr>
          <a:xfrm>
            <a:off x="12185320" y="4113266"/>
            <a:ext cx="5308085" cy="5513620"/>
            <a:chOff x="0" y="0"/>
            <a:chExt cx="1398014" cy="1452147"/>
          </a:xfrm>
        </p:grpSpPr>
        <p:sp>
          <p:nvSpPr>
            <p:cNvPr id="13" name="Freeform 13"/>
            <p:cNvSpPr/>
            <p:nvPr>
              <p:custDataLst>
                <p:tags r:id="rId9"/>
              </p:custDataLst>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4" name="TextBox 14"/>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5" name="Group 15"/>
          <p:cNvGrpSpPr/>
          <p:nvPr>
            <p:custDataLst>
              <p:tags r:id="rId10"/>
            </p:custDataLst>
          </p:nvPr>
        </p:nvGrpSpPr>
        <p:grpSpPr>
          <a:xfrm>
            <a:off x="6489957" y="3003583"/>
            <a:ext cx="5308085" cy="925981"/>
            <a:chOff x="0" y="0"/>
            <a:chExt cx="1398014" cy="243880"/>
          </a:xfrm>
        </p:grpSpPr>
        <p:sp>
          <p:nvSpPr>
            <p:cNvPr id="16" name="Freeform 16"/>
            <p:cNvSpPr/>
            <p:nvPr>
              <p:custDataLst>
                <p:tags r:id="rId11"/>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E992D1"/>
            </a:solidFill>
            <a:ln w="19050" cap="sq">
              <a:solidFill>
                <a:srgbClr val="000000"/>
              </a:solidFill>
              <a:prstDash val="solid"/>
              <a:miter/>
            </a:ln>
          </p:spPr>
        </p:sp>
        <p:sp>
          <p:nvSpPr>
            <p:cNvPr id="17" name="TextBox 17"/>
            <p:cNvSpPr txBox="1"/>
            <p:nvPr>
              <p:custDataLst>
                <p:tags r:id="rId12"/>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Role</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18" name="Group 18"/>
          <p:cNvGrpSpPr/>
          <p:nvPr>
            <p:custDataLst>
              <p:tags r:id="rId13"/>
            </p:custDataLst>
          </p:nvPr>
        </p:nvGrpSpPr>
        <p:grpSpPr>
          <a:xfrm>
            <a:off x="12185320" y="3003583"/>
            <a:ext cx="5308085" cy="925981"/>
            <a:chOff x="0" y="0"/>
            <a:chExt cx="1398014" cy="243880"/>
          </a:xfrm>
        </p:grpSpPr>
        <p:sp>
          <p:nvSpPr>
            <p:cNvPr id="19" name="Freeform 19"/>
            <p:cNvSpPr/>
            <p:nvPr>
              <p:custDataLst>
                <p:tags r:id="rId14"/>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FACD66"/>
            </a:solidFill>
            <a:ln w="19050" cap="sq">
              <a:solidFill>
                <a:srgbClr val="000000"/>
              </a:solidFill>
              <a:prstDash val="solid"/>
              <a:miter/>
            </a:ln>
          </p:spPr>
        </p:sp>
        <p:sp>
          <p:nvSpPr>
            <p:cNvPr id="20" name="TextBox 20"/>
            <p:cNvSpPr txBox="1"/>
            <p:nvPr>
              <p:custDataLst>
                <p:tags r:id="rId15"/>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Type</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21" name="TextBox 21"/>
          <p:cNvSpPr txBox="1"/>
          <p:nvPr>
            <p:custDataLst>
              <p:tags r:id="rId16"/>
            </p:custDataLst>
          </p:nvPr>
        </p:nvSpPr>
        <p:spPr>
          <a:xfrm>
            <a:off x="1130639" y="5116523"/>
            <a:ext cx="4635998" cy="31451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An API (Application Programming Interface) enables communication between different software systems.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It defines how data requests and responses are structured and exchanged.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 this project, it acts as a medium to connect the election data source with the visualization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custDataLst>
              <p:tags r:id="rId17"/>
            </p:custDataLst>
          </p:nvPr>
        </p:nvSpPr>
        <p:spPr>
          <a:xfrm>
            <a:off x="6826250" y="5139690"/>
            <a:ext cx="4636135" cy="3213735"/>
          </a:xfrm>
          <a:prstGeom prst="rect">
            <a:avLst/>
          </a:prstGeom>
        </p:spPr>
        <p:txBody>
          <a:bodyPr lIns="0" tIns="0" rIns="0" bIns="0" rtlCol="0" anchor="t">
            <a:no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Fetches real-time election data such as vote counts, party standings, and constituency updates.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Ensures smooth data flow between backend systems and the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Allows automatic data refresh without manual input.</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Enhances data accuracy and user engagement through live updates.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custDataLst>
              <p:tags r:id="rId18"/>
            </p:custDataLst>
          </p:nvPr>
        </p:nvSpPr>
        <p:spPr>
          <a:xfrm>
            <a:off x="12521363" y="5075227"/>
            <a:ext cx="4635998" cy="34594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REST API is used for efficient communication using HTTP methods (GET, POST, PUT, DELETE).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Provides structured JSON data compatible with visualization tools.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Mock API is used for simulation during testing or when real-time data isn’t available.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Enables developers to test and visualize results before actual data integration</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nvGrpSpPr>
        <p:grpSpPr>
          <a:xfrm>
            <a:off x="888971" y="6609272"/>
            <a:ext cx="6348129" cy="633451"/>
            <a:chOff x="0" y="0"/>
            <a:chExt cx="4072737" cy="406400"/>
          </a:xfrm>
        </p:grpSpPr>
        <p:sp>
          <p:nvSpPr>
            <p:cNvPr id="3" name="Freeform 3"/>
            <p:cNvSpPr/>
            <p:nvPr/>
          </p:nvSpPr>
          <p:spPr>
            <a:xfrm>
              <a:off x="0" y="0"/>
              <a:ext cx="4072737" cy="406400"/>
            </a:xfrm>
            <a:custGeom>
              <a:avLst/>
              <a:gdLst/>
              <a:ahLst/>
              <a:cxnLst/>
              <a:rect l="l" t="t" r="r" b="b"/>
              <a:pathLst>
                <a:path w="4072737" h="406400">
                  <a:moveTo>
                    <a:pt x="3869537" y="0"/>
                  </a:moveTo>
                  <a:cubicBezTo>
                    <a:pt x="3981761" y="0"/>
                    <a:pt x="4072737" y="90976"/>
                    <a:pt x="4072737" y="203200"/>
                  </a:cubicBezTo>
                  <a:cubicBezTo>
                    <a:pt x="4072737" y="315424"/>
                    <a:pt x="3981761" y="406400"/>
                    <a:pt x="3869537" y="406400"/>
                  </a:cubicBezTo>
                  <a:lnTo>
                    <a:pt x="203200" y="406400"/>
                  </a:lnTo>
                  <a:cubicBezTo>
                    <a:pt x="90976" y="406400"/>
                    <a:pt x="0" y="315424"/>
                    <a:pt x="0" y="203200"/>
                  </a:cubicBezTo>
                  <a:cubicBezTo>
                    <a:pt x="0" y="90976"/>
                    <a:pt x="90976" y="0"/>
                    <a:pt x="203200" y="0"/>
                  </a:cubicBezTo>
                  <a:close/>
                </a:path>
              </a:pathLst>
            </a:custGeom>
            <a:solidFill>
              <a:srgbClr val="58D3A2"/>
            </a:solidFill>
            <a:ln w="19050" cap="sq">
              <a:solidFill>
                <a:srgbClr val="000000"/>
              </a:solidFill>
              <a:prstDash val="solid"/>
              <a:miter/>
            </a:ln>
          </p:spPr>
        </p:sp>
        <p:sp>
          <p:nvSpPr>
            <p:cNvPr id="4" name="TextBox 4"/>
            <p:cNvSpPr txBox="1"/>
            <p:nvPr/>
          </p:nvSpPr>
          <p:spPr>
            <a:xfrm>
              <a:off x="0" y="-57150"/>
              <a:ext cx="4072737"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How to assess your leadership style</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5" name="Freeform 5"/>
          <p:cNvSpPr/>
          <p:nvPr/>
        </p:nvSpPr>
        <p:spPr>
          <a:xfrm>
            <a:off x="9821367" y="2588583"/>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9821367" y="395408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9821367" y="532153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9821367" y="668898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9821367" y="805643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1028700" y="2666267"/>
            <a:ext cx="5414415" cy="3701491"/>
          </a:xfrm>
          <a:custGeom>
            <a:avLst/>
            <a:gdLst/>
            <a:ahLst/>
            <a:cxnLst/>
            <a:rect l="l" t="t" r="r" b="b"/>
            <a:pathLst>
              <a:path w="5414415" h="3701491">
                <a:moveTo>
                  <a:pt x="0" y="0"/>
                </a:moveTo>
                <a:lnTo>
                  <a:pt x="5414415" y="0"/>
                </a:lnTo>
                <a:lnTo>
                  <a:pt x="5414415" y="3701491"/>
                </a:lnTo>
                <a:lnTo>
                  <a:pt x="0" y="37014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889000" y="915670"/>
            <a:ext cx="5379085" cy="1607820"/>
          </a:xfrm>
          <a:prstGeom prst="rect">
            <a:avLst/>
          </a:prstGeom>
        </p:spPr>
        <p:txBody>
          <a:bodyPr wrap="square"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Demographic Analysis</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2" name="TextBox 12"/>
          <p:cNvSpPr txBox="1"/>
          <p:nvPr/>
        </p:nvSpPr>
        <p:spPr>
          <a:xfrm>
            <a:off x="10726945" y="2540958"/>
            <a:ext cx="4990319" cy="1163320"/>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Identifies voting trends among specific groups such as youth, women, and first-time voters.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3" name="TextBox 13"/>
          <p:cNvSpPr txBox="1"/>
          <p:nvPr/>
        </p:nvSpPr>
        <p:spPr>
          <a:xfrm>
            <a:off x="10726945" y="3906463"/>
            <a:ext cx="4828192"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Highlights regional diversity and its impact on political outcomes.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4" name="TextBox 14"/>
          <p:cNvSpPr txBox="1"/>
          <p:nvPr/>
        </p:nvSpPr>
        <p:spPr>
          <a:xfrm>
            <a:off x="10726945" y="5271969"/>
            <a:ext cx="4878857"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Helps parties tailor campaigns and policies to target key voter segments.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5" name="TextBox 15"/>
          <p:cNvSpPr txBox="1"/>
          <p:nvPr/>
        </p:nvSpPr>
        <p:spPr>
          <a:xfrm>
            <a:off x="10726945" y="6637474"/>
            <a:ext cx="5132180"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Shows the relationship between literacy, income levels, and voter participation.</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10726945" y="8002980"/>
            <a:ext cx="5132180" cy="1163320"/>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Aids in understanding socio-economic and cultural influences on voting behavior.</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545433" y="2770638"/>
            <a:ext cx="4394895" cy="5200625"/>
          </a:xfrm>
          <a:custGeom>
            <a:avLst/>
            <a:gdLst/>
            <a:ahLst/>
            <a:cxnLst/>
            <a:rect l="l" t="t" r="r" b="b"/>
            <a:pathLst>
              <a:path w="4394895" h="5200625">
                <a:moveTo>
                  <a:pt x="0" y="0"/>
                </a:moveTo>
                <a:lnTo>
                  <a:pt x="4394894" y="0"/>
                </a:lnTo>
                <a:lnTo>
                  <a:pt x="4394894" y="5200625"/>
                </a:lnTo>
                <a:lnTo>
                  <a:pt x="0" y="5200625"/>
                </a:lnTo>
                <a:lnTo>
                  <a:pt x="0" y="0"/>
                </a:lnTo>
                <a:close/>
              </a:path>
            </a:pathLst>
          </a:custGeom>
          <a:blipFill>
            <a:blip r:embed="rId5"/>
            <a:stretch>
              <a:fillRect/>
            </a:stretch>
          </a:blipFill>
        </p:spPr>
      </p:sp>
      <p:sp>
        <p:nvSpPr>
          <p:cNvPr id="5" name="TextBox 5"/>
          <p:cNvSpPr txBox="1"/>
          <p:nvPr/>
        </p:nvSpPr>
        <p:spPr>
          <a:xfrm>
            <a:off x="9482433" y="2799213"/>
            <a:ext cx="9266206" cy="692309"/>
          </a:xfrm>
          <a:prstGeom prst="rect">
            <a:avLst/>
          </a:prstGeom>
        </p:spPr>
        <p:txBody>
          <a:bodyPr lIns="0" tIns="0" rIns="0" bIns="0" rtlCol="0" anchor="t">
            <a:spAutoFit/>
          </a:bodyPr>
          <a:lstStyle/>
          <a:p>
            <a:pPr algn="l">
              <a:lnSpc>
                <a:spcPts val="5430"/>
              </a:lnSpc>
            </a:pPr>
            <a:r>
              <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Urban vs Rural</a:t>
            </a:r>
            <a:endPar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8686748" y="3912870"/>
            <a:ext cx="9229333" cy="628840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Compare candidate vote share across Urban and Rural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Identify which regions favor specific candidates or demographics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Helps understand regional voting patterns and trends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We created a custom column named Region Type that classifies candidates into Urban or Rural based on their constituency address. This enables its use in slicers, filters, and visuals for dynamic analysis.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 Region Type = </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IF(</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SEARCH("Village", 'candidates_with_phase'[Address], 1, 0) &gt; 0 </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       || SEARCH("Taluk", 'candidates_with_phase'[Address], 1, 0) &gt; 0,</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"Rural",</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"Urban"</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AutoShape 2"/>
          <p:cNvSpPr/>
          <p:nvPr/>
        </p:nvSpPr>
        <p:spPr>
          <a:xfrm flipV="1">
            <a:off x="9144000" y="4432447"/>
            <a:ext cx="0" cy="314325"/>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1587277" y="6566583"/>
            <a:ext cx="7037924" cy="2511169"/>
            <a:chOff x="0" y="0"/>
            <a:chExt cx="1853609" cy="661378"/>
          </a:xfrm>
        </p:grpSpPr>
        <p:sp>
          <p:nvSpPr>
            <p:cNvPr id="4" name="Freeform 4"/>
            <p:cNvSpPr/>
            <p:nvPr/>
          </p:nvSpPr>
          <p:spPr>
            <a:xfrm>
              <a:off x="0" y="0"/>
              <a:ext cx="1853610" cy="661378"/>
            </a:xfrm>
            <a:custGeom>
              <a:avLst/>
              <a:gdLst/>
              <a:ahLst/>
              <a:cxnLst/>
              <a:rect l="l" t="t" r="r" b="b"/>
              <a:pathLst>
                <a:path w="1853610" h="661378">
                  <a:moveTo>
                    <a:pt x="13200" y="0"/>
                  </a:moveTo>
                  <a:lnTo>
                    <a:pt x="1840409" y="0"/>
                  </a:lnTo>
                  <a:cubicBezTo>
                    <a:pt x="1847700" y="0"/>
                    <a:pt x="1853610" y="5910"/>
                    <a:pt x="1853610" y="13200"/>
                  </a:cubicBezTo>
                  <a:lnTo>
                    <a:pt x="1853610" y="648178"/>
                  </a:lnTo>
                  <a:cubicBezTo>
                    <a:pt x="1853610" y="655468"/>
                    <a:pt x="1847700" y="661378"/>
                    <a:pt x="1840409" y="661378"/>
                  </a:cubicBezTo>
                  <a:lnTo>
                    <a:pt x="13200" y="661378"/>
                  </a:lnTo>
                  <a:cubicBezTo>
                    <a:pt x="5910" y="661378"/>
                    <a:pt x="0" y="655468"/>
                    <a:pt x="0" y="648178"/>
                  </a:cubicBezTo>
                  <a:lnTo>
                    <a:pt x="0" y="13200"/>
                  </a:lnTo>
                  <a:cubicBezTo>
                    <a:pt x="0" y="5910"/>
                    <a:pt x="5910" y="0"/>
                    <a:pt x="13200" y="0"/>
                  </a:cubicBezTo>
                  <a:close/>
                </a:path>
              </a:pathLst>
            </a:custGeom>
            <a:solidFill>
              <a:srgbClr val="F1F1E9"/>
            </a:solidFill>
            <a:ln w="19050" cap="sq">
              <a:solidFill>
                <a:srgbClr val="000000"/>
              </a:solidFill>
              <a:prstDash val="solid"/>
              <a:miter/>
            </a:ln>
          </p:spPr>
        </p:sp>
        <p:sp>
          <p:nvSpPr>
            <p:cNvPr id="5" name="TextBox 5"/>
            <p:cNvSpPr txBox="1"/>
            <p:nvPr/>
          </p:nvSpPr>
          <p:spPr>
            <a:xfrm>
              <a:off x="0" y="-57150"/>
              <a:ext cx="1853609" cy="718528"/>
            </a:xfrm>
            <a:prstGeom prst="rect">
              <a:avLst/>
            </a:prstGeom>
          </p:spPr>
          <p:txBody>
            <a:bodyPr lIns="50800" tIns="50800" rIns="50800" bIns="50800" rtlCol="0" anchor="ctr"/>
            <a:lstStyle/>
            <a:p>
              <a:pPr algn="ctr">
                <a:lnSpc>
                  <a:spcPts val="2800"/>
                </a:lnSpc>
              </a:pPr>
            </a:p>
          </p:txBody>
        </p:sp>
      </p:grpSp>
      <p:sp>
        <p:nvSpPr>
          <p:cNvPr id="6" name="AutoShape 6"/>
          <p:cNvSpPr/>
          <p:nvPr/>
        </p:nvSpPr>
        <p:spPr>
          <a:xfrm>
            <a:off x="5106239" y="4746772"/>
            <a:ext cx="8075522" cy="0"/>
          </a:xfrm>
          <a:prstGeom prst="line">
            <a:avLst/>
          </a:prstGeom>
          <a:ln w="19050" cap="flat">
            <a:solidFill>
              <a:srgbClr val="000000"/>
            </a:solidFill>
            <a:prstDash val="solid"/>
            <a:headEnd type="none" w="sm" len="sm"/>
            <a:tailEnd type="none" w="sm" len="sm"/>
          </a:ln>
        </p:spPr>
      </p:sp>
      <p:sp>
        <p:nvSpPr>
          <p:cNvPr id="7" name="AutoShape 7"/>
          <p:cNvSpPr/>
          <p:nvPr/>
        </p:nvSpPr>
        <p:spPr>
          <a:xfrm flipV="1">
            <a:off x="5106239" y="4746772"/>
            <a:ext cx="0" cy="396728"/>
          </a:xfrm>
          <a:prstGeom prst="line">
            <a:avLst/>
          </a:prstGeom>
          <a:ln w="19050" cap="flat">
            <a:solidFill>
              <a:srgbClr val="000000"/>
            </a:solidFill>
            <a:prstDash val="solid"/>
            <a:headEnd type="oval" w="lg" len="lg"/>
            <a:tailEnd type="none" w="sm" len="sm"/>
          </a:ln>
        </p:spPr>
      </p:sp>
      <p:sp>
        <p:nvSpPr>
          <p:cNvPr id="8" name="AutoShape 8"/>
          <p:cNvSpPr/>
          <p:nvPr/>
        </p:nvSpPr>
        <p:spPr>
          <a:xfrm flipV="1">
            <a:off x="13181761" y="4746772"/>
            <a:ext cx="0" cy="396728"/>
          </a:xfrm>
          <a:prstGeom prst="line">
            <a:avLst/>
          </a:prstGeom>
          <a:ln w="19050" cap="flat">
            <a:solidFill>
              <a:srgbClr val="000000"/>
            </a:solidFill>
            <a:prstDash val="solid"/>
            <a:headEnd type="oval" w="lg" len="lg"/>
            <a:tailEnd type="none" w="sm" len="sm"/>
          </a:ln>
        </p:spPr>
      </p:sp>
      <p:grpSp>
        <p:nvGrpSpPr>
          <p:cNvPr id="9" name="Group 9"/>
          <p:cNvGrpSpPr/>
          <p:nvPr/>
        </p:nvGrpSpPr>
        <p:grpSpPr>
          <a:xfrm>
            <a:off x="1587277" y="5690727"/>
            <a:ext cx="7037924" cy="632199"/>
            <a:chOff x="0" y="0"/>
            <a:chExt cx="1853609" cy="166505"/>
          </a:xfrm>
        </p:grpSpPr>
        <p:sp>
          <p:nvSpPr>
            <p:cNvPr id="10" name="Freeform 10"/>
            <p:cNvSpPr/>
            <p:nvPr/>
          </p:nvSpPr>
          <p:spPr>
            <a:xfrm>
              <a:off x="0" y="0"/>
              <a:ext cx="1853610" cy="166505"/>
            </a:xfrm>
            <a:custGeom>
              <a:avLst/>
              <a:gdLst/>
              <a:ahLst/>
              <a:cxnLst/>
              <a:rect l="l" t="t" r="r" b="b"/>
              <a:pathLst>
                <a:path w="1853610" h="166505">
                  <a:moveTo>
                    <a:pt x="13200" y="0"/>
                  </a:moveTo>
                  <a:lnTo>
                    <a:pt x="1840409" y="0"/>
                  </a:lnTo>
                  <a:cubicBezTo>
                    <a:pt x="1847700" y="0"/>
                    <a:pt x="1853610" y="5910"/>
                    <a:pt x="1853610" y="13200"/>
                  </a:cubicBezTo>
                  <a:lnTo>
                    <a:pt x="1853610" y="153305"/>
                  </a:lnTo>
                  <a:cubicBezTo>
                    <a:pt x="1853610" y="160595"/>
                    <a:pt x="1847700" y="166505"/>
                    <a:pt x="1840409" y="166505"/>
                  </a:cubicBezTo>
                  <a:lnTo>
                    <a:pt x="13200" y="166505"/>
                  </a:lnTo>
                  <a:cubicBezTo>
                    <a:pt x="5910" y="166505"/>
                    <a:pt x="0" y="160595"/>
                    <a:pt x="0" y="153305"/>
                  </a:cubicBezTo>
                  <a:lnTo>
                    <a:pt x="0" y="13200"/>
                  </a:lnTo>
                  <a:cubicBezTo>
                    <a:pt x="0" y="5910"/>
                    <a:pt x="5910" y="0"/>
                    <a:pt x="13200" y="0"/>
                  </a:cubicBezTo>
                  <a:close/>
                </a:path>
              </a:pathLst>
            </a:custGeom>
            <a:solidFill>
              <a:srgbClr val="58D3A2"/>
            </a:solidFill>
            <a:ln w="19050" cap="sq">
              <a:solidFill>
                <a:srgbClr val="000000"/>
              </a:solidFill>
              <a:prstDash val="solid"/>
              <a:miter/>
            </a:ln>
          </p:spPr>
        </p:sp>
        <p:sp>
          <p:nvSpPr>
            <p:cNvPr id="11" name="TextBox 11"/>
            <p:cNvSpPr txBox="1"/>
            <p:nvPr/>
          </p:nvSpPr>
          <p:spPr>
            <a:xfrm>
              <a:off x="0" y="-57150"/>
              <a:ext cx="1853609" cy="223655"/>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Map</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grpSp>
        <p:nvGrpSpPr>
          <p:cNvPr id="12" name="Group 12"/>
          <p:cNvGrpSpPr/>
          <p:nvPr/>
        </p:nvGrpSpPr>
        <p:grpSpPr>
          <a:xfrm>
            <a:off x="9662799" y="6566583"/>
            <a:ext cx="7037924" cy="2511169"/>
            <a:chOff x="0" y="0"/>
            <a:chExt cx="1853609" cy="661378"/>
          </a:xfrm>
        </p:grpSpPr>
        <p:sp>
          <p:nvSpPr>
            <p:cNvPr id="13" name="Freeform 13"/>
            <p:cNvSpPr/>
            <p:nvPr/>
          </p:nvSpPr>
          <p:spPr>
            <a:xfrm>
              <a:off x="0" y="0"/>
              <a:ext cx="1853610" cy="661378"/>
            </a:xfrm>
            <a:custGeom>
              <a:avLst/>
              <a:gdLst/>
              <a:ahLst/>
              <a:cxnLst/>
              <a:rect l="l" t="t" r="r" b="b"/>
              <a:pathLst>
                <a:path w="1853610" h="661378">
                  <a:moveTo>
                    <a:pt x="13200" y="0"/>
                  </a:moveTo>
                  <a:lnTo>
                    <a:pt x="1840409" y="0"/>
                  </a:lnTo>
                  <a:cubicBezTo>
                    <a:pt x="1847700" y="0"/>
                    <a:pt x="1853610" y="5910"/>
                    <a:pt x="1853610" y="13200"/>
                  </a:cubicBezTo>
                  <a:lnTo>
                    <a:pt x="1853610" y="648178"/>
                  </a:lnTo>
                  <a:cubicBezTo>
                    <a:pt x="1853610" y="655468"/>
                    <a:pt x="1847700" y="661378"/>
                    <a:pt x="1840409" y="661378"/>
                  </a:cubicBezTo>
                  <a:lnTo>
                    <a:pt x="13200" y="661378"/>
                  </a:lnTo>
                  <a:cubicBezTo>
                    <a:pt x="5910" y="661378"/>
                    <a:pt x="0" y="655468"/>
                    <a:pt x="0" y="648178"/>
                  </a:cubicBezTo>
                  <a:lnTo>
                    <a:pt x="0" y="13200"/>
                  </a:lnTo>
                  <a:cubicBezTo>
                    <a:pt x="0" y="5910"/>
                    <a:pt x="5910" y="0"/>
                    <a:pt x="13200" y="0"/>
                  </a:cubicBezTo>
                  <a:close/>
                </a:path>
              </a:pathLst>
            </a:custGeom>
            <a:solidFill>
              <a:srgbClr val="F1F1E9"/>
            </a:solidFill>
            <a:ln w="19050" cap="sq">
              <a:solidFill>
                <a:srgbClr val="000000"/>
              </a:solidFill>
              <a:prstDash val="solid"/>
              <a:miter/>
            </a:ln>
          </p:spPr>
        </p:sp>
        <p:sp>
          <p:nvSpPr>
            <p:cNvPr id="14" name="TextBox 14"/>
            <p:cNvSpPr txBox="1"/>
            <p:nvPr/>
          </p:nvSpPr>
          <p:spPr>
            <a:xfrm>
              <a:off x="0" y="-57150"/>
              <a:ext cx="1853609" cy="718528"/>
            </a:xfrm>
            <a:prstGeom prst="rect">
              <a:avLst/>
            </a:prstGeom>
          </p:spPr>
          <p:txBody>
            <a:bodyPr lIns="50800" tIns="50800" rIns="50800" bIns="50800" rtlCol="0" anchor="ctr"/>
            <a:lstStyle/>
            <a:p>
              <a:pPr algn="ctr">
                <a:lnSpc>
                  <a:spcPts val="2800"/>
                </a:lnSpc>
              </a:pPr>
            </a:p>
          </p:txBody>
        </p:sp>
      </p:grpSp>
      <p:grpSp>
        <p:nvGrpSpPr>
          <p:cNvPr id="15" name="Group 15"/>
          <p:cNvGrpSpPr/>
          <p:nvPr/>
        </p:nvGrpSpPr>
        <p:grpSpPr>
          <a:xfrm>
            <a:off x="9662799" y="5690727"/>
            <a:ext cx="7037924" cy="632199"/>
            <a:chOff x="0" y="0"/>
            <a:chExt cx="1853609" cy="166505"/>
          </a:xfrm>
        </p:grpSpPr>
        <p:sp>
          <p:nvSpPr>
            <p:cNvPr id="16" name="Freeform 16"/>
            <p:cNvSpPr/>
            <p:nvPr/>
          </p:nvSpPr>
          <p:spPr>
            <a:xfrm>
              <a:off x="0" y="0"/>
              <a:ext cx="1853610" cy="166505"/>
            </a:xfrm>
            <a:custGeom>
              <a:avLst/>
              <a:gdLst/>
              <a:ahLst/>
              <a:cxnLst/>
              <a:rect l="l" t="t" r="r" b="b"/>
              <a:pathLst>
                <a:path w="1853610" h="166505">
                  <a:moveTo>
                    <a:pt x="13200" y="0"/>
                  </a:moveTo>
                  <a:lnTo>
                    <a:pt x="1840409" y="0"/>
                  </a:lnTo>
                  <a:cubicBezTo>
                    <a:pt x="1847700" y="0"/>
                    <a:pt x="1853610" y="5910"/>
                    <a:pt x="1853610" y="13200"/>
                  </a:cubicBezTo>
                  <a:lnTo>
                    <a:pt x="1853610" y="153305"/>
                  </a:lnTo>
                  <a:cubicBezTo>
                    <a:pt x="1853610" y="160595"/>
                    <a:pt x="1847700" y="166505"/>
                    <a:pt x="1840409" y="166505"/>
                  </a:cubicBezTo>
                  <a:lnTo>
                    <a:pt x="13200" y="166505"/>
                  </a:lnTo>
                  <a:cubicBezTo>
                    <a:pt x="5910" y="166505"/>
                    <a:pt x="0" y="160595"/>
                    <a:pt x="0" y="153305"/>
                  </a:cubicBezTo>
                  <a:lnTo>
                    <a:pt x="0" y="13200"/>
                  </a:lnTo>
                  <a:cubicBezTo>
                    <a:pt x="0" y="5910"/>
                    <a:pt x="5910" y="0"/>
                    <a:pt x="13200" y="0"/>
                  </a:cubicBezTo>
                  <a:close/>
                </a:path>
              </a:pathLst>
            </a:custGeom>
            <a:solidFill>
              <a:srgbClr val="E992D1"/>
            </a:solidFill>
            <a:ln w="19050" cap="sq">
              <a:solidFill>
                <a:srgbClr val="000000"/>
              </a:solidFill>
              <a:prstDash val="solid"/>
              <a:miter/>
            </a:ln>
          </p:spPr>
        </p:sp>
        <p:sp>
          <p:nvSpPr>
            <p:cNvPr id="17" name="TextBox 17"/>
            <p:cNvSpPr txBox="1"/>
            <p:nvPr/>
          </p:nvSpPr>
          <p:spPr>
            <a:xfrm>
              <a:off x="0" y="-57150"/>
              <a:ext cx="1853609" cy="223655"/>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Matrix</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8" name="Freeform 18"/>
          <p:cNvSpPr/>
          <p:nvPr/>
        </p:nvSpPr>
        <p:spPr>
          <a:xfrm>
            <a:off x="13620423" y="812533"/>
            <a:ext cx="3484245" cy="3275190"/>
          </a:xfrm>
          <a:custGeom>
            <a:avLst/>
            <a:gdLst/>
            <a:ahLst/>
            <a:cxnLst/>
            <a:rect l="l" t="t" r="r" b="b"/>
            <a:pathLst>
              <a:path w="3484245" h="3275190">
                <a:moveTo>
                  <a:pt x="0" y="0"/>
                </a:moveTo>
                <a:lnTo>
                  <a:pt x="3484245" y="0"/>
                </a:lnTo>
                <a:lnTo>
                  <a:pt x="3484245" y="3275191"/>
                </a:lnTo>
                <a:lnTo>
                  <a:pt x="0" y="327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9" name="Freeform 19"/>
          <p:cNvSpPr/>
          <p:nvPr/>
        </p:nvSpPr>
        <p:spPr>
          <a:xfrm>
            <a:off x="1183332" y="924997"/>
            <a:ext cx="3778478" cy="3050263"/>
          </a:xfrm>
          <a:custGeom>
            <a:avLst/>
            <a:gdLst/>
            <a:ahLst/>
            <a:cxnLst/>
            <a:rect l="l" t="t" r="r" b="b"/>
            <a:pathLst>
              <a:path w="3778478" h="3050263">
                <a:moveTo>
                  <a:pt x="0" y="0"/>
                </a:moveTo>
                <a:lnTo>
                  <a:pt x="3778478" y="0"/>
                </a:lnTo>
                <a:lnTo>
                  <a:pt x="3778478" y="3050263"/>
                </a:lnTo>
                <a:lnTo>
                  <a:pt x="0" y="30502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TextBox 20"/>
          <p:cNvSpPr txBox="1"/>
          <p:nvPr/>
        </p:nvSpPr>
        <p:spPr>
          <a:xfrm>
            <a:off x="4401615" y="1266397"/>
            <a:ext cx="9484770" cy="4042791"/>
          </a:xfrm>
          <a:prstGeom prst="rect">
            <a:avLst/>
          </a:prstGeom>
        </p:spPr>
        <p:txBody>
          <a:bodyPr lIns="0" tIns="0" rIns="0" bIns="0" rtlCol="0" anchor="t">
            <a:spAutoFit/>
          </a:bodyPr>
          <a:lstStyle/>
          <a:p>
            <a:pPr algn="ctr">
              <a:lnSpc>
                <a:spcPts val="10600"/>
              </a:lnSpc>
            </a:pPr>
            <a:r>
              <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Drill-down Analysis</a:t>
            </a:r>
            <a:endPar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10600"/>
              </a:lnSpc>
            </a:pPr>
            <a:endPar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1" name="TextBox 21"/>
          <p:cNvSpPr txBox="1"/>
          <p:nvPr/>
        </p:nvSpPr>
        <p:spPr>
          <a:xfrm>
            <a:off x="1791109" y="6896338"/>
            <a:ext cx="6630260" cy="22021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Displays region-wise winning parties and vote distributions through interactive visuals.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Helps identify political strongholds, swing regions, and regional voting patterns.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Enhances understanding of spatial trends in voter behavior and party dominance.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9866631" y="6856326"/>
            <a:ext cx="6630260" cy="2202180"/>
          </a:xfrm>
          <a:prstGeom prst="rect">
            <a:avLst/>
          </a:prstGeom>
        </p:spPr>
        <p:txBody>
          <a:bodyPr lIns="0" tIns="0" rIns="0" bIns="0" rtlCol="0" anchor="t">
            <a:spAutoFit/>
          </a:bodyPr>
          <a:lstStyle/>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Provides detailed numerical insights such as total votes, seat count, and vote share percentages.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Enables comparison of party performance across different years and constituencies.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candidate-level data like winners, runners-up, and margin of victory.</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28700" y="630155"/>
            <a:ext cx="16001732" cy="9140990"/>
          </a:xfrm>
          <a:custGeom>
            <a:avLst/>
            <a:gdLst/>
            <a:ahLst/>
            <a:cxnLst/>
            <a:rect l="l" t="t" r="r" b="b"/>
            <a:pathLst>
              <a:path w="16001732" h="9140990">
                <a:moveTo>
                  <a:pt x="0" y="0"/>
                </a:moveTo>
                <a:lnTo>
                  <a:pt x="16001732" y="0"/>
                </a:lnTo>
                <a:lnTo>
                  <a:pt x="16001732" y="9140990"/>
                </a:lnTo>
                <a:lnTo>
                  <a:pt x="0" y="9140990"/>
                </a:lnTo>
                <a:lnTo>
                  <a:pt x="0" y="0"/>
                </a:lnTo>
                <a:close/>
              </a:path>
            </a:pathLst>
          </a:custGeom>
          <a:blipFill>
            <a:blip r:embed="rId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28700" y="639508"/>
            <a:ext cx="16230600" cy="9007983"/>
          </a:xfrm>
          <a:custGeom>
            <a:avLst/>
            <a:gdLst/>
            <a:ahLst/>
            <a:cxnLst/>
            <a:rect l="l" t="t" r="r" b="b"/>
            <a:pathLst>
              <a:path w="16230600" h="9007983">
                <a:moveTo>
                  <a:pt x="0" y="0"/>
                </a:moveTo>
                <a:lnTo>
                  <a:pt x="16230600" y="0"/>
                </a:lnTo>
                <a:lnTo>
                  <a:pt x="16230600" y="9007984"/>
                </a:lnTo>
                <a:lnTo>
                  <a:pt x="0" y="9007984"/>
                </a:lnTo>
                <a:lnTo>
                  <a:pt x="0" y="0"/>
                </a:lnTo>
                <a:close/>
              </a:path>
            </a:pathLst>
          </a:custGeom>
          <a:blipFill>
            <a:blip r:embed="rId1"/>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480507" y="531831"/>
            <a:ext cx="7051666" cy="6679851"/>
          </a:xfrm>
          <a:custGeom>
            <a:avLst/>
            <a:gdLst/>
            <a:ahLst/>
            <a:cxnLst/>
            <a:rect l="l" t="t" r="r" b="b"/>
            <a:pathLst>
              <a:path w="7051666" h="6679851">
                <a:moveTo>
                  <a:pt x="0" y="0"/>
                </a:moveTo>
                <a:lnTo>
                  <a:pt x="7051666" y="0"/>
                </a:lnTo>
                <a:lnTo>
                  <a:pt x="7051666" y="6679851"/>
                </a:lnTo>
                <a:lnTo>
                  <a:pt x="0" y="667985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7297420"/>
            <a:ext cx="12501880" cy="2324100"/>
          </a:xfrm>
          <a:prstGeom prst="rect">
            <a:avLst/>
          </a:prstGeom>
        </p:spPr>
        <p:txBody>
          <a:bodyPr wrap="square" lIns="0" tIns="0" rIns="0" bIns="0" rtlCol="0" anchor="t">
            <a:noAutofit/>
          </a:bodyPr>
          <a:lstStyle/>
          <a:p>
            <a:pPr algn="l">
              <a:lnSpc>
                <a:spcPts val="15145"/>
              </a:lnSpc>
            </a:pPr>
            <a:r>
              <a:rPr lang="en-US" sz="1328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Thank You</a:t>
            </a:r>
            <a:endParaRPr lang="en-US" sz="1328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AutoShape 2"/>
          <p:cNvSpPr/>
          <p:nvPr/>
        </p:nvSpPr>
        <p:spPr>
          <a:xfrm flipV="1">
            <a:off x="9134475" y="2479789"/>
            <a:ext cx="0" cy="427048"/>
          </a:xfrm>
          <a:prstGeom prst="line">
            <a:avLst/>
          </a:prstGeom>
          <a:ln w="19050" cap="flat">
            <a:solidFill>
              <a:srgbClr val="000000"/>
            </a:solidFill>
            <a:prstDash val="solid"/>
            <a:headEnd type="none" w="sm" len="sm"/>
            <a:tailEnd type="none" w="sm" len="sm"/>
          </a:ln>
        </p:spPr>
      </p:sp>
      <p:sp>
        <p:nvSpPr>
          <p:cNvPr id="3" name="Freeform 3"/>
          <p:cNvSpPr/>
          <p:nvPr/>
        </p:nvSpPr>
        <p:spPr>
          <a:xfrm>
            <a:off x="7797379" y="7811453"/>
            <a:ext cx="2693242" cy="1983206"/>
          </a:xfrm>
          <a:custGeom>
            <a:avLst/>
            <a:gdLst/>
            <a:ahLst/>
            <a:cxnLst/>
            <a:rect l="l" t="t" r="r" b="b"/>
            <a:pathLst>
              <a:path w="2693242" h="1983206">
                <a:moveTo>
                  <a:pt x="0" y="0"/>
                </a:moveTo>
                <a:lnTo>
                  <a:pt x="2693242" y="0"/>
                </a:lnTo>
                <a:lnTo>
                  <a:pt x="2693242" y="1983205"/>
                </a:lnTo>
                <a:lnTo>
                  <a:pt x="0" y="198320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4401615" y="714375"/>
            <a:ext cx="9484770" cy="1175385"/>
          </a:xfrm>
          <a:prstGeom prst="rect">
            <a:avLst/>
          </a:prstGeom>
        </p:spPr>
        <p:txBody>
          <a:bodyPr lIns="0" tIns="0" rIns="0" bIns="0" rtlCol="0" anchor="t">
            <a:spAutoFit/>
          </a:bodyPr>
          <a:lstStyle/>
          <a:p>
            <a:pPr algn="ctr">
              <a:lnSpc>
                <a:spcPts val="9120"/>
              </a:lnSpc>
            </a:pPr>
            <a:r>
              <a:rPr lang="en-US" sz="8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Introduction</a:t>
            </a:r>
            <a:endParaRPr lang="en-US" sz="8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5" name="TextBox 5"/>
          <p:cNvSpPr txBox="1"/>
          <p:nvPr/>
        </p:nvSpPr>
        <p:spPr>
          <a:xfrm>
            <a:off x="3035373" y="3115865"/>
            <a:ext cx="13280813" cy="4398281"/>
          </a:xfrm>
          <a:prstGeom prst="rect">
            <a:avLst/>
          </a:prstGeom>
        </p:spPr>
        <p:txBody>
          <a:bodyPr lIns="0" tIns="0" rIns="0" bIns="0" rtlCol="0" anchor="t">
            <a:spAutoFit/>
          </a:bodyPr>
          <a:lstStyle/>
          <a:p>
            <a:pPr algn="just">
              <a:lnSpc>
                <a:spcPts val="3915"/>
              </a:lnSpc>
            </a:pPr>
            <a:r>
              <a:rPr lang="en-US" sz="2795">
                <a:solidFill>
                  <a:srgbClr val="000000"/>
                </a:solidFill>
                <a:latin typeface="Roboto" panose="02000000000000000000"/>
                <a:ea typeface="Roboto" panose="02000000000000000000"/>
                <a:cs typeface="Roboto" panose="02000000000000000000"/>
                <a:sym typeface="Roboto" panose="02000000000000000000"/>
              </a:rPr>
              <a:t>The National Election Data Analysis Dashboard offers an insightful overview of India’s electoral performance, highlighting how citizens vote and how parties perform across states. It visualizes key metrics such as total votes, vote shares, seat distribution, and party performance through interactive charts and maps. The dashboard enables analysis at both national and state levels, featuring major parties like BJP, Congress, AAP, and Telugu Desam Party. It also includes drill-down insights to the candidate level, showing winners, runners-up, and vote shares. Overall, it transforms complex election data into clear, meaningful insights that reflect India’s democratic trends.</a:t>
            </a:r>
            <a:endParaRPr lang="en-US" sz="2795">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2448815" y="978567"/>
            <a:ext cx="14810485" cy="1024891"/>
          </a:xfrm>
          <a:prstGeom prst="rect">
            <a:avLst/>
          </a:prstGeom>
        </p:spPr>
        <p:txBody>
          <a:bodyPr lIns="0" tIns="0" rIns="0" bIns="0" rtlCol="0" anchor="t">
            <a:spAutoFit/>
          </a:bodyPr>
          <a:lstStyle/>
          <a:p>
            <a:pPr algn="ctr">
              <a:lnSpc>
                <a:spcPts val="7980"/>
              </a:lnSpc>
            </a:pPr>
            <a:r>
              <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About Indian Election</a:t>
            </a:r>
            <a:endPar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nvGrpSpPr>
        <p:grpSpPr>
          <a:xfrm>
            <a:off x="794595" y="3003583"/>
            <a:ext cx="5308085" cy="925981"/>
            <a:chOff x="0" y="0"/>
            <a:chExt cx="1398014" cy="243880"/>
          </a:xfrm>
        </p:grpSpPr>
        <p:sp>
          <p:nvSpPr>
            <p:cNvPr id="4" name="Freeform 4"/>
            <p:cNvSpPr/>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E992D1"/>
            </a:solidFill>
            <a:ln w="19050" cap="sq">
              <a:solidFill>
                <a:srgbClr val="000000"/>
              </a:solidFill>
              <a:prstDash val="solid"/>
              <a:miter/>
            </a:ln>
          </p:spPr>
        </p:sp>
        <p:sp>
          <p:nvSpPr>
            <p:cNvPr id="5" name="TextBox 5"/>
            <p:cNvSpPr txBox="1"/>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What Is an Election?</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6" name="Group 6"/>
          <p:cNvGrpSpPr/>
          <p:nvPr/>
        </p:nvGrpSpPr>
        <p:grpSpPr>
          <a:xfrm>
            <a:off x="794595" y="4113266"/>
            <a:ext cx="5308085" cy="5513620"/>
            <a:chOff x="0" y="0"/>
            <a:chExt cx="1398014" cy="1452147"/>
          </a:xfrm>
        </p:grpSpPr>
        <p:sp>
          <p:nvSpPr>
            <p:cNvPr id="7" name="Freeform 7"/>
            <p:cNvSpPr/>
            <p:nvPr/>
          </p:nvSpPr>
          <p:spPr>
            <a:xfrm>
              <a:off x="0" y="0"/>
              <a:ext cx="1398014" cy="1452147"/>
            </a:xfrm>
            <a:custGeom>
              <a:avLst/>
              <a:gdLst/>
              <a:ahLst/>
              <a:cxnLst/>
              <a:rect l="l" t="t" r="r" b="b"/>
              <a:pathLst>
                <a:path w="1398014" h="1452147">
                  <a:moveTo>
                    <a:pt x="29170" y="0"/>
                  </a:moveTo>
                  <a:lnTo>
                    <a:pt x="1368844" y="0"/>
                  </a:lnTo>
                  <a:cubicBezTo>
                    <a:pt x="1384954" y="0"/>
                    <a:pt x="1398014" y="13060"/>
                    <a:pt x="1398014" y="29170"/>
                  </a:cubicBezTo>
                  <a:lnTo>
                    <a:pt x="1398014" y="1422976"/>
                  </a:lnTo>
                  <a:cubicBezTo>
                    <a:pt x="1398014" y="1430713"/>
                    <a:pt x="1394941" y="1438132"/>
                    <a:pt x="1389470" y="1443603"/>
                  </a:cubicBezTo>
                  <a:cubicBezTo>
                    <a:pt x="1384000" y="1449073"/>
                    <a:pt x="1376580" y="1452147"/>
                    <a:pt x="1368844" y="1452147"/>
                  </a:cubicBezTo>
                  <a:lnTo>
                    <a:pt x="29170" y="1452147"/>
                  </a:lnTo>
                  <a:cubicBezTo>
                    <a:pt x="13060" y="1452147"/>
                    <a:pt x="0" y="1439087"/>
                    <a:pt x="0" y="1422976"/>
                  </a:cubicBezTo>
                  <a:lnTo>
                    <a:pt x="0" y="29170"/>
                  </a:lnTo>
                  <a:cubicBezTo>
                    <a:pt x="0" y="21434"/>
                    <a:pt x="3073" y="14014"/>
                    <a:pt x="8544" y="8544"/>
                  </a:cubicBezTo>
                  <a:cubicBezTo>
                    <a:pt x="14014" y="3073"/>
                    <a:pt x="21434" y="0"/>
                    <a:pt x="29170" y="0"/>
                  </a:cubicBezTo>
                  <a:close/>
                </a:path>
              </a:pathLst>
            </a:custGeom>
            <a:solidFill>
              <a:srgbClr val="F1F1E9"/>
            </a:solidFill>
            <a:ln w="19050" cap="sq">
              <a:solidFill>
                <a:srgbClr val="000000"/>
              </a:solidFill>
              <a:prstDash val="solid"/>
              <a:miter/>
            </a:ln>
          </p:spPr>
        </p:sp>
        <p:sp>
          <p:nvSpPr>
            <p:cNvPr id="8" name="TextBox 8"/>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9" name="Group 9"/>
          <p:cNvGrpSpPr/>
          <p:nvPr/>
        </p:nvGrpSpPr>
        <p:grpSpPr>
          <a:xfrm>
            <a:off x="6489957" y="4113266"/>
            <a:ext cx="5308085" cy="5513620"/>
            <a:chOff x="0" y="0"/>
            <a:chExt cx="1398014" cy="1452147"/>
          </a:xfrm>
        </p:grpSpPr>
        <p:sp>
          <p:nvSpPr>
            <p:cNvPr id="10" name="Freeform 10"/>
            <p:cNvSpPr/>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1" name="TextBox 11"/>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2" name="Group 12"/>
          <p:cNvGrpSpPr/>
          <p:nvPr/>
        </p:nvGrpSpPr>
        <p:grpSpPr>
          <a:xfrm>
            <a:off x="12188568" y="4113266"/>
            <a:ext cx="5308085" cy="5513620"/>
            <a:chOff x="0" y="0"/>
            <a:chExt cx="1398014" cy="1452147"/>
          </a:xfrm>
        </p:grpSpPr>
        <p:sp>
          <p:nvSpPr>
            <p:cNvPr id="13" name="Freeform 13"/>
            <p:cNvSpPr/>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4" name="TextBox 14"/>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5" name="Group 15"/>
          <p:cNvGrpSpPr/>
          <p:nvPr/>
        </p:nvGrpSpPr>
        <p:grpSpPr>
          <a:xfrm>
            <a:off x="6489957" y="3003583"/>
            <a:ext cx="5308085" cy="925981"/>
            <a:chOff x="0" y="0"/>
            <a:chExt cx="1398014" cy="243880"/>
          </a:xfrm>
        </p:grpSpPr>
        <p:sp>
          <p:nvSpPr>
            <p:cNvPr id="16" name="Freeform 16"/>
            <p:cNvSpPr/>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FACD66"/>
            </a:solidFill>
            <a:ln w="19050" cap="sq">
              <a:solidFill>
                <a:srgbClr val="000000"/>
              </a:solidFill>
              <a:prstDash val="solid"/>
              <a:miter/>
            </a:ln>
          </p:spPr>
        </p:sp>
        <p:sp>
          <p:nvSpPr>
            <p:cNvPr id="17" name="TextBox 17"/>
            <p:cNvSpPr txBox="1"/>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Types of Elections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18" name="Group 18"/>
          <p:cNvGrpSpPr/>
          <p:nvPr/>
        </p:nvGrpSpPr>
        <p:grpSpPr>
          <a:xfrm>
            <a:off x="12185320" y="3003583"/>
            <a:ext cx="5308085" cy="1003300"/>
            <a:chOff x="0" y="0"/>
            <a:chExt cx="1398014" cy="264244"/>
          </a:xfrm>
        </p:grpSpPr>
        <p:sp>
          <p:nvSpPr>
            <p:cNvPr id="19" name="Freeform 19"/>
            <p:cNvSpPr/>
            <p:nvPr/>
          </p:nvSpPr>
          <p:spPr>
            <a:xfrm>
              <a:off x="0" y="0"/>
              <a:ext cx="1398014" cy="264244"/>
            </a:xfrm>
            <a:custGeom>
              <a:avLst/>
              <a:gdLst/>
              <a:ahLst/>
              <a:cxnLst/>
              <a:rect l="l" t="t" r="r" b="b"/>
              <a:pathLst>
                <a:path w="1398014" h="264244">
                  <a:moveTo>
                    <a:pt x="17502" y="0"/>
                  </a:moveTo>
                  <a:lnTo>
                    <a:pt x="1380512" y="0"/>
                  </a:lnTo>
                  <a:cubicBezTo>
                    <a:pt x="1390178" y="0"/>
                    <a:pt x="1398014" y="7836"/>
                    <a:pt x="1398014" y="17502"/>
                  </a:cubicBezTo>
                  <a:lnTo>
                    <a:pt x="1398014" y="246741"/>
                  </a:lnTo>
                  <a:cubicBezTo>
                    <a:pt x="1398014" y="256408"/>
                    <a:pt x="1390178" y="264244"/>
                    <a:pt x="1380512" y="264244"/>
                  </a:cubicBezTo>
                  <a:lnTo>
                    <a:pt x="17502" y="264244"/>
                  </a:lnTo>
                  <a:cubicBezTo>
                    <a:pt x="7836" y="264244"/>
                    <a:pt x="0" y="256408"/>
                    <a:pt x="0" y="246741"/>
                  </a:cubicBezTo>
                  <a:lnTo>
                    <a:pt x="0" y="17502"/>
                  </a:lnTo>
                  <a:cubicBezTo>
                    <a:pt x="0" y="7836"/>
                    <a:pt x="7836" y="0"/>
                    <a:pt x="17502" y="0"/>
                  </a:cubicBezTo>
                  <a:close/>
                </a:path>
              </a:pathLst>
            </a:custGeom>
            <a:solidFill>
              <a:srgbClr val="58D3A2"/>
            </a:solidFill>
            <a:ln w="19050" cap="sq">
              <a:solidFill>
                <a:srgbClr val="000000"/>
              </a:solidFill>
              <a:prstDash val="solid"/>
              <a:miter/>
            </a:ln>
          </p:spPr>
        </p:sp>
        <p:sp>
          <p:nvSpPr>
            <p:cNvPr id="20" name="TextBox 20"/>
            <p:cNvSpPr txBox="1"/>
            <p:nvPr/>
          </p:nvSpPr>
          <p:spPr>
            <a:xfrm>
              <a:off x="0" y="-47625"/>
              <a:ext cx="1398014" cy="311869"/>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Key Steps in an Election Process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21" name="TextBox 21"/>
          <p:cNvSpPr txBox="1"/>
          <p:nvPr/>
        </p:nvSpPr>
        <p:spPr>
          <a:xfrm>
            <a:off x="1140164" y="4411696"/>
            <a:ext cx="4635998" cy="4823460"/>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An election is a formal process through which people choose individuals to hold public office or make decisions on laws and policies.It’s the cornerstone of democracy, giving citizens a voice in how they are governed.</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r>
              <a:rPr lang="en-US" sz="2100">
                <a:solidFill>
                  <a:srgbClr val="000000"/>
                </a:solidFill>
                <a:latin typeface="Roboto" panose="02000000000000000000"/>
                <a:ea typeface="Roboto" panose="02000000000000000000"/>
                <a:cs typeface="Roboto" panose="02000000000000000000"/>
                <a:sym typeface="Roboto" panose="02000000000000000000"/>
              </a:rPr>
              <a:t>Main Purposes of Elections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Representation</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Accountability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Legitimacy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Participation </a:t>
            </a: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7234713" y="4530759"/>
            <a:ext cx="4230817" cy="4823460"/>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General Elections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By-Elections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Local Elections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Referendums/Plebiscites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r>
              <a:rPr lang="en-US" sz="2100">
                <a:solidFill>
                  <a:srgbClr val="000000"/>
                </a:solidFill>
                <a:latin typeface="Roboto" panose="02000000000000000000"/>
                <a:ea typeface="Roboto" panose="02000000000000000000"/>
                <a:cs typeface="Roboto" panose="02000000000000000000"/>
                <a:sym typeface="Roboto" panose="02000000000000000000"/>
              </a:rPr>
              <a:t>Important Terms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Voter Turnout (%)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Majority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Margin of Victory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Constituency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Election Commission</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nvSpPr>
        <p:spPr>
          <a:xfrm>
            <a:off x="12521363" y="4454559"/>
            <a:ext cx="4635998" cy="5194935"/>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Announcement of Election Schedule</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Filing of Nominations by candidates or parties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Scrutiny and Withdrawal of nominations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Campaigning Period for political parties and candidates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Polling Day – Voters cast ballots (paper or electronic)</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Counting of Votes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Declaration of Results and Formation of Government</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2262258" y="4285838"/>
            <a:ext cx="5472256" cy="5583935"/>
          </a:xfrm>
          <a:custGeom>
            <a:avLst/>
            <a:gdLst/>
            <a:ahLst/>
            <a:cxnLst/>
            <a:rect l="l" t="t" r="r" b="b"/>
            <a:pathLst>
              <a:path w="5472256" h="5583935">
                <a:moveTo>
                  <a:pt x="0" y="0"/>
                </a:moveTo>
                <a:lnTo>
                  <a:pt x="5472256" y="0"/>
                </a:lnTo>
                <a:lnTo>
                  <a:pt x="5472256" y="5583935"/>
                </a:lnTo>
                <a:lnTo>
                  <a:pt x="0" y="55839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946447" y="3387325"/>
            <a:ext cx="3794636" cy="633451"/>
            <a:chOff x="0" y="0"/>
            <a:chExt cx="2434505" cy="406400"/>
          </a:xfrm>
        </p:grpSpPr>
        <p:sp>
          <p:nvSpPr>
            <p:cNvPr id="4" name="Freeform 4"/>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58D3A2"/>
            </a:solidFill>
            <a:ln w="19050" cap="sq">
              <a:solidFill>
                <a:srgbClr val="000000"/>
              </a:solidFill>
              <a:prstDash val="solid"/>
              <a:miter/>
            </a:ln>
          </p:spPr>
        </p:sp>
        <p:sp>
          <p:nvSpPr>
            <p:cNvPr id="5" name="TextBox 5"/>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candidates_with_phase</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6" name="TextBox 6"/>
          <p:cNvSpPr txBox="1"/>
          <p:nvPr/>
        </p:nvSpPr>
        <p:spPr>
          <a:xfrm>
            <a:off x="888971" y="915846"/>
            <a:ext cx="8528201"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Dataset Overview</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7" name="TextBox 7"/>
          <p:cNvSpPr txBox="1"/>
          <p:nvPr/>
        </p:nvSpPr>
        <p:spPr>
          <a:xfrm>
            <a:off x="946447" y="4238213"/>
            <a:ext cx="4836704" cy="18878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Contains personal and nomination details of each candidate.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fields like Candidate Name, Age, Gender, Address, Constituency, Application Date, and Application Status.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8" name="Group 8"/>
          <p:cNvGrpSpPr/>
          <p:nvPr/>
        </p:nvGrpSpPr>
        <p:grpSpPr>
          <a:xfrm>
            <a:off x="946447" y="6432334"/>
            <a:ext cx="3794636" cy="633451"/>
            <a:chOff x="0" y="0"/>
            <a:chExt cx="2434505" cy="406400"/>
          </a:xfrm>
        </p:grpSpPr>
        <p:sp>
          <p:nvSpPr>
            <p:cNvPr id="9" name="Freeform 9"/>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E992D1"/>
            </a:solidFill>
            <a:ln w="19050" cap="sq">
              <a:solidFill>
                <a:srgbClr val="000000"/>
              </a:solidFill>
              <a:prstDash val="solid"/>
              <a:miter/>
            </a:ln>
          </p:spPr>
        </p:sp>
        <p:sp>
          <p:nvSpPr>
            <p:cNvPr id="10" name="TextBox 10"/>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results_2024_winners</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1" name="TextBox 11"/>
          <p:cNvSpPr txBox="1"/>
          <p:nvPr/>
        </p:nvSpPr>
        <p:spPr>
          <a:xfrm>
            <a:off x="946447" y="7283222"/>
            <a:ext cx="4836704" cy="22021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Contains final election outcomes for each constituency.</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Fields include Winning Candidate, Winning Party, Runner-up Candidate, Runner-up Party, State, PC No, Margin Votes, and Result Status.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12" name="Group 12"/>
          <p:cNvGrpSpPr/>
          <p:nvPr/>
        </p:nvGrpSpPr>
        <p:grpSpPr>
          <a:xfrm>
            <a:off x="6634980" y="3387325"/>
            <a:ext cx="3794636" cy="633451"/>
            <a:chOff x="0" y="0"/>
            <a:chExt cx="2434505" cy="406400"/>
          </a:xfrm>
        </p:grpSpPr>
        <p:sp>
          <p:nvSpPr>
            <p:cNvPr id="13" name="Freeform 13"/>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E992D1"/>
            </a:solidFill>
            <a:ln w="19050" cap="sq">
              <a:solidFill>
                <a:srgbClr val="000000"/>
              </a:solidFill>
              <a:prstDash val="solid"/>
              <a:miter/>
            </a:ln>
          </p:spPr>
        </p:sp>
        <p:sp>
          <p:nvSpPr>
            <p:cNvPr id="14" name="TextBox 14"/>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 results_2024</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5" name="TextBox 15"/>
          <p:cNvSpPr txBox="1"/>
          <p:nvPr/>
        </p:nvSpPr>
        <p:spPr>
          <a:xfrm>
            <a:off x="6634980" y="4238213"/>
            <a:ext cx="4836704" cy="18878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Stores detailed election data for all candidates and constituencies.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Candidate Name, Party, State, PC Name, PC No, EVM Votes, Postal Votes, and Total Votes.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16" name="Group 16"/>
          <p:cNvGrpSpPr/>
          <p:nvPr/>
        </p:nvGrpSpPr>
        <p:grpSpPr>
          <a:xfrm>
            <a:off x="6634980" y="6432334"/>
            <a:ext cx="3794636" cy="633451"/>
            <a:chOff x="0" y="0"/>
            <a:chExt cx="2434505" cy="406400"/>
          </a:xfrm>
        </p:grpSpPr>
        <p:sp>
          <p:nvSpPr>
            <p:cNvPr id="17" name="Freeform 17"/>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FACD66"/>
            </a:solidFill>
            <a:ln w="19050" cap="sq">
              <a:solidFill>
                <a:srgbClr val="000000"/>
              </a:solidFill>
              <a:prstDash val="solid"/>
              <a:miter/>
            </a:ln>
          </p:spPr>
        </p:sp>
        <p:sp>
          <p:nvSpPr>
            <p:cNvPr id="18" name="TextBox 18"/>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indian-state-level-election</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9" name="TextBox 19"/>
          <p:cNvSpPr txBox="1"/>
          <p:nvPr/>
        </p:nvSpPr>
        <p:spPr>
          <a:xfrm>
            <a:off x="6634980" y="7283222"/>
            <a:ext cx="4836704" cy="283083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The dataset contains election data from all Indian states for the year 1985.</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It includes details like state name, candidate info, party name, votes polled, and total electors.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pic>
        <p:nvPicPr>
          <p:cNvPr id="4" name="Picture 3" descr="1"/>
          <p:cNvPicPr>
            <a:picLocks noChangeAspect="1"/>
          </p:cNvPicPr>
          <p:nvPr/>
        </p:nvPicPr>
        <p:blipFill>
          <a:blip r:embed="rId1"/>
          <a:stretch>
            <a:fillRect/>
          </a:stretch>
        </p:blipFill>
        <p:spPr>
          <a:xfrm>
            <a:off x="533400" y="419100"/>
            <a:ext cx="11527790" cy="4603750"/>
          </a:xfrm>
          <a:prstGeom prst="rect">
            <a:avLst/>
          </a:prstGeom>
        </p:spPr>
      </p:pic>
      <p:pic>
        <p:nvPicPr>
          <p:cNvPr id="5" name="Picture 4" descr="2"/>
          <p:cNvPicPr>
            <a:picLocks noChangeAspect="1"/>
          </p:cNvPicPr>
          <p:nvPr/>
        </p:nvPicPr>
        <p:blipFill>
          <a:blip r:embed="rId2"/>
          <a:stretch>
            <a:fillRect/>
          </a:stretch>
        </p:blipFill>
        <p:spPr>
          <a:xfrm>
            <a:off x="5410200" y="5524500"/>
            <a:ext cx="12435840" cy="4609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929370" y="2391410"/>
            <a:ext cx="8376285" cy="5843270"/>
          </a:xfrm>
          <a:custGeom>
            <a:avLst/>
            <a:gdLst/>
            <a:ahLst/>
            <a:cxnLst/>
            <a:rect l="l" t="t" r="r" b="b"/>
            <a:pathLst>
              <a:path w="8640600" h="5843206">
                <a:moveTo>
                  <a:pt x="0" y="0"/>
                </a:moveTo>
                <a:lnTo>
                  <a:pt x="8640600" y="0"/>
                </a:lnTo>
                <a:lnTo>
                  <a:pt x="8640600" y="5843205"/>
                </a:lnTo>
                <a:lnTo>
                  <a:pt x="0" y="5843205"/>
                </a:lnTo>
                <a:lnTo>
                  <a:pt x="0" y="0"/>
                </a:lnTo>
                <a:close/>
              </a:path>
            </a:pathLst>
          </a:custGeom>
          <a:blipFill>
            <a:blip r:embed="rId5"/>
            <a:stretch>
              <a:fillRect/>
            </a:stretch>
          </a:blipFill>
        </p:spPr>
      </p:sp>
      <p:sp>
        <p:nvSpPr>
          <p:cNvPr id="5" name="TextBox 5"/>
          <p:cNvSpPr txBox="1"/>
          <p:nvPr/>
        </p:nvSpPr>
        <p:spPr>
          <a:xfrm>
            <a:off x="1472876" y="3031284"/>
            <a:ext cx="6919617"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Dataset Schema</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1028700" y="5095875"/>
            <a:ext cx="7633970" cy="2908300"/>
          </a:xfrm>
          <a:prstGeom prst="rect">
            <a:avLst/>
          </a:prstGeom>
        </p:spPr>
        <p:txBody>
          <a:bodyPr wrap="square" lIns="0" tIns="0" rIns="0" bIns="0" rtlCol="0" anchor="t">
            <a:spAutoFit/>
          </a:bodyPr>
          <a:lstStyle/>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The data schema defines the structured relationship between the datasets used in the Election Analysis Dashboard. It integrates three key tables — candidates_with_phase, results_2024, and results_2024_winners — ensuring accurate and seamless data flow for analysis.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Relationships are built through the Constituency Number (PC No) and Candidate Name fields, enabling cross-table analysis. This schema design allows efficient data linking for visualizing candidate-level, party-level, and state-level insights in the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nvGrpSpPr>
        <p:grpSpPr>
          <a:xfrm>
            <a:off x="6548210" y="6048863"/>
            <a:ext cx="5191580" cy="2507753"/>
            <a:chOff x="0" y="0"/>
            <a:chExt cx="1367330" cy="660478"/>
          </a:xfrm>
        </p:grpSpPr>
        <p:sp>
          <p:nvSpPr>
            <p:cNvPr id="3" name="Freeform 3"/>
            <p:cNvSpPr/>
            <p:nvPr/>
          </p:nvSpPr>
          <p:spPr>
            <a:xfrm>
              <a:off x="0" y="0"/>
              <a:ext cx="1367330" cy="660478"/>
            </a:xfrm>
            <a:custGeom>
              <a:avLst/>
              <a:gdLst/>
              <a:ahLst/>
              <a:cxnLst/>
              <a:rect l="l" t="t" r="r" b="b"/>
              <a:pathLst>
                <a:path w="1367330" h="660478">
                  <a:moveTo>
                    <a:pt x="0" y="0"/>
                  </a:moveTo>
                  <a:lnTo>
                    <a:pt x="1367330" y="0"/>
                  </a:lnTo>
                  <a:lnTo>
                    <a:pt x="1367330" y="660478"/>
                  </a:lnTo>
                  <a:lnTo>
                    <a:pt x="0" y="660478"/>
                  </a:lnTo>
                  <a:close/>
                </a:path>
              </a:pathLst>
            </a:custGeom>
            <a:solidFill>
              <a:srgbClr val="58D3A2"/>
            </a:solidFill>
            <a:ln w="19050" cap="sq">
              <a:solidFill>
                <a:srgbClr val="000000"/>
              </a:solidFill>
              <a:prstDash val="solid"/>
              <a:miter/>
            </a:ln>
          </p:spPr>
        </p:sp>
        <p:sp>
          <p:nvSpPr>
            <p:cNvPr id="4" name="TextBox 4"/>
            <p:cNvSpPr txBox="1"/>
            <p:nvPr/>
          </p:nvSpPr>
          <p:spPr>
            <a:xfrm>
              <a:off x="0" y="-57150"/>
              <a:ext cx="1367330" cy="717628"/>
            </a:xfrm>
            <a:prstGeom prst="rect">
              <a:avLst/>
            </a:prstGeom>
          </p:spPr>
          <p:txBody>
            <a:bodyPr lIns="50800" tIns="50800" rIns="50800" bIns="50800" rtlCol="0" anchor="ctr"/>
            <a:lstStyle/>
            <a:p>
              <a:pPr algn="ctr">
                <a:lnSpc>
                  <a:spcPts val="2800"/>
                </a:lnSpc>
              </a:pPr>
            </a:p>
          </p:txBody>
        </p:sp>
      </p:grpSp>
      <p:grpSp>
        <p:nvGrpSpPr>
          <p:cNvPr id="5" name="Group 5"/>
          <p:cNvGrpSpPr/>
          <p:nvPr/>
        </p:nvGrpSpPr>
        <p:grpSpPr>
          <a:xfrm>
            <a:off x="720051" y="6048863"/>
            <a:ext cx="5191580" cy="2507753"/>
            <a:chOff x="0" y="0"/>
            <a:chExt cx="1367330" cy="660478"/>
          </a:xfrm>
        </p:grpSpPr>
        <p:sp>
          <p:nvSpPr>
            <p:cNvPr id="6" name="Freeform 6"/>
            <p:cNvSpPr/>
            <p:nvPr/>
          </p:nvSpPr>
          <p:spPr>
            <a:xfrm>
              <a:off x="0" y="0"/>
              <a:ext cx="1367330" cy="660478"/>
            </a:xfrm>
            <a:custGeom>
              <a:avLst/>
              <a:gdLst/>
              <a:ahLst/>
              <a:cxnLst/>
              <a:rect l="l" t="t" r="r" b="b"/>
              <a:pathLst>
                <a:path w="1367330" h="660478">
                  <a:moveTo>
                    <a:pt x="0" y="0"/>
                  </a:moveTo>
                  <a:lnTo>
                    <a:pt x="1367330" y="0"/>
                  </a:lnTo>
                  <a:lnTo>
                    <a:pt x="1367330" y="660478"/>
                  </a:lnTo>
                  <a:lnTo>
                    <a:pt x="0" y="660478"/>
                  </a:lnTo>
                  <a:close/>
                </a:path>
              </a:pathLst>
            </a:custGeom>
            <a:solidFill>
              <a:srgbClr val="FACD66"/>
            </a:solidFill>
            <a:ln w="19050" cap="sq">
              <a:solidFill>
                <a:srgbClr val="000000"/>
              </a:solidFill>
              <a:prstDash val="solid"/>
              <a:miter/>
            </a:ln>
          </p:spPr>
        </p:sp>
        <p:sp>
          <p:nvSpPr>
            <p:cNvPr id="7" name="TextBox 7"/>
            <p:cNvSpPr txBox="1"/>
            <p:nvPr/>
          </p:nvSpPr>
          <p:spPr>
            <a:xfrm>
              <a:off x="0" y="-57150"/>
              <a:ext cx="1367330" cy="717628"/>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12376370" y="6048863"/>
            <a:ext cx="5693792" cy="2507753"/>
            <a:chOff x="0" y="0"/>
            <a:chExt cx="1499600" cy="660478"/>
          </a:xfrm>
        </p:grpSpPr>
        <p:sp>
          <p:nvSpPr>
            <p:cNvPr id="9" name="Freeform 9"/>
            <p:cNvSpPr/>
            <p:nvPr/>
          </p:nvSpPr>
          <p:spPr>
            <a:xfrm>
              <a:off x="0" y="0"/>
              <a:ext cx="1499599" cy="660478"/>
            </a:xfrm>
            <a:custGeom>
              <a:avLst/>
              <a:gdLst/>
              <a:ahLst/>
              <a:cxnLst/>
              <a:rect l="l" t="t" r="r" b="b"/>
              <a:pathLst>
                <a:path w="1499599" h="660478">
                  <a:moveTo>
                    <a:pt x="0" y="0"/>
                  </a:moveTo>
                  <a:lnTo>
                    <a:pt x="1499599" y="0"/>
                  </a:lnTo>
                  <a:lnTo>
                    <a:pt x="1499599" y="660478"/>
                  </a:lnTo>
                  <a:lnTo>
                    <a:pt x="0" y="660478"/>
                  </a:lnTo>
                  <a:close/>
                </a:path>
              </a:pathLst>
            </a:custGeom>
            <a:solidFill>
              <a:srgbClr val="E992D1"/>
            </a:solidFill>
            <a:ln w="19050" cap="sq">
              <a:solidFill>
                <a:srgbClr val="000000"/>
              </a:solidFill>
              <a:prstDash val="solid"/>
              <a:miter/>
            </a:ln>
          </p:spPr>
        </p:sp>
        <p:sp>
          <p:nvSpPr>
            <p:cNvPr id="10" name="TextBox 10"/>
            <p:cNvSpPr txBox="1"/>
            <p:nvPr/>
          </p:nvSpPr>
          <p:spPr>
            <a:xfrm>
              <a:off x="0" y="-57150"/>
              <a:ext cx="1499600" cy="717628"/>
            </a:xfrm>
            <a:prstGeom prst="rect">
              <a:avLst/>
            </a:prstGeom>
          </p:spPr>
          <p:txBody>
            <a:bodyPr lIns="50800" tIns="50800" rIns="50800" bIns="50800" rtlCol="0" anchor="ctr"/>
            <a:lstStyle/>
            <a:p>
              <a:pPr algn="ctr">
                <a:lnSpc>
                  <a:spcPts val="2800"/>
                </a:lnSpc>
              </a:pPr>
            </a:p>
          </p:txBody>
        </p:sp>
      </p:grpSp>
      <p:grpSp>
        <p:nvGrpSpPr>
          <p:cNvPr id="11" name="Group 11"/>
          <p:cNvGrpSpPr/>
          <p:nvPr/>
        </p:nvGrpSpPr>
        <p:grpSpPr>
          <a:xfrm>
            <a:off x="3315841" y="5337810"/>
            <a:ext cx="11656319" cy="711053"/>
            <a:chOff x="0" y="0"/>
            <a:chExt cx="15541759" cy="948071"/>
          </a:xfrm>
        </p:grpSpPr>
        <p:sp>
          <p:nvSpPr>
            <p:cNvPr id="12" name="AutoShape 12"/>
            <p:cNvSpPr/>
            <p:nvPr/>
          </p:nvSpPr>
          <p:spPr>
            <a:xfrm>
              <a:off x="0" y="419100"/>
              <a:ext cx="15541759" cy="0"/>
            </a:xfrm>
            <a:prstGeom prst="line">
              <a:avLst/>
            </a:prstGeom>
            <a:ln w="25400" cap="flat">
              <a:solidFill>
                <a:srgbClr val="000000"/>
              </a:solidFill>
              <a:prstDash val="solid"/>
              <a:headEnd type="none" w="sm" len="sm"/>
              <a:tailEnd type="none" w="sm" len="sm"/>
            </a:ln>
          </p:spPr>
        </p:sp>
        <p:sp>
          <p:nvSpPr>
            <p:cNvPr id="13" name="AutoShape 13"/>
            <p:cNvSpPr/>
            <p:nvPr/>
          </p:nvSpPr>
          <p:spPr>
            <a:xfrm flipV="1">
              <a:off x="7758179" y="0"/>
              <a:ext cx="0" cy="948071"/>
            </a:xfrm>
            <a:prstGeom prst="line">
              <a:avLst/>
            </a:prstGeom>
            <a:ln w="25400" cap="flat">
              <a:solidFill>
                <a:srgbClr val="000000"/>
              </a:solidFill>
              <a:prstDash val="solid"/>
              <a:headEnd type="none" w="sm" len="sm"/>
              <a:tailEnd type="none" w="sm" len="sm"/>
            </a:ln>
          </p:spPr>
        </p:sp>
        <p:sp>
          <p:nvSpPr>
            <p:cNvPr id="14" name="AutoShape 14"/>
            <p:cNvSpPr/>
            <p:nvPr/>
          </p:nvSpPr>
          <p:spPr>
            <a:xfrm flipV="1">
              <a:off x="12700" y="419100"/>
              <a:ext cx="0" cy="528971"/>
            </a:xfrm>
            <a:prstGeom prst="line">
              <a:avLst/>
            </a:prstGeom>
            <a:ln w="25400" cap="flat">
              <a:solidFill>
                <a:srgbClr val="000000"/>
              </a:solidFill>
              <a:prstDash val="solid"/>
              <a:headEnd type="none" w="sm" len="sm"/>
              <a:tailEnd type="none" w="sm" len="sm"/>
            </a:ln>
          </p:spPr>
        </p:sp>
      </p:grpSp>
      <p:sp>
        <p:nvSpPr>
          <p:cNvPr id="15" name="AutoShape 15"/>
          <p:cNvSpPr/>
          <p:nvPr/>
        </p:nvSpPr>
        <p:spPr>
          <a:xfrm flipV="1">
            <a:off x="14981684" y="5652135"/>
            <a:ext cx="0" cy="396728"/>
          </a:xfrm>
          <a:prstGeom prst="line">
            <a:avLst/>
          </a:prstGeom>
          <a:ln w="19050" cap="flat">
            <a:solidFill>
              <a:srgbClr val="000000"/>
            </a:solidFill>
            <a:prstDash val="solid"/>
            <a:headEnd type="none" w="sm" len="sm"/>
            <a:tailEnd type="none" w="sm" len="sm"/>
          </a:ln>
        </p:spPr>
      </p:sp>
      <p:sp>
        <p:nvSpPr>
          <p:cNvPr id="16" name="TextBox 16"/>
          <p:cNvSpPr txBox="1"/>
          <p:nvPr/>
        </p:nvSpPr>
        <p:spPr>
          <a:xfrm>
            <a:off x="4115865" y="1196987"/>
            <a:ext cx="10381558" cy="1926373"/>
          </a:xfrm>
          <a:prstGeom prst="rect">
            <a:avLst/>
          </a:prstGeom>
        </p:spPr>
        <p:txBody>
          <a:bodyPr lIns="0" tIns="0" rIns="0" bIns="0" rtlCol="0" anchor="t">
            <a:spAutoFit/>
          </a:bodyPr>
          <a:lstStyle/>
          <a:p>
            <a:pPr algn="ctr">
              <a:lnSpc>
                <a:spcPts val="7565"/>
              </a:lnSpc>
            </a:pPr>
            <a:r>
              <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Preparation</a:t>
            </a:r>
            <a:endPar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7565"/>
              </a:lnSpc>
            </a:pPr>
            <a:endPar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7" name="TextBox 17"/>
          <p:cNvSpPr txBox="1"/>
          <p:nvPr/>
        </p:nvSpPr>
        <p:spPr>
          <a:xfrm>
            <a:off x="2225229" y="2639483"/>
            <a:ext cx="14634021" cy="1426830"/>
          </a:xfrm>
          <a:prstGeom prst="rect">
            <a:avLst/>
          </a:prstGeom>
        </p:spPr>
        <p:txBody>
          <a:bodyPr lIns="0" tIns="0" rIns="0" bIns="0" rtlCol="0" anchor="t">
            <a:spAutoFit/>
          </a:bodyPr>
          <a:lstStyle/>
          <a:p>
            <a:pPr algn="ctr">
              <a:lnSpc>
                <a:spcPts val="3820"/>
              </a:lnSpc>
            </a:pPr>
            <a:r>
              <a:rPr lang="en-US" sz="2730">
                <a:solidFill>
                  <a:srgbClr val="000000"/>
                </a:solidFill>
                <a:latin typeface="Roboto" panose="02000000000000000000"/>
                <a:ea typeface="Roboto" panose="02000000000000000000"/>
                <a:cs typeface="Roboto" panose="02000000000000000000"/>
                <a:sym typeface="Roboto" panose="02000000000000000000"/>
              </a:rPr>
              <a:t>Data preparation involved collecting, cleaning, and organizing election datasets from multiple sources to ensure accuracy and consistency. The processed data was then structured for visualization, enabling efficient analysis of votes, seats, and party performance.</a:t>
            </a:r>
            <a:endParaRPr lang="en-US" sz="273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8" name="TextBox 18"/>
          <p:cNvSpPr txBox="1"/>
          <p:nvPr/>
        </p:nvSpPr>
        <p:spPr>
          <a:xfrm>
            <a:off x="6455885" y="4719642"/>
            <a:ext cx="5376230" cy="540385"/>
          </a:xfrm>
          <a:prstGeom prst="rect">
            <a:avLst/>
          </a:prstGeom>
        </p:spPr>
        <p:txBody>
          <a:bodyPr lIns="0" tIns="0" rIns="0" bIns="0" rtlCol="0" anchor="t">
            <a:spAutoFit/>
          </a:bodyPr>
          <a:lstStyle/>
          <a:p>
            <a:pPr algn="ctr">
              <a:lnSpc>
                <a:spcPts val="4215"/>
              </a:lnSpc>
            </a:pPr>
            <a:r>
              <a:rPr lang="en-US" sz="3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Steps</a:t>
            </a:r>
            <a:endParaRPr lang="en-US" sz="3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9" name="TextBox 19"/>
          <p:cNvSpPr txBox="1"/>
          <p:nvPr/>
        </p:nvSpPr>
        <p:spPr>
          <a:xfrm>
            <a:off x="903390" y="6397865"/>
            <a:ext cx="4958251" cy="2387600"/>
          </a:xfrm>
          <a:prstGeom prst="rect">
            <a:avLst/>
          </a:prstGeom>
        </p:spPr>
        <p:txBody>
          <a:bodyPr lIns="0" tIns="0" rIns="0" bIns="0" rtlCol="0" anchor="t">
            <a:spAutoFit/>
          </a:bodyPr>
          <a:lstStyle/>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Cleaning</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•Removed duplicates,</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•Handled missing values,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•Handling datatypes</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0" name="TextBox 20"/>
          <p:cNvSpPr txBox="1"/>
          <p:nvPr/>
        </p:nvSpPr>
        <p:spPr>
          <a:xfrm>
            <a:off x="12616815" y="6178550"/>
            <a:ext cx="5300345" cy="3060700"/>
          </a:xfrm>
          <a:prstGeom prst="rect">
            <a:avLst/>
          </a:prstGeom>
        </p:spPr>
        <p:txBody>
          <a:bodyPr wrap="square" lIns="0" tIns="0" rIns="0" bIns="0" rtlCol="0" anchor="t">
            <a:spAutoFit/>
          </a:bodyPr>
          <a:lstStyle/>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Custom Queries</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•Age Group </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•Region Type (Urban or Rural)</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•Candidate Vote Share (Vote Share) </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1" name="TextBox 21"/>
          <p:cNvSpPr txBox="1"/>
          <p:nvPr/>
        </p:nvSpPr>
        <p:spPr>
          <a:xfrm>
            <a:off x="6455885" y="6302615"/>
            <a:ext cx="5376230" cy="3115945"/>
          </a:xfrm>
          <a:prstGeom prst="rect">
            <a:avLst/>
          </a:prstGeom>
        </p:spPr>
        <p:txBody>
          <a:bodyPr lIns="0" tIns="0" rIns="0" bIns="0" rtlCol="0" anchor="t">
            <a:spAutoFit/>
          </a:bodyPr>
          <a:lstStyle/>
          <a:p>
            <a:pPr algn="ctr">
              <a:lnSpc>
                <a:spcPts val="3450"/>
              </a:lnSpc>
            </a:pPr>
            <a:r>
              <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Transformation</a:t>
            </a:r>
            <a:endPar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r>
              <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 Added custom</a:t>
            </a:r>
            <a:endPar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 columns turnout              rate,Winning party,Swingflag columns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custDataLst>
              <p:tags r:id="rId1"/>
            </p:custDataLst>
          </p:nvPr>
        </p:nvGrpSpPr>
        <p:grpSpPr>
          <a:xfrm>
            <a:off x="794595" y="650390"/>
            <a:ext cx="7867083" cy="1494647"/>
            <a:chOff x="0" y="0"/>
            <a:chExt cx="2071989" cy="393652"/>
          </a:xfrm>
        </p:grpSpPr>
        <p:sp>
          <p:nvSpPr>
            <p:cNvPr id="3" name="Freeform 3"/>
            <p:cNvSpPr/>
            <p:nvPr>
              <p:custDataLst>
                <p:tags r:id="rId2"/>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FACD66"/>
            </a:solidFill>
            <a:ln w="19050" cap="sq">
              <a:solidFill>
                <a:srgbClr val="000000"/>
              </a:solidFill>
              <a:prstDash val="solid"/>
              <a:miter/>
            </a:ln>
          </p:spPr>
        </p:sp>
        <p:sp>
          <p:nvSpPr>
            <p:cNvPr id="4" name="TextBox 4"/>
            <p:cNvSpPr txBox="1"/>
            <p:nvPr>
              <p:custDataLst>
                <p:tags r:id="rId3"/>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DAX in Power BI</a:t>
              </a:r>
              <a:endPar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5" name="Group 5"/>
          <p:cNvGrpSpPr/>
          <p:nvPr/>
        </p:nvGrpSpPr>
        <p:grpSpPr>
          <a:xfrm>
            <a:off x="794385" y="2316480"/>
            <a:ext cx="8130540" cy="7354570"/>
            <a:chOff x="0" y="0"/>
            <a:chExt cx="2071989" cy="1927894"/>
          </a:xfrm>
        </p:grpSpPr>
        <p:sp>
          <p:nvSpPr>
            <p:cNvPr id="6" name="Freeform 6"/>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7" name="TextBox 7"/>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9626322" y="2316639"/>
            <a:ext cx="7867083" cy="7319971"/>
            <a:chOff x="0" y="0"/>
            <a:chExt cx="2071989" cy="1927894"/>
          </a:xfrm>
        </p:grpSpPr>
        <p:sp>
          <p:nvSpPr>
            <p:cNvPr id="9" name="Freeform 9"/>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10" name="TextBox 10"/>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11" name="Group 11"/>
          <p:cNvGrpSpPr/>
          <p:nvPr>
            <p:custDataLst>
              <p:tags r:id="rId4"/>
            </p:custDataLst>
          </p:nvPr>
        </p:nvGrpSpPr>
        <p:grpSpPr>
          <a:xfrm>
            <a:off x="9626322" y="650390"/>
            <a:ext cx="7867083" cy="1494647"/>
            <a:chOff x="0" y="0"/>
            <a:chExt cx="2071989" cy="393652"/>
          </a:xfrm>
        </p:grpSpPr>
        <p:sp>
          <p:nvSpPr>
            <p:cNvPr id="12" name="Freeform 12"/>
            <p:cNvSpPr/>
            <p:nvPr>
              <p:custDataLst>
                <p:tags r:id="rId5"/>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58D3A2"/>
            </a:solidFill>
            <a:ln w="19050" cap="sq">
              <a:solidFill>
                <a:srgbClr val="000000"/>
              </a:solidFill>
              <a:prstDash val="solid"/>
              <a:miter/>
            </a:ln>
          </p:spPr>
        </p:sp>
        <p:sp>
          <p:nvSpPr>
            <p:cNvPr id="13" name="TextBox 13"/>
            <p:cNvSpPr txBox="1"/>
            <p:nvPr>
              <p:custDataLst>
                <p:tags r:id="rId6"/>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Measure in Power BI</a:t>
              </a:r>
              <a:endPar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16" name="TextBox 16"/>
          <p:cNvSpPr txBox="1"/>
          <p:nvPr>
            <p:custDataLst>
              <p:tags r:id="rId7"/>
            </p:custDataLst>
          </p:nvPr>
        </p:nvSpPr>
        <p:spPr>
          <a:xfrm>
            <a:off x="810260" y="2443480"/>
            <a:ext cx="7540625" cy="7087235"/>
          </a:xfrm>
          <a:prstGeom prst="rect">
            <a:avLst/>
          </a:prstGeom>
        </p:spPr>
        <p:txBody>
          <a:bodyPr wrap="square" lIns="0" tIns="0" rIns="0" bIns="0" rtlCol="0" anchor="t">
            <a:noAutofit/>
          </a:bodyPr>
          <a:lstStyle/>
          <a:p>
            <a:pPr marL="527685" lvl="1" indent="-263525" algn="just">
              <a:lnSpc>
                <a:spcPts val="3420"/>
              </a:lnSpc>
              <a:buFont typeface="Arial" panose="020B0604020202020204"/>
              <a:buChar char="•"/>
            </a:pPr>
            <a:r>
              <a:rPr lang="en-US" altLang="en-US" sz="2445">
                <a:solidFill>
                  <a:srgbClr val="000000"/>
                </a:solidFill>
                <a:latin typeface="Roboto" panose="02000000000000000000"/>
                <a:ea typeface="Roboto" panose="02000000000000000000"/>
                <a:cs typeface="Roboto" panose="02000000000000000000"/>
                <a:sym typeface="Roboto" panose="02000000000000000000"/>
              </a:rPr>
              <a:t>DAX (Data Analysis Expressions) is a formula language used in Power BI.</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r>
              <a:rPr lang="en-US" altLang="en-US" sz="2445">
                <a:solidFill>
                  <a:srgbClr val="000000"/>
                </a:solidFill>
                <a:latin typeface="Roboto" panose="02000000000000000000"/>
                <a:ea typeface="Roboto" panose="02000000000000000000"/>
                <a:cs typeface="Roboto" panose="02000000000000000000"/>
                <a:sym typeface="Roboto" panose="02000000000000000000"/>
              </a:rPr>
              <a:t>To perform calculations, create measures, and build calculated columns.</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r>
              <a:rPr lang="en-US" altLang="en-US" sz="2445" b="1">
                <a:solidFill>
                  <a:srgbClr val="000000"/>
                </a:solidFill>
                <a:latin typeface="Roboto" panose="02000000000000000000"/>
                <a:ea typeface="Roboto" panose="02000000000000000000"/>
                <a:cs typeface="Roboto" panose="02000000000000000000"/>
                <a:sym typeface="Roboto" panose="02000000000000000000"/>
              </a:rPr>
              <a:t>How DAX Helps in Power BI :-</a:t>
            </a: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r>
              <a:rPr lang="en-US" altLang="en-US" sz="2445">
                <a:solidFill>
                  <a:srgbClr val="000000"/>
                </a:solidFill>
                <a:latin typeface="Roboto" panose="02000000000000000000"/>
                <a:ea typeface="Roboto" panose="02000000000000000000"/>
                <a:cs typeface="Roboto" panose="02000000000000000000"/>
                <a:sym typeface="Roboto" panose="02000000000000000000"/>
              </a:rPr>
              <a:t>Advanced Analysis,  Dynamic Reporting,  Custom KPIs</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p:txBody>
      </p:sp>
      <p:sp>
        <p:nvSpPr>
          <p:cNvPr id="17" name="TextBox 17"/>
          <p:cNvSpPr txBox="1"/>
          <p:nvPr>
            <p:custDataLst>
              <p:tags r:id="rId8"/>
            </p:custDataLst>
          </p:nvPr>
        </p:nvSpPr>
        <p:spPr>
          <a:xfrm>
            <a:off x="9756140" y="2525395"/>
            <a:ext cx="7593965" cy="7877810"/>
          </a:xfrm>
          <a:prstGeom prst="rect">
            <a:avLst/>
          </a:prstGeom>
        </p:spPr>
        <p:txBody>
          <a:bodyPr wrap="square" lIns="0" tIns="0" rIns="0" bIns="0" rtlCol="0" anchor="t">
            <a:noAutofit/>
          </a:bodyPr>
          <a:lstStyle/>
          <a:p>
            <a:pPr marL="539750" lvl="1" indent="-269875" algn="just">
              <a:lnSpc>
                <a:spcPts val="3500"/>
              </a:lnSpc>
              <a:buFont typeface="Arial" panose="020B0604020202020204"/>
              <a:buChar char="•"/>
            </a:pPr>
            <a:r>
              <a:rPr lang="en-US" altLang="en-US" sz="2500">
                <a:solidFill>
                  <a:srgbClr val="000000"/>
                </a:solidFill>
                <a:latin typeface="Roboto" panose="02000000000000000000"/>
                <a:ea typeface="Roboto" panose="02000000000000000000"/>
                <a:cs typeface="Roboto" panose="02000000000000000000"/>
                <a:sym typeface="Roboto" panose="02000000000000000000"/>
              </a:rPr>
              <a:t>A Measure in Power BI is a calculation used to analyze data dynamically.</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r>
              <a:rPr lang="en-US" altLang="en-US" sz="2500">
                <a:solidFill>
                  <a:srgbClr val="000000"/>
                </a:solidFill>
                <a:latin typeface="Roboto" panose="02000000000000000000"/>
                <a:ea typeface="Roboto" panose="02000000000000000000"/>
                <a:cs typeface="Roboto" panose="02000000000000000000"/>
                <a:sym typeface="Roboto" panose="02000000000000000000"/>
              </a:rPr>
              <a:t>It’s write using DAX (Data Analysis Expressions) and performs computations like totals, averages, percentages, ratios, or KPIs.</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b="1">
                <a:solidFill>
                  <a:srgbClr val="000000"/>
                </a:solidFill>
                <a:latin typeface="Roboto" panose="02000000000000000000"/>
                <a:ea typeface="Roboto" panose="02000000000000000000"/>
                <a:cs typeface="Roboto" panose="02000000000000000000"/>
                <a:sym typeface="Roboto" panose="02000000000000000000"/>
              </a:rPr>
              <a:t>Example :- </a:t>
            </a:r>
            <a:endParaRPr lang="en-US" altLang="en-US" sz="2500" b="1">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endParaRPr lang="en-US" altLang="en-US" sz="2500" b="1">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a:solidFill>
                  <a:srgbClr val="000000"/>
                </a:solidFill>
                <a:latin typeface="Roboto" panose="02000000000000000000"/>
                <a:ea typeface="Roboto" panose="02000000000000000000"/>
                <a:cs typeface="Roboto" panose="02000000000000000000"/>
                <a:sym typeface="Roboto" panose="02000000000000000000"/>
              </a:rPr>
              <a:t>1) </a:t>
            </a:r>
            <a:r>
              <a:rPr lang="en-US" altLang="en-US" sz="2500" b="1">
                <a:solidFill>
                  <a:srgbClr val="000000"/>
                </a:solidFill>
                <a:latin typeface="Roboto" panose="02000000000000000000"/>
                <a:ea typeface="Roboto" panose="02000000000000000000"/>
                <a:cs typeface="Roboto" panose="02000000000000000000"/>
                <a:sym typeface="Roboto" panose="02000000000000000000"/>
              </a:rPr>
              <a:t>APP % of Seats</a:t>
            </a:r>
            <a:r>
              <a:rPr lang="en-US" altLang="en-US" sz="2500">
                <a:solidFill>
                  <a:srgbClr val="000000"/>
                </a:solidFill>
                <a:latin typeface="Roboto" panose="02000000000000000000"/>
                <a:ea typeface="Roboto" panose="02000000000000000000"/>
                <a:cs typeface="Roboto" panose="02000000000000000000"/>
                <a:sym typeface="Roboto" panose="02000000000000000000"/>
              </a:rPr>
              <a:t> = DIVIDE([AAP_seats], [total_seats], 0)</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a:solidFill>
                  <a:srgbClr val="000000"/>
                </a:solidFill>
                <a:latin typeface="Roboto" panose="02000000000000000000"/>
                <a:ea typeface="Roboto" panose="02000000000000000000"/>
                <a:cs typeface="Roboto" panose="02000000000000000000"/>
                <a:sym typeface="Roboto" panose="02000000000000000000"/>
              </a:rPr>
              <a:t>2)</a:t>
            </a:r>
            <a:r>
              <a:rPr lang="en-US" altLang="en-US" sz="2500" b="1">
                <a:solidFill>
                  <a:srgbClr val="000000"/>
                </a:solidFill>
                <a:latin typeface="Roboto" panose="02000000000000000000"/>
                <a:ea typeface="Roboto" panose="02000000000000000000"/>
                <a:cs typeface="Roboto" panose="02000000000000000000"/>
                <a:sym typeface="Roboto" panose="02000000000000000000"/>
              </a:rPr>
              <a:t>total_seats</a:t>
            </a:r>
            <a:r>
              <a:rPr lang="en-US" altLang="en-US" sz="2500">
                <a:solidFill>
                  <a:srgbClr val="000000"/>
                </a:solidFill>
                <a:latin typeface="Roboto" panose="02000000000000000000"/>
                <a:ea typeface="Roboto" panose="02000000000000000000"/>
                <a:cs typeface="Roboto" panose="02000000000000000000"/>
                <a:sym typeface="Roboto" panose="02000000000000000000"/>
              </a:rPr>
              <a:t> = CALCULATE(COUNT(results_2024_winners[Winning Party]))</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500"/>
              </a:lnSpc>
            </a:pPr>
            <a:endParaRPr lang="en-US" sz="2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84701" y="3408813"/>
            <a:ext cx="7437728" cy="3920303"/>
          </a:xfrm>
          <a:custGeom>
            <a:avLst/>
            <a:gdLst/>
            <a:ahLst/>
            <a:cxnLst/>
            <a:rect l="l" t="t" r="r" b="b"/>
            <a:pathLst>
              <a:path w="7437728" h="3920303">
                <a:moveTo>
                  <a:pt x="0" y="0"/>
                </a:moveTo>
                <a:lnTo>
                  <a:pt x="7437728" y="0"/>
                </a:lnTo>
                <a:lnTo>
                  <a:pt x="7437728" y="3920302"/>
                </a:lnTo>
                <a:lnTo>
                  <a:pt x="0" y="3920302"/>
                </a:lnTo>
                <a:lnTo>
                  <a:pt x="0" y="0"/>
                </a:lnTo>
                <a:close/>
              </a:path>
            </a:pathLst>
          </a:custGeom>
          <a:blipFill>
            <a:blip r:embed="rId5"/>
            <a:stretch>
              <a:fillRect/>
            </a:stretch>
          </a:blipFill>
        </p:spPr>
      </p:sp>
      <p:sp>
        <p:nvSpPr>
          <p:cNvPr id="5" name="TextBox 5"/>
          <p:cNvSpPr txBox="1"/>
          <p:nvPr/>
        </p:nvSpPr>
        <p:spPr>
          <a:xfrm>
            <a:off x="10339683" y="3437388"/>
            <a:ext cx="6919617"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Historical Trends</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9451331" y="5265285"/>
            <a:ext cx="7807969" cy="31451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Show patterns and changes in election outcomes over different years.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Help identify shifts in party dominance and voter preferences across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Allow comparison of vote shares, seat counts, and turnout rates over time.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Reveal long-term political movements and the rise or decline of major parties.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Support prediction and analysis of future electoral behavior based on past data.</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1.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2.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3.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4.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5.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6.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7.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8.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9.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21.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2.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3.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4.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5.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6.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7.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8.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9.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1.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2.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3.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4.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5.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6.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7.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8.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6.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7.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8.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9.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8246</Words>
  <Application>WPS Presentation</Application>
  <PresentationFormat>Custom</PresentationFormat>
  <Paragraphs>256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Libre Baskerville Bold</vt:lpstr>
      <vt:lpstr>Roboto</vt:lpstr>
      <vt:lpstr>Arial</vt:lpstr>
      <vt:lpstr>Roboto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Black and Beige Leadership and Management Presentation Template</dc:title>
  <dc:creator/>
  <cp:lastModifiedBy>Shruti Jain</cp:lastModifiedBy>
  <cp:revision>7</cp:revision>
  <dcterms:created xsi:type="dcterms:W3CDTF">2006-08-16T00:00:00Z</dcterms:created>
  <dcterms:modified xsi:type="dcterms:W3CDTF">2025-10-06T12:18:27Z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66F1D3C329AA4AA697082D1458CB674D_12</vt:lpwstr>
  </property>
  <property fmtid="{D5CDD505-2E9C-101B-9397-08002B2CF9AE}" pid="3" name="KSOProductBuildVer">
    <vt:lpwstr>1033-12.2.0.23131</vt:lpwstr>
  </property>
</Properties>
</file>