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0" r:id="rId1"/>
  </p:sldMasterIdLst>
  <p:sldIdLst>
    <p:sldId id="256" r:id="rId2"/>
    <p:sldId id="261" r:id="rId3"/>
    <p:sldId id="259" r:id="rId4"/>
    <p:sldId id="269" r:id="rId5"/>
    <p:sldId id="266" r:id="rId6"/>
    <p:sldId id="270" r:id="rId7"/>
    <p:sldId id="293" r:id="rId8"/>
    <p:sldId id="272" r:id="rId9"/>
    <p:sldId id="273" r:id="rId10"/>
    <p:sldId id="284" r:id="rId11"/>
    <p:sldId id="290" r:id="rId12"/>
    <p:sldId id="291" r:id="rId13"/>
    <p:sldId id="262" r:id="rId14"/>
    <p:sldId id="274" r:id="rId15"/>
    <p:sldId id="263" r:id="rId16"/>
    <p:sldId id="275" r:id="rId17"/>
    <p:sldId id="276" r:id="rId18"/>
    <p:sldId id="264" r:id="rId19"/>
    <p:sldId id="277" r:id="rId20"/>
    <p:sldId id="287" r:id="rId21"/>
    <p:sldId id="267" r:id="rId22"/>
    <p:sldId id="278" r:id="rId23"/>
    <p:sldId id="265" r:id="rId24"/>
    <p:sldId id="279" r:id="rId25"/>
    <p:sldId id="280" r:id="rId26"/>
    <p:sldId id="281" r:id="rId27"/>
    <p:sldId id="282" r:id="rId28"/>
    <p:sldId id="283" r:id="rId29"/>
    <p:sldId id="288" r:id="rId30"/>
    <p:sldId id="29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7F7"/>
    <a:srgbClr val="EF640F"/>
    <a:srgbClr val="CF2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192777"/>
      </p:ext>
    </p:extLst>
  </p:cSld>
  <p:clrMapOvr>
    <a:masterClrMapping/>
  </p:clrMapOvr>
  <p:transition spd="slow" advTm="4500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388005"/>
      </p:ext>
    </p:extLst>
  </p:cSld>
  <p:clrMapOvr>
    <a:masterClrMapping/>
  </p:clrMapOvr>
  <p:transition spd="slow" advTm="4500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109316"/>
      </p:ext>
    </p:extLst>
  </p:cSld>
  <p:clrMapOvr>
    <a:masterClrMapping/>
  </p:clrMapOvr>
  <p:transition spd="slow" advTm="4500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7400844"/>
      </p:ext>
    </p:extLst>
  </p:cSld>
  <p:clrMapOvr>
    <a:masterClrMapping/>
  </p:clrMapOvr>
  <p:transition spd="slow" advTm="4500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793659"/>
      </p:ext>
    </p:extLst>
  </p:cSld>
  <p:clrMapOvr>
    <a:masterClrMapping/>
  </p:clrMapOvr>
  <p:transition spd="slow" advTm="4500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337506"/>
      </p:ext>
    </p:extLst>
  </p:cSld>
  <p:clrMapOvr>
    <a:masterClrMapping/>
  </p:clrMapOvr>
  <p:transition spd="slow" advTm="450000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459729"/>
      </p:ext>
    </p:extLst>
  </p:cSld>
  <p:clrMapOvr>
    <a:masterClrMapping/>
  </p:clrMapOvr>
  <p:transition spd="slow" advTm="450000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51647"/>
      </p:ext>
    </p:extLst>
  </p:cSld>
  <p:clrMapOvr>
    <a:masterClrMapping/>
  </p:clrMapOvr>
  <p:transition spd="slow" advTm="4500000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365421"/>
      </p:ext>
    </p:extLst>
  </p:cSld>
  <p:clrMapOvr>
    <a:masterClrMapping/>
  </p:clrMapOvr>
  <p:transition spd="slow" advTm="4500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066557"/>
      </p:ext>
    </p:extLst>
  </p:cSld>
  <p:clrMapOvr>
    <a:masterClrMapping/>
  </p:clrMapOvr>
  <p:transition spd="slow" advTm="4500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17495"/>
      </p:ext>
    </p:extLst>
  </p:cSld>
  <p:clrMapOvr>
    <a:masterClrMapping/>
  </p:clrMapOvr>
  <p:transition spd="slow" advTm="4500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67706"/>
      </p:ext>
    </p:extLst>
  </p:cSld>
  <p:clrMapOvr>
    <a:masterClrMapping/>
  </p:clrMapOvr>
  <p:transition spd="slow" advTm="4500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46891"/>
      </p:ext>
    </p:extLst>
  </p:cSld>
  <p:clrMapOvr>
    <a:masterClrMapping/>
  </p:clrMapOvr>
  <p:transition spd="slow" advTm="4500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926766"/>
      </p:ext>
    </p:extLst>
  </p:cSld>
  <p:clrMapOvr>
    <a:masterClrMapping/>
  </p:clrMapOvr>
  <p:transition spd="slow" advTm="4500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51640"/>
      </p:ext>
    </p:extLst>
  </p:cSld>
  <p:clrMapOvr>
    <a:masterClrMapping/>
  </p:clrMapOvr>
  <p:transition spd="slow" advTm="4500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328641"/>
      </p:ext>
    </p:extLst>
  </p:cSld>
  <p:clrMapOvr>
    <a:masterClrMapping/>
  </p:clrMapOvr>
  <p:transition spd="slow" advTm="4500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69032"/>
      </p:ext>
    </p:extLst>
  </p:cSld>
  <p:clrMapOvr>
    <a:masterClrMapping/>
  </p:clrMapOvr>
  <p:transition spd="slow" advTm="4500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0038B59-294A-46E0-9EEA-224641909A1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A9A71D0-FBE2-4867-A7D7-D83FFD14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02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  <p:sldLayoutId id="2147484512" r:id="rId12"/>
    <p:sldLayoutId id="2147484513" r:id="rId13"/>
    <p:sldLayoutId id="2147484514" r:id="rId14"/>
    <p:sldLayoutId id="2147484515" r:id="rId15"/>
    <p:sldLayoutId id="2147484516" r:id="rId16"/>
    <p:sldLayoutId id="2147484517" r:id="rId17"/>
  </p:sldLayoutIdLst>
  <p:transition spd="slow" advTm="4500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slide" Target="slide29.xml"/><Relationship Id="rId4" Type="http://schemas.openxmlformats.org/officeDocument/2006/relationships/slide" Target="slide5.xml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9109-555B-8F2D-F7B1-FAFF3AEC9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1626" y="1275735"/>
            <a:ext cx="6430297" cy="2153265"/>
          </a:xfrm>
        </p:spPr>
        <p:txBody>
          <a:bodyPr/>
          <a:lstStyle/>
          <a:p>
            <a:r>
              <a:rPr lang="en-US" sz="3600" dirty="0"/>
              <a:t>             </a:t>
            </a:r>
            <a:br>
              <a:rPr lang="en-US" sz="3600" dirty="0"/>
            </a:br>
            <a:br>
              <a:rPr lang="en-US" sz="3600" dirty="0"/>
            </a:b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624DD-0602-6E34-BDBF-AF544C291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561" y="4222163"/>
            <a:ext cx="9419303" cy="6784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AIRLINES DELAY CLASSIFICATION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0334E-995D-0410-8A58-3C7364D5CA2A}"/>
              </a:ext>
            </a:extLst>
          </p:cNvPr>
          <p:cNvSpPr txBox="1"/>
          <p:nvPr/>
        </p:nvSpPr>
        <p:spPr>
          <a:xfrm>
            <a:off x="2841524" y="1396181"/>
            <a:ext cx="7236542" cy="123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JOB TRAINING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PRESENTATION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026855"/>
      </p:ext>
    </p:extLst>
  </p:cSld>
  <p:clrMapOvr>
    <a:masterClrMapping/>
  </p:clrMapOvr>
  <p:transition spd="slow" advTm="4500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CBA7E-37BF-B4AD-3308-99D0C1AD6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67" y="234906"/>
            <a:ext cx="6174958" cy="4443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5E0533-4FA3-34C0-EDA3-DDC669C47431}"/>
              </a:ext>
            </a:extLst>
          </p:cNvPr>
          <p:cNvSpPr txBox="1"/>
          <p:nvPr/>
        </p:nvSpPr>
        <p:spPr>
          <a:xfrm>
            <a:off x="806245" y="5614220"/>
            <a:ext cx="11516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this plot we observed that </a:t>
            </a:r>
            <a:r>
              <a:rPr lang="en-US" sz="2400" dirty="0" err="1"/>
              <a:t>Wednesday,Thursday</a:t>
            </a:r>
            <a:r>
              <a:rPr lang="en-US" sz="2400" dirty="0"/>
              <a:t> and Friday has maximum rate of delay Airlines compare to other days in a week .</a:t>
            </a:r>
            <a:endParaRPr lang="en-IN" sz="2400" dirty="0"/>
          </a:p>
        </p:txBody>
      </p:sp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575F5B63-641D-B15E-06A9-A3C98815B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3952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26419"/>
      </p:ext>
    </p:extLst>
  </p:cSld>
  <p:clrMapOvr>
    <a:masterClrMapping/>
  </p:clrMapOvr>
  <p:transition spd="slow" advTm="4500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8949E3-99AE-A7F1-0201-D431135008F5}"/>
              </a:ext>
            </a:extLst>
          </p:cNvPr>
          <p:cNvSpPr txBox="1"/>
          <p:nvPr/>
        </p:nvSpPr>
        <p:spPr>
          <a:xfrm>
            <a:off x="812800" y="2123440"/>
            <a:ext cx="857619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1.Spliting the data into train test.</a:t>
            </a:r>
          </a:p>
          <a:p>
            <a:endParaRPr lang="en-US" sz="3200" dirty="0"/>
          </a:p>
          <a:p>
            <a:r>
              <a:rPr lang="en-US" sz="3200" dirty="0"/>
              <a:t>2.We split the data into 80% train data and </a:t>
            </a:r>
          </a:p>
          <a:p>
            <a:r>
              <a:rPr lang="en-US" sz="3200" dirty="0"/>
              <a:t>20% test data.</a:t>
            </a:r>
          </a:p>
          <a:p>
            <a:endParaRPr lang="en-US" sz="3200" dirty="0"/>
          </a:p>
          <a:p>
            <a:r>
              <a:rPr lang="en-US" sz="3200" dirty="0"/>
              <a:t>3.We build the model on train data and predict on </a:t>
            </a:r>
          </a:p>
          <a:p>
            <a:r>
              <a:rPr lang="en-US" sz="3200" dirty="0"/>
              <a:t>the test data.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1FBD-1BD1-1CA4-6018-D5DB60357893}"/>
              </a:ext>
            </a:extLst>
          </p:cNvPr>
          <p:cNvSpPr/>
          <p:nvPr/>
        </p:nvSpPr>
        <p:spPr>
          <a:xfrm>
            <a:off x="1920240" y="447040"/>
            <a:ext cx="6513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 Building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EA758452-E0AB-5FFC-23DC-F458C7F66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4735" cy="8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30137"/>
      </p:ext>
    </p:extLst>
  </p:cSld>
  <p:clrMapOvr>
    <a:masterClrMapping/>
  </p:clrMapOvr>
  <p:transition spd="slow" advTm="4500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5493FC-851F-B73F-6AD6-C483785CB18B}"/>
              </a:ext>
            </a:extLst>
          </p:cNvPr>
          <p:cNvSpPr txBox="1"/>
          <p:nvPr/>
        </p:nvSpPr>
        <p:spPr>
          <a:xfrm>
            <a:off x="924560" y="772160"/>
            <a:ext cx="840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build the model using Logistic Regression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3F8CB-D2C4-B836-7A20-7CC62F07F1E2}"/>
              </a:ext>
            </a:extLst>
          </p:cNvPr>
          <p:cNvSpPr txBox="1"/>
          <p:nvPr/>
        </p:nvSpPr>
        <p:spPr>
          <a:xfrm>
            <a:off x="640080" y="4357132"/>
            <a:ext cx="1148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4023C-BA11-7195-AAF0-2D85638D4EE5}"/>
              </a:ext>
            </a:extLst>
          </p:cNvPr>
          <p:cNvSpPr txBox="1"/>
          <p:nvPr/>
        </p:nvSpPr>
        <p:spPr>
          <a:xfrm>
            <a:off x="924560" y="5948624"/>
            <a:ext cx="478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same process for Remaining algorithms:</a:t>
            </a:r>
            <a:endParaRPr lang="en-IN" dirty="0"/>
          </a:p>
        </p:txBody>
      </p:sp>
      <p:pic>
        <p:nvPicPr>
          <p:cNvPr id="14" name="Picture 13">
            <a:hlinkClick r:id="rId2" action="ppaction://hlinksldjump"/>
            <a:extLst>
              <a:ext uri="{FF2B5EF4-FFF2-40B4-BE49-F238E27FC236}">
                <a16:creationId xmlns:a16="http://schemas.microsoft.com/office/drawing/2014/main" id="{1C0792EA-BA0F-8F09-E183-1722E31CE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9468"/>
            <a:ext cx="924560" cy="8998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FC794C-CD9C-4AAD-D32D-1ED23B80B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5" y="1295380"/>
            <a:ext cx="6588168" cy="452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47630"/>
      </p:ext>
    </p:extLst>
  </p:cSld>
  <p:clrMapOvr>
    <a:masterClrMapping/>
  </p:clrMapOvr>
  <p:transition spd="slow" advTm="4500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C0C7F9-9015-5836-3AA6-99C76D0E1BE3}"/>
              </a:ext>
            </a:extLst>
          </p:cNvPr>
          <p:cNvSpPr txBox="1">
            <a:spLocks/>
          </p:cNvSpPr>
          <p:nvPr/>
        </p:nvSpPr>
        <p:spPr>
          <a:xfrm>
            <a:off x="-835741" y="1189702"/>
            <a:ext cx="8318090" cy="421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1.LOGISTIC REGRESSION</a:t>
            </a:r>
          </a:p>
          <a:p>
            <a:pPr marL="3657600" lvl="8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2.NAÏVE BAYES</a:t>
            </a:r>
          </a:p>
          <a:p>
            <a:pPr marL="3657600" lvl="8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3.RANDOM FOREST</a:t>
            </a:r>
          </a:p>
          <a:p>
            <a:pPr marL="3657600" lvl="8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4.KNN</a:t>
            </a:r>
          </a:p>
          <a:p>
            <a:pPr marL="3657600" lvl="8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5.DECISION TREE</a:t>
            </a:r>
          </a:p>
          <a:p>
            <a:pPr marL="3657600" lvl="8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6.BAGGING</a:t>
            </a:r>
          </a:p>
          <a:p>
            <a:pPr marL="3657600" lvl="8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7.GRADIENT BOOSTING</a:t>
            </a:r>
          </a:p>
          <a:p>
            <a:pPr marL="3657600" lvl="8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8.XG BOOST</a:t>
            </a:r>
          </a:p>
          <a:p>
            <a:pPr marL="3657600" lvl="8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9.ADA BOOST</a:t>
            </a:r>
          </a:p>
          <a:p>
            <a:pPr marL="3657600" lvl="8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10.MPL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E6B75-C3E8-1C48-B37E-84FD10A0969A}"/>
              </a:ext>
            </a:extLst>
          </p:cNvPr>
          <p:cNvSpPr txBox="1"/>
          <p:nvPr/>
        </p:nvSpPr>
        <p:spPr>
          <a:xfrm>
            <a:off x="2590800" y="386081"/>
            <a:ext cx="570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we build other models like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D7F8437B-B5F6-1570-AF7C-FAC167A9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3729" cy="9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69859"/>
      </p:ext>
    </p:extLst>
  </p:cSld>
  <p:clrMapOvr>
    <a:masterClrMapping/>
  </p:clrMapOvr>
  <p:transition spd="slow" advTm="4500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A5347-5805-21B7-84F1-892AEA2BAD33}"/>
              </a:ext>
            </a:extLst>
          </p:cNvPr>
          <p:cNvSpPr/>
          <p:nvPr/>
        </p:nvSpPr>
        <p:spPr>
          <a:xfrm>
            <a:off x="2357120" y="152401"/>
            <a:ext cx="6228368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BEFORE GRID SEARCH CV</a:t>
            </a:r>
            <a:endParaRPr lang="en-IN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  <a:extLst>
              <a:ext uri="{FF2B5EF4-FFF2-40B4-BE49-F238E27FC236}">
                <a16:creationId xmlns:a16="http://schemas.microsoft.com/office/drawing/2014/main" id="{53A3CE81-430E-E7A0-8D8C-00441D1A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2123"/>
            <a:ext cx="1043070" cy="1015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B388EC-02F2-3D50-D62F-0E4510030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06" y="1467651"/>
            <a:ext cx="4580592" cy="392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55425"/>
      </p:ext>
    </p:extLst>
  </p:cSld>
  <p:clrMapOvr>
    <a:masterClrMapping/>
  </p:clrMapOvr>
  <p:transition spd="slow" advTm="4500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CA366-EEF8-8D6E-F8CD-02C376E1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87130"/>
            <a:ext cx="5938684" cy="3289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22BD2F-BBF2-35A8-C7F3-77D926448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09" y="3182911"/>
            <a:ext cx="5722375" cy="34707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531612-54A3-FA2A-DBAE-CCE8D753C963}"/>
              </a:ext>
            </a:extLst>
          </p:cNvPr>
          <p:cNvSpPr txBox="1"/>
          <p:nvPr/>
        </p:nvSpPr>
        <p:spPr>
          <a:xfrm>
            <a:off x="6823587" y="511277"/>
            <a:ext cx="479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plot we conclude that RF  and Bagging algorithm  have  highest Accuracy.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D0866-A8B8-E8D7-B86D-715C36B1BC53}"/>
              </a:ext>
            </a:extLst>
          </p:cNvPr>
          <p:cNvSpPr txBox="1"/>
          <p:nvPr/>
        </p:nvSpPr>
        <p:spPr>
          <a:xfrm>
            <a:off x="1101213" y="4552335"/>
            <a:ext cx="4805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plot we conclude that   and MPL Bagging algorithm  has highest  Precision.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849534"/>
      </p:ext>
    </p:extLst>
  </p:cSld>
  <p:clrMapOvr>
    <a:masterClrMapping/>
  </p:clrMapOvr>
  <p:transition spd="slow" advTm="4500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4B03E0-EBA4-7339-F366-0DE8B9145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" y="147082"/>
            <a:ext cx="5641127" cy="3281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C55414-30A6-899C-DA3C-2D1C64DAA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05038"/>
            <a:ext cx="5653548" cy="3334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1E587B-D259-98E8-690A-E82C2F57903C}"/>
              </a:ext>
            </a:extLst>
          </p:cNvPr>
          <p:cNvSpPr txBox="1"/>
          <p:nvPr/>
        </p:nvSpPr>
        <p:spPr>
          <a:xfrm>
            <a:off x="7325032" y="865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9FF5E-5C1B-7E78-0765-C5947C65E4DA}"/>
              </a:ext>
            </a:extLst>
          </p:cNvPr>
          <p:cNvSpPr txBox="1"/>
          <p:nvPr/>
        </p:nvSpPr>
        <p:spPr>
          <a:xfrm>
            <a:off x="6666270" y="865239"/>
            <a:ext cx="5083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this plot we conclude that Gradient Boosting algorithm  have  highest  F1-Score.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AE659-DC73-5BC7-7191-5CCBC71B6F93}"/>
              </a:ext>
            </a:extLst>
          </p:cNvPr>
          <p:cNvSpPr txBox="1"/>
          <p:nvPr/>
        </p:nvSpPr>
        <p:spPr>
          <a:xfrm>
            <a:off x="521110" y="4375355"/>
            <a:ext cx="4866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plot we conclude that  Bagging algorithm  have  highest  Recall.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602799"/>
      </p:ext>
    </p:extLst>
  </p:cSld>
  <p:clrMapOvr>
    <a:masterClrMapping/>
  </p:clrMapOvr>
  <p:transition spd="slow" advTm="4500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DEA0FF-4ECB-552F-5D83-3B9591FC5259}"/>
              </a:ext>
            </a:extLst>
          </p:cNvPr>
          <p:cNvSpPr/>
          <p:nvPr/>
        </p:nvSpPr>
        <p:spPr>
          <a:xfrm>
            <a:off x="3544281" y="219919"/>
            <a:ext cx="5310352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AFTER GRID SEARCH CV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D465494-F9FE-7F6E-211A-94BD1D943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020340" cy="993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8B1B7-2DE5-5530-490D-446B53F4F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46" y="1447282"/>
            <a:ext cx="5420307" cy="44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89800"/>
      </p:ext>
    </p:extLst>
  </p:cSld>
  <p:clrMapOvr>
    <a:masterClrMapping/>
  </p:clrMapOvr>
  <p:transition spd="slow" advTm="4500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428BCE-F667-8B62-81DE-6F5D81773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3" y="98323"/>
            <a:ext cx="6013846" cy="35402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40A05D-2817-D337-69F7-1503360ED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49" y="3368339"/>
            <a:ext cx="5555558" cy="33502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BF9962-BEB1-6AFD-632D-4D9B574D28EA}"/>
              </a:ext>
            </a:extLst>
          </p:cNvPr>
          <p:cNvSpPr txBox="1"/>
          <p:nvPr/>
        </p:nvSpPr>
        <p:spPr>
          <a:xfrm>
            <a:off x="7020232" y="806245"/>
            <a:ext cx="448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Grid search CV  we conclude that that Bagging have highest </a:t>
            </a:r>
            <a:r>
              <a:rPr lang="en-US" dirty="0" err="1"/>
              <a:t>Acuuracy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EA048-3CA0-AD69-50A5-409573AB3F2F}"/>
              </a:ext>
            </a:extLst>
          </p:cNvPr>
          <p:cNvSpPr txBox="1"/>
          <p:nvPr/>
        </p:nvSpPr>
        <p:spPr>
          <a:xfrm>
            <a:off x="953729" y="4866968"/>
            <a:ext cx="4591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Grid search CV  we conclude that that Bagging have highest Precision.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400452"/>
      </p:ext>
    </p:extLst>
  </p:cSld>
  <p:clrMapOvr>
    <a:masterClrMapping/>
  </p:clrMapOvr>
  <p:transition spd="slow" advTm="4500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ED1715-3EB0-A042-A66E-EE9FA51C4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4" y="122341"/>
            <a:ext cx="5976396" cy="3532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8BC275-BD9E-C9E3-2CEE-1CB6A4BFB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99" y="3332976"/>
            <a:ext cx="5791201" cy="3380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E26EE3-E1C3-6905-4C21-CEC12D634DE5}"/>
              </a:ext>
            </a:extLst>
          </p:cNvPr>
          <p:cNvSpPr txBox="1"/>
          <p:nvPr/>
        </p:nvSpPr>
        <p:spPr>
          <a:xfrm>
            <a:off x="6843253" y="835742"/>
            <a:ext cx="482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Grid search CV  we </a:t>
            </a:r>
            <a:r>
              <a:rPr lang="en-US" dirty="0" err="1"/>
              <a:t>coclude</a:t>
            </a:r>
            <a:r>
              <a:rPr lang="en-US" dirty="0"/>
              <a:t> that that Bagging have highest  F1-Score.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2C375-A423-FDB3-1EC0-AF732923A734}"/>
              </a:ext>
            </a:extLst>
          </p:cNvPr>
          <p:cNvSpPr txBox="1"/>
          <p:nvPr/>
        </p:nvSpPr>
        <p:spPr>
          <a:xfrm>
            <a:off x="698090" y="4699819"/>
            <a:ext cx="492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Grid search CV  we </a:t>
            </a:r>
            <a:r>
              <a:rPr lang="en-US" dirty="0" err="1"/>
              <a:t>coclude</a:t>
            </a:r>
            <a:r>
              <a:rPr lang="en-US" dirty="0"/>
              <a:t>  that  </a:t>
            </a:r>
          </a:p>
          <a:p>
            <a:r>
              <a:rPr lang="en-US" dirty="0"/>
              <a:t>Naïve Bayes and Bagging have highest Recall.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244348"/>
      </p:ext>
    </p:extLst>
  </p:cSld>
  <p:clrMapOvr>
    <a:masterClrMapping/>
  </p:clrMapOvr>
  <p:transition spd="slow" advTm="4500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2E33-AD39-D954-665C-7CED5246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13" y="365125"/>
            <a:ext cx="10557387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5400" dirty="0"/>
            </a:br>
            <a:r>
              <a:rPr lang="en-IN" sz="3600" dirty="0"/>
              <a:t>TULJARAM CHATURCHAND COLLEGE ART,SCIENCE AND COMMERCE BARAMATI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10B4-9336-CDDA-122F-4F30AC73F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45858" y="2389239"/>
            <a:ext cx="4262750" cy="15829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</a:t>
            </a:r>
            <a:r>
              <a:rPr lang="en-IN" sz="3600" b="1" dirty="0"/>
              <a:t>RESENTED BY</a:t>
            </a:r>
            <a:br>
              <a:rPr lang="en-IN" sz="4000" dirty="0"/>
            </a:br>
            <a:r>
              <a:rPr lang="en-IN" sz="1800" dirty="0"/>
              <a:t>MULIK YASHSHREE</a:t>
            </a:r>
          </a:p>
          <a:p>
            <a:pPr marL="0" indent="0" algn="ctr">
              <a:buNone/>
            </a:pPr>
            <a:r>
              <a:rPr lang="en-IN" sz="1800" dirty="0"/>
              <a:t>WAGH SANJANA</a:t>
            </a:r>
            <a:br>
              <a:rPr lang="en-IN" sz="1800" dirty="0"/>
            </a:br>
            <a:r>
              <a:rPr lang="en-IN" sz="1800" dirty="0"/>
              <a:t>POMANE PAYAL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476A6-C60C-497A-F2C5-A982B09F9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211" y="4317206"/>
            <a:ext cx="50339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MS.POOJA GAIKWAD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5264917-7AE1-AE30-1BC8-B13A51F1E4E2}"/>
              </a:ext>
            </a:extLst>
          </p:cNvPr>
          <p:cNvSpPr txBox="1">
            <a:spLocks/>
          </p:cNvSpPr>
          <p:nvPr/>
        </p:nvSpPr>
        <p:spPr>
          <a:xfrm>
            <a:off x="8032954" y="4164806"/>
            <a:ext cx="5258423" cy="450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MENTOR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MR.PRAJYOT PATIL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69438"/>
      </p:ext>
    </p:extLst>
  </p:cSld>
  <p:clrMapOvr>
    <a:masterClrMapping/>
  </p:clrMapOvr>
  <p:transition spd="slow" advTm="450000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522FAF-A431-0E5C-F6AD-ADA21F32BFBE}"/>
              </a:ext>
            </a:extLst>
          </p:cNvPr>
          <p:cNvSpPr txBox="1"/>
          <p:nvPr/>
        </p:nvSpPr>
        <p:spPr>
          <a:xfrm>
            <a:off x="148987" y="570271"/>
            <a:ext cx="9383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use the Decision Tree algorithm for Feature importance as follows :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3F20E-B23E-DB4B-C1B0-6C44B91CE523}"/>
              </a:ext>
            </a:extLst>
          </p:cNvPr>
          <p:cNvSpPr txBox="1"/>
          <p:nvPr/>
        </p:nvSpPr>
        <p:spPr>
          <a:xfrm>
            <a:off x="274320" y="1747520"/>
            <a:ext cx="11643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features_importance</a:t>
            </a:r>
            <a:r>
              <a:rPr lang="en-IN" dirty="0"/>
              <a:t>=</a:t>
            </a:r>
            <a:r>
              <a:rPr lang="en-IN" dirty="0" err="1"/>
              <a:t>dt.feature_importances</a:t>
            </a:r>
            <a:r>
              <a:rPr lang="en-IN" dirty="0"/>
              <a:t>_</a:t>
            </a:r>
          </a:p>
          <a:p>
            <a:r>
              <a:rPr lang="en-IN" dirty="0" err="1"/>
              <a:t>importance_df</a:t>
            </a:r>
            <a:r>
              <a:rPr lang="en-IN" dirty="0"/>
              <a:t>=</a:t>
            </a:r>
            <a:r>
              <a:rPr lang="en-IN" dirty="0" err="1"/>
              <a:t>pd.DataFrame</a:t>
            </a:r>
            <a:r>
              <a:rPr lang="en-IN" dirty="0"/>
              <a:t>({"feature":x.columns,"Importance":</a:t>
            </a:r>
            <a:r>
              <a:rPr lang="en-IN" dirty="0" err="1"/>
              <a:t>features_importance</a:t>
            </a:r>
            <a:r>
              <a:rPr lang="en-IN" dirty="0"/>
              <a:t>*100})</a:t>
            </a:r>
          </a:p>
          <a:p>
            <a:r>
              <a:rPr lang="en-IN" dirty="0" err="1"/>
              <a:t>importance_df</a:t>
            </a:r>
            <a:r>
              <a:rPr lang="en-IN" dirty="0"/>
              <a:t>=</a:t>
            </a:r>
            <a:r>
              <a:rPr lang="en-IN" dirty="0" err="1"/>
              <a:t>importance_df.sort_values</a:t>
            </a:r>
            <a:r>
              <a:rPr lang="en-IN" dirty="0"/>
              <a:t>(by="</a:t>
            </a:r>
            <a:r>
              <a:rPr lang="en-IN" dirty="0" err="1"/>
              <a:t>Importance",ascending</a:t>
            </a:r>
            <a:r>
              <a:rPr lang="en-IN" dirty="0"/>
              <a:t>=False)</a:t>
            </a:r>
          </a:p>
          <a:p>
            <a:r>
              <a:rPr lang="en-IN" dirty="0" err="1"/>
              <a:t>importance_df</a:t>
            </a:r>
            <a:endParaRPr lang="en-IN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2CBF998-EAF5-0F0E-A6BF-6B2C1A1B8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942" y="2768"/>
            <a:ext cx="993058" cy="966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CE8364-3664-55AD-B566-8ED122D42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106994"/>
            <a:ext cx="6357787" cy="28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43456"/>
      </p:ext>
    </p:extLst>
  </p:cSld>
  <p:clrMapOvr>
    <a:masterClrMapping/>
  </p:clrMapOvr>
  <p:transition spd="slow" advTm="4500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68E5F4-E5F1-F364-A62B-FBB9956F7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76" y="932519"/>
            <a:ext cx="8166520" cy="4038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BCC9D-5A15-95B4-B6EC-6EA806C9D69F}"/>
              </a:ext>
            </a:extLst>
          </p:cNvPr>
          <p:cNvSpPr txBox="1"/>
          <p:nvPr/>
        </p:nvSpPr>
        <p:spPr>
          <a:xfrm>
            <a:off x="3129280" y="213360"/>
            <a:ext cx="383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FEATURES  IMPORTANCE</a:t>
            </a:r>
            <a:endParaRPr lang="en-IN" sz="24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F791-AA7B-41F4-30D3-6DD2CAD8D360}"/>
              </a:ext>
            </a:extLst>
          </p:cNvPr>
          <p:cNvSpPr txBox="1"/>
          <p:nvPr/>
        </p:nvSpPr>
        <p:spPr>
          <a:xfrm>
            <a:off x="650240" y="5228821"/>
            <a:ext cx="11259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this </a:t>
            </a:r>
            <a:r>
              <a:rPr lang="en-US" sz="2000" dirty="0" err="1"/>
              <a:t>plot,we</a:t>
            </a:r>
            <a:r>
              <a:rPr lang="en-US" sz="2000" dirty="0"/>
              <a:t> conclude that only three features are </a:t>
            </a:r>
            <a:r>
              <a:rPr lang="en-US" sz="2000" dirty="0" err="1"/>
              <a:t>important:Time,Dayofweek,and</a:t>
            </a:r>
            <a:r>
              <a:rPr lang="en-US" sz="2000" dirty="0"/>
              <a:t> Length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008309"/>
      </p:ext>
    </p:extLst>
  </p:cSld>
  <p:clrMapOvr>
    <a:masterClrMapping/>
  </p:clrMapOvr>
  <p:transition spd="slow" advTm="4500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E5CD18-9BB3-074F-6BDF-40B551CB7B66}"/>
              </a:ext>
            </a:extLst>
          </p:cNvPr>
          <p:cNvSpPr/>
          <p:nvPr/>
        </p:nvSpPr>
        <p:spPr>
          <a:xfrm flipH="1">
            <a:off x="2377440" y="589280"/>
            <a:ext cx="685800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VARIABLE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50571-59FA-0599-2A3C-23BB09F73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04" y="2001753"/>
            <a:ext cx="5326027" cy="434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73331"/>
      </p:ext>
    </p:extLst>
  </p:cSld>
  <p:clrMapOvr>
    <a:masterClrMapping/>
  </p:clrMapOvr>
  <p:transition spd="slow" advTm="4500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D0E26E-8F2B-9EF7-0FE8-75B539EBC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72" y="3276600"/>
            <a:ext cx="5824904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60B111-4266-0445-88EC-E284A5358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" y="56259"/>
            <a:ext cx="5875051" cy="34701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E55B29-1FA9-2A2E-BB19-C582CA6B0FC7}"/>
              </a:ext>
            </a:extLst>
          </p:cNvPr>
          <p:cNvSpPr txBox="1"/>
          <p:nvPr/>
        </p:nvSpPr>
        <p:spPr>
          <a:xfrm>
            <a:off x="7197213" y="1071716"/>
            <a:ext cx="4198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Feature Importance  we conclude that KNN and LR  have highest </a:t>
            </a:r>
          </a:p>
          <a:p>
            <a:r>
              <a:rPr lang="en-US" dirty="0"/>
              <a:t>Precision.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BCDDF-8C33-B3CE-57CD-750D8EB38D91}"/>
              </a:ext>
            </a:extLst>
          </p:cNvPr>
          <p:cNvSpPr txBox="1"/>
          <p:nvPr/>
        </p:nvSpPr>
        <p:spPr>
          <a:xfrm>
            <a:off x="599768" y="4746590"/>
            <a:ext cx="4935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Feature Importance  we conclude that KNN  have highest Accuracy.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497620"/>
      </p:ext>
    </p:extLst>
  </p:cSld>
  <p:clrMapOvr>
    <a:masterClrMapping/>
  </p:clrMapOvr>
  <p:transition spd="slow" advTm="4500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D0CF8-039A-514F-2249-FD99E5CA1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06635"/>
            <a:ext cx="5724526" cy="3322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C22B36-E73D-AAA2-3AA3-928DCD173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85" y="3086100"/>
            <a:ext cx="6171900" cy="3648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D46166-6F39-306A-AFE5-F40F7CC99CAC}"/>
              </a:ext>
            </a:extLst>
          </p:cNvPr>
          <p:cNvSpPr txBox="1"/>
          <p:nvPr/>
        </p:nvSpPr>
        <p:spPr>
          <a:xfrm>
            <a:off x="6558116" y="747252"/>
            <a:ext cx="481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Feature Importance  we conclude that  Bagging  have highest Recall.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15CDC-314D-768B-839F-2B172AEDDC48}"/>
              </a:ext>
            </a:extLst>
          </p:cNvPr>
          <p:cNvSpPr txBox="1"/>
          <p:nvPr/>
        </p:nvSpPr>
        <p:spPr>
          <a:xfrm>
            <a:off x="580103" y="4601497"/>
            <a:ext cx="486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Feature Importance  we conclude that MPL have highest F1-Score   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993325"/>
      </p:ext>
    </p:extLst>
  </p:cSld>
  <p:clrMapOvr>
    <a:masterClrMapping/>
  </p:clrMapOvr>
  <p:transition spd="slow" advTm="4500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24D7E0-04F4-297D-788B-4BEB8EA48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40" y="988313"/>
            <a:ext cx="9050152" cy="52418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F7EF19-AAD4-8B43-63C6-7AB297B33F78}"/>
              </a:ext>
            </a:extLst>
          </p:cNvPr>
          <p:cNvSpPr/>
          <p:nvPr/>
        </p:nvSpPr>
        <p:spPr>
          <a:xfrm>
            <a:off x="2920182" y="157316"/>
            <a:ext cx="53939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4C65F-C855-3503-E732-F84141718FB7}"/>
              </a:ext>
            </a:extLst>
          </p:cNvPr>
          <p:cNvSpPr/>
          <p:nvPr/>
        </p:nvSpPr>
        <p:spPr>
          <a:xfrm>
            <a:off x="2713703" y="157316"/>
            <a:ext cx="595834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Comparison between accuracy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D9173040-9B44-B801-D01E-1D26F1E71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3561" cy="9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24039"/>
      </p:ext>
    </p:extLst>
  </p:cSld>
  <p:clrMapOvr>
    <a:masterClrMapping/>
  </p:clrMapOvr>
  <p:transition spd="slow" advTm="450000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AF04D9-B0B5-64E0-13F0-C65168E97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70" y="1201720"/>
            <a:ext cx="9378191" cy="5136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EA2E42-3375-6097-5FAE-10AECF072C4A}"/>
              </a:ext>
            </a:extLst>
          </p:cNvPr>
          <p:cNvSpPr txBox="1"/>
          <p:nvPr/>
        </p:nvSpPr>
        <p:spPr>
          <a:xfrm>
            <a:off x="2910348" y="314632"/>
            <a:ext cx="61545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Comparison between Precision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2759955"/>
      </p:ext>
    </p:extLst>
  </p:cSld>
  <p:clrMapOvr>
    <a:masterClrMapping/>
  </p:clrMapOvr>
  <p:transition spd="slow" advTm="4500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2FEE06-3369-437F-617A-A6B8F41CC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09" y="1245393"/>
            <a:ext cx="9215944" cy="51701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64C7DD-9392-9CD5-7350-C6DFD5D45F8F}"/>
              </a:ext>
            </a:extLst>
          </p:cNvPr>
          <p:cNvSpPr txBox="1"/>
          <p:nvPr/>
        </p:nvSpPr>
        <p:spPr>
          <a:xfrm>
            <a:off x="3338051" y="363793"/>
            <a:ext cx="55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Comparison between Recall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9034716"/>
      </p:ext>
    </p:extLst>
  </p:cSld>
  <p:clrMapOvr>
    <a:masterClrMapping/>
  </p:clrMapOvr>
  <p:transition spd="slow" advTm="450000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47E213-1031-1215-6F68-7839E6C39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82" y="1032387"/>
            <a:ext cx="9033239" cy="5368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340F1-5752-B6B0-5E61-7A6219064208}"/>
              </a:ext>
            </a:extLst>
          </p:cNvPr>
          <p:cNvSpPr txBox="1"/>
          <p:nvPr/>
        </p:nvSpPr>
        <p:spPr>
          <a:xfrm>
            <a:off x="2851355" y="3069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Comparison between F1-Score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2456251"/>
      </p:ext>
    </p:extLst>
  </p:cSld>
  <p:clrMapOvr>
    <a:masterClrMapping/>
  </p:clrMapOvr>
  <p:transition spd="slow" advTm="450000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B26F06-6173-7D68-6682-818066734DFF}"/>
              </a:ext>
            </a:extLst>
          </p:cNvPr>
          <p:cNvSpPr/>
          <p:nvPr/>
        </p:nvSpPr>
        <p:spPr>
          <a:xfrm>
            <a:off x="3431458" y="403123"/>
            <a:ext cx="49275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Conclusion</a:t>
            </a:r>
            <a:endParaRPr lang="en-US" sz="5400" b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D1EEC2-C19F-AF6F-1C36-5DF6C4D1A89C}"/>
              </a:ext>
            </a:extLst>
          </p:cNvPr>
          <p:cNvSpPr/>
          <p:nvPr/>
        </p:nvSpPr>
        <p:spPr>
          <a:xfrm>
            <a:off x="1046480" y="2214880"/>
            <a:ext cx="10414000" cy="3962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2F97B2-7A2B-1EA7-A737-6065AB8E6941}"/>
              </a:ext>
            </a:extLst>
          </p:cNvPr>
          <p:cNvSpPr txBox="1"/>
          <p:nvPr/>
        </p:nvSpPr>
        <p:spPr>
          <a:xfrm>
            <a:off x="1676400" y="2824480"/>
            <a:ext cx="8717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this project, we conclude that the baseline prediction of delays has 55% accuracy, We improved the accuracy by around 12% using the best model, the Random Forest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using Grid Search CV, we observed that there is no significant change in the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selecting the important features, we observed that there was no significant change in accuracy.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587A8AB-9DEB-02E5-3CD1-FA128500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48696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2818"/>
      </p:ext>
    </p:extLst>
  </p:cSld>
  <p:clrMapOvr>
    <a:masterClrMapping/>
  </p:clrMapOvr>
  <p:transition spd="slow" advTm="450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D0A937-26BA-0EFA-F32B-C783F099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741" y="3344061"/>
            <a:ext cx="6400800" cy="194733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6E54AD-87B5-7E24-3E39-99C48A20F90A}"/>
              </a:ext>
            </a:extLst>
          </p:cNvPr>
          <p:cNvSpPr/>
          <p:nvPr/>
        </p:nvSpPr>
        <p:spPr>
          <a:xfrm>
            <a:off x="78657" y="710380"/>
            <a:ext cx="10660106" cy="60468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dirty="0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7C52CDE6-B821-6F79-3DCC-09978E56B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59" y="3868090"/>
            <a:ext cx="1676545" cy="1185692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  <a:extLst>
              <a:ext uri="{FF2B5EF4-FFF2-40B4-BE49-F238E27FC236}">
                <a16:creationId xmlns:a16="http://schemas.microsoft.com/office/drawing/2014/main" id="{09064318-F680-740F-D431-7865F880B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020" y="3837713"/>
            <a:ext cx="1415846" cy="1216069"/>
          </a:xfrm>
          <a:prstGeom prst="rect">
            <a:avLst/>
          </a:prstGeom>
        </p:spPr>
      </p:pic>
      <p:pic>
        <p:nvPicPr>
          <p:cNvPr id="10" name="Picture 9">
            <a:hlinkClick r:id="rId6" action="ppaction://hlinksldjump"/>
            <a:extLst>
              <a:ext uri="{FF2B5EF4-FFF2-40B4-BE49-F238E27FC236}">
                <a16:creationId xmlns:a16="http://schemas.microsoft.com/office/drawing/2014/main" id="{2B3FB1A3-E20A-E8D5-867F-3EA5732D5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030" y="3837713"/>
            <a:ext cx="1574722" cy="1304558"/>
          </a:xfrm>
          <a:prstGeom prst="rect">
            <a:avLst/>
          </a:prstGeom>
        </p:spPr>
      </p:pic>
      <p:pic>
        <p:nvPicPr>
          <p:cNvPr id="12" name="Picture 11">
            <a:hlinkClick r:id="rId8" action="ppaction://hlinksldjump"/>
            <a:extLst>
              <a:ext uri="{FF2B5EF4-FFF2-40B4-BE49-F238E27FC236}">
                <a16:creationId xmlns:a16="http://schemas.microsoft.com/office/drawing/2014/main" id="{07C100F8-C025-CC90-426D-95359172A0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7314" y="3890664"/>
            <a:ext cx="1950889" cy="1163118"/>
          </a:xfrm>
          <a:prstGeom prst="rect">
            <a:avLst/>
          </a:prstGeom>
        </p:spPr>
      </p:pic>
      <p:pic>
        <p:nvPicPr>
          <p:cNvPr id="14" name="Picture 13">
            <a:hlinkClick r:id="rId10" action="ppaction://hlinksldjump"/>
            <a:extLst>
              <a:ext uri="{FF2B5EF4-FFF2-40B4-BE49-F238E27FC236}">
                <a16:creationId xmlns:a16="http://schemas.microsoft.com/office/drawing/2014/main" id="{6B5EFC37-4C6A-740D-5BC7-3E78807DBD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6079" y="3890662"/>
            <a:ext cx="1571482" cy="1163119"/>
          </a:xfrm>
          <a:prstGeom prst="rect">
            <a:avLst/>
          </a:prstGeom>
        </p:spPr>
      </p:pic>
      <p:pic>
        <p:nvPicPr>
          <p:cNvPr id="16" name="Picture 15">
            <a:hlinkClick r:id="rId12" action="ppaction://hlinksldjump"/>
            <a:extLst>
              <a:ext uri="{FF2B5EF4-FFF2-40B4-BE49-F238E27FC236}">
                <a16:creationId xmlns:a16="http://schemas.microsoft.com/office/drawing/2014/main" id="{75D8E592-2229-13BA-6B21-7E24992B40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15030" y="1364330"/>
            <a:ext cx="2131576" cy="19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2216"/>
      </p:ext>
    </p:extLst>
  </p:cSld>
  <p:clrMapOvr>
    <a:masterClrMapping/>
  </p:clrMapOvr>
  <p:transition spd="slow" advTm="4500000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E63797-286F-7271-95E3-11A4729E33C1}"/>
              </a:ext>
            </a:extLst>
          </p:cNvPr>
          <p:cNvSpPr/>
          <p:nvPr/>
        </p:nvSpPr>
        <p:spPr>
          <a:xfrm>
            <a:off x="690880" y="772160"/>
            <a:ext cx="643761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</a:t>
            </a:r>
            <a:endParaRPr lang="en-US" sz="13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9FE35-402B-1256-ACDF-6CC902CCA488}"/>
              </a:ext>
            </a:extLst>
          </p:cNvPr>
          <p:cNvSpPr/>
          <p:nvPr/>
        </p:nvSpPr>
        <p:spPr>
          <a:xfrm>
            <a:off x="5431198" y="2967334"/>
            <a:ext cx="487104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</a:t>
            </a:r>
            <a:endParaRPr lang="en-US" sz="13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6363645"/>
      </p:ext>
    </p:extLst>
  </p:cSld>
  <p:clrMapOvr>
    <a:masterClrMapping/>
  </p:clrMapOvr>
  <p:transition spd="slow" advTm="4500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3A18B-08B2-ACEC-2BBB-B50C5AD29AE7}"/>
              </a:ext>
            </a:extLst>
          </p:cNvPr>
          <p:cNvSpPr txBox="1"/>
          <p:nvPr/>
        </p:nvSpPr>
        <p:spPr>
          <a:xfrm>
            <a:off x="130628" y="2838807"/>
            <a:ext cx="12061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Building a flight delay classification model using machine learning. In this project, we use historical airline data from Kaggle to predict whether the arrival of a passenger flight will be delayed or not. We approach this problem as a classification problem, predicting two classes: delay or no delay.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this experiment we train different model which indicates the appropriate categorical class for each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airline dataset has 8 different features: Airline, Airport From, Airport To, Length, Time, Flight, and ID. The target </a:t>
            </a:r>
            <a:r>
              <a:rPr lang="en-US" altLang="en-US" sz="2000" dirty="0">
                <a:latin typeface="Arial" panose="020B0604020202020204" pitchFamily="34" charset="0"/>
              </a:rPr>
              <a:t>variable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Delay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BE4C0-E503-A39A-46DC-C684C5B8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120" y="0"/>
            <a:ext cx="3484880" cy="2407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14DC92-6A11-34FE-3A68-68B48BC90506}"/>
              </a:ext>
            </a:extLst>
          </p:cNvPr>
          <p:cNvSpPr/>
          <p:nvPr/>
        </p:nvSpPr>
        <p:spPr>
          <a:xfrm>
            <a:off x="261257" y="137652"/>
            <a:ext cx="83518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about the topic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0B7460-D8B0-A1AE-8B34-4E2AE4FB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57" y="4492172"/>
            <a:ext cx="120613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BE019874-4F15-DD7D-08EF-9E4096095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53729" cy="9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95418"/>
      </p:ext>
    </p:extLst>
  </p:cSld>
  <p:clrMapOvr>
    <a:masterClrMapping/>
  </p:clrMapOvr>
  <p:transition spd="slow" advTm="4500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ACC351-6F5F-0E31-77E9-2D5636F2BFF3}"/>
              </a:ext>
            </a:extLst>
          </p:cNvPr>
          <p:cNvSpPr txBox="1"/>
          <p:nvPr/>
        </p:nvSpPr>
        <p:spPr>
          <a:xfrm>
            <a:off x="721361" y="2692400"/>
            <a:ext cx="11104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task will be predict whether a given Flight will be delay or not delay, Given the information of the schedule departure.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determine which model is best for airline delay classification.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identify which feature is important for flight delays.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F602C4-A165-E439-5E65-A60BF3AB0729}"/>
              </a:ext>
            </a:extLst>
          </p:cNvPr>
          <p:cNvSpPr/>
          <p:nvPr/>
        </p:nvSpPr>
        <p:spPr>
          <a:xfrm>
            <a:off x="3877893" y="609600"/>
            <a:ext cx="397578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Objective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6B8F559-538C-E49A-133C-BEF7BEC60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70851" cy="104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06865"/>
      </p:ext>
    </p:extLst>
  </p:cSld>
  <p:clrMapOvr>
    <a:masterClrMapping/>
  </p:clrMapOvr>
  <p:transition spd="slow" advTm="4500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1F9A77C-BC62-0D79-E1F6-B1856BF6A0F5}"/>
              </a:ext>
            </a:extLst>
          </p:cNvPr>
          <p:cNvSpPr/>
          <p:nvPr/>
        </p:nvSpPr>
        <p:spPr>
          <a:xfrm>
            <a:off x="3436374" y="69842"/>
            <a:ext cx="5879690" cy="600751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C3C87B-2231-61DC-168D-3ABFA15C9122}"/>
              </a:ext>
            </a:extLst>
          </p:cNvPr>
          <p:cNvSpPr/>
          <p:nvPr/>
        </p:nvSpPr>
        <p:spPr>
          <a:xfrm>
            <a:off x="4257368" y="2104102"/>
            <a:ext cx="423770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EXPLORATORY</a:t>
            </a:r>
          </a:p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 </a:t>
            </a:r>
          </a:p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ANALYSIS</a:t>
            </a:r>
            <a:endParaRPr lang="en-I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  <a:extLst>
              <a:ext uri="{FF2B5EF4-FFF2-40B4-BE49-F238E27FC236}">
                <a16:creationId xmlns:a16="http://schemas.microsoft.com/office/drawing/2014/main" id="{CF343344-0CC8-C67F-AE16-3D392EBC5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061884" cy="103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74955"/>
      </p:ext>
    </p:extLst>
  </p:cSld>
  <p:clrMapOvr>
    <a:masterClrMapping/>
  </p:clrMapOvr>
  <p:transition spd="slow" advTm="4500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6DC7323-AEFD-2F8A-3F5E-AF5CC8024108}"/>
              </a:ext>
            </a:extLst>
          </p:cNvPr>
          <p:cNvSpPr/>
          <p:nvPr/>
        </p:nvSpPr>
        <p:spPr>
          <a:xfrm>
            <a:off x="2936240" y="254000"/>
            <a:ext cx="53880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4FBB2-5184-29E0-89C7-A52421F33D66}"/>
              </a:ext>
            </a:extLst>
          </p:cNvPr>
          <p:cNvSpPr txBox="1"/>
          <p:nvPr/>
        </p:nvSpPr>
        <p:spPr>
          <a:xfrm>
            <a:off x="3352800" y="1767840"/>
            <a:ext cx="4826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necessary libraries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dataset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 missing values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Shuffling the data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Drroped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unnessesary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5266582E-895D-D879-4498-D481352A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88311" cy="96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96506"/>
      </p:ext>
    </p:extLst>
  </p:cSld>
  <p:clrMapOvr>
    <a:masterClrMapping/>
  </p:clrMapOvr>
  <p:transition spd="slow" advTm="4500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D0AE4-0596-E264-CAB8-84BD131C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4" y="432619"/>
            <a:ext cx="3989431" cy="4403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232899-F774-3BD6-7CD1-EC618EEF3FE2}"/>
              </a:ext>
            </a:extLst>
          </p:cNvPr>
          <p:cNvSpPr txBox="1"/>
          <p:nvPr/>
        </p:nvSpPr>
        <p:spPr>
          <a:xfrm>
            <a:off x="265472" y="4945626"/>
            <a:ext cx="4296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the pie chart we observed that </a:t>
            </a:r>
          </a:p>
          <a:p>
            <a:r>
              <a:rPr lang="en-US" sz="2000" dirty="0"/>
              <a:t>percentage of the delayed is more </a:t>
            </a:r>
          </a:p>
          <a:p>
            <a:r>
              <a:rPr lang="en-US" sz="2000" dirty="0"/>
              <a:t>than not delayed.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4BFDD-E99B-9CD2-8E3F-B9E9F1804600}"/>
              </a:ext>
            </a:extLst>
          </p:cNvPr>
          <p:cNvSpPr/>
          <p:nvPr/>
        </p:nvSpPr>
        <p:spPr>
          <a:xfrm>
            <a:off x="3244646" y="851546"/>
            <a:ext cx="186813" cy="1376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B9EA3-D247-367A-A592-B9701F968C6C}"/>
              </a:ext>
            </a:extLst>
          </p:cNvPr>
          <p:cNvSpPr txBox="1"/>
          <p:nvPr/>
        </p:nvSpPr>
        <p:spPr>
          <a:xfrm>
            <a:off x="3519948" y="835742"/>
            <a:ext cx="80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Delay</a:t>
            </a:r>
          </a:p>
          <a:p>
            <a:r>
              <a:rPr lang="en-US" sz="1100" dirty="0">
                <a:solidFill>
                  <a:schemeClr val="bg1"/>
                </a:solidFill>
              </a:rPr>
              <a:t>No delay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67847-6518-E389-B3A8-4B75D003B438}"/>
              </a:ext>
            </a:extLst>
          </p:cNvPr>
          <p:cNvSpPr/>
          <p:nvPr/>
        </p:nvSpPr>
        <p:spPr>
          <a:xfrm>
            <a:off x="3244646" y="1083660"/>
            <a:ext cx="186813" cy="137651"/>
          </a:xfrm>
          <a:prstGeom prst="rect">
            <a:avLst/>
          </a:prstGeom>
          <a:solidFill>
            <a:srgbClr val="EF640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E03AD2-B1AB-CDE2-C6D9-B79B4945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104" y="361016"/>
            <a:ext cx="6462320" cy="4529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E0518A-36D0-7B1C-855E-3DDDECFE3121}"/>
              </a:ext>
            </a:extLst>
          </p:cNvPr>
          <p:cNvSpPr txBox="1"/>
          <p:nvPr/>
        </p:nvSpPr>
        <p:spPr>
          <a:xfrm>
            <a:off x="5796115" y="5034117"/>
            <a:ext cx="490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hlinkClick r:id="rId4" action="ppaction://hlinksldjump"/>
            <a:extLst>
              <a:ext uri="{FF2B5EF4-FFF2-40B4-BE49-F238E27FC236}">
                <a16:creationId xmlns:a16="http://schemas.microsoft.com/office/drawing/2014/main" id="{69A0360F-7C04-CD41-07C6-B00FC9FFE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0116" y="5824508"/>
            <a:ext cx="1061884" cy="103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93294"/>
      </p:ext>
    </p:extLst>
  </p:cSld>
  <p:clrMapOvr>
    <a:masterClrMapping/>
  </p:clrMapOvr>
  <p:transition spd="slow" advTm="4500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75C918-D5C2-4228-93B2-B4A9036C1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4" y="1789471"/>
            <a:ext cx="10060966" cy="35249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C4AC78-14FA-5588-04FC-F20F743D7F06}"/>
              </a:ext>
            </a:extLst>
          </p:cNvPr>
          <p:cNvSpPr/>
          <p:nvPr/>
        </p:nvSpPr>
        <p:spPr>
          <a:xfrm>
            <a:off x="9566787" y="88491"/>
            <a:ext cx="2330244" cy="14748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0-360 : Mid-night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360-720 : Morning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720-960 : Afternoon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960-1140 : </a:t>
            </a:r>
            <a:r>
              <a:rPr lang="en-US" dirty="0" err="1">
                <a:solidFill>
                  <a:schemeClr val="bg1"/>
                </a:solidFill>
              </a:rPr>
              <a:t>Evining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1140-1440 : Night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5F524-E620-E591-BF96-417FED7C8A35}"/>
              </a:ext>
            </a:extLst>
          </p:cNvPr>
          <p:cNvSpPr txBox="1"/>
          <p:nvPr/>
        </p:nvSpPr>
        <p:spPr>
          <a:xfrm>
            <a:off x="1258529" y="5702710"/>
            <a:ext cx="9773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this plot, we conclude that the maximum airline travel occurs from morning to evening.</a:t>
            </a:r>
            <a:endParaRPr lang="en-IN" sz="2400" dirty="0"/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A91C2004-6695-30D3-CA95-6EDE95D04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43897" cy="91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14590"/>
      </p:ext>
    </p:extLst>
  </p:cSld>
  <p:clrMapOvr>
    <a:masterClrMapping/>
  </p:clrMapOvr>
  <p:transition spd="slow" advTm="4500000">
    <p:push dir="u"/>
  </p:transition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1276</TotalTime>
  <Words>738</Words>
  <Application>Microsoft Office PowerPoint</Application>
  <PresentationFormat>Widescreen</PresentationFormat>
  <Paragraphs>113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Corbel</vt:lpstr>
      <vt:lpstr>Times New Roman</vt:lpstr>
      <vt:lpstr>Depth</vt:lpstr>
      <vt:lpstr>               </vt:lpstr>
      <vt:lpstr> TULJARAM CHATURCHAND COLLEGE ART,SCIENCE AND COMMERCE BARAMATI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Srushti Mulik</dc:creator>
  <cp:lastModifiedBy>Srushti Mulik</cp:lastModifiedBy>
  <cp:revision>13</cp:revision>
  <dcterms:created xsi:type="dcterms:W3CDTF">2024-06-27T14:14:47Z</dcterms:created>
  <dcterms:modified xsi:type="dcterms:W3CDTF">2024-06-29T09:43:07Z</dcterms:modified>
</cp:coreProperties>
</file>